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656" y="-4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21253" cy="42125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7695-5767-4109-BF9F-4B49246036E6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390-328A-4459-A407-D32234657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42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7695-5767-4109-BF9F-4B49246036E6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390-328A-4459-A407-D32234657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756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7695-5767-4109-BF9F-4B49246036E6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390-328A-4459-A407-D32234657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18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7695-5767-4109-BF9F-4B49246036E6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390-328A-4459-A407-D32234657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162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7695-5767-4109-BF9F-4B49246036E6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390-328A-4459-A407-D32234657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843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7695-5767-4109-BF9F-4B49246036E6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390-328A-4459-A407-D32234657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64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7695-5767-4109-BF9F-4B49246036E6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390-328A-4459-A407-D32234657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18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7695-5767-4109-BF9F-4B49246036E6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390-328A-4459-A407-D32234657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35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7695-5767-4109-BF9F-4B49246036E6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390-328A-4459-A407-D32234657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786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7695-5767-4109-BF9F-4B49246036E6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390-328A-4459-A407-D32234657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1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7695-5767-4109-BF9F-4B49246036E6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37390-328A-4459-A407-D32234657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668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C7695-5767-4109-BF9F-4B49246036E6}" type="datetimeFigureOut">
              <a:rPr lang="fr-FR" smtClean="0"/>
              <a:t>16/12/2016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37390-328A-4459-A407-D322346576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092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8" name="Picture 4" descr="Afficher l'image d'origi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5" b="11000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-1" y="6622848"/>
            <a:ext cx="667826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r-FR" sz="1000" b="1" dirty="0">
                <a:solidFill>
                  <a:schemeClr val="bg2"/>
                </a:solidFill>
              </a:rPr>
              <a:t>L’arrestation de </a:t>
            </a:r>
            <a:r>
              <a:rPr lang="fr-FR" sz="1000" b="1">
                <a:solidFill>
                  <a:schemeClr val="bg2"/>
                </a:solidFill>
              </a:rPr>
              <a:t>Louise </a:t>
            </a:r>
            <a:r>
              <a:rPr lang="fr-FR" sz="1000" b="1" smtClean="0">
                <a:solidFill>
                  <a:schemeClr val="bg2"/>
                </a:solidFill>
              </a:rPr>
              <a:t>Michel, </a:t>
            </a:r>
            <a:r>
              <a:rPr lang="fr-FR" sz="1000" b="1" dirty="0">
                <a:solidFill>
                  <a:schemeClr val="bg2"/>
                </a:solidFill>
              </a:rPr>
              <a:t>tableau de Jules Girardet (1871)</a:t>
            </a:r>
          </a:p>
        </p:txBody>
      </p:sp>
      <p:sp>
        <p:nvSpPr>
          <p:cNvPr id="6" name="Rectangle 5"/>
          <p:cNvSpPr/>
          <p:nvPr/>
        </p:nvSpPr>
        <p:spPr>
          <a:xfrm>
            <a:off x="-2" y="-1"/>
            <a:ext cx="4572001" cy="360755"/>
          </a:xfrm>
          <a:prstGeom prst="rect">
            <a:avLst/>
          </a:prstGeom>
          <a:solidFill>
            <a:srgbClr val="CC6600">
              <a:alpha val="74902"/>
            </a:srgbClr>
          </a:solidFill>
        </p:spPr>
        <p:txBody>
          <a:bodyPr wrap="square" lIns="82945" tIns="41473" rIns="82945" bIns="41473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latin typeface="Gloucester MT Extra Condensed" pitchFamily="18" charset="0"/>
              </a:rPr>
              <a:t>Thème 3 : Société, culture et </a:t>
            </a:r>
            <a:r>
              <a:rPr lang="fr-FR" dirty="0" smtClean="0">
                <a:solidFill>
                  <a:schemeClr val="bg1"/>
                </a:solidFill>
                <a:latin typeface="Gloucester MT Extra Condensed" pitchFamily="18" charset="0"/>
              </a:rPr>
              <a:t>politique dans </a:t>
            </a:r>
            <a:r>
              <a:rPr lang="fr-FR" dirty="0">
                <a:solidFill>
                  <a:schemeClr val="bg1"/>
                </a:solidFill>
                <a:latin typeface="Gloucester MT Extra Condensed" pitchFamily="18" charset="0"/>
              </a:rPr>
              <a:t>la France du XIXe siècle</a:t>
            </a:r>
          </a:p>
        </p:txBody>
      </p:sp>
      <p:sp>
        <p:nvSpPr>
          <p:cNvPr id="7" name="Rectangle 6"/>
          <p:cNvSpPr/>
          <p:nvPr/>
        </p:nvSpPr>
        <p:spPr>
          <a:xfrm>
            <a:off x="2279322" y="4957613"/>
            <a:ext cx="6864678" cy="764306"/>
          </a:xfrm>
          <a:prstGeom prst="rect">
            <a:avLst/>
          </a:prstGeom>
          <a:solidFill>
            <a:srgbClr val="996633">
              <a:alpha val="7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594477" y="4959334"/>
            <a:ext cx="6482564" cy="760864"/>
          </a:xfrm>
          <a:prstGeom prst="rect">
            <a:avLst/>
          </a:prstGeom>
        </p:spPr>
        <p:txBody>
          <a:bodyPr wrap="square" lIns="82945" tIns="41473" rIns="82945" bIns="41473">
            <a:spAutoFit/>
          </a:bodyPr>
          <a:lstStyle/>
          <a:p>
            <a:pPr algn="ctr"/>
            <a:r>
              <a:rPr lang="fr-FR" sz="2200" b="1" cap="small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Conditions féminines dans une société en mutation</a:t>
            </a:r>
          </a:p>
        </p:txBody>
      </p:sp>
    </p:spTree>
    <p:extLst>
      <p:ext uri="{BB962C8B-B14F-4D97-AF65-F5344CB8AC3E}">
        <p14:creationId xmlns:p14="http://schemas.microsoft.com/office/powerpoint/2010/main" val="164479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 animBg="1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4482" y="1322735"/>
            <a:ext cx="5476289" cy="10675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3663" indent="0" algn="just"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- Quel statut, quelle place, quel nouveau rôle pour les femmes dans une société marquée par leur exclusion politique ? Femmes actives et ménagères, bourgeoises, paysannes ou ouvrières, quelles sont leurs conditions de vie et leurs revendications ?</a:t>
            </a:r>
            <a:endParaRPr lang="fr-FR" sz="1400" b="1" dirty="0" smtClean="0">
              <a:solidFill>
                <a:schemeClr val="tx1"/>
              </a:solidFill>
              <a:effectLst/>
              <a:latin typeface="Tw Cen M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4000" b="1" u="sng" cap="small" dirty="0" smtClean="0">
                <a:solidFill>
                  <a:schemeClr val="bg2"/>
                </a:solidFill>
                <a:latin typeface="Papyrus" pitchFamily="66" charset="0"/>
              </a:rPr>
              <a:t>Introduction</a:t>
            </a:r>
            <a:endParaRPr lang="fr-FR" sz="4000" b="1" u="sng" cap="small" dirty="0">
              <a:solidFill>
                <a:schemeClr val="bg2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99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cap="sm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I. Titre</a:t>
            </a:r>
            <a:endParaRPr lang="fr-FR" sz="2800" b="1" u="sng" cap="small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4" name="Picture 2" descr="http://tnhistoirexix.tableau-noir.net/photos/devant_la_tour_eiffel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667" l="35750" r="90000">
                        <a14:foregroundMark x1="55000" y1="27333" x2="54000" y2="29833"/>
                        <a14:foregroundMark x1="54625" y1="27167" x2="54125" y2="27500"/>
                        <a14:foregroundMark x1="46500" y1="60167" x2="45500" y2="66000"/>
                        <a14:backgroundMark x1="67750" y1="25500" x2="64125" y2="42500"/>
                        <a14:backgroundMark x1="60625" y1="46333" x2="68250" y2="55167"/>
                        <a14:backgroundMark x1="70125" y1="58833" x2="71875" y2="65833"/>
                        <a14:backgroundMark x1="48125" y1="60500" x2="47125" y2="64667"/>
                        <a14:backgroundMark x1="40625" y1="20667" x2="45250" y2="40833"/>
                        <a14:backgroundMark x1="47500" y1="81667" x2="45375" y2="88000"/>
                        <a14:backgroundMark x1="54000" y1="26167" x2="53500" y2="27667"/>
                        <a14:backgroundMark x1="52750" y1="29667" x2="52375" y2="31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12" y="3986458"/>
            <a:ext cx="3828723" cy="2871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0" y="6604084"/>
            <a:ext cx="31373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b="1" i="1" dirty="0" smtClean="0">
                <a:solidFill>
                  <a:schemeClr val="bg2"/>
                </a:solidFill>
              </a:rPr>
              <a:t>Détail d’un tableau de J Beraud (femme </a:t>
            </a:r>
            <a:r>
              <a:rPr lang="fr-FR" sz="1050" b="1" i="1" dirty="0" err="1" smtClean="0">
                <a:solidFill>
                  <a:schemeClr val="bg2"/>
                </a:solidFill>
              </a:rPr>
              <a:t>bourgesoise</a:t>
            </a:r>
            <a:r>
              <a:rPr lang="fr-FR" sz="1050" b="1" i="1" dirty="0" smtClean="0">
                <a:solidFill>
                  <a:schemeClr val="bg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1365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u="sng" cap="sm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I. Titre</a:t>
            </a:r>
            <a:endParaRPr lang="fr-FR" sz="2800" b="1" u="sng" cap="small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21108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u="sng" cap="sm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A. Sous-titre</a:t>
            </a:r>
            <a:endParaRPr lang="fr-FR" sz="1600" b="1" u="sng" cap="small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2050" name="Picture 2" descr="http://www.lavieamulhouse.com/mulhouse/uploader/2010/1292237829-millet-2966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39907"/>
          <a:stretch/>
        </p:blipFill>
        <p:spPr bwMode="auto">
          <a:xfrm>
            <a:off x="6788076" y="3448049"/>
            <a:ext cx="2355924" cy="340995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591925"/>
            <a:ext cx="68498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i="1" dirty="0">
                <a:solidFill>
                  <a:schemeClr val="bg2"/>
                </a:solidFill>
              </a:rPr>
              <a:t>Au début du siècle, les récoltes se font encore à la faux. France, 1908. © Jacques Boyer / Roger-</a:t>
            </a:r>
            <a:r>
              <a:rPr lang="fr-FR" sz="1050" b="1" i="1" dirty="0" err="1">
                <a:solidFill>
                  <a:schemeClr val="bg2"/>
                </a:solidFill>
              </a:rPr>
              <a:t>Viollet</a:t>
            </a:r>
            <a:endParaRPr lang="fr-FR" sz="1050" b="1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4000" b="1" u="sng" cap="small" dirty="0" smtClean="0">
                <a:solidFill>
                  <a:schemeClr val="bg2"/>
                </a:solidFill>
                <a:latin typeface="Papyrus" pitchFamily="66" charset="0"/>
              </a:rPr>
              <a:t>Conclusion</a:t>
            </a:r>
            <a:endParaRPr lang="fr-FR" sz="4000" b="1" u="sng" cap="small" dirty="0">
              <a:solidFill>
                <a:schemeClr val="bg2"/>
              </a:solidFill>
              <a:latin typeface="Papyrus" pitchFamily="66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4482" y="1322735"/>
            <a:ext cx="5476289" cy="106753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3663" indent="0" algn="just">
              <a:lnSpc>
                <a:spcPct val="115000"/>
              </a:lnSpc>
              <a:spcAft>
                <a:spcPts val="0"/>
              </a:spcAft>
            </a:pPr>
            <a:r>
              <a:rPr lang="fr-FR" sz="1400" b="1" dirty="0">
                <a:solidFill>
                  <a:schemeClr val="tx1"/>
                </a:solidFill>
                <a:latin typeface="Tw Cen MT" pitchFamily="34" charset="0"/>
              </a:rPr>
              <a:t>- Quel statut, quelle place, quel nouveau rôle pour les femmes dans une société marquée par leur exclusion politique ? Femmes actives et ménagères, bourgeoises, paysannes ou ouvrières, quelles sont leurs conditions de vie et leurs revendications ?</a:t>
            </a:r>
            <a:endParaRPr lang="fr-FR" sz="1400" b="1" dirty="0" smtClean="0">
              <a:solidFill>
                <a:schemeClr val="tx1"/>
              </a:solidFill>
              <a:effectLst/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74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76" y="311673"/>
            <a:ext cx="2256512" cy="31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786" y="311673"/>
            <a:ext cx="2256512" cy="31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299" y="311674"/>
            <a:ext cx="2256512" cy="318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976" y="3500042"/>
            <a:ext cx="2256810" cy="31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488" y="3500041"/>
            <a:ext cx="2256811" cy="3188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0885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FR" sz="3200" b="1" u="sng" cap="small" dirty="0" smtClean="0">
                <a:solidFill>
                  <a:schemeClr val="bg2"/>
                </a:solidFill>
                <a:latin typeface="Papyrus" pitchFamily="66" charset="0"/>
              </a:rPr>
              <a:t>Bonus…EPI </a:t>
            </a:r>
            <a:r>
              <a:rPr lang="fr-FR" sz="4400" b="1" u="sng" cap="small" dirty="0" smtClean="0">
                <a:solidFill>
                  <a:schemeClr val="bg2"/>
                </a:solidFill>
                <a:latin typeface="Papyrus" pitchFamily="66" charset="0"/>
              </a:rPr>
              <a:t>?</a:t>
            </a:r>
            <a:endParaRPr lang="fr-FR" sz="3200" b="1" u="sng" cap="small" dirty="0">
              <a:solidFill>
                <a:schemeClr val="bg2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92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165</Words>
  <Application>Microsoft Office PowerPoint</Application>
  <PresentationFormat>Affichage à l'écran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9</cp:revision>
  <dcterms:created xsi:type="dcterms:W3CDTF">2016-11-23T10:42:07Z</dcterms:created>
  <dcterms:modified xsi:type="dcterms:W3CDTF">2016-12-16T14:13:07Z</dcterms:modified>
</cp:coreProperties>
</file>