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9" autoAdjust="0"/>
  </p:normalViewPr>
  <p:slideViewPr>
    <p:cSldViewPr>
      <p:cViewPr>
        <p:scale>
          <a:sx n="106" d="100"/>
          <a:sy n="106" d="100"/>
        </p:scale>
        <p:origin x="-7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AEC7-28F2-41FA-AF29-8EFCEC5DAA25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9D03-1876-4E24-A135-4D2694A13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edefrance-europe.eu/actualites-europeennes/detail-actualites-europeennes/article/europe-creative-pour-soutenir-les-secteurs-culturels-et-creatif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Datant de 1985, cette initiative permet de mettre en valeur la diversité culturelle des villes européennes et de promouvoir leur dynamisme culturel à travers l'organisation d'expositions, festivals et autres événements tout au long d'une année.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ce label européen, les villes bénéficient d'une large couverture médiatique mais également d'un soutien financier de l'Union européenne via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le programme Europe créative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dédié à la culture en Europe.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villes sont sélectionnées par un jury indépendant qui juge à partir d'un programme culturel disposant d'une dimension européenne et contribuant au développement à long terme de la ville.</a:t>
            </a:r>
          </a:p>
          <a:p>
            <a:endParaRPr lang="fr-FR" dirty="0" smtClean="0"/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Wroclaw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surnommée la "Venise polonaise", est la quatrième ville de Pologne en terme de population. Elle a lancé ses festivités le 15 janvier et prévoit d'accueillir sur l'année plus de 100 manifestations culturelles et plus de 2000 artistes.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Sebastián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 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Donostia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basque, connue pour sa baie, est un important centre économique fondé sur le tourisme. La ville accueille tous les ans le 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international du film de Saint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Sébastien et un 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de Jazz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Elle a lancé sa programmation culturelle le 20 janvier, avec la 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Tamborrada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(jour de la Saint Sébastien). Ont suivi cinq jours d'inauguration durant lesquels se sont tenues 70 activités culturelles.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2017, les capitales européennes de la culture seront Aarhus (Danemark) et Paphos (Chypre).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dirty="0" smtClean="0"/>
              <a:t>http://www.iledefrance-europe.eu/actualites-europeennes/detail-actualites-europeennes/article/san-sebastian-et-wroclaw-capitales-europeennes-de-la-culture-2016.html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9D03-1876-4E24-A135-4D2694A13E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0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80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1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85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3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4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97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5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8A6D-CAB2-4FDF-AE34-D78E46B0ED29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AAB9-E0EC-4AAD-8DB2-B39442099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482" y="5091421"/>
            <a:ext cx="7099518" cy="126375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44481" y="5030801"/>
            <a:ext cx="7161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cap="small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rint MT Shadow" pitchFamily="82" charset="0"/>
              </a:rPr>
              <a:t>L’Union européenne, un nouveau territoire de référence et d’appartenance.</a:t>
            </a:r>
            <a:endParaRPr lang="fr-FR" sz="2800" b="1" cap="small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rint MT Shadow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3308240" cy="360755"/>
          </a:xfrm>
          <a:prstGeom prst="rect">
            <a:avLst/>
          </a:prstGeom>
          <a:solidFill>
            <a:schemeClr val="bg1">
              <a:lumMod val="85000"/>
              <a:alpha val="74902"/>
            </a:schemeClr>
          </a:solidFill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Gloucester MT Extra Condensed" pitchFamily="18" charset="0"/>
              </a:rPr>
              <a:t>Thème 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Gloucester MT Extra Condensed" pitchFamily="18" charset="0"/>
              </a:rPr>
              <a:t>3 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Gloucester MT Extra Condensed" pitchFamily="18" charset="0"/>
              </a:rPr>
              <a:t>: 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Gloucester MT Extra Condensed" pitchFamily="18" charset="0"/>
              </a:rPr>
              <a:t>La France et l’Union européenne</a:t>
            </a:r>
            <a:endParaRPr lang="fr-FR" dirty="0">
              <a:solidFill>
                <a:schemeClr val="bg2">
                  <a:lumMod val="10000"/>
                </a:schemeClr>
              </a:solidFill>
              <a:latin typeface="Gloucester MT Extra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7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215">
            <a:off x="406195" y="753020"/>
            <a:ext cx="4212530" cy="27995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0746" y="901482"/>
            <a:ext cx="4633783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La mise en </a:t>
            </a:r>
            <a:r>
              <a:rPr lang="fr-FR" sz="1400" dirty="0" smtClean="0"/>
              <a:t>œuvre </a:t>
            </a:r>
            <a:r>
              <a:rPr lang="fr-FR" sz="1400" dirty="0"/>
              <a:t>du sous-thème peut procéder par changement d’échelles en </a:t>
            </a:r>
            <a:r>
              <a:rPr lang="fr-FR" sz="1400" dirty="0" smtClean="0"/>
              <a:t>commençant par </a:t>
            </a:r>
            <a:r>
              <a:rPr lang="fr-FR" sz="1400" b="1" dirty="0"/>
              <a:t>l’analyse du territoire actuel de l’Union </a:t>
            </a:r>
            <a:r>
              <a:rPr lang="fr-FR" sz="1400" dirty="0"/>
              <a:t>dans son ensemble à partir de cartes </a:t>
            </a:r>
            <a:r>
              <a:rPr lang="fr-FR" sz="1400" dirty="0" smtClean="0"/>
              <a:t>soulignant </a:t>
            </a:r>
            <a:r>
              <a:rPr lang="fr-FR" sz="1400" b="1" dirty="0" smtClean="0"/>
              <a:t>les </a:t>
            </a:r>
            <a:r>
              <a:rPr lang="fr-FR" sz="1400" b="1" dirty="0"/>
              <a:t>caractéristiques du territoire européen et les contrastes territoriaux majeurs </a:t>
            </a:r>
            <a:r>
              <a:rPr lang="fr-FR" sz="1400" dirty="0"/>
              <a:t>à </a:t>
            </a:r>
            <a:r>
              <a:rPr lang="fr-FR" sz="1400" dirty="0" smtClean="0"/>
              <a:t>partir d’un </a:t>
            </a:r>
            <a:r>
              <a:rPr lang="fr-FR" sz="1400" dirty="0"/>
              <a:t>ou deux indicateurs pertinents (densités des métropoles, axes de transports </a:t>
            </a:r>
            <a:r>
              <a:rPr lang="fr-FR" sz="1400" dirty="0" smtClean="0"/>
              <a:t>majeurs, PIB</a:t>
            </a:r>
            <a:r>
              <a:rPr lang="fr-FR" sz="1400" dirty="0"/>
              <a:t>, PIB/habitant, IDH, pays émetteurs / bénéficiaires des aides financières de l’UE, taux </a:t>
            </a:r>
            <a:r>
              <a:rPr lang="fr-FR" sz="1400" dirty="0" smtClean="0"/>
              <a:t>de chômage</a:t>
            </a:r>
            <a:r>
              <a:rPr lang="fr-FR" sz="1400" dirty="0"/>
              <a:t>…). Cette approche doit permettre à l’élève d’acquérir des repères </a:t>
            </a:r>
            <a:r>
              <a:rPr lang="fr-FR" sz="1400" dirty="0" smtClean="0"/>
              <a:t>géographiques et </a:t>
            </a:r>
            <a:r>
              <a:rPr lang="fr-FR" sz="1400" dirty="0"/>
              <a:t>de comprendre que l’un des objectifs des politiques de l’Union européenne est de </a:t>
            </a:r>
            <a:r>
              <a:rPr lang="fr-FR" sz="1400" dirty="0" smtClean="0"/>
              <a:t>réduire les </a:t>
            </a:r>
            <a:r>
              <a:rPr lang="fr-FR" sz="1400" dirty="0"/>
              <a:t>disparités entre les régions, notamment via les </a:t>
            </a:r>
            <a:r>
              <a:rPr lang="fr-FR" sz="1400" b="1" dirty="0"/>
              <a:t>politiques territoriales. </a:t>
            </a:r>
            <a:r>
              <a:rPr lang="fr-FR" sz="1400" dirty="0"/>
              <a:t>L’étude </a:t>
            </a:r>
            <a:r>
              <a:rPr lang="fr-FR" sz="1400" dirty="0" smtClean="0"/>
              <a:t>peut déboucher </a:t>
            </a:r>
            <a:r>
              <a:rPr lang="fr-FR" sz="1400" dirty="0"/>
              <a:t>sur une première approche de l’insertion française dans le territoire européen.</a:t>
            </a:r>
          </a:p>
          <a:p>
            <a:pPr algn="just"/>
            <a:r>
              <a:rPr lang="fr-FR" sz="1400" dirty="0"/>
              <a:t>La France a longtemps été considérée comme l’un des moteurs de </a:t>
            </a:r>
            <a:r>
              <a:rPr lang="fr-FR" sz="1400" dirty="0" smtClean="0"/>
              <a:t>la construction communautaire </a:t>
            </a:r>
            <a:r>
              <a:rPr lang="fr-FR" sz="1400" dirty="0"/>
              <a:t>européenne, dont elle a aussi bénéficié. Le rôle de l’UE comme l’un </a:t>
            </a:r>
            <a:r>
              <a:rPr lang="fr-FR" sz="1400" dirty="0" smtClean="0"/>
              <a:t>des acteurs </a:t>
            </a:r>
            <a:r>
              <a:rPr lang="fr-FR" sz="1400" dirty="0"/>
              <a:t>de l’aménagement du territoire français a déjà été développé dans le thème 2 </a:t>
            </a:r>
            <a:r>
              <a:rPr lang="fr-FR" sz="1400" dirty="0" smtClean="0"/>
              <a:t>de géographie</a:t>
            </a:r>
            <a:r>
              <a:rPr lang="fr-FR" sz="1400" dirty="0"/>
              <a:t>. Il s’agit à présent de montrer </a:t>
            </a:r>
            <a:r>
              <a:rPr lang="fr-FR" sz="1400" b="1" dirty="0"/>
              <a:t>la place de la France </a:t>
            </a:r>
            <a:r>
              <a:rPr lang="fr-FR" sz="1400" dirty="0"/>
              <a:t>dans cet ensemble </a:t>
            </a:r>
            <a:r>
              <a:rPr lang="fr-FR" sz="1400" dirty="0" smtClean="0"/>
              <a:t>politique en </a:t>
            </a:r>
            <a:r>
              <a:rPr lang="fr-FR" sz="1400" dirty="0"/>
              <a:t>construction. Deux aspects sont à privilégier : </a:t>
            </a:r>
            <a:r>
              <a:rPr lang="fr-FR" sz="1400" b="1" dirty="0"/>
              <a:t>l’insertion de la France dans le </a:t>
            </a:r>
            <a:r>
              <a:rPr lang="fr-FR" sz="1400" b="1" dirty="0" smtClean="0"/>
              <a:t>territoire européen </a:t>
            </a:r>
            <a:r>
              <a:rPr lang="fr-FR" sz="1400" b="1" dirty="0"/>
              <a:t>et l’influence européenne visible en France</a:t>
            </a:r>
            <a:r>
              <a:rPr lang="fr-FR" sz="1400" dirty="0"/>
              <a:t>. Un </a:t>
            </a:r>
            <a:r>
              <a:rPr lang="fr-FR" sz="1400" b="1" dirty="0"/>
              <a:t>exemple local </a:t>
            </a:r>
            <a:r>
              <a:rPr lang="fr-FR" sz="1400" dirty="0"/>
              <a:t>peut y </a:t>
            </a:r>
            <a:r>
              <a:rPr lang="fr-FR" sz="1400" dirty="0" smtClean="0"/>
              <a:t>contribuer : </a:t>
            </a:r>
            <a:r>
              <a:rPr lang="fr-FR" sz="1400" dirty="0"/>
              <a:t>la ville de Strasbourg, le siège d’Euronews à Lyon, l’assemblage de l’Airbus à Toulouse…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58649" y="-10617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3600" b="1" u="sng" dirty="0" smtClean="0">
                <a:ln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rint MT Shadow" pitchFamily="82" charset="0"/>
              </a:rPr>
              <a:t>Introduction</a:t>
            </a:r>
            <a:endParaRPr lang="fr-FR" sz="3600" b="1" u="sng" dirty="0">
              <a:ln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rint MT Shadow" pitchFamily="82" charset="0"/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9" y="3441277"/>
            <a:ext cx="3744000" cy="24801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1" y="6304002"/>
            <a:ext cx="29466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</a:rPr>
              <a:t>Deux exemples de partenariat européen </a:t>
            </a:r>
            <a:r>
              <a:rPr lang="fr-FR" sz="1000" b="1" i="1" dirty="0" smtClean="0">
                <a:solidFill>
                  <a:schemeClr val="bg1"/>
                </a:solidFill>
              </a:rPr>
              <a:t>en France : </a:t>
            </a:r>
          </a:p>
          <a:p>
            <a:r>
              <a:rPr lang="fr-FR" sz="1000" b="1" i="1" dirty="0" smtClean="0">
                <a:solidFill>
                  <a:schemeClr val="bg1"/>
                </a:solidFill>
              </a:rPr>
              <a:t>- Siège d’Euronews à Lyon</a:t>
            </a:r>
          </a:p>
          <a:p>
            <a:r>
              <a:rPr lang="fr-FR" sz="1000" b="1" i="1" dirty="0" smtClean="0">
                <a:solidFill>
                  <a:schemeClr val="bg1"/>
                </a:solidFill>
              </a:rPr>
              <a:t>- Assemblage de l’Airbus 330 à Toulouse</a:t>
            </a:r>
            <a:endParaRPr lang="fr-FR" sz="1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449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3810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3600" b="1" u="sng" dirty="0" smtClean="0">
                <a:ln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rint MT Shadow" pitchFamily="82" charset="0"/>
              </a:rPr>
              <a:t>Titre ou activité</a:t>
            </a:r>
            <a:endParaRPr lang="fr-FR" sz="3600" b="1" u="sng" dirty="0">
              <a:ln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1556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970">
            <a:off x="4153142" y="2011813"/>
            <a:ext cx="4611013" cy="2790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000" y="58976"/>
            <a:ext cx="3960000" cy="66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La mise en </a:t>
            </a:r>
            <a:r>
              <a:rPr lang="fr-FR" sz="1400" dirty="0" smtClean="0"/>
              <a:t>œuvre </a:t>
            </a:r>
            <a:r>
              <a:rPr lang="fr-FR" sz="1400" dirty="0"/>
              <a:t>du sous-thème peut procéder par changement d’échelles en </a:t>
            </a:r>
            <a:r>
              <a:rPr lang="fr-FR" sz="1400" dirty="0" smtClean="0"/>
              <a:t>commençant par </a:t>
            </a:r>
            <a:r>
              <a:rPr lang="fr-FR" sz="1400" b="1" dirty="0"/>
              <a:t>l’analyse du territoire actuel de l’Union </a:t>
            </a:r>
            <a:r>
              <a:rPr lang="fr-FR" sz="1400" dirty="0"/>
              <a:t>dans son ensemble à partir de cartes </a:t>
            </a:r>
            <a:r>
              <a:rPr lang="fr-FR" sz="1400" dirty="0" smtClean="0"/>
              <a:t>soulignant </a:t>
            </a:r>
            <a:r>
              <a:rPr lang="fr-FR" sz="1400" b="1" dirty="0" smtClean="0"/>
              <a:t>les </a:t>
            </a:r>
            <a:r>
              <a:rPr lang="fr-FR" sz="1400" b="1" dirty="0"/>
              <a:t>caractéristiques du territoire européen et les contrastes territoriaux majeurs </a:t>
            </a:r>
            <a:r>
              <a:rPr lang="fr-FR" sz="1400" dirty="0"/>
              <a:t>à </a:t>
            </a:r>
            <a:r>
              <a:rPr lang="fr-FR" sz="1400" dirty="0" smtClean="0"/>
              <a:t>partir d’un </a:t>
            </a:r>
            <a:r>
              <a:rPr lang="fr-FR" sz="1400" dirty="0"/>
              <a:t>ou deux indicateurs pertinents (densités des métropoles, axes de transports </a:t>
            </a:r>
            <a:r>
              <a:rPr lang="fr-FR" sz="1400" dirty="0" smtClean="0"/>
              <a:t>majeurs, PIB</a:t>
            </a:r>
            <a:r>
              <a:rPr lang="fr-FR" sz="1400" dirty="0"/>
              <a:t>, PIB/habitant, IDH, pays émetteurs / bénéficiaires des aides financières de l’UE, taux </a:t>
            </a:r>
            <a:r>
              <a:rPr lang="fr-FR" sz="1400" dirty="0" smtClean="0"/>
              <a:t>de chômage</a:t>
            </a:r>
            <a:r>
              <a:rPr lang="fr-FR" sz="1400" dirty="0"/>
              <a:t>…). Cette approche doit permettre à l’élève d’acquérir des repères </a:t>
            </a:r>
            <a:r>
              <a:rPr lang="fr-FR" sz="1400" dirty="0" smtClean="0"/>
              <a:t>géographiques et </a:t>
            </a:r>
            <a:r>
              <a:rPr lang="fr-FR" sz="1400" dirty="0"/>
              <a:t>de comprendre que l’un des objectifs des politiques de l’Union européenne est de </a:t>
            </a:r>
            <a:r>
              <a:rPr lang="fr-FR" sz="1400" dirty="0" smtClean="0"/>
              <a:t>réduire les </a:t>
            </a:r>
            <a:r>
              <a:rPr lang="fr-FR" sz="1400" dirty="0"/>
              <a:t>disparités entre les régions, notamment via les </a:t>
            </a:r>
            <a:r>
              <a:rPr lang="fr-FR" sz="1400" b="1" dirty="0"/>
              <a:t>politiques territoriales. </a:t>
            </a:r>
            <a:r>
              <a:rPr lang="fr-FR" sz="1400" dirty="0"/>
              <a:t>L’étude </a:t>
            </a:r>
            <a:r>
              <a:rPr lang="fr-FR" sz="1400" dirty="0" smtClean="0"/>
              <a:t>peut déboucher </a:t>
            </a:r>
            <a:r>
              <a:rPr lang="fr-FR" sz="1400" dirty="0"/>
              <a:t>sur une première approche de l’insertion française dans le territoire européen.</a:t>
            </a:r>
          </a:p>
          <a:p>
            <a:pPr algn="just"/>
            <a:r>
              <a:rPr lang="fr-FR" sz="1400" dirty="0"/>
              <a:t>La France a longtemps été considérée comme l’un des moteurs de </a:t>
            </a:r>
            <a:r>
              <a:rPr lang="fr-FR" sz="1400" dirty="0" smtClean="0"/>
              <a:t>la construction communautaire </a:t>
            </a:r>
            <a:r>
              <a:rPr lang="fr-FR" sz="1400" dirty="0"/>
              <a:t>européenne, dont elle a aussi bénéficié. Le rôle de l’UE comme l’un </a:t>
            </a:r>
            <a:r>
              <a:rPr lang="fr-FR" sz="1400" dirty="0" smtClean="0"/>
              <a:t>des acteurs </a:t>
            </a:r>
            <a:r>
              <a:rPr lang="fr-FR" sz="1400" dirty="0"/>
              <a:t>de l’aménagement du territoire français a déjà été développé dans le thème 2 </a:t>
            </a:r>
            <a:r>
              <a:rPr lang="fr-FR" sz="1400" dirty="0" smtClean="0"/>
              <a:t>de géographie</a:t>
            </a:r>
            <a:r>
              <a:rPr lang="fr-FR" sz="1400" dirty="0"/>
              <a:t>. Il s’agit à présent de montrer </a:t>
            </a:r>
            <a:r>
              <a:rPr lang="fr-FR" sz="1400" b="1" dirty="0"/>
              <a:t>la place de la France </a:t>
            </a:r>
            <a:r>
              <a:rPr lang="fr-FR" sz="1400" dirty="0"/>
              <a:t>dans cet ensemble </a:t>
            </a:r>
            <a:r>
              <a:rPr lang="fr-FR" sz="1400" dirty="0" smtClean="0"/>
              <a:t>politique en </a:t>
            </a:r>
            <a:r>
              <a:rPr lang="fr-FR" sz="1400" dirty="0"/>
              <a:t>construction. Deux aspects sont à privilégier : </a:t>
            </a:r>
            <a:r>
              <a:rPr lang="fr-FR" sz="1400" b="1" dirty="0"/>
              <a:t>l’insertion de la France dans le </a:t>
            </a:r>
            <a:r>
              <a:rPr lang="fr-FR" sz="1400" b="1" dirty="0" smtClean="0"/>
              <a:t>territoire européen </a:t>
            </a:r>
            <a:r>
              <a:rPr lang="fr-FR" sz="1400" b="1" dirty="0"/>
              <a:t>et l’influence européenne visible en France</a:t>
            </a:r>
            <a:r>
              <a:rPr lang="fr-FR" sz="1400" dirty="0"/>
              <a:t>. Un </a:t>
            </a:r>
            <a:r>
              <a:rPr lang="fr-FR" sz="1400" b="1" dirty="0"/>
              <a:t>exemple local </a:t>
            </a:r>
            <a:r>
              <a:rPr lang="fr-FR" sz="1400" dirty="0"/>
              <a:t>peut y </a:t>
            </a:r>
            <a:r>
              <a:rPr lang="fr-FR" sz="1400" dirty="0" smtClean="0"/>
              <a:t>contribuer : </a:t>
            </a:r>
            <a:r>
              <a:rPr lang="fr-FR" sz="1400" dirty="0"/>
              <a:t>la ville de Strasbourg, le siège d’Euronews à Lyon, l’assemblage de l’Airbus à Toulouse…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58649" y="-10617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3600" b="1" u="sng" dirty="0" smtClean="0">
                <a:ln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rint MT Shadow" pitchFamily="82" charset="0"/>
              </a:rPr>
              <a:t>Conclusion</a:t>
            </a:r>
            <a:endParaRPr lang="fr-FR" sz="3600" b="1" u="sng" dirty="0">
              <a:ln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rint MT Shadow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50748" y="6347715"/>
            <a:ext cx="499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</a:rPr>
              <a:t>Les deux villes « capitales européennes de la culture en 2016 » sont </a:t>
            </a:r>
            <a:r>
              <a:rPr lang="fr-FR" sz="1000" b="1" i="1" dirty="0" smtClean="0">
                <a:solidFill>
                  <a:schemeClr val="bg1"/>
                </a:solidFill>
              </a:rPr>
              <a:t>Wroclaw en Pologne et San Sébastian (</a:t>
            </a:r>
            <a:r>
              <a:rPr lang="fr-FR" sz="1000" b="1" i="1" dirty="0" err="1" smtClean="0">
                <a:solidFill>
                  <a:schemeClr val="bg1"/>
                </a:solidFill>
              </a:rPr>
              <a:t>Donostia</a:t>
            </a:r>
            <a:r>
              <a:rPr lang="fr-FR" sz="1000" b="1" i="1" dirty="0" smtClean="0">
                <a:solidFill>
                  <a:schemeClr val="bg1"/>
                </a:solidFill>
              </a:rPr>
              <a:t> en basque) en Espagne</a:t>
            </a:r>
            <a:endParaRPr lang="fr-FR" sz="1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116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523</Words>
  <Application>Microsoft Office PowerPoint</Application>
  <PresentationFormat>Affichage à l'écran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9</cp:revision>
  <dcterms:created xsi:type="dcterms:W3CDTF">2016-11-26T19:34:24Z</dcterms:created>
  <dcterms:modified xsi:type="dcterms:W3CDTF">2016-11-26T21:18:52Z</dcterms:modified>
</cp:coreProperties>
</file>