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9" r:id="rId4"/>
    <p:sldId id="257"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812" y="-9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61557-ADEC-4235-9777-0F4761B112B7}" type="datetimeFigureOut">
              <a:rPr lang="fr-FR" smtClean="0"/>
              <a:t>25/11/2016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AD743-7FC9-4494-955F-D5AA27753B88}" type="slidenum">
              <a:rPr lang="fr-FR" smtClean="0"/>
              <a:t>‹N°›</a:t>
            </a:fld>
            <a:endParaRPr lang="fr-FR"/>
          </a:p>
        </p:txBody>
      </p:sp>
    </p:spTree>
    <p:extLst>
      <p:ext uri="{BB962C8B-B14F-4D97-AF65-F5344CB8AC3E}">
        <p14:creationId xmlns:p14="http://schemas.microsoft.com/office/powerpoint/2010/main" val="18977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AD743-7FC9-4494-955F-D5AA27753B88}" type="slidenum">
              <a:rPr lang="fr-FR" smtClean="0"/>
              <a:t>1</a:t>
            </a:fld>
            <a:endParaRPr lang="fr-FR"/>
          </a:p>
        </p:txBody>
      </p:sp>
    </p:spTree>
    <p:extLst>
      <p:ext uri="{BB962C8B-B14F-4D97-AF65-F5344CB8AC3E}">
        <p14:creationId xmlns:p14="http://schemas.microsoft.com/office/powerpoint/2010/main" val="42495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AD743-7FC9-4494-955F-D5AA27753B88}" type="slidenum">
              <a:rPr lang="fr-FR" smtClean="0"/>
              <a:t>2</a:t>
            </a:fld>
            <a:endParaRPr lang="fr-FR"/>
          </a:p>
        </p:txBody>
      </p:sp>
    </p:spTree>
    <p:extLst>
      <p:ext uri="{BB962C8B-B14F-4D97-AF65-F5344CB8AC3E}">
        <p14:creationId xmlns:p14="http://schemas.microsoft.com/office/powerpoint/2010/main" val="138651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AD743-7FC9-4494-955F-D5AA27753B88}" type="slidenum">
              <a:rPr lang="fr-FR" smtClean="0"/>
              <a:t>3</a:t>
            </a:fld>
            <a:endParaRPr lang="fr-FR"/>
          </a:p>
        </p:txBody>
      </p:sp>
    </p:spTree>
    <p:extLst>
      <p:ext uri="{BB962C8B-B14F-4D97-AF65-F5344CB8AC3E}">
        <p14:creationId xmlns:p14="http://schemas.microsoft.com/office/powerpoint/2010/main" val="138651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AD743-7FC9-4494-955F-D5AA27753B88}" type="slidenum">
              <a:rPr lang="fr-FR" smtClean="0"/>
              <a:t>4</a:t>
            </a:fld>
            <a:endParaRPr lang="fr-FR"/>
          </a:p>
        </p:txBody>
      </p:sp>
    </p:spTree>
    <p:extLst>
      <p:ext uri="{BB962C8B-B14F-4D97-AF65-F5344CB8AC3E}">
        <p14:creationId xmlns:p14="http://schemas.microsoft.com/office/powerpoint/2010/main" val="241568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A4AD743-7FC9-4494-955F-D5AA27753B88}" type="slidenum">
              <a:rPr lang="fr-FR" smtClean="0"/>
              <a:t>5</a:t>
            </a:fld>
            <a:endParaRPr lang="fr-FR"/>
          </a:p>
        </p:txBody>
      </p:sp>
    </p:spTree>
    <p:extLst>
      <p:ext uri="{BB962C8B-B14F-4D97-AF65-F5344CB8AC3E}">
        <p14:creationId xmlns:p14="http://schemas.microsoft.com/office/powerpoint/2010/main" val="138651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699088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2707113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1793265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1912910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4256570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B111E71-7930-4EA0-8716-A0055CEAC8A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3440664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B111E71-7930-4EA0-8716-A0055CEAC8A4}" type="datetimeFigureOut">
              <a:rPr lang="fr-FR" smtClean="0"/>
              <a:t>25/11/2016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3300401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B111E71-7930-4EA0-8716-A0055CEAC8A4}" type="datetimeFigureOut">
              <a:rPr lang="fr-FR" smtClean="0"/>
              <a:t>25/11/2016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205109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111E71-7930-4EA0-8716-A0055CEAC8A4}" type="datetimeFigureOut">
              <a:rPr lang="fr-FR" smtClean="0"/>
              <a:t>25/11/2016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2414072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B111E71-7930-4EA0-8716-A0055CEAC8A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770641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B111E71-7930-4EA0-8716-A0055CEAC8A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D30131-9E4C-4F5A-8B56-B72DAC2B8A58}" type="slidenum">
              <a:rPr lang="fr-FR" smtClean="0"/>
              <a:t>‹N°›</a:t>
            </a:fld>
            <a:endParaRPr lang="fr-FR"/>
          </a:p>
        </p:txBody>
      </p:sp>
    </p:spTree>
    <p:extLst>
      <p:ext uri="{BB962C8B-B14F-4D97-AF65-F5344CB8AC3E}">
        <p14:creationId xmlns:p14="http://schemas.microsoft.com/office/powerpoint/2010/main" val="1232401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11E71-7930-4EA0-8716-A0055CEAC8A4}" type="datetimeFigureOut">
              <a:rPr lang="fr-FR" smtClean="0"/>
              <a:t>25/11/2016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30131-9E4C-4F5A-8B56-B72DAC2B8A58}" type="slidenum">
              <a:rPr lang="fr-FR" smtClean="0"/>
              <a:t>‹N°›</a:t>
            </a:fld>
            <a:endParaRPr lang="fr-FR"/>
          </a:p>
        </p:txBody>
      </p:sp>
    </p:spTree>
    <p:extLst>
      <p:ext uri="{BB962C8B-B14F-4D97-AF65-F5344CB8AC3E}">
        <p14:creationId xmlns:p14="http://schemas.microsoft.com/office/powerpoint/2010/main" val="315065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nsm03.casimages.com/img/2010/05/25/10052510432582500609713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3339" t="30116" r="6747" b="19756"/>
          <a:stretch/>
        </p:blipFill>
        <p:spPr bwMode="auto">
          <a:xfrm>
            <a:off x="-108519" y="-65646"/>
            <a:ext cx="9252520" cy="6923646"/>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pic>
        <p:nvPicPr>
          <p:cNvPr id="1036" name="Picture 12" descr="http://www.radziwill.fr/img/imgventesas/7khrouch.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9053" y1="17231" x2="73210" y2="23077"/>
                        <a14:foregroundMark x1="72286" y1="25538" x2="73903" y2="38769"/>
                        <a14:foregroundMark x1="76212" y1="38462" x2="73903" y2="46769"/>
                        <a14:foregroundMark x1="76212" y1="35692" x2="76212" y2="35692"/>
                        <a14:foregroundMark x1="73441" y1="27692" x2="74365" y2="33846"/>
                        <a14:foregroundMark x1="73903" y1="24615" x2="74596" y2="31385"/>
                        <a14:foregroundMark x1="38337" y1="32308" x2="39030" y2="34154"/>
                      </a14:backgroundRemoval>
                    </a14:imgEffect>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11960" y="3003302"/>
            <a:ext cx="4932041" cy="3854698"/>
          </a:xfrm>
          <a:prstGeom prst="rect">
            <a:avLst/>
          </a:prstGeom>
          <a:noFill/>
          <a:ln>
            <a:noFill/>
          </a:ln>
          <a:effectLst>
            <a:outerShdw blurRad="127000" dist="38100" dir="2700000" algn="ctr">
              <a:srgbClr val="000000">
                <a:alpha val="4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inapcache.boston.com/universal/site_graphics/blogs/bigpicture/JFK50_11_21/k01_STA45161.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6" b="99282" l="1010" r="90000">
                        <a14:foregroundMark x1="25051" y1="13362" x2="38889" y2="10201"/>
                        <a14:foregroundMark x1="41010" y1="14080" x2="48788" y2="34339"/>
                        <a14:foregroundMark x1="40707" y1="5460" x2="49495" y2="11638"/>
                        <a14:foregroundMark x1="50303" y1="8908" x2="54141" y2="19540"/>
                        <a14:foregroundMark x1="51919" y1="10632" x2="54040" y2="16667"/>
                        <a14:foregroundMark x1="54444" y1="22701" x2="52222" y2="47126"/>
                        <a14:foregroundMark x1="55152" y1="24856" x2="55253" y2="33190"/>
                        <a14:foregroundMark x1="55556" y1="35201" x2="54141" y2="41667"/>
                        <a14:foregroundMark x1="26364" y1="74569" x2="18081" y2="95259"/>
                        <a14:foregroundMark x1="10202" y1="91810" x2="24545" y2="69828"/>
                        <a14:foregroundMark x1="48283" y1="61207" x2="75354" y2="96121"/>
                        <a14:foregroundMark x1="59293" y1="63937" x2="68182" y2="68822"/>
                        <a14:foregroundMark x1="54141" y1="60632" x2="55859" y2="60632"/>
                        <a14:foregroundMark x1="60707" y1="62787" x2="62626" y2="63362"/>
                        <a14:foregroundMark x1="62727" y1="64224" x2="65152" y2="65230"/>
                        <a14:foregroundMark x1="48586" y1="93822" x2="56869" y2="77874"/>
                        <a14:foregroundMark x1="18081" y1="17385" x2="19899" y2="10776"/>
                        <a14:foregroundMark x1="31616" y1="4310" x2="40606" y2="3736"/>
                        <a14:backgroundMark x1="82020" y1="87356" x2="89899" y2="98707"/>
                      </a14:backgroundRemoval>
                    </a14:imgEffect>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r="23833"/>
          <a:stretch/>
        </p:blipFill>
        <p:spPr bwMode="auto">
          <a:xfrm flipH="1">
            <a:off x="-108520" y="3035037"/>
            <a:ext cx="4142310" cy="3822963"/>
          </a:xfrm>
          <a:prstGeom prst="rect">
            <a:avLst/>
          </a:prstGeom>
          <a:noFill/>
          <a:ln>
            <a:noFill/>
          </a:ln>
          <a:effectLst>
            <a:outerShdw blurRad="127000" dist="38100" dir="2700000" algn="ctr">
              <a:srgbClr val="000000">
                <a:alpha val="45000"/>
              </a:srgbClr>
            </a:outerShdw>
          </a:effectLst>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9">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80528" y="-166999"/>
            <a:ext cx="4392488" cy="2659895"/>
          </a:xfrm>
          <a:prstGeom prst="rect">
            <a:avLst/>
          </a:prstGeom>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pic>
      <p:pic>
        <p:nvPicPr>
          <p:cNvPr id="1038" name="Picture 14" descr="http://sifr.free.fr/Gfx/Barbeles.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4709" b="62379" l="1248" r="98396"/>
                    </a14:imgEffect>
                  </a14:imgLayer>
                </a14:imgProps>
              </a:ext>
              <a:ext uri="{28A0092B-C50C-407E-A947-70E740481C1C}">
                <a14:useLocalDpi xmlns:a14="http://schemas.microsoft.com/office/drawing/2010/main" val="0"/>
              </a:ext>
            </a:extLst>
          </a:blip>
          <a:srcRect t="31794" b="34103"/>
          <a:stretch/>
        </p:blipFill>
        <p:spPr bwMode="auto">
          <a:xfrm rot="9061994">
            <a:off x="-534639" y="578105"/>
            <a:ext cx="5152716" cy="105810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339752" y="1198492"/>
            <a:ext cx="4536504" cy="954107"/>
          </a:xfrm>
          <a:prstGeom prst="rect">
            <a:avLst/>
          </a:prstGeom>
          <a:solidFill>
            <a:schemeClr val="bg1">
              <a:alpha val="20000"/>
            </a:schemeClr>
          </a:solidFill>
        </p:spPr>
        <p:txBody>
          <a:bodyPr wrap="square">
            <a:spAutoFit/>
          </a:bodyPr>
          <a:lstStyle/>
          <a:p>
            <a:pPr algn="ctr"/>
            <a:r>
              <a:rPr lang="fr-FR" sz="2800" dirty="0" smtClean="0">
                <a:latin typeface="28 Days Later" pitchFamily="34" charset="0"/>
              </a:rPr>
              <a:t>Un monde bipolaire au temps de La Guerre froide </a:t>
            </a:r>
            <a:endParaRPr lang="fr-FR" sz="2800" dirty="0">
              <a:latin typeface="28 Days Later" pitchFamily="34" charset="0"/>
            </a:endParaRPr>
          </a:p>
        </p:txBody>
      </p:sp>
      <p:sp>
        <p:nvSpPr>
          <p:cNvPr id="5" name="Rectangle 4"/>
          <p:cNvSpPr/>
          <p:nvPr/>
        </p:nvSpPr>
        <p:spPr>
          <a:xfrm>
            <a:off x="2339752" y="1196751"/>
            <a:ext cx="4392488" cy="955847"/>
          </a:xfrm>
          <a:prstGeom prst="rect">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588224" y="-65646"/>
            <a:ext cx="2567246" cy="400110"/>
          </a:xfrm>
          <a:prstGeom prst="rect">
            <a:avLst/>
          </a:prstGeom>
          <a:solidFill>
            <a:srgbClr val="CC6600">
              <a:alpha val="74902"/>
            </a:srgbClr>
          </a:solidFill>
        </p:spPr>
        <p:txBody>
          <a:bodyPr wrap="square">
            <a:spAutoFit/>
          </a:bodyPr>
          <a:lstStyle/>
          <a:p>
            <a:pPr algn="r"/>
            <a:r>
              <a:rPr lang="fr-FR" sz="2000" dirty="0" smtClean="0">
                <a:solidFill>
                  <a:schemeClr val="bg1"/>
                </a:solidFill>
                <a:latin typeface="Gloucester MT Extra Condensed" pitchFamily="18" charset="0"/>
              </a:rPr>
              <a:t>Thème 2 : le monde depuis 1945 </a:t>
            </a:r>
            <a:endParaRPr lang="fr-FR" sz="2000" dirty="0">
              <a:solidFill>
                <a:schemeClr val="bg1"/>
              </a:solidFill>
              <a:latin typeface="Gloucester MT Extra Condensed" pitchFamily="18" charset="0"/>
            </a:endParaRPr>
          </a:p>
        </p:txBody>
      </p:sp>
      <p:pic>
        <p:nvPicPr>
          <p:cNvPr id="19" name="Picture 2" descr="http://1.bp.blogspot.com/_won1FW72yYQ/TLFWaNkXUHI/AAAAAAAAAPg/7OAI4eiH41k/s1600/Che_Guevara_by_d3va.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391" b="99219" l="31016" r="100000">
                        <a14:foregroundMark x1="73672" y1="35352" x2="81250" y2="33105"/>
                        <a14:foregroundMark x1="76172" y1="57617" x2="77344" y2="60254"/>
                        <a14:foregroundMark x1="73672" y1="56055" x2="74219" y2="56934"/>
                        <a14:foregroundMark x1="81797" y1="58496" x2="81641" y2="59180"/>
                        <a14:foregroundMark x1="81094" y1="91016" x2="77891" y2="99219"/>
                        <a14:foregroundMark x1="90625" y1="90137" x2="87656" y2="96289"/>
                        <a14:foregroundMark x1="90078" y1="81543" x2="95078" y2="82227"/>
                        <a14:foregroundMark x1="94922" y1="82813" x2="97891" y2="83301"/>
                        <a14:foregroundMark x1="42031" y1="95020" x2="40781" y2="98730"/>
                        <a14:foregroundMark x1="39531" y1="94531" x2="40625" y2="92578"/>
                      </a14:backgroundRemoval>
                    </a14:imgEffect>
                  </a14:imgLayer>
                </a14:imgProps>
              </a:ext>
              <a:ext uri="{28A0092B-C50C-407E-A947-70E740481C1C}">
                <a14:useLocalDpi xmlns:a14="http://schemas.microsoft.com/office/drawing/2010/main" val="0"/>
              </a:ext>
            </a:extLst>
          </a:blip>
          <a:srcRect l="32823"/>
          <a:stretch/>
        </p:blipFill>
        <p:spPr bwMode="auto">
          <a:xfrm flipH="1">
            <a:off x="6588224" y="223548"/>
            <a:ext cx="2391170" cy="291742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016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3000"/>
                                        <p:tgtEl>
                                          <p:spTgt spid="14"/>
                                        </p:tgtEl>
                                      </p:cBhvr>
                                    </p:animEffect>
                                  </p:childTnLst>
                                </p:cTn>
                              </p:par>
                            </p:childTnLst>
                          </p:cTn>
                        </p:par>
                        <p:par>
                          <p:cTn id="12" fill="hold">
                            <p:stCondLst>
                              <p:cond delay="375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childTnLst>
                          </p:cTn>
                        </p:par>
                        <p:par>
                          <p:cTn id="19" fill="hold">
                            <p:stCondLst>
                              <p:cond delay="5750"/>
                            </p:stCondLst>
                            <p:childTnLst>
                              <p:par>
                                <p:cTn id="20" presetID="47" presetClass="entr" presetSubtype="0" fill="hold" nodeType="after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1000"/>
                                        <p:tgtEl>
                                          <p:spTgt spid="1038"/>
                                        </p:tgtEl>
                                      </p:cBhvr>
                                    </p:animEffect>
                                    <p:anim calcmode="lin" valueType="num">
                                      <p:cBhvr>
                                        <p:cTn id="23" dur="1000" fill="hold"/>
                                        <p:tgtEl>
                                          <p:spTgt spid="1038"/>
                                        </p:tgtEl>
                                        <p:attrNameLst>
                                          <p:attrName>ppt_x</p:attrName>
                                        </p:attrNameLst>
                                      </p:cBhvr>
                                      <p:tavLst>
                                        <p:tav tm="0">
                                          <p:val>
                                            <p:strVal val="#ppt_x"/>
                                          </p:val>
                                        </p:tav>
                                        <p:tav tm="100000">
                                          <p:val>
                                            <p:strVal val="#ppt_x"/>
                                          </p:val>
                                        </p:tav>
                                      </p:tavLst>
                                    </p:anim>
                                    <p:anim calcmode="lin" valueType="num">
                                      <p:cBhvr>
                                        <p:cTn id="24" dur="1000" fill="hold"/>
                                        <p:tgtEl>
                                          <p:spTgt spid="1038"/>
                                        </p:tgtEl>
                                        <p:attrNameLst>
                                          <p:attrName>ppt_y</p:attrName>
                                        </p:attrNameLst>
                                      </p:cBhvr>
                                      <p:tavLst>
                                        <p:tav tm="0">
                                          <p:val>
                                            <p:strVal val="#ppt_y-.1"/>
                                          </p:val>
                                        </p:tav>
                                        <p:tav tm="100000">
                                          <p:val>
                                            <p:strVal val="#ppt_y"/>
                                          </p:val>
                                        </p:tav>
                                      </p:tavLst>
                                    </p:anim>
                                  </p:childTnLst>
                                </p:cTn>
                              </p:par>
                            </p:childTnLst>
                          </p:cTn>
                        </p:par>
                        <p:par>
                          <p:cTn id="25" fill="hold">
                            <p:stCondLst>
                              <p:cond delay="675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2000"/>
                                        <p:tgtEl>
                                          <p:spTgt spid="4"/>
                                        </p:tgtEl>
                                      </p:cBhvr>
                                    </p:animEffect>
                                  </p:childTnLst>
                                </p:cTn>
                              </p:par>
                            </p:childTnLst>
                          </p:cTn>
                        </p:par>
                        <p:par>
                          <p:cTn id="29" fill="hold">
                            <p:stCondLst>
                              <p:cond delay="8750"/>
                            </p:stCondLst>
                            <p:childTnLst>
                              <p:par>
                                <p:cTn id="30" presetID="10" presetClass="entr" presetSubtype="0" fill="hold" nodeType="after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2000"/>
                                        <p:tgtEl>
                                          <p:spTgt spid="1032"/>
                                        </p:tgtEl>
                                      </p:cBhvr>
                                    </p:animEffect>
                                  </p:childTnLst>
                                </p:cTn>
                              </p:par>
                              <p:par>
                                <p:cTn id="33" presetID="10" presetClass="entr" presetSubtype="0" fill="hold" nodeType="with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fade">
                                      <p:cBhvr>
                                        <p:cTn id="35"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4" y="-99392"/>
            <a:ext cx="9147114" cy="784830"/>
          </a:xfrm>
          <a:prstGeom prst="rect">
            <a:avLst/>
          </a:prstGeom>
          <a:noFill/>
        </p:spPr>
        <p:txBody>
          <a:bodyPr wrap="square" rtlCol="0">
            <a:spAutoFit/>
          </a:bodyPr>
          <a:lstStyle/>
          <a:p>
            <a:pPr algn="ctr"/>
            <a:r>
              <a:rPr lang="fr-FR" sz="4500" dirty="0" smtClean="0">
                <a:solidFill>
                  <a:schemeClr val="tx1">
                    <a:lumMod val="95000"/>
                    <a:lumOff val="5000"/>
                  </a:schemeClr>
                </a:solidFill>
                <a:latin typeface="28 Days Later" pitchFamily="34" charset="0"/>
              </a:rPr>
              <a:t>Introduction</a:t>
            </a:r>
            <a:endParaRPr lang="fr-FR" sz="4500" dirty="0">
              <a:solidFill>
                <a:schemeClr val="tx1">
                  <a:lumMod val="95000"/>
                  <a:lumOff val="5000"/>
                </a:schemeClr>
              </a:solidFill>
              <a:latin typeface="28 Days Later" pitchFamily="34" charset="0"/>
            </a:endParaRPr>
          </a:p>
        </p:txBody>
      </p:sp>
      <p:sp>
        <p:nvSpPr>
          <p:cNvPr id="5" name="Rectangle 4"/>
          <p:cNvSpPr/>
          <p:nvPr/>
        </p:nvSpPr>
        <p:spPr>
          <a:xfrm>
            <a:off x="0" y="6567735"/>
            <a:ext cx="9174796" cy="276999"/>
          </a:xfrm>
          <a:prstGeom prst="rect">
            <a:avLst/>
          </a:prstGeom>
        </p:spPr>
        <p:txBody>
          <a:bodyPr wrap="square">
            <a:spAutoFit/>
          </a:bodyPr>
          <a:lstStyle/>
          <a:p>
            <a:r>
              <a:rPr lang="fr-FR" sz="1200" b="1" i="1" dirty="0" smtClean="0">
                <a:solidFill>
                  <a:schemeClr val="bg1"/>
                </a:solidFill>
                <a:latin typeface="Tw Cen MT" pitchFamily="34" charset="0"/>
              </a:rPr>
              <a:t>La Une de Life Magazine durant la guerre de Corée (1950-1953)</a:t>
            </a:r>
            <a:endParaRPr lang="fr-FR" sz="1200" b="1" i="1" dirty="0">
              <a:solidFill>
                <a:schemeClr val="bg1"/>
              </a:solidFill>
              <a:latin typeface="Tw Cen MT" pitchFamily="34" charset="0"/>
            </a:endParaRPr>
          </a:p>
        </p:txBody>
      </p:sp>
      <p:sp>
        <p:nvSpPr>
          <p:cNvPr id="6" name="Rectangle 5"/>
          <p:cNvSpPr/>
          <p:nvPr/>
        </p:nvSpPr>
        <p:spPr>
          <a:xfrm>
            <a:off x="5103333" y="2024844"/>
            <a:ext cx="3789147" cy="2808312"/>
          </a:xfrm>
          <a:prstGeom prst="rect">
            <a:avLst/>
          </a:prstGeom>
          <a:solidFill>
            <a:schemeClr val="bg2">
              <a:lumMod val="10000"/>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b="1" dirty="0">
                <a:latin typeface="Tw Cen MT" pitchFamily="34" charset="0"/>
              </a:rPr>
              <a:t>La guerre froide, l'autre fait majeur de la période, s'inscrit dans une confrontation Est-Ouest qui crée des modèles antagonistes et engendre des crises aux enjeux locaux et mondiaux. États-Unis et URSS se livrent une guerre idéologique et culturelle, une guerre d'opinion et d'information pour affirmer leur puissance. Les logiques bipolaires du monde sont remises en cause par l'indépendance de nouveaux États et l'émergence du Tiers Monde.</a:t>
            </a:r>
            <a:endParaRPr lang="fr-FR" sz="1500" b="1" dirty="0" smtClean="0">
              <a:latin typeface="Tw Cen MT" pitchFamily="34" charset="0"/>
            </a:endParaRPr>
          </a:p>
        </p:txBody>
      </p:sp>
      <p:pic>
        <p:nvPicPr>
          <p:cNvPr id="3074" name="Picture 2" descr="http://1.bp.blogspot.com/-3Ij6i7yvNaA/T4N8X6bz1YI/AAAAAAAAKTY/QSSXeTRuXco/s1600/3366.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51520" y="1556792"/>
            <a:ext cx="4593582" cy="3609243"/>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42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2000"/>
                                        <p:tgtEl>
                                          <p:spTgt spid="307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000"/>
                                        <p:tgtEl>
                                          <p:spTgt spid="5"/>
                                        </p:tgtEl>
                                      </p:cBhvr>
                                    </p:animEffect>
                                  </p:childTnLst>
                                </p:cTn>
                              </p:par>
                            </p:childTnLst>
                          </p:cTn>
                        </p:par>
                        <p:par>
                          <p:cTn id="15" fill="hold">
                            <p:stCondLst>
                              <p:cond delay="5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4" y="-99392"/>
            <a:ext cx="9147114" cy="784830"/>
          </a:xfrm>
          <a:prstGeom prst="rect">
            <a:avLst/>
          </a:prstGeom>
          <a:noFill/>
        </p:spPr>
        <p:txBody>
          <a:bodyPr wrap="square" rtlCol="0">
            <a:spAutoFit/>
          </a:bodyPr>
          <a:lstStyle/>
          <a:p>
            <a:pPr algn="ctr"/>
            <a:r>
              <a:rPr lang="fr-FR" sz="4500" dirty="0" smtClean="0">
                <a:solidFill>
                  <a:schemeClr val="tx1">
                    <a:lumMod val="95000"/>
                    <a:lumOff val="5000"/>
                  </a:schemeClr>
                </a:solidFill>
                <a:latin typeface="28 Days Later" pitchFamily="34" charset="0"/>
              </a:rPr>
              <a:t>Plan du cours</a:t>
            </a:r>
            <a:endParaRPr lang="fr-FR" sz="4500" dirty="0">
              <a:solidFill>
                <a:schemeClr val="tx1">
                  <a:lumMod val="95000"/>
                  <a:lumOff val="5000"/>
                </a:schemeClr>
              </a:solidFill>
              <a:latin typeface="28 Days Later" pitchFamily="34" charset="0"/>
            </a:endParaRPr>
          </a:p>
        </p:txBody>
      </p:sp>
      <p:pic>
        <p:nvPicPr>
          <p:cNvPr id="2052" name="Picture 4" descr="http://perlbal.hi-pi.com/blog-images/55510/gd/131326429842/13-aout-1961-50-ans-aujourd-hui-de-la-construction-du-mur-de-Berli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1520" y="764704"/>
            <a:ext cx="6096000" cy="264795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67735"/>
            <a:ext cx="9174796" cy="276999"/>
          </a:xfrm>
          <a:prstGeom prst="rect">
            <a:avLst/>
          </a:prstGeom>
        </p:spPr>
        <p:txBody>
          <a:bodyPr wrap="square">
            <a:spAutoFit/>
          </a:bodyPr>
          <a:lstStyle/>
          <a:p>
            <a:r>
              <a:rPr lang="fr-FR" sz="1200" b="1" i="1" dirty="0" smtClean="0">
                <a:solidFill>
                  <a:schemeClr val="bg1"/>
                </a:solidFill>
                <a:latin typeface="Tw Cen MT" pitchFamily="34" charset="0"/>
              </a:rPr>
              <a:t>Août 1961 : la construction d’un mur séparant Berlin Est et Berlin Ouest</a:t>
            </a:r>
            <a:endParaRPr lang="fr-FR" sz="1200" b="1" i="1" dirty="0">
              <a:solidFill>
                <a:schemeClr val="bg1"/>
              </a:solidFill>
              <a:latin typeface="Tw Cen MT" pitchFamily="34" charset="0"/>
            </a:endParaRPr>
          </a:p>
        </p:txBody>
      </p:sp>
      <p:sp>
        <p:nvSpPr>
          <p:cNvPr id="7" name="Rectangle 6"/>
          <p:cNvSpPr/>
          <p:nvPr/>
        </p:nvSpPr>
        <p:spPr>
          <a:xfrm>
            <a:off x="3059832" y="2450585"/>
            <a:ext cx="5904656" cy="4104456"/>
          </a:xfrm>
          <a:prstGeom prst="rect">
            <a:avLst/>
          </a:prstGeom>
          <a:solidFill>
            <a:schemeClr val="bg2">
              <a:lumMod val="25000"/>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588" indent="-400050">
              <a:buFont typeface="+mj-lt"/>
              <a:buAutoNum type="romanUcPeriod"/>
            </a:pPr>
            <a:r>
              <a:rPr lang="fr-FR" b="1" u="sng" cap="small" dirty="0">
                <a:solidFill>
                  <a:schemeClr val="bg1"/>
                </a:solidFill>
                <a:effectLst>
                  <a:outerShdw blurRad="38100" dist="38100" dir="2700000" algn="tl">
                    <a:srgbClr val="000000">
                      <a:alpha val="43137"/>
                    </a:srgbClr>
                  </a:outerShdw>
                </a:effectLst>
                <a:latin typeface="Tw Cen MT" pitchFamily="34" charset="0"/>
              </a:rPr>
              <a:t>Titre</a:t>
            </a:r>
          </a:p>
          <a:p>
            <a:pPr marL="636588" indent="-400050"/>
            <a:r>
              <a:rPr lang="fr-FR" b="1" dirty="0">
                <a:solidFill>
                  <a:schemeClr val="bg1"/>
                </a:solidFill>
                <a:latin typeface="Tw Cen MT" pitchFamily="34" charset="0"/>
              </a:rPr>
              <a:t>	A. Sous titre</a:t>
            </a:r>
          </a:p>
          <a:p>
            <a:pPr marL="636588" indent="-400050"/>
            <a:r>
              <a:rPr lang="fr-FR" b="1" dirty="0">
                <a:solidFill>
                  <a:schemeClr val="bg1"/>
                </a:solidFill>
                <a:latin typeface="Tw Cen MT" pitchFamily="34" charset="0"/>
              </a:rPr>
              <a:t>	B. Sous titre</a:t>
            </a:r>
          </a:p>
          <a:p>
            <a:pPr marL="636588" indent="-400050"/>
            <a:r>
              <a:rPr lang="fr-FR" b="1" dirty="0">
                <a:solidFill>
                  <a:schemeClr val="bg1"/>
                </a:solidFill>
                <a:latin typeface="Tw Cen MT" pitchFamily="34" charset="0"/>
              </a:rPr>
              <a:t>	C. Sous </a:t>
            </a:r>
            <a:r>
              <a:rPr lang="fr-FR" b="1" dirty="0" smtClean="0">
                <a:solidFill>
                  <a:schemeClr val="bg1"/>
                </a:solidFill>
                <a:latin typeface="Tw Cen MT" pitchFamily="34" charset="0"/>
              </a:rPr>
              <a:t>titre</a:t>
            </a:r>
            <a:endParaRPr lang="fr-FR" b="1" dirty="0">
              <a:solidFill>
                <a:schemeClr val="bg1"/>
              </a:solidFill>
              <a:latin typeface="Tw Cen MT" pitchFamily="34" charset="0"/>
            </a:endParaRPr>
          </a:p>
          <a:p>
            <a:pPr marL="636588" indent="-400050"/>
            <a:endParaRPr lang="fr-FR" b="1" dirty="0">
              <a:solidFill>
                <a:schemeClr val="bg1"/>
              </a:solidFill>
              <a:latin typeface="Tw Cen MT" pitchFamily="34" charset="0"/>
            </a:endParaRPr>
          </a:p>
          <a:p>
            <a:pPr marL="636588" indent="-400050">
              <a:buAutoNum type="romanUcPeriod" startAt="2"/>
            </a:pPr>
            <a:r>
              <a:rPr lang="fr-FR" b="1" u="sng" cap="small" dirty="0">
                <a:solidFill>
                  <a:schemeClr val="bg1"/>
                </a:solidFill>
                <a:effectLst>
                  <a:outerShdw blurRad="38100" dist="38100" dir="2700000" algn="tl">
                    <a:srgbClr val="000000">
                      <a:alpha val="43137"/>
                    </a:srgbClr>
                  </a:outerShdw>
                </a:effectLst>
                <a:latin typeface="Tw Cen MT" pitchFamily="34" charset="0"/>
              </a:rPr>
              <a:t>Titre</a:t>
            </a:r>
          </a:p>
          <a:p>
            <a:pPr marL="636588" indent="-400050"/>
            <a:r>
              <a:rPr lang="fr-FR" b="1" dirty="0">
                <a:solidFill>
                  <a:schemeClr val="bg1"/>
                </a:solidFill>
                <a:effectLst>
                  <a:outerShdw blurRad="38100" dist="38100" dir="2700000" algn="tl">
                    <a:srgbClr val="000000">
                      <a:alpha val="43137"/>
                    </a:srgbClr>
                  </a:outerShdw>
                </a:effectLst>
                <a:latin typeface="Tw Cen MT" pitchFamily="34" charset="0"/>
              </a:rPr>
              <a:t>	</a:t>
            </a:r>
            <a:r>
              <a:rPr lang="fr-FR" b="1" dirty="0">
                <a:solidFill>
                  <a:schemeClr val="bg1"/>
                </a:solidFill>
                <a:latin typeface="Tw Cen MT" pitchFamily="34" charset="0"/>
              </a:rPr>
              <a:t>A. Sous titre</a:t>
            </a:r>
          </a:p>
          <a:p>
            <a:pPr marL="636588" indent="-400050"/>
            <a:r>
              <a:rPr lang="fr-FR" b="1" dirty="0">
                <a:solidFill>
                  <a:schemeClr val="bg1"/>
                </a:solidFill>
                <a:latin typeface="Tw Cen MT" pitchFamily="34" charset="0"/>
              </a:rPr>
              <a:t>	B. Sous titre</a:t>
            </a:r>
          </a:p>
          <a:p>
            <a:pPr marL="636588" indent="-400050"/>
            <a:r>
              <a:rPr lang="fr-FR" b="1" dirty="0">
                <a:solidFill>
                  <a:schemeClr val="bg1"/>
                </a:solidFill>
                <a:latin typeface="Tw Cen MT" pitchFamily="34" charset="0"/>
              </a:rPr>
              <a:t>	C. Sous </a:t>
            </a:r>
            <a:r>
              <a:rPr lang="fr-FR" b="1" dirty="0" smtClean="0">
                <a:solidFill>
                  <a:schemeClr val="bg1"/>
                </a:solidFill>
                <a:latin typeface="Tw Cen MT" pitchFamily="34" charset="0"/>
              </a:rPr>
              <a:t>titre</a:t>
            </a:r>
          </a:p>
          <a:p>
            <a:pPr marL="636588" indent="-400050"/>
            <a:endParaRPr lang="fr-FR" b="1" u="sng" cap="small" dirty="0" smtClean="0">
              <a:solidFill>
                <a:schemeClr val="bg1"/>
              </a:solidFill>
              <a:effectLst>
                <a:outerShdw blurRad="38100" dist="38100" dir="2700000" algn="tl">
                  <a:srgbClr val="000000">
                    <a:alpha val="43137"/>
                  </a:srgbClr>
                </a:outerShdw>
              </a:effectLst>
              <a:latin typeface="Tw Cen MT" pitchFamily="34" charset="0"/>
            </a:endParaRPr>
          </a:p>
          <a:p>
            <a:pPr marL="636588" indent="-400050"/>
            <a:r>
              <a:rPr lang="fr-FR" b="1" cap="small" dirty="0" smtClean="0">
                <a:solidFill>
                  <a:schemeClr val="bg1"/>
                </a:solidFill>
                <a:effectLst>
                  <a:outerShdw blurRad="38100" dist="38100" dir="2700000" algn="tl">
                    <a:srgbClr val="000000">
                      <a:alpha val="43137"/>
                    </a:srgbClr>
                  </a:outerShdw>
                </a:effectLst>
                <a:latin typeface="Tw Cen MT" pitchFamily="34" charset="0"/>
              </a:rPr>
              <a:t>III. 	</a:t>
            </a:r>
            <a:r>
              <a:rPr lang="fr-FR" b="1" u="sng" cap="small" dirty="0" smtClean="0">
                <a:solidFill>
                  <a:schemeClr val="bg1"/>
                </a:solidFill>
                <a:effectLst>
                  <a:outerShdw blurRad="38100" dist="38100" dir="2700000" algn="tl">
                    <a:srgbClr val="000000">
                      <a:alpha val="43137"/>
                    </a:srgbClr>
                  </a:outerShdw>
                </a:effectLst>
                <a:latin typeface="Tw Cen MT" pitchFamily="34" charset="0"/>
              </a:rPr>
              <a:t>Titre</a:t>
            </a:r>
          </a:p>
          <a:p>
            <a:pPr marL="636588" indent="-400050"/>
            <a:r>
              <a:rPr lang="fr-FR" b="1" dirty="0">
                <a:solidFill>
                  <a:schemeClr val="bg1"/>
                </a:solidFill>
                <a:effectLst>
                  <a:outerShdw blurRad="38100" dist="38100" dir="2700000" algn="tl">
                    <a:srgbClr val="000000">
                      <a:alpha val="43137"/>
                    </a:srgbClr>
                  </a:outerShdw>
                </a:effectLst>
                <a:latin typeface="Tw Cen MT" pitchFamily="34" charset="0"/>
              </a:rPr>
              <a:t>	</a:t>
            </a:r>
            <a:r>
              <a:rPr lang="fr-FR" b="1" dirty="0">
                <a:solidFill>
                  <a:schemeClr val="bg1"/>
                </a:solidFill>
                <a:latin typeface="Tw Cen MT" pitchFamily="34" charset="0"/>
              </a:rPr>
              <a:t>A. Sous titre</a:t>
            </a:r>
          </a:p>
          <a:p>
            <a:pPr marL="636588" indent="-400050"/>
            <a:r>
              <a:rPr lang="fr-FR" b="1" dirty="0">
                <a:solidFill>
                  <a:schemeClr val="bg1"/>
                </a:solidFill>
                <a:latin typeface="Tw Cen MT" pitchFamily="34" charset="0"/>
              </a:rPr>
              <a:t>	B. Sous titre</a:t>
            </a:r>
          </a:p>
          <a:p>
            <a:pPr marL="636588" indent="-400050"/>
            <a:r>
              <a:rPr lang="fr-FR" b="1" dirty="0">
                <a:solidFill>
                  <a:schemeClr val="bg1"/>
                </a:solidFill>
                <a:latin typeface="Tw Cen MT" pitchFamily="34" charset="0"/>
              </a:rPr>
              <a:t>	C. Sous titre</a:t>
            </a:r>
          </a:p>
          <a:p>
            <a:pPr marL="636588" indent="-400050"/>
            <a:endParaRPr lang="fr-FR" b="1" dirty="0">
              <a:solidFill>
                <a:schemeClr val="tx1"/>
              </a:solidFill>
              <a:latin typeface="Tw Cen MT" pitchFamily="34" charset="0"/>
            </a:endParaRPr>
          </a:p>
        </p:txBody>
      </p:sp>
    </p:spTree>
    <p:extLst>
      <p:ext uri="{BB962C8B-B14F-4D97-AF65-F5344CB8AC3E}">
        <p14:creationId xmlns:p14="http://schemas.microsoft.com/office/powerpoint/2010/main" val="1958910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heel(1)">
                                      <p:cBhvr>
                                        <p:cTn id="11" dur="2000"/>
                                        <p:tgtEl>
                                          <p:spTgt spid="205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3000"/>
                                        <p:tgtEl>
                                          <p:spTgt spid="6"/>
                                        </p:tgtEl>
                                      </p:cBhvr>
                                    </p:animEffect>
                                  </p:childTnLst>
                                </p:cTn>
                              </p:par>
                            </p:childTnLst>
                          </p:cTn>
                        </p:par>
                        <p:par>
                          <p:cTn id="15" fill="hold">
                            <p:stCondLst>
                              <p:cond delay="5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1092607"/>
          </a:xfrm>
          <a:prstGeom prst="rect">
            <a:avLst/>
          </a:prstGeom>
          <a:noFill/>
        </p:spPr>
        <p:txBody>
          <a:bodyPr wrap="square" rtlCol="0">
            <a:spAutoFit/>
          </a:bodyPr>
          <a:lstStyle/>
          <a:p>
            <a:pPr algn="ctr"/>
            <a:r>
              <a:rPr lang="fr-FR" sz="4500" dirty="0" err="1" smtClean="0">
                <a:solidFill>
                  <a:schemeClr val="tx1">
                    <a:lumMod val="95000"/>
                    <a:lumOff val="5000"/>
                  </a:schemeClr>
                </a:solidFill>
                <a:latin typeface="28 Days Later" pitchFamily="34" charset="0"/>
              </a:rPr>
              <a:t>I</a:t>
            </a:r>
            <a:r>
              <a:rPr lang="fr-FR" sz="4500" baseline="18000" dirty="0" err="1" smtClean="0">
                <a:solidFill>
                  <a:schemeClr val="tx1">
                    <a:lumMod val="95000"/>
                    <a:lumOff val="5000"/>
                  </a:schemeClr>
                </a:solidFill>
                <a:latin typeface="Tw Cen MT" pitchFamily="34" charset="0"/>
              </a:rPr>
              <a:t>.</a:t>
            </a:r>
            <a:r>
              <a:rPr lang="fr-FR" sz="4500" dirty="0" err="1" smtClean="0">
                <a:solidFill>
                  <a:schemeClr val="tx1">
                    <a:lumMod val="95000"/>
                    <a:lumOff val="5000"/>
                  </a:schemeClr>
                </a:solidFill>
                <a:latin typeface="28 Days Later" pitchFamily="34" charset="0"/>
              </a:rPr>
              <a:t>Titre</a:t>
            </a:r>
            <a:endParaRPr lang="fr-FR" sz="4500" dirty="0" smtClean="0">
              <a:solidFill>
                <a:schemeClr val="tx1">
                  <a:lumMod val="95000"/>
                  <a:lumOff val="5000"/>
                </a:schemeClr>
              </a:solidFill>
              <a:latin typeface="28 Days Later" pitchFamily="34" charset="0"/>
            </a:endParaRPr>
          </a:p>
          <a:p>
            <a:pPr algn="ctr"/>
            <a:r>
              <a:rPr lang="fr-FR" sz="2000" dirty="0">
                <a:solidFill>
                  <a:schemeClr val="tx1">
                    <a:lumMod val="95000"/>
                    <a:lumOff val="5000"/>
                  </a:schemeClr>
                </a:solidFill>
                <a:latin typeface="28 Days Later" pitchFamily="34" charset="0"/>
              </a:rPr>
              <a:t>	</a:t>
            </a:r>
            <a:r>
              <a:rPr lang="fr-FR" sz="2000" dirty="0" smtClean="0">
                <a:solidFill>
                  <a:schemeClr val="tx1">
                    <a:lumMod val="95000"/>
                    <a:lumOff val="5000"/>
                  </a:schemeClr>
                </a:solidFill>
                <a:latin typeface="28 Days Later" pitchFamily="34" charset="0"/>
              </a:rPr>
              <a:t>A</a:t>
            </a:r>
            <a:r>
              <a:rPr lang="fr-FR" sz="2000" baseline="30000" dirty="0" smtClean="0">
                <a:solidFill>
                  <a:schemeClr val="tx1">
                    <a:lumMod val="95000"/>
                    <a:lumOff val="5000"/>
                  </a:schemeClr>
                </a:solidFill>
                <a:latin typeface="28 Days Later" pitchFamily="34" charset="0"/>
              </a:rPr>
              <a:t>.</a:t>
            </a:r>
            <a:r>
              <a:rPr lang="fr-FR" sz="2000" dirty="0" smtClean="0">
                <a:solidFill>
                  <a:schemeClr val="tx1">
                    <a:lumMod val="95000"/>
                    <a:lumOff val="5000"/>
                  </a:schemeClr>
                </a:solidFill>
                <a:latin typeface="28 Days Later" pitchFamily="34" charset="0"/>
              </a:rPr>
              <a:t> sous</a:t>
            </a:r>
            <a:r>
              <a:rPr lang="fr-FR" sz="2000" baseline="30000" dirty="0" smtClean="0">
                <a:solidFill>
                  <a:schemeClr val="tx1">
                    <a:lumMod val="95000"/>
                    <a:lumOff val="5000"/>
                  </a:schemeClr>
                </a:solidFill>
                <a:latin typeface="28 Days Later" pitchFamily="34" charset="0"/>
              </a:rPr>
              <a:t>-</a:t>
            </a:r>
            <a:r>
              <a:rPr lang="fr-FR" sz="2000" dirty="0" smtClean="0">
                <a:solidFill>
                  <a:schemeClr val="tx1">
                    <a:lumMod val="95000"/>
                    <a:lumOff val="5000"/>
                  </a:schemeClr>
                </a:solidFill>
                <a:latin typeface="28 Days Later" pitchFamily="34" charset="0"/>
              </a:rPr>
              <a:t>titre</a:t>
            </a:r>
            <a:endParaRPr lang="fr-FR" sz="2000" dirty="0">
              <a:solidFill>
                <a:schemeClr val="tx1">
                  <a:lumMod val="95000"/>
                  <a:lumOff val="5000"/>
                </a:schemeClr>
              </a:solidFill>
              <a:latin typeface="28 Days Later" pitchFamily="34" charset="0"/>
            </a:endParaRPr>
          </a:p>
        </p:txBody>
      </p:sp>
    </p:spTree>
    <p:extLst>
      <p:ext uri="{BB962C8B-B14F-4D97-AF65-F5344CB8AC3E}">
        <p14:creationId xmlns:p14="http://schemas.microsoft.com/office/powerpoint/2010/main" val="975435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4" y="-99392"/>
            <a:ext cx="9147114" cy="784830"/>
          </a:xfrm>
          <a:prstGeom prst="rect">
            <a:avLst/>
          </a:prstGeom>
          <a:noFill/>
        </p:spPr>
        <p:txBody>
          <a:bodyPr wrap="square" rtlCol="0">
            <a:spAutoFit/>
          </a:bodyPr>
          <a:lstStyle/>
          <a:p>
            <a:pPr algn="ctr"/>
            <a:r>
              <a:rPr lang="fr-FR" sz="4500" dirty="0" smtClean="0">
                <a:solidFill>
                  <a:schemeClr val="tx1">
                    <a:lumMod val="95000"/>
                    <a:lumOff val="5000"/>
                  </a:schemeClr>
                </a:solidFill>
                <a:latin typeface="28 Days Later" pitchFamily="34" charset="0"/>
              </a:rPr>
              <a:t>Conclusion</a:t>
            </a:r>
            <a:endParaRPr lang="fr-FR" sz="4500" dirty="0">
              <a:solidFill>
                <a:schemeClr val="tx1">
                  <a:lumMod val="95000"/>
                  <a:lumOff val="5000"/>
                </a:schemeClr>
              </a:solidFill>
              <a:latin typeface="28 Days Later" pitchFamily="34" charset="0"/>
            </a:endParaRPr>
          </a:p>
        </p:txBody>
      </p:sp>
      <p:sp>
        <p:nvSpPr>
          <p:cNvPr id="5" name="Rectangle 4"/>
          <p:cNvSpPr/>
          <p:nvPr/>
        </p:nvSpPr>
        <p:spPr>
          <a:xfrm>
            <a:off x="0" y="6567735"/>
            <a:ext cx="9174796" cy="276999"/>
          </a:xfrm>
          <a:prstGeom prst="rect">
            <a:avLst/>
          </a:prstGeom>
        </p:spPr>
        <p:txBody>
          <a:bodyPr wrap="square">
            <a:spAutoFit/>
          </a:bodyPr>
          <a:lstStyle/>
          <a:p>
            <a:r>
              <a:rPr lang="fr-FR" sz="1200" b="1" i="1" dirty="0" smtClean="0">
                <a:solidFill>
                  <a:schemeClr val="bg1"/>
                </a:solidFill>
                <a:latin typeface="Tw Cen MT" pitchFamily="34" charset="0"/>
              </a:rPr>
              <a:t>Novembre 1989 : scène de liesse pour célébrer la chute du mur érigé en 1961</a:t>
            </a:r>
            <a:endParaRPr lang="fr-FR" sz="1200" b="1" i="1" dirty="0">
              <a:solidFill>
                <a:schemeClr val="bg1"/>
              </a:solidFill>
              <a:latin typeface="Tw Cen MT" pitchFamily="34" charset="0"/>
            </a:endParaRPr>
          </a:p>
        </p:txBody>
      </p:sp>
      <p:pic>
        <p:nvPicPr>
          <p:cNvPr id="4098" name="Picture 2" descr="http://lewebpedagogique.com/hglyceevillers/files/2009/10/30251_vignette_depardon_09_11_89.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44110" y="1826258"/>
            <a:ext cx="4847544" cy="320548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103333" y="2024844"/>
            <a:ext cx="3789147" cy="2808312"/>
          </a:xfrm>
          <a:prstGeom prst="rect">
            <a:avLst/>
          </a:prstGeom>
          <a:solidFill>
            <a:schemeClr val="bg2">
              <a:lumMod val="10000"/>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b="1" dirty="0">
                <a:latin typeface="Tw Cen MT" pitchFamily="34" charset="0"/>
              </a:rPr>
              <a:t>La guerre froide, l'autre fait majeur de la période, s'inscrit dans une confrontation Est-Ouest qui crée des modèles antagonistes et engendre des crises aux enjeux locaux et mondiaux. États-Unis et URSS se livrent une guerre idéologique et culturelle, une guerre d'opinion et d'information pour affirmer leur puissance. Les logiques bipolaires du monde sont remises en cause par l'indépendance de nouveaux États et l'émergence du Tiers Monde.</a:t>
            </a:r>
            <a:endParaRPr lang="fr-FR" sz="1500" b="1" dirty="0" smtClean="0">
              <a:latin typeface="Tw Cen MT" pitchFamily="34" charset="0"/>
            </a:endParaRPr>
          </a:p>
        </p:txBody>
      </p:sp>
    </p:spTree>
    <p:extLst>
      <p:ext uri="{BB962C8B-B14F-4D97-AF65-F5344CB8AC3E}">
        <p14:creationId xmlns:p14="http://schemas.microsoft.com/office/powerpoint/2010/main" val="3406886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1)">
                                      <p:cBhvr>
                                        <p:cTn id="11" dur="2000"/>
                                        <p:tgtEl>
                                          <p:spTgt spid="409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000"/>
                                        <p:tgtEl>
                                          <p:spTgt spid="5"/>
                                        </p:tgtEl>
                                      </p:cBhvr>
                                    </p:animEffect>
                                  </p:childTnLst>
                                </p:cTn>
                              </p:par>
                            </p:childTnLst>
                          </p:cTn>
                        </p:par>
                        <p:par>
                          <p:cTn id="15" fill="hold">
                            <p:stCondLst>
                              <p:cond delay="5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213</Words>
  <Application>Microsoft Office PowerPoint</Application>
  <PresentationFormat>Affichage à l'écran (4:3)</PresentationFormat>
  <Paragraphs>31</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46</cp:revision>
  <dcterms:created xsi:type="dcterms:W3CDTF">2013-02-08T18:49:56Z</dcterms:created>
  <dcterms:modified xsi:type="dcterms:W3CDTF">2016-11-26T01:57:58Z</dcterms:modified>
</cp:coreProperties>
</file>