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57" r:id="rId4"/>
    <p:sldId id="260" r:id="rId5"/>
    <p:sldId id="259"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F79"/>
    <a:srgbClr val="82E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476"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B56C0-FF47-4005-B954-C475822E1956}" type="datetimeFigureOut">
              <a:rPr lang="fr-FR" smtClean="0"/>
              <a:t>16/12/2016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70C601-989A-46E4-81A7-9EB1F7F1C84C}" type="slidenum">
              <a:rPr lang="fr-FR" smtClean="0"/>
              <a:t>‹N°›</a:t>
            </a:fld>
            <a:endParaRPr lang="fr-FR"/>
          </a:p>
        </p:txBody>
      </p:sp>
    </p:spTree>
    <p:extLst>
      <p:ext uri="{BB962C8B-B14F-4D97-AF65-F5344CB8AC3E}">
        <p14:creationId xmlns:p14="http://schemas.microsoft.com/office/powerpoint/2010/main" val="217576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870C601-989A-46E4-81A7-9EB1F7F1C84C}" type="slidenum">
              <a:rPr lang="fr-FR" smtClean="0"/>
              <a:t>1</a:t>
            </a:fld>
            <a:endParaRPr lang="fr-FR"/>
          </a:p>
        </p:txBody>
      </p:sp>
    </p:spTree>
    <p:extLst>
      <p:ext uri="{BB962C8B-B14F-4D97-AF65-F5344CB8AC3E}">
        <p14:creationId xmlns:p14="http://schemas.microsoft.com/office/powerpoint/2010/main" val="14619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870C601-989A-46E4-81A7-9EB1F7F1C84C}" type="slidenum">
              <a:rPr lang="fr-FR" smtClean="0"/>
              <a:t>2</a:t>
            </a:fld>
            <a:endParaRPr lang="fr-FR"/>
          </a:p>
        </p:txBody>
      </p:sp>
    </p:spTree>
    <p:extLst>
      <p:ext uri="{BB962C8B-B14F-4D97-AF65-F5344CB8AC3E}">
        <p14:creationId xmlns:p14="http://schemas.microsoft.com/office/powerpoint/2010/main" val="153694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870C601-989A-46E4-81A7-9EB1F7F1C84C}" type="slidenum">
              <a:rPr lang="fr-FR" smtClean="0"/>
              <a:t>3</a:t>
            </a:fld>
            <a:endParaRPr lang="fr-FR"/>
          </a:p>
        </p:txBody>
      </p:sp>
    </p:spTree>
    <p:extLst>
      <p:ext uri="{BB962C8B-B14F-4D97-AF65-F5344CB8AC3E}">
        <p14:creationId xmlns:p14="http://schemas.microsoft.com/office/powerpoint/2010/main" val="167454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870C601-989A-46E4-81A7-9EB1F7F1C84C}" type="slidenum">
              <a:rPr lang="fr-FR" smtClean="0"/>
              <a:t>4</a:t>
            </a:fld>
            <a:endParaRPr lang="fr-FR"/>
          </a:p>
        </p:txBody>
      </p:sp>
    </p:spTree>
    <p:extLst>
      <p:ext uri="{BB962C8B-B14F-4D97-AF65-F5344CB8AC3E}">
        <p14:creationId xmlns:p14="http://schemas.microsoft.com/office/powerpoint/2010/main" val="153694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870C601-989A-46E4-81A7-9EB1F7F1C84C}" type="slidenum">
              <a:rPr lang="fr-FR" smtClean="0"/>
              <a:t>5</a:t>
            </a:fld>
            <a:endParaRPr lang="fr-FR"/>
          </a:p>
        </p:txBody>
      </p:sp>
    </p:spTree>
    <p:extLst>
      <p:ext uri="{BB962C8B-B14F-4D97-AF65-F5344CB8AC3E}">
        <p14:creationId xmlns:p14="http://schemas.microsoft.com/office/powerpoint/2010/main" val="153694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F27B360-0B72-4BAA-A053-E729C6221D1B}"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45DE85-A94E-46A4-A082-17B259BF01AA}" type="slidenum">
              <a:rPr lang="fr-FR" smtClean="0"/>
              <a:t>‹N°›</a:t>
            </a:fld>
            <a:endParaRPr lang="fr-FR"/>
          </a:p>
        </p:txBody>
      </p:sp>
    </p:spTree>
    <p:extLst>
      <p:ext uri="{BB962C8B-B14F-4D97-AF65-F5344CB8AC3E}">
        <p14:creationId xmlns:p14="http://schemas.microsoft.com/office/powerpoint/2010/main" val="3749483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27B360-0B72-4BAA-A053-E729C6221D1B}"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45DE85-A94E-46A4-A082-17B259BF01AA}" type="slidenum">
              <a:rPr lang="fr-FR" smtClean="0"/>
              <a:t>‹N°›</a:t>
            </a:fld>
            <a:endParaRPr lang="fr-FR"/>
          </a:p>
        </p:txBody>
      </p:sp>
    </p:spTree>
    <p:extLst>
      <p:ext uri="{BB962C8B-B14F-4D97-AF65-F5344CB8AC3E}">
        <p14:creationId xmlns:p14="http://schemas.microsoft.com/office/powerpoint/2010/main" val="25835577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27B360-0B72-4BAA-A053-E729C6221D1B}"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45DE85-A94E-46A4-A082-17B259BF01AA}" type="slidenum">
              <a:rPr lang="fr-FR" smtClean="0"/>
              <a:t>‹N°›</a:t>
            </a:fld>
            <a:endParaRPr lang="fr-FR"/>
          </a:p>
        </p:txBody>
      </p:sp>
    </p:spTree>
    <p:extLst>
      <p:ext uri="{BB962C8B-B14F-4D97-AF65-F5344CB8AC3E}">
        <p14:creationId xmlns:p14="http://schemas.microsoft.com/office/powerpoint/2010/main" val="811209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27B360-0B72-4BAA-A053-E729C6221D1B}"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45DE85-A94E-46A4-A082-17B259BF01AA}" type="slidenum">
              <a:rPr lang="fr-FR" smtClean="0"/>
              <a:t>‹N°›</a:t>
            </a:fld>
            <a:endParaRPr lang="fr-FR"/>
          </a:p>
        </p:txBody>
      </p:sp>
    </p:spTree>
    <p:extLst>
      <p:ext uri="{BB962C8B-B14F-4D97-AF65-F5344CB8AC3E}">
        <p14:creationId xmlns:p14="http://schemas.microsoft.com/office/powerpoint/2010/main" val="39236690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F27B360-0B72-4BAA-A053-E729C6221D1B}"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45DE85-A94E-46A4-A082-17B259BF01AA}" type="slidenum">
              <a:rPr lang="fr-FR" smtClean="0"/>
              <a:t>‹N°›</a:t>
            </a:fld>
            <a:endParaRPr lang="fr-FR"/>
          </a:p>
        </p:txBody>
      </p:sp>
    </p:spTree>
    <p:extLst>
      <p:ext uri="{BB962C8B-B14F-4D97-AF65-F5344CB8AC3E}">
        <p14:creationId xmlns:p14="http://schemas.microsoft.com/office/powerpoint/2010/main" val="39333299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F27B360-0B72-4BAA-A053-E729C6221D1B}" type="datetimeFigureOut">
              <a:rPr lang="fr-FR" smtClean="0"/>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45DE85-A94E-46A4-A082-17B259BF01AA}" type="slidenum">
              <a:rPr lang="fr-FR" smtClean="0"/>
              <a:t>‹N°›</a:t>
            </a:fld>
            <a:endParaRPr lang="fr-FR"/>
          </a:p>
        </p:txBody>
      </p:sp>
    </p:spTree>
    <p:extLst>
      <p:ext uri="{BB962C8B-B14F-4D97-AF65-F5344CB8AC3E}">
        <p14:creationId xmlns:p14="http://schemas.microsoft.com/office/powerpoint/2010/main" val="1373096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F27B360-0B72-4BAA-A053-E729C6221D1B}" type="datetimeFigureOut">
              <a:rPr lang="fr-FR" smtClean="0"/>
              <a:t>16/12/2016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E45DE85-A94E-46A4-A082-17B259BF01AA}" type="slidenum">
              <a:rPr lang="fr-FR" smtClean="0"/>
              <a:t>‹N°›</a:t>
            </a:fld>
            <a:endParaRPr lang="fr-FR"/>
          </a:p>
        </p:txBody>
      </p:sp>
    </p:spTree>
    <p:extLst>
      <p:ext uri="{BB962C8B-B14F-4D97-AF65-F5344CB8AC3E}">
        <p14:creationId xmlns:p14="http://schemas.microsoft.com/office/powerpoint/2010/main" val="3752730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F27B360-0B72-4BAA-A053-E729C6221D1B}" type="datetimeFigureOut">
              <a:rPr lang="fr-FR" smtClean="0"/>
              <a:t>16/12/2016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E45DE85-A94E-46A4-A082-17B259BF01AA}" type="slidenum">
              <a:rPr lang="fr-FR" smtClean="0"/>
              <a:t>‹N°›</a:t>
            </a:fld>
            <a:endParaRPr lang="fr-FR"/>
          </a:p>
        </p:txBody>
      </p:sp>
    </p:spTree>
    <p:extLst>
      <p:ext uri="{BB962C8B-B14F-4D97-AF65-F5344CB8AC3E}">
        <p14:creationId xmlns:p14="http://schemas.microsoft.com/office/powerpoint/2010/main" val="2320783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27B360-0B72-4BAA-A053-E729C6221D1B}" type="datetimeFigureOut">
              <a:rPr lang="fr-FR" smtClean="0"/>
              <a:t>16/12/2016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45DE85-A94E-46A4-A082-17B259BF01AA}" type="slidenum">
              <a:rPr lang="fr-FR" smtClean="0"/>
              <a:t>‹N°›</a:t>
            </a:fld>
            <a:endParaRPr lang="fr-FR"/>
          </a:p>
        </p:txBody>
      </p:sp>
    </p:spTree>
    <p:extLst>
      <p:ext uri="{BB962C8B-B14F-4D97-AF65-F5344CB8AC3E}">
        <p14:creationId xmlns:p14="http://schemas.microsoft.com/office/powerpoint/2010/main" val="1045941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F27B360-0B72-4BAA-A053-E729C6221D1B}" type="datetimeFigureOut">
              <a:rPr lang="fr-FR" smtClean="0"/>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45DE85-A94E-46A4-A082-17B259BF01AA}" type="slidenum">
              <a:rPr lang="fr-FR" smtClean="0"/>
              <a:t>‹N°›</a:t>
            </a:fld>
            <a:endParaRPr lang="fr-FR"/>
          </a:p>
        </p:txBody>
      </p:sp>
    </p:spTree>
    <p:extLst>
      <p:ext uri="{BB962C8B-B14F-4D97-AF65-F5344CB8AC3E}">
        <p14:creationId xmlns:p14="http://schemas.microsoft.com/office/powerpoint/2010/main" val="9189957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F27B360-0B72-4BAA-A053-E729C6221D1B}" type="datetimeFigureOut">
              <a:rPr lang="fr-FR" smtClean="0"/>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45DE85-A94E-46A4-A082-17B259BF01AA}" type="slidenum">
              <a:rPr lang="fr-FR" smtClean="0"/>
              <a:t>‹N°›</a:t>
            </a:fld>
            <a:endParaRPr lang="fr-FR"/>
          </a:p>
        </p:txBody>
      </p:sp>
    </p:spTree>
    <p:extLst>
      <p:ext uri="{BB962C8B-B14F-4D97-AF65-F5344CB8AC3E}">
        <p14:creationId xmlns:p14="http://schemas.microsoft.com/office/powerpoint/2010/main" val="5871295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600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7B360-0B72-4BAA-A053-E729C6221D1B}" type="datetimeFigureOut">
              <a:rPr lang="fr-FR" smtClean="0"/>
              <a:t>16/12/2016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5DE85-A94E-46A4-A082-17B259BF01AA}" type="slidenum">
              <a:rPr lang="fr-FR" smtClean="0"/>
              <a:t>‹N°›</a:t>
            </a:fld>
            <a:endParaRPr lang="fr-FR"/>
          </a:p>
        </p:txBody>
      </p:sp>
    </p:spTree>
    <p:extLst>
      <p:ext uri="{BB962C8B-B14F-4D97-AF65-F5344CB8AC3E}">
        <p14:creationId xmlns:p14="http://schemas.microsoft.com/office/powerpoint/2010/main" val="321540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1026" name="Picture 2" descr="http://www.galerie96.com/images/html_images/copie/garesaintlazarreparis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39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3923928" y="2324607"/>
            <a:ext cx="4032448" cy="2988098"/>
          </a:xfrm>
          <a:prstGeom prst="rect">
            <a:avLst/>
          </a:prstGeom>
          <a:solidFill>
            <a:schemeClr val="tx2">
              <a:lumMod val="20000"/>
              <a:lumOff val="80000"/>
              <a:alpha val="42000"/>
            </a:schemeClr>
          </a:solidFill>
          <a:ln w="28575">
            <a:solidFill>
              <a:schemeClr val="bg1"/>
            </a:solidFill>
          </a:ln>
          <a:effectLst>
            <a:softEdge rad="63500"/>
          </a:effectLst>
        </p:spPr>
        <p:txBody>
          <a:bodyPr wrap="square" tIns="216000" bIns="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6000" b="1" cap="small" dirty="0">
                <a:ln>
                  <a:solidFill>
                    <a:srgbClr val="002060"/>
                  </a:solidFill>
                </a:ln>
                <a:solidFill>
                  <a:schemeClr val="accent1">
                    <a:lumMod val="50000"/>
                  </a:schemeClr>
                </a:solidFill>
                <a:latin typeface="Bodoni MT Condensed" pitchFamily="18" charset="0"/>
              </a:rPr>
              <a:t>L’Europe de la </a:t>
            </a:r>
            <a:endParaRPr lang="fr-FR" sz="6000" b="1" cap="small" dirty="0" smtClean="0">
              <a:ln>
                <a:solidFill>
                  <a:srgbClr val="002060"/>
                </a:solidFill>
              </a:ln>
              <a:solidFill>
                <a:schemeClr val="accent1">
                  <a:lumMod val="50000"/>
                </a:schemeClr>
              </a:solidFill>
              <a:latin typeface="Bodoni MT Condensed" pitchFamily="18" charset="0"/>
            </a:endParaRPr>
          </a:p>
          <a:p>
            <a:pPr algn="ctr"/>
            <a:r>
              <a:rPr lang="fr-FR" sz="6000" b="1" cap="small" dirty="0" smtClean="0">
                <a:ln>
                  <a:solidFill>
                    <a:srgbClr val="002060"/>
                  </a:solidFill>
                </a:ln>
                <a:solidFill>
                  <a:schemeClr val="accent1">
                    <a:lumMod val="50000"/>
                  </a:schemeClr>
                </a:solidFill>
                <a:latin typeface="Bodoni MT Condensed" pitchFamily="18" charset="0"/>
              </a:rPr>
              <a:t>« </a:t>
            </a:r>
            <a:r>
              <a:rPr lang="fr-FR" sz="6000" b="1" cap="small" dirty="0">
                <a:ln>
                  <a:solidFill>
                    <a:srgbClr val="002060"/>
                  </a:solidFill>
                </a:ln>
                <a:solidFill>
                  <a:schemeClr val="accent1">
                    <a:lumMod val="50000"/>
                  </a:schemeClr>
                </a:solidFill>
                <a:latin typeface="Bodoni MT Condensed" pitchFamily="18" charset="0"/>
              </a:rPr>
              <a:t>révolution industrielle ».</a:t>
            </a:r>
          </a:p>
        </p:txBody>
      </p:sp>
      <p:sp>
        <p:nvSpPr>
          <p:cNvPr id="8" name="Rectangle 7"/>
          <p:cNvSpPr/>
          <p:nvPr/>
        </p:nvSpPr>
        <p:spPr>
          <a:xfrm>
            <a:off x="9754" y="6576762"/>
            <a:ext cx="9134246" cy="261610"/>
          </a:xfrm>
          <a:prstGeom prst="rect">
            <a:avLst/>
          </a:prstGeom>
        </p:spPr>
        <p:txBody>
          <a:bodyPr wrap="square">
            <a:spAutoFit/>
          </a:bodyPr>
          <a:lstStyle/>
          <a:p>
            <a:r>
              <a:rPr lang="fr-FR" sz="1100" b="1" dirty="0" smtClean="0">
                <a:solidFill>
                  <a:schemeClr val="bg1"/>
                </a:solidFill>
                <a:latin typeface="Tw Cen MT" pitchFamily="34" charset="0"/>
              </a:rPr>
              <a:t>La gare de Saint Lazare (le train de Normandie) de Claude Monet (Institut d'art de Chicago, Etats-Unis, 1877) </a:t>
            </a:r>
            <a:endParaRPr lang="fr-FR" sz="1100" b="1" dirty="0">
              <a:solidFill>
                <a:schemeClr val="bg1"/>
              </a:solidFill>
              <a:latin typeface="Tw Cen MT" pitchFamily="34" charset="0"/>
            </a:endParaRPr>
          </a:p>
        </p:txBody>
      </p:sp>
      <p:sp>
        <p:nvSpPr>
          <p:cNvPr id="4" name="Rectangle 3"/>
          <p:cNvSpPr/>
          <p:nvPr/>
        </p:nvSpPr>
        <p:spPr>
          <a:xfrm>
            <a:off x="179512" y="2228326"/>
            <a:ext cx="3960000" cy="300087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9754" y="0"/>
            <a:ext cx="3194093" cy="360755"/>
          </a:xfrm>
          <a:prstGeom prst="rect">
            <a:avLst/>
          </a:prstGeom>
          <a:solidFill>
            <a:srgbClr val="CC6600">
              <a:alpha val="74902"/>
            </a:srgbClr>
          </a:solidFill>
        </p:spPr>
        <p:txBody>
          <a:bodyPr wrap="square" lIns="82945" tIns="41473" rIns="82945" bIns="41473">
            <a:spAutoFit/>
          </a:bodyPr>
          <a:lstStyle/>
          <a:p>
            <a:r>
              <a:rPr lang="fr-FR" dirty="0" smtClean="0">
                <a:solidFill>
                  <a:schemeClr val="bg1"/>
                </a:solidFill>
                <a:latin typeface="Gloucester MT Extra Condensed" pitchFamily="18" charset="0"/>
              </a:rPr>
              <a:t>Thème 2 : </a:t>
            </a:r>
            <a:r>
              <a:rPr lang="fr-FR" dirty="0">
                <a:solidFill>
                  <a:schemeClr val="bg1"/>
                </a:solidFill>
                <a:latin typeface="Gloucester MT Extra Condensed" pitchFamily="18" charset="0"/>
              </a:rPr>
              <a:t>L’Europe et le </a:t>
            </a:r>
            <a:r>
              <a:rPr lang="fr-FR" dirty="0" smtClean="0">
                <a:solidFill>
                  <a:schemeClr val="bg1"/>
                </a:solidFill>
                <a:latin typeface="Gloucester MT Extra Condensed" pitchFamily="18" charset="0"/>
              </a:rPr>
              <a:t>monde au </a:t>
            </a:r>
            <a:r>
              <a:rPr lang="fr-FR" dirty="0">
                <a:solidFill>
                  <a:schemeClr val="bg1"/>
                </a:solidFill>
                <a:latin typeface="Gloucester MT Extra Condensed" pitchFamily="18" charset="0"/>
              </a:rPr>
              <a:t>XIXe siècle</a:t>
            </a:r>
          </a:p>
        </p:txBody>
      </p:sp>
    </p:spTree>
    <p:extLst>
      <p:ext uri="{BB962C8B-B14F-4D97-AF65-F5344CB8AC3E}">
        <p14:creationId xmlns:p14="http://schemas.microsoft.com/office/powerpoint/2010/main" val="10032453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left)">
                                      <p:cBhvr>
                                        <p:cTn id="7" dur="750"/>
                                        <p:tgtEl>
                                          <p:spTgt spid="9">
                                            <p:bg/>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750"/>
                                        <p:tgtEl>
                                          <p:spTgt spid="9">
                                            <p:txEl>
                                              <p:pRg st="0" end="0"/>
                                            </p:txEl>
                                          </p:spTgt>
                                        </p:tgtEl>
                                      </p:cBhvr>
                                    </p:animEffect>
                                  </p:childTnLst>
                                </p:cTn>
                              </p:par>
                            </p:childTnLst>
                          </p:cTn>
                        </p:par>
                        <p:par>
                          <p:cTn id="12" fill="hold">
                            <p:stCondLst>
                              <p:cond delay="1500"/>
                            </p:stCondLst>
                            <p:childTnLst>
                              <p:par>
                                <p:cTn id="13" presetID="53" presetClass="entr" presetSubtype="16"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p:val>
                                            <p:fltVal val="0"/>
                                          </p:val>
                                        </p:tav>
                                        <p:tav tm="100000">
                                          <p:val>
                                            <p:strVal val="#ppt_w"/>
                                          </p:val>
                                        </p:tav>
                                      </p:tavLst>
                                    </p:anim>
                                    <p:anim calcmode="lin" valueType="num">
                                      <p:cBhvr>
                                        <p:cTn id="16" dur="5000" fill="hold"/>
                                        <p:tgtEl>
                                          <p:spTgt spid="6"/>
                                        </p:tgtEl>
                                        <p:attrNameLst>
                                          <p:attrName>ppt_h</p:attrName>
                                        </p:attrNameLst>
                                      </p:cBhvr>
                                      <p:tavLst>
                                        <p:tav tm="0">
                                          <p:val>
                                            <p:fltVal val="0"/>
                                          </p:val>
                                        </p:tav>
                                        <p:tav tm="100000">
                                          <p:val>
                                            <p:strVal val="#ppt_h"/>
                                          </p:val>
                                        </p:tav>
                                      </p:tavLst>
                                    </p:anim>
                                    <p:animEffect transition="in" filter="fade">
                                      <p:cBhvr>
                                        <p:cTn id="17" dur="5000"/>
                                        <p:tgtEl>
                                          <p:spTgt spid="6"/>
                                        </p:tgtEl>
                                      </p:cBhvr>
                                    </p:animEffect>
                                  </p:childTnLst>
                                </p:cTn>
                              </p:par>
                              <p:par>
                                <p:cTn id="18" presetID="0" presetClass="path" presetSubtype="0" accel="50000" decel="50000" fill="hold" grpId="0" nodeType="withEffect">
                                  <p:stCondLst>
                                    <p:cond delay="0"/>
                                  </p:stCondLst>
                                  <p:childTnLst>
                                    <p:animMotion origin="layout" path="M 0 0 L 0.01736 -0.25162 L -0.25435 -0.37836 L -0.41476 -0.28122 L -0.41476 -0.01642 " pathEditMode="relative" ptsTypes="AAAAA">
                                      <p:cBhvr>
                                        <p:cTn id="19" dur="5000" fill="hold"/>
                                        <p:tgtEl>
                                          <p:spTgt spid="6"/>
                                        </p:tgtEl>
                                        <p:attrNameLst>
                                          <p:attrName>ppt_x</p:attrName>
                                          <p:attrName>ppt_y</p:attrName>
                                        </p:attrNameLst>
                                      </p:cBhvr>
                                    </p:animMotion>
                                  </p:childTnLst>
                                </p:cTn>
                              </p:par>
                            </p:childTnLst>
                          </p:cTn>
                        </p:par>
                        <p:par>
                          <p:cTn id="20" fill="hold">
                            <p:stCondLst>
                              <p:cond delay="65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000"/>
                                        <p:tgtEl>
                                          <p:spTgt spid="8"/>
                                        </p:tgtEl>
                                      </p:cBhvr>
                                    </p:animEffect>
                                  </p:childTnLst>
                                </p:cTn>
                              </p:par>
                            </p:childTnLst>
                          </p:cTn>
                        </p:par>
                        <p:par>
                          <p:cTn id="24" fill="hold">
                            <p:stCondLst>
                              <p:cond delay="7500"/>
                            </p:stCondLst>
                            <p:childTnLst>
                              <p:par>
                                <p:cTn id="25" presetID="21"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P spid="4" grpId="0" animBg="1"/>
      <p:bldP spid="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6056" y="1268760"/>
            <a:ext cx="3888432" cy="4478149"/>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fr-FR" sz="1500" b="1" dirty="0" smtClean="0">
                <a:latin typeface="Tw Cen MT" pitchFamily="34" charset="0"/>
              </a:rPr>
              <a:t>Nouvelle </a:t>
            </a:r>
            <a:r>
              <a:rPr lang="fr-FR" sz="1500" b="1" dirty="0">
                <a:latin typeface="Tw Cen MT" pitchFamily="34" charset="0"/>
              </a:rPr>
              <a:t>organisation de la production, nouveaux lieux de production, nouveaux moyens d’échanges : l’Europe connaît un processus d’industrialisation qui transforme les paysages, les villes et les campagnes, bouleverse la société et les cultures et donne naissance à des idéologies politiques inédites. Dans le même temps, l’Europe en croissance démographique devient un espace d’émigration, et on donne aux élèves un exemple de l’importance de ce phénomène (émigration irlandaise, italienne…). Enfin on présente à grands traits l’essor du salariat, la condition ouvrière, les crises périodiques et leurs effets sur le travail qui suscitent une « question sociale » et des formes nouvelles de contestation politique. La révolution de 1848, qui traverse l’Europe, fait évoluer à la fois l’idée de nationalité et celle du droit au travail.</a:t>
            </a:r>
          </a:p>
        </p:txBody>
      </p:sp>
      <p:sp>
        <p:nvSpPr>
          <p:cNvPr id="3" name="ZoneTexte 2"/>
          <p:cNvSpPr txBox="1"/>
          <p:nvPr/>
        </p:nvSpPr>
        <p:spPr>
          <a:xfrm>
            <a:off x="0" y="-15190"/>
            <a:ext cx="9143999"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fr-FR" sz="4000" b="1" cap="all" dirty="0" smtClean="0">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Condensed" pitchFamily="18" charset="0"/>
              </a:rPr>
              <a:t>Introduction</a:t>
            </a:r>
            <a:endParaRPr lang="fr-FR" sz="4000" b="1" cap="all" dirty="0">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Condensed" pitchFamily="18" charset="0"/>
            </a:endParaRPr>
          </a:p>
        </p:txBody>
      </p:sp>
      <p:pic>
        <p:nvPicPr>
          <p:cNvPr id="3074" name="Picture 2" descr="http://www.ecolehenrichalland.fr/IMG/didapages/revoindus/mineurs.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0232" t="14923" r="6634"/>
          <a:stretch/>
        </p:blipFill>
        <p:spPr bwMode="auto">
          <a:xfrm>
            <a:off x="-36512" y="1582337"/>
            <a:ext cx="5162714" cy="369332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9754" y="6576762"/>
            <a:ext cx="9134246" cy="261610"/>
          </a:xfrm>
          <a:prstGeom prst="rect">
            <a:avLst/>
          </a:prstGeom>
        </p:spPr>
        <p:txBody>
          <a:bodyPr wrap="square">
            <a:spAutoFit/>
          </a:bodyPr>
          <a:lstStyle/>
          <a:p>
            <a:r>
              <a:rPr lang="fr-FR" sz="1050" b="1" i="1" dirty="0" smtClean="0">
                <a:solidFill>
                  <a:schemeClr val="accent1">
                    <a:lumMod val="50000"/>
                  </a:schemeClr>
                </a:solidFill>
                <a:latin typeface="Tw Cen MT" pitchFamily="34" charset="0"/>
              </a:rPr>
              <a:t>Mineurs de fond procédant à l’abattage du charbon</a:t>
            </a:r>
            <a:endParaRPr lang="fr-FR" sz="1050" b="1" i="1" dirty="0">
              <a:solidFill>
                <a:schemeClr val="accent1">
                  <a:lumMod val="50000"/>
                </a:schemeClr>
              </a:solidFill>
              <a:latin typeface="Tw Cen MT" pitchFamily="34" charset="0"/>
            </a:endParaRPr>
          </a:p>
        </p:txBody>
      </p:sp>
    </p:spTree>
    <p:extLst>
      <p:ext uri="{BB962C8B-B14F-4D97-AF65-F5344CB8AC3E}">
        <p14:creationId xmlns:p14="http://schemas.microsoft.com/office/powerpoint/2010/main" val="2347607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par>
                                <p:cTn id="12" presetID="21" presetClass="entr" presetSubtype="1"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heel(1)">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Effect transition="in" filter="fade">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15190"/>
            <a:ext cx="9143999"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fr-FR" sz="4000" b="1" cap="all" dirty="0" smtClean="0">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Condensed" pitchFamily="18" charset="0"/>
              </a:rPr>
              <a:t>Plan du cours</a:t>
            </a:r>
            <a:endParaRPr lang="fr-FR" sz="4000" b="1" cap="all" dirty="0">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Condensed" pitchFamily="18"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40" y="748209"/>
            <a:ext cx="8387121" cy="5361583"/>
          </a:xfrm>
          <a:prstGeom prst="snipRoundRect">
            <a:avLst>
              <a:gd name="adj1" fmla="val 16667"/>
              <a:gd name="adj2" fmla="val 20989"/>
            </a:avLst>
          </a:prstGeom>
          <a:effectLst>
            <a:softEdge rad="127000"/>
          </a:effectLst>
        </p:spPr>
      </p:pic>
      <p:sp>
        <p:nvSpPr>
          <p:cNvPr id="8" name="Rectangle 7"/>
          <p:cNvSpPr/>
          <p:nvPr/>
        </p:nvSpPr>
        <p:spPr>
          <a:xfrm>
            <a:off x="9754" y="6576762"/>
            <a:ext cx="9134246" cy="261610"/>
          </a:xfrm>
          <a:prstGeom prst="rect">
            <a:avLst/>
          </a:prstGeom>
        </p:spPr>
        <p:txBody>
          <a:bodyPr wrap="square">
            <a:spAutoFit/>
          </a:bodyPr>
          <a:lstStyle/>
          <a:p>
            <a:r>
              <a:rPr lang="fr-FR" sz="1050" b="1" i="1" dirty="0" smtClean="0">
                <a:solidFill>
                  <a:schemeClr val="accent1">
                    <a:lumMod val="50000"/>
                  </a:schemeClr>
                </a:solidFill>
                <a:latin typeface="Tw Cen MT" pitchFamily="34" charset="0"/>
              </a:rPr>
              <a:t>Sortie des ouvriers de l’usine Gillet à Villeurbanne.</a:t>
            </a:r>
            <a:endParaRPr lang="fr-FR" sz="1050" b="1" i="1" dirty="0">
              <a:solidFill>
                <a:schemeClr val="accent1">
                  <a:lumMod val="50000"/>
                </a:schemeClr>
              </a:solidFill>
              <a:latin typeface="Tw Cen MT" pitchFamily="34" charset="0"/>
            </a:endParaRPr>
          </a:p>
        </p:txBody>
      </p:sp>
      <p:sp>
        <p:nvSpPr>
          <p:cNvPr id="6" name="Rogner et arrondir un rectangle à un seul coin 5"/>
          <p:cNvSpPr/>
          <p:nvPr/>
        </p:nvSpPr>
        <p:spPr>
          <a:xfrm>
            <a:off x="467543" y="836712"/>
            <a:ext cx="8244000" cy="5184000"/>
          </a:xfrm>
          <a:prstGeom prst="snipRoundRect">
            <a:avLst>
              <a:gd name="adj1" fmla="val 16667"/>
              <a:gd name="adj2" fmla="val 22659"/>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6588" indent="-400050">
              <a:buFont typeface="+mj-lt"/>
              <a:buAutoNum type="romanUcPeriod"/>
            </a:pPr>
            <a:r>
              <a:rPr lang="fr-FR" b="1" u="sng" cap="small" dirty="0" smtClean="0">
                <a:solidFill>
                  <a:srgbClr val="002060"/>
                </a:solidFill>
                <a:effectLst>
                  <a:outerShdw blurRad="38100" dist="38100" dir="2700000" algn="tl">
                    <a:srgbClr val="000000">
                      <a:alpha val="43137"/>
                    </a:srgbClr>
                  </a:outerShdw>
                </a:effectLst>
                <a:latin typeface="Tw Cen MT" pitchFamily="34" charset="0"/>
              </a:rPr>
              <a:t>Titre</a:t>
            </a:r>
          </a:p>
          <a:p>
            <a:pPr marL="636588" indent="-400050"/>
            <a:r>
              <a:rPr lang="fr-FR" b="1" dirty="0" smtClean="0">
                <a:solidFill>
                  <a:srgbClr val="002060"/>
                </a:solidFill>
                <a:latin typeface="Tw Cen MT" pitchFamily="34" charset="0"/>
              </a:rPr>
              <a:t>	A. Sous titre</a:t>
            </a:r>
          </a:p>
          <a:p>
            <a:pPr marL="636588" indent="-400050"/>
            <a:r>
              <a:rPr lang="fr-FR" b="1" dirty="0" smtClean="0">
                <a:solidFill>
                  <a:srgbClr val="002060"/>
                </a:solidFill>
                <a:latin typeface="Tw Cen MT" pitchFamily="34" charset="0"/>
              </a:rPr>
              <a:t>	B. Sous titre</a:t>
            </a:r>
          </a:p>
          <a:p>
            <a:pPr marL="636588" indent="-400050"/>
            <a:r>
              <a:rPr lang="fr-FR" b="1" dirty="0" smtClean="0">
                <a:solidFill>
                  <a:srgbClr val="002060"/>
                </a:solidFill>
                <a:latin typeface="Tw Cen MT" pitchFamily="34" charset="0"/>
              </a:rPr>
              <a:t>	C. Sous titre</a:t>
            </a:r>
          </a:p>
          <a:p>
            <a:pPr marL="636588" indent="-400050"/>
            <a:endParaRPr lang="fr-FR" b="1" dirty="0" smtClean="0">
              <a:solidFill>
                <a:srgbClr val="002060"/>
              </a:solidFill>
              <a:latin typeface="Tw Cen MT" pitchFamily="34" charset="0"/>
            </a:endParaRPr>
          </a:p>
          <a:p>
            <a:pPr marL="636588" indent="-400050"/>
            <a:endParaRPr lang="fr-FR" b="1" dirty="0" smtClean="0">
              <a:solidFill>
                <a:srgbClr val="002060"/>
              </a:solidFill>
              <a:latin typeface="Tw Cen MT" pitchFamily="34" charset="0"/>
            </a:endParaRPr>
          </a:p>
          <a:p>
            <a:pPr marL="636588" indent="-400050">
              <a:buAutoNum type="romanUcPeriod" startAt="2"/>
            </a:pPr>
            <a:r>
              <a:rPr lang="fr-FR" b="1" u="sng" cap="small" dirty="0" smtClean="0">
                <a:solidFill>
                  <a:srgbClr val="002060"/>
                </a:solidFill>
                <a:effectLst>
                  <a:outerShdw blurRad="38100" dist="38100" dir="2700000" algn="tl">
                    <a:srgbClr val="000000">
                      <a:alpha val="43137"/>
                    </a:srgbClr>
                  </a:outerShdw>
                </a:effectLst>
                <a:latin typeface="Tw Cen MT" pitchFamily="34" charset="0"/>
              </a:rPr>
              <a:t>Titre</a:t>
            </a:r>
          </a:p>
          <a:p>
            <a:pPr marL="636588" indent="-400050"/>
            <a:r>
              <a:rPr lang="fr-FR" b="1" dirty="0" smtClean="0">
                <a:solidFill>
                  <a:srgbClr val="002060"/>
                </a:solidFill>
                <a:effectLst>
                  <a:outerShdw blurRad="38100" dist="38100" dir="2700000" algn="tl">
                    <a:srgbClr val="000000">
                      <a:alpha val="43137"/>
                    </a:srgbClr>
                  </a:outerShdw>
                </a:effectLst>
                <a:latin typeface="Tw Cen MT" pitchFamily="34" charset="0"/>
              </a:rPr>
              <a:t>	</a:t>
            </a:r>
            <a:r>
              <a:rPr lang="fr-FR" b="1" dirty="0" smtClean="0">
                <a:solidFill>
                  <a:srgbClr val="002060"/>
                </a:solidFill>
                <a:latin typeface="Tw Cen MT" pitchFamily="34" charset="0"/>
              </a:rPr>
              <a:t>A. Sous titre</a:t>
            </a:r>
          </a:p>
          <a:p>
            <a:pPr marL="636588" indent="-400050"/>
            <a:r>
              <a:rPr lang="fr-FR" b="1" dirty="0" smtClean="0">
                <a:solidFill>
                  <a:srgbClr val="002060"/>
                </a:solidFill>
                <a:latin typeface="Tw Cen MT" pitchFamily="34" charset="0"/>
              </a:rPr>
              <a:t>	B. Sous titre</a:t>
            </a:r>
          </a:p>
          <a:p>
            <a:pPr marL="636588" indent="-400050"/>
            <a:r>
              <a:rPr lang="fr-FR" b="1" dirty="0" smtClean="0">
                <a:solidFill>
                  <a:srgbClr val="002060"/>
                </a:solidFill>
                <a:latin typeface="Tw Cen MT" pitchFamily="34" charset="0"/>
              </a:rPr>
              <a:t>	C. Sous titre</a:t>
            </a:r>
          </a:p>
        </p:txBody>
      </p:sp>
    </p:spTree>
    <p:extLst>
      <p:ext uri="{BB962C8B-B14F-4D97-AF65-F5344CB8AC3E}">
        <p14:creationId xmlns:p14="http://schemas.microsoft.com/office/powerpoint/2010/main" val="13447979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2000"/>
                                        <p:tgtEl>
                                          <p:spTgt spid="8"/>
                                        </p:tgtEl>
                                      </p:cBhvr>
                                    </p:animEffect>
                                  </p:childTnLst>
                                </p:cTn>
                              </p:par>
                              <p:par>
                                <p:cTn id="12" presetID="21"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wipe(left)">
                                      <p:cBhvr>
                                        <p:cTn id="19" dur="3000"/>
                                        <p:tgtEl>
                                          <p:spTgt spid="6">
                                            <p:bg/>
                                          </p:spTgt>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3000"/>
                                        <p:tgtEl>
                                          <p:spTgt spid="6">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left)">
                                      <p:cBhvr>
                                        <p:cTn id="26" dur="3000"/>
                                        <p:tgtEl>
                                          <p:spTgt spid="6">
                                            <p:txEl>
                                              <p:pRg st="1" end="1"/>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3000"/>
                                        <p:tgtEl>
                                          <p:spTgt spid="6">
                                            <p:txEl>
                                              <p:pRg st="2" end="2"/>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left)">
                                      <p:cBhvr>
                                        <p:cTn id="32" dur="3000"/>
                                        <p:tgtEl>
                                          <p:spTgt spid="6">
                                            <p:txEl>
                                              <p:pRg st="3" end="3"/>
                                            </p:txEl>
                                          </p:spTgt>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wipe(left)">
                                      <p:cBhvr>
                                        <p:cTn id="36" dur="3000"/>
                                        <p:tgtEl>
                                          <p:spTgt spid="6">
                                            <p:txEl>
                                              <p:pRg st="6" end="6"/>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wipe(left)">
                                      <p:cBhvr>
                                        <p:cTn id="39" dur="3000"/>
                                        <p:tgtEl>
                                          <p:spTgt spid="6">
                                            <p:txEl>
                                              <p:pRg st="7" end="7"/>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wipe(left)">
                                      <p:cBhvr>
                                        <p:cTn id="42" dur="3000"/>
                                        <p:tgtEl>
                                          <p:spTgt spid="6">
                                            <p:txEl>
                                              <p:pRg st="8" end="8"/>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wipe(left)">
                                      <p:cBhvr>
                                        <p:cTn id="45" dur="3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5190"/>
            <a:ext cx="9143999" cy="109260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4000" b="1" cap="all" dirty="0" smtClean="0">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Condensed" pitchFamily="18" charset="0"/>
              </a:rPr>
              <a:t>I. Titre</a:t>
            </a:r>
          </a:p>
          <a:p>
            <a:r>
              <a:rPr lang="fr-FR" sz="2500" b="1" cap="all" dirty="0" smtClean="0">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Condensed" pitchFamily="18" charset="0"/>
              </a:rPr>
              <a:t>	A. Sous titre</a:t>
            </a:r>
            <a:endParaRPr lang="fr-FR" sz="2500" b="1" cap="all" dirty="0">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Condensed" pitchFamily="18" charset="0"/>
            </a:endParaRPr>
          </a:p>
        </p:txBody>
      </p:sp>
    </p:spTree>
    <p:extLst>
      <p:ext uri="{BB962C8B-B14F-4D97-AF65-F5344CB8AC3E}">
        <p14:creationId xmlns:p14="http://schemas.microsoft.com/office/powerpoint/2010/main" val="40107928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5190"/>
            <a:ext cx="9143999"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fr-FR" sz="4000" b="1" cap="all" dirty="0" smtClean="0">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Condensed" pitchFamily="18" charset="0"/>
              </a:rPr>
              <a:t>Conclusion</a:t>
            </a:r>
            <a:endParaRPr lang="fr-FR" sz="4000" b="1" cap="all" dirty="0">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Condensed" pitchFamily="18" charset="0"/>
            </a:endParaRPr>
          </a:p>
        </p:txBody>
      </p:sp>
      <p:pic>
        <p:nvPicPr>
          <p:cNvPr id="4098" name="Picture 2" descr="http://e.maxicours.com/img/2/4/3/4/243449.jpg"/>
          <p:cNvPicPr>
            <a:picLocks noChangeAspect="1" noChangeArrowheads="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0" b="79755" l="7766" r="76839">
                        <a14:foregroundMark x1="26839" y1="17382" x2="32834" y2="10429"/>
                        <a14:foregroundMark x1="23297" y1="10020" x2="26294" y2="4703"/>
                        <a14:foregroundMark x1="25477" y1="4294" x2="37602" y2="4294"/>
                        <a14:foregroundMark x1="29973" y1="13906" x2="45640" y2="19632"/>
                        <a14:foregroundMark x1="28474" y1="23108" x2="36240" y2="23926"/>
                        <a14:foregroundMark x1="42643" y1="13906" x2="62398" y2="22904"/>
                        <a14:foregroundMark x1="47003" y1="12065" x2="54496" y2="11247"/>
                        <a14:foregroundMark x1="65395" y1="25971" x2="70300" y2="32720"/>
                        <a14:foregroundMark x1="65259" y1="22904" x2="66349" y2="20245"/>
                        <a14:foregroundMark x1="68392" y1="37423" x2="69346" y2="38650"/>
                        <a14:foregroundMark x1="70981" y1="40900" x2="70300" y2="42740"/>
                        <a14:foregroundMark x1="70163" y1="43967" x2="71526" y2="43354"/>
                        <a14:foregroundMark x1="71662" y1="55419" x2="74114" y2="54192"/>
                        <a14:foregroundMark x1="75204" y1="54806" x2="75204" y2="52761"/>
                        <a14:foregroundMark x1="74387" y1="56237" x2="76839" y2="56442"/>
                        <a14:foregroundMark x1="30926" y1="61759" x2="32561" y2="66258"/>
                        <a14:foregroundMark x1="26158" y1="48466" x2="41008" y2="50102"/>
                        <a14:foregroundMark x1="20845" y1="36196" x2="20708" y2="41513"/>
                        <a14:foregroundMark x1="19891" y1="36401" x2="20845" y2="36196"/>
                        <a14:foregroundMark x1="39237" y1="74642" x2="39101" y2="75256"/>
                        <a14:foregroundMark x1="36376" y1="74642" x2="36240" y2="75051"/>
                        <a14:foregroundMark x1="33379" y1="74233" x2="32425" y2="74847"/>
                        <a14:foregroundMark x1="47275" y1="49693" x2="42779" y2="47239"/>
                        <a14:foregroundMark x1="35967" y1="44581" x2="34605" y2="43763"/>
                        <a14:foregroundMark x1="12534" y1="61554" x2="12670" y2="60941"/>
                        <a14:foregroundMark x1="13079" y1="61759" x2="14850" y2="61759"/>
                        <a14:foregroundMark x1="32698" y1="42740" x2="33924" y2="48262"/>
                        <a14:foregroundMark x1="39237" y1="47239" x2="40463" y2="47648"/>
                        <a14:foregroundMark x1="66621" y1="70757" x2="51499" y2="72188"/>
                        <a14:foregroundMark x1="64578" y1="71779" x2="52589" y2="73211"/>
                        <a14:foregroundMark x1="52725" y1="55624" x2="63215" y2="60327"/>
                        <a14:foregroundMark x1="21117" y1="30470" x2="20027" y2="41104"/>
                        <a14:foregroundMark x1="19755" y1="40695" x2="17166" y2="42945"/>
                        <a14:foregroundMark x1="17030" y1="45399" x2="15804" y2="48875"/>
                        <a14:foregroundMark x1="13896" y1="56851" x2="11717" y2="57260"/>
                        <a14:foregroundMark x1="19619" y1="35992" x2="18665" y2="40695"/>
                        <a14:foregroundMark x1="15531" y1="48057" x2="15531" y2="51534"/>
                        <a14:foregroundMark x1="15259" y1="51943" x2="16076" y2="55010"/>
                        <a14:foregroundMark x1="16213" y1="55828" x2="14986" y2="56646"/>
                        <a14:foregroundMark x1="29973" y1="43149" x2="27520" y2="42740"/>
                        <a14:foregroundMark x1="26703" y1="42127" x2="25477" y2="42127"/>
                        <a14:foregroundMark x1="32425" y1="41922" x2="32425" y2="41922"/>
                        <a14:backgroundMark x1="28747" y1="32106" x2="29292" y2="36401"/>
                        <a14:backgroundMark x1="50681" y1="46626" x2="51362" y2="46626"/>
                        <a14:backgroundMark x1="12943" y1="63599" x2="9537" y2="63804"/>
                        <a14:backgroundMark x1="16076" y1="60123" x2="15940" y2="60532"/>
                        <a14:backgroundMark x1="14714" y1="59305" x2="14305" y2="59100"/>
                        <a14:backgroundMark x1="13760" y1="59918" x2="13624" y2="60327"/>
                        <a14:backgroundMark x1="14578" y1="62372" x2="12670" y2="62372"/>
                        <a14:backgroundMark x1="14033" y1="61145" x2="14169" y2="60532"/>
                        <a14:backgroundMark x1="44959" y1="76074" x2="62943" y2="73620"/>
                        <a14:backgroundMark x1="62943" y1="74642" x2="73161" y2="72393"/>
                        <a14:backgroundMark x1="52316" y1="45194" x2="52997" y2="47444"/>
                        <a14:backgroundMark x1="53678" y1="47853" x2="53678" y2="48466"/>
                        <a14:backgroundMark x1="73978" y1="61145" x2="73842" y2="70757"/>
                        <a14:backgroundMark x1="42371" y1="3885" x2="41144" y2="2454"/>
                        <a14:backgroundMark x1="40327" y1="1636" x2="37602" y2="1636"/>
                        <a14:backgroundMark x1="35695" y1="1840" x2="33924" y2="1636"/>
                        <a14:backgroundMark x1="31744" y1="2249" x2="30926" y2="1840"/>
                        <a14:backgroundMark x1="25341" y1="3681" x2="26022" y2="3681"/>
                        <a14:backgroundMark x1="14578" y1="54806" x2="13896" y2="53579"/>
                        <a14:backgroundMark x1="18529" y1="40491" x2="18120" y2="39468"/>
                      </a14:backgroundRemoval>
                    </a14:imgEffect>
                    <a14:imgEffect>
                      <a14:artisticPaintBrush/>
                    </a14:imgEffect>
                  </a14:imgLayer>
                </a14:imgProps>
              </a:ext>
              <a:ext uri="{28A0092B-C50C-407E-A947-70E740481C1C}">
                <a14:useLocalDpi xmlns:a14="http://schemas.microsoft.com/office/drawing/2010/main" val="0"/>
              </a:ext>
            </a:extLst>
          </a:blip>
          <a:srcRect l="7786" r="24235" b="20545"/>
          <a:stretch/>
        </p:blipFill>
        <p:spPr bwMode="auto">
          <a:xfrm flipH="1">
            <a:off x="-4752622" y="-459432"/>
            <a:ext cx="4752622" cy="37008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076056" y="1268760"/>
            <a:ext cx="3888432" cy="4478149"/>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fr-FR" sz="1500" b="1" dirty="0" smtClean="0">
                <a:latin typeface="Tw Cen MT" pitchFamily="34" charset="0"/>
              </a:rPr>
              <a:t>Nouvelle </a:t>
            </a:r>
            <a:r>
              <a:rPr lang="fr-FR" sz="1500" b="1" dirty="0">
                <a:latin typeface="Tw Cen MT" pitchFamily="34" charset="0"/>
              </a:rPr>
              <a:t>organisation de la production, nouveaux lieux de production, nouveaux moyens d’échanges : l’Europe connaît un processus d’industrialisation qui transforme les paysages, les villes et les campagnes, bouleverse la société et les cultures et donne naissance à des idéologies politiques inédites. Dans le même temps, l’Europe en croissance démographique devient un espace d’émigration, et on donne aux élèves un exemple de l’importance de ce phénomène (émigration irlandaise, italienne…). Enfin on présente à grands traits l’essor du salariat, la condition ouvrière, les crises périodiques et leurs effets sur le travail qui suscitent une « question sociale » et des formes nouvelles de contestation politique. La révolution de 1848, qui traverse l’Europe, fait évoluer à la fois l’idée de nationalité et celle du droit au travail.</a:t>
            </a:r>
          </a:p>
        </p:txBody>
      </p:sp>
    </p:spTree>
    <p:extLst>
      <p:ext uri="{BB962C8B-B14F-4D97-AF65-F5344CB8AC3E}">
        <p14:creationId xmlns:p14="http://schemas.microsoft.com/office/powerpoint/2010/main" val="39686549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4.16667E-6 2.22222E-6 L 0.5 0.29722 " pathEditMode="relative" rAng="0" ptsTypes="AA">
                                      <p:cBhvr>
                                        <p:cTn id="10" dur="4000" fill="hold"/>
                                        <p:tgtEl>
                                          <p:spTgt spid="4098"/>
                                        </p:tgtEl>
                                        <p:attrNameLst>
                                          <p:attrName>ppt_x</p:attrName>
                                          <p:attrName>ppt_y</p:attrName>
                                        </p:attrNameLst>
                                      </p:cBhvr>
                                      <p:rCtr x="25000" y="14861"/>
                                    </p:animMotion>
                                  </p:childTnLst>
                                </p:cTn>
                              </p:par>
                              <p:par>
                                <p:cTn id="11" presetID="53" presetClass="entr" presetSubtype="16"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4000" fill="hold"/>
                                        <p:tgtEl>
                                          <p:spTgt spid="4098"/>
                                        </p:tgtEl>
                                        <p:attrNameLst>
                                          <p:attrName>ppt_w</p:attrName>
                                        </p:attrNameLst>
                                      </p:cBhvr>
                                      <p:tavLst>
                                        <p:tav tm="0">
                                          <p:val>
                                            <p:fltVal val="0"/>
                                          </p:val>
                                        </p:tav>
                                        <p:tav tm="100000">
                                          <p:val>
                                            <p:strVal val="#ppt_w"/>
                                          </p:val>
                                        </p:tav>
                                      </p:tavLst>
                                    </p:anim>
                                    <p:anim calcmode="lin" valueType="num">
                                      <p:cBhvr>
                                        <p:cTn id="14" dur="4000" fill="hold"/>
                                        <p:tgtEl>
                                          <p:spTgt spid="4098"/>
                                        </p:tgtEl>
                                        <p:attrNameLst>
                                          <p:attrName>ppt_h</p:attrName>
                                        </p:attrNameLst>
                                      </p:cBhvr>
                                      <p:tavLst>
                                        <p:tav tm="0">
                                          <p:val>
                                            <p:fltVal val="0"/>
                                          </p:val>
                                        </p:tav>
                                        <p:tav tm="100000">
                                          <p:val>
                                            <p:strVal val="#ppt_h"/>
                                          </p:val>
                                        </p:tav>
                                      </p:tavLst>
                                    </p:anim>
                                    <p:animEffect transition="in" filter="fade">
                                      <p:cBhvr>
                                        <p:cTn id="15" dur="40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000" fill="hold"/>
                                        <p:tgtEl>
                                          <p:spTgt spid="5"/>
                                        </p:tgtEl>
                                        <p:attrNameLst>
                                          <p:attrName>ppt_w</p:attrName>
                                        </p:attrNameLst>
                                      </p:cBhvr>
                                      <p:tavLst>
                                        <p:tav tm="0">
                                          <p:val>
                                            <p:fltVal val="0"/>
                                          </p:val>
                                        </p:tav>
                                        <p:tav tm="100000">
                                          <p:val>
                                            <p:strVal val="#ppt_w"/>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352</Words>
  <Application>Microsoft Office PowerPoint</Application>
  <PresentationFormat>Affichage à l'écran (4:3)</PresentationFormat>
  <Paragraphs>28</Paragraphs>
  <Slides>5</Slides>
  <Notes>5</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Corinne</dc:creator>
  <cp:lastModifiedBy>User</cp:lastModifiedBy>
  <cp:revision>25</cp:revision>
  <dcterms:created xsi:type="dcterms:W3CDTF">2013-02-06T17:46:48Z</dcterms:created>
  <dcterms:modified xsi:type="dcterms:W3CDTF">2016-12-16T14:10:08Z</dcterms:modified>
</cp:coreProperties>
</file>