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896" y="-666"/>
      </p:cViewPr>
      <p:guideLst>
        <p:guide orient="horz" pos="2160"/>
        <p:guide pos="2880"/>
      </p:guideLst>
    </p:cSldViewPr>
  </p:slideViewPr>
  <p:notesTextViewPr>
    <p:cViewPr>
      <p:scale>
        <a:sx n="1" d="1"/>
        <a:sy n="1" d="1"/>
      </p:scale>
      <p:origin x="0" y="0"/>
    </p:cViewPr>
  </p:notesTextViewPr>
  <p:gridSpacing cx="421253" cy="421253"/>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680AF6FC-C26E-4B66-AC55-47767F1D2EB1}" type="datetimeFigureOut">
              <a:rPr lang="fr-FR" smtClean="0"/>
              <a:t>16/12/2016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29097999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0AF6FC-C26E-4B66-AC55-47767F1D2EB1}" type="datetimeFigureOut">
              <a:rPr lang="fr-FR" smtClean="0"/>
              <a:t>16/12/2016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2545303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0AF6FC-C26E-4B66-AC55-47767F1D2EB1}" type="datetimeFigureOut">
              <a:rPr lang="fr-FR" smtClean="0"/>
              <a:t>16/12/2016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1449604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80AF6FC-C26E-4B66-AC55-47767F1D2EB1}" type="datetimeFigureOut">
              <a:rPr lang="fr-FR" smtClean="0"/>
              <a:t>16/12/2016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2834590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680AF6FC-C26E-4B66-AC55-47767F1D2EB1}" type="datetimeFigureOut">
              <a:rPr lang="fr-FR" smtClean="0"/>
              <a:t>16/12/2016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1898629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80AF6FC-C26E-4B66-AC55-47767F1D2EB1}" type="datetimeFigureOut">
              <a:rPr lang="fr-FR" smtClean="0"/>
              <a:t>16/12/2016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3846438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80AF6FC-C26E-4B66-AC55-47767F1D2EB1}" type="datetimeFigureOut">
              <a:rPr lang="fr-FR" smtClean="0"/>
              <a:t>16/12/2016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3493985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80AF6FC-C26E-4B66-AC55-47767F1D2EB1}" type="datetimeFigureOut">
              <a:rPr lang="fr-FR" smtClean="0"/>
              <a:t>16/12/2016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1647027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0AF6FC-C26E-4B66-AC55-47767F1D2EB1}" type="datetimeFigureOut">
              <a:rPr lang="fr-FR" smtClean="0"/>
              <a:t>16/12/2016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342408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80AF6FC-C26E-4B66-AC55-47767F1D2EB1}" type="datetimeFigureOut">
              <a:rPr lang="fr-FR" smtClean="0"/>
              <a:t>16/12/2016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3420349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680AF6FC-C26E-4B66-AC55-47767F1D2EB1}" type="datetimeFigureOut">
              <a:rPr lang="fr-FR" smtClean="0"/>
              <a:t>16/12/2016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D1849AA-D674-40AE-BB8D-0110E9349726}" type="slidenum">
              <a:rPr lang="fr-FR" smtClean="0"/>
              <a:t>‹N°›</a:t>
            </a:fld>
            <a:endParaRPr lang="fr-FR"/>
          </a:p>
        </p:txBody>
      </p:sp>
    </p:spTree>
    <p:extLst>
      <p:ext uri="{BB962C8B-B14F-4D97-AF65-F5344CB8AC3E}">
        <p14:creationId xmlns:p14="http://schemas.microsoft.com/office/powerpoint/2010/main" val="315474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0AF6FC-C26E-4B66-AC55-47767F1D2EB1}" type="datetimeFigureOut">
              <a:rPr lang="fr-FR" smtClean="0"/>
              <a:t>16/12/2016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1849AA-D674-40AE-BB8D-0110E9349726}" type="slidenum">
              <a:rPr lang="fr-FR" smtClean="0"/>
              <a:t>‹N°›</a:t>
            </a:fld>
            <a:endParaRPr lang="fr-FR"/>
          </a:p>
        </p:txBody>
      </p:sp>
    </p:spTree>
    <p:extLst>
      <p:ext uri="{BB962C8B-B14F-4D97-AF65-F5344CB8AC3E}">
        <p14:creationId xmlns:p14="http://schemas.microsoft.com/office/powerpoint/2010/main" val="3471717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igrants. Image d'illustration"/>
          <p:cNvPicPr>
            <a:picLocks noChangeAspect="1" noChangeArrowheads="1"/>
          </p:cNvPicPr>
          <p:nvPr/>
        </p:nvPicPr>
        <p:blipFill rotWithShape="1">
          <a:blip r:embed="rId2">
            <a:extLst>
              <a:ext uri="{28A0092B-C50C-407E-A947-70E740481C1C}">
                <a14:useLocalDpi xmlns:a14="http://schemas.microsoft.com/office/drawing/2010/main" val="0"/>
              </a:ext>
            </a:extLst>
          </a:blip>
          <a:srcRect l="13781" r="14086"/>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414506" y="0"/>
            <a:ext cx="3729495" cy="360755"/>
          </a:xfrm>
          <a:prstGeom prst="rect">
            <a:avLst/>
          </a:prstGeom>
          <a:solidFill>
            <a:schemeClr val="bg1">
              <a:lumMod val="85000"/>
              <a:alpha val="74902"/>
            </a:schemeClr>
          </a:solidFill>
        </p:spPr>
        <p:txBody>
          <a:bodyPr wrap="square" lIns="82945" tIns="41473" rIns="82945" bIns="41473">
            <a:spAutoFit/>
          </a:bodyPr>
          <a:lstStyle/>
          <a:p>
            <a:pPr algn="r"/>
            <a:r>
              <a:rPr lang="fr-FR" dirty="0" smtClean="0">
                <a:solidFill>
                  <a:schemeClr val="bg2">
                    <a:lumMod val="10000"/>
                  </a:schemeClr>
                </a:solidFill>
                <a:latin typeface="Gloucester MT Extra Condensed" pitchFamily="18" charset="0"/>
              </a:rPr>
              <a:t>Thème 2 : Les mobilités humaines transnationales</a:t>
            </a:r>
            <a:endParaRPr lang="fr-FR" dirty="0">
              <a:solidFill>
                <a:schemeClr val="bg2">
                  <a:lumMod val="10000"/>
                </a:schemeClr>
              </a:solidFill>
              <a:latin typeface="Gloucester MT Extra Condensed" pitchFamily="18" charset="0"/>
            </a:endParaRPr>
          </a:p>
        </p:txBody>
      </p:sp>
      <p:sp>
        <p:nvSpPr>
          <p:cNvPr id="6" name="Rectangle 5"/>
          <p:cNvSpPr/>
          <p:nvPr/>
        </p:nvSpPr>
        <p:spPr>
          <a:xfrm>
            <a:off x="-1" y="5114012"/>
            <a:ext cx="7520772" cy="764306"/>
          </a:xfrm>
          <a:prstGeom prst="rect">
            <a:avLst/>
          </a:prstGeom>
          <a:solidFill>
            <a:schemeClr val="accent6">
              <a:lumMod val="60000"/>
              <a:lumOff val="40000"/>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endParaRPr lang="fr-FR"/>
          </a:p>
        </p:txBody>
      </p:sp>
      <p:sp>
        <p:nvSpPr>
          <p:cNvPr id="7" name="Rectangle 6"/>
          <p:cNvSpPr/>
          <p:nvPr/>
        </p:nvSpPr>
        <p:spPr>
          <a:xfrm>
            <a:off x="-3" y="5208065"/>
            <a:ext cx="7520773" cy="576199"/>
          </a:xfrm>
          <a:prstGeom prst="rect">
            <a:avLst/>
          </a:prstGeom>
        </p:spPr>
        <p:txBody>
          <a:bodyPr wrap="square" lIns="82945" tIns="41473" rIns="82945" bIns="41473">
            <a:spAutoFit/>
          </a:bodyPr>
          <a:lstStyle/>
          <a:p>
            <a:pPr algn="ctr"/>
            <a:r>
              <a:rPr lang="fr-FR" sz="3200" cap="small" dirty="0" smtClean="0">
                <a:latin typeface="Imprint MT Shadow" pitchFamily="82" charset="0"/>
              </a:rPr>
              <a:t>Un monde de migrants</a:t>
            </a:r>
            <a:endParaRPr lang="fr-FR" sz="3200" cap="small" dirty="0">
              <a:latin typeface="Imprint MT Shadow" pitchFamily="82" charset="0"/>
            </a:endParaRPr>
          </a:p>
        </p:txBody>
      </p:sp>
    </p:spTree>
    <p:extLst>
      <p:ext uri="{BB962C8B-B14F-4D97-AF65-F5344CB8AC3E}">
        <p14:creationId xmlns:p14="http://schemas.microsoft.com/office/powerpoint/2010/main" val="1797272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750"/>
                                        <p:tgtEl>
                                          <p:spTgt spid="5"/>
                                        </p:tgtEl>
                                      </p:cBhvr>
                                    </p:animEffect>
                                  </p:childTnLst>
                                </p:cTn>
                              </p:par>
                            </p:childTnLst>
                          </p:cTn>
                        </p:par>
                        <p:par>
                          <p:cTn id="8" fill="hold">
                            <p:stCondLst>
                              <p:cond delay="750"/>
                            </p:stCondLst>
                            <p:childTnLst>
                              <p:par>
                                <p:cTn id="9" presetID="15"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p:cTn id="11" dur="1000" fill="hold"/>
                                        <p:tgtEl>
                                          <p:spTgt spid="6"/>
                                        </p:tgtEl>
                                        <p:attrNameLst>
                                          <p:attrName>ppt_w</p:attrName>
                                        </p:attrNameLst>
                                      </p:cBhvr>
                                      <p:tavLst>
                                        <p:tav tm="0">
                                          <p:val>
                                            <p:fltVal val="0"/>
                                          </p:val>
                                        </p:tav>
                                        <p:tav tm="100000">
                                          <p:val>
                                            <p:strVal val="#ppt_w"/>
                                          </p:val>
                                        </p:tav>
                                      </p:tavLst>
                                    </p:anim>
                                    <p:anim calcmode="lin" valueType="num">
                                      <p:cBhvr>
                                        <p:cTn id="12" dur="1000" fill="hold"/>
                                        <p:tgtEl>
                                          <p:spTgt spid="6"/>
                                        </p:tgtEl>
                                        <p:attrNameLst>
                                          <p:attrName>ppt_h</p:attrName>
                                        </p:attrNameLst>
                                      </p:cBhvr>
                                      <p:tavLst>
                                        <p:tav tm="0">
                                          <p:val>
                                            <p:fltVal val="0"/>
                                          </p:val>
                                        </p:tav>
                                        <p:tav tm="100000">
                                          <p:val>
                                            <p:strVal val="#ppt_h"/>
                                          </p:val>
                                        </p:tav>
                                      </p:tavLst>
                                    </p:anim>
                                    <p:anim calcmode="lin" valueType="num">
                                      <p:cBhvr>
                                        <p:cTn id="13"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75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7"/>
                                        </p:tgtEl>
                                        <p:attrNameLst>
                                          <p:attrName>style.visibility</p:attrName>
                                        </p:attrNameLst>
                                      </p:cBhvr>
                                      <p:to>
                                        <p:strVal val="visible"/>
                                      </p:to>
                                    </p:set>
                                    <p:anim calcmode="lin" valueType="num">
                                      <p:cBhvr>
                                        <p:cTn id="18" dur="750" fill="hold"/>
                                        <p:tgtEl>
                                          <p:spTgt spid="7"/>
                                        </p:tgtEl>
                                        <p:attrNameLst>
                                          <p:attrName>ppt_x</p:attrName>
                                        </p:attrNameLst>
                                      </p:cBhvr>
                                      <p:tavLst>
                                        <p:tav tm="0">
                                          <p:val>
                                            <p:strVal val="#ppt_x"/>
                                          </p:val>
                                        </p:tav>
                                        <p:tav tm="50000">
                                          <p:val>
                                            <p:strVal val="#ppt_x+.1"/>
                                          </p:val>
                                        </p:tav>
                                        <p:tav tm="100000">
                                          <p:val>
                                            <p:strVal val="#ppt_x"/>
                                          </p:val>
                                        </p:tav>
                                      </p:tavLst>
                                    </p:anim>
                                    <p:anim calcmode="lin" valueType="num">
                                      <p:cBhvr>
                                        <p:cTn id="19" dur="750" fill="hold"/>
                                        <p:tgtEl>
                                          <p:spTgt spid="7"/>
                                        </p:tgtEl>
                                        <p:attrNameLst>
                                          <p:attrName>ppt_y</p:attrName>
                                        </p:attrNameLst>
                                      </p:cBhvr>
                                      <p:tavLst>
                                        <p:tav tm="0">
                                          <p:val>
                                            <p:strVal val="#ppt_y"/>
                                          </p:val>
                                        </p:tav>
                                        <p:tav tm="100000">
                                          <p:val>
                                            <p:strVal val="#ppt_y"/>
                                          </p:val>
                                        </p:tav>
                                      </p:tavLst>
                                    </p:anim>
                                    <p:anim calcmode="lin" valueType="num">
                                      <p:cBhvr>
                                        <p:cTn id="20" dur="750" fill="hold"/>
                                        <p:tgtEl>
                                          <p:spTgt spid="7"/>
                                        </p:tgtEl>
                                        <p:attrNameLst>
                                          <p:attrName>ppt_h</p:attrName>
                                        </p:attrNameLst>
                                      </p:cBhvr>
                                      <p:tavLst>
                                        <p:tav tm="0">
                                          <p:val>
                                            <p:strVal val="#ppt_h/10"/>
                                          </p:val>
                                        </p:tav>
                                        <p:tav tm="50000">
                                          <p:val>
                                            <p:strVal val="#ppt_h+.01"/>
                                          </p:val>
                                        </p:tav>
                                        <p:tav tm="100000">
                                          <p:val>
                                            <p:strVal val="#ppt_h"/>
                                          </p:val>
                                        </p:tav>
                                      </p:tavLst>
                                    </p:anim>
                                    <p:anim calcmode="lin" valueType="num">
                                      <p:cBhvr>
                                        <p:cTn id="21" dur="750" fill="hold"/>
                                        <p:tgtEl>
                                          <p:spTgt spid="7"/>
                                        </p:tgtEl>
                                        <p:attrNameLst>
                                          <p:attrName>ppt_w</p:attrName>
                                        </p:attrNameLst>
                                      </p:cBhvr>
                                      <p:tavLst>
                                        <p:tav tm="0">
                                          <p:val>
                                            <p:strVal val="#ppt_w/10"/>
                                          </p:val>
                                        </p:tav>
                                        <p:tav tm="50000">
                                          <p:val>
                                            <p:strVal val="#ppt_w+.01"/>
                                          </p:val>
                                        </p:tav>
                                        <p:tav tm="100000">
                                          <p:val>
                                            <p:strVal val="#ppt_w"/>
                                          </p:val>
                                        </p:tav>
                                      </p:tavLst>
                                    </p:anim>
                                    <p:animEffect transition="in" filter="fade">
                                      <p:cBhvr>
                                        <p:cTn id="22" dur="750" tmFilter="0,0; .5, 1; 1, 1"/>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Afficher l'image d'origine"/>
          <p:cNvPicPr>
            <a:picLocks noChangeAspect="1" noChangeArrowheads="1"/>
          </p:cNvPicPr>
          <p:nvPr/>
        </p:nvPicPr>
        <p:blipFill rotWithShape="1">
          <a:blip r:embed="rId2">
            <a:extLst>
              <a:ext uri="{28A0092B-C50C-407E-A947-70E740481C1C}">
                <a14:useLocalDpi xmlns:a14="http://schemas.microsoft.com/office/drawing/2010/main" val="0"/>
              </a:ext>
            </a:extLst>
          </a:blip>
          <a:srcRect l="21374" r="12181"/>
          <a:stretch/>
        </p:blipFill>
        <p:spPr bwMode="auto">
          <a:xfrm>
            <a:off x="0" y="-22905"/>
            <a:ext cx="9144000" cy="688090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520771" y="0"/>
            <a:ext cx="1623229" cy="360755"/>
          </a:xfrm>
          <a:prstGeom prst="rect">
            <a:avLst/>
          </a:prstGeom>
          <a:solidFill>
            <a:schemeClr val="bg1">
              <a:lumMod val="85000"/>
              <a:alpha val="74902"/>
            </a:schemeClr>
          </a:solidFill>
        </p:spPr>
        <p:txBody>
          <a:bodyPr wrap="square" lIns="82945" tIns="41473" rIns="82945" bIns="41473">
            <a:spAutoFit/>
          </a:bodyPr>
          <a:lstStyle/>
          <a:p>
            <a:pPr algn="ctr"/>
            <a:r>
              <a:rPr lang="fr-FR" dirty="0" smtClean="0">
                <a:solidFill>
                  <a:schemeClr val="bg2">
                    <a:lumMod val="10000"/>
                  </a:schemeClr>
                </a:solidFill>
                <a:latin typeface="Gloucester MT Extra Condensed" pitchFamily="18" charset="0"/>
              </a:rPr>
              <a:t>Etude de cas</a:t>
            </a:r>
            <a:endParaRPr lang="fr-FR" dirty="0">
              <a:solidFill>
                <a:schemeClr val="bg2">
                  <a:lumMod val="10000"/>
                </a:schemeClr>
              </a:solidFill>
              <a:latin typeface="Gloucester MT Extra Condensed" pitchFamily="18" charset="0"/>
            </a:endParaRPr>
          </a:p>
        </p:txBody>
      </p:sp>
      <p:sp>
        <p:nvSpPr>
          <p:cNvPr id="2" name="Rectangle 1"/>
          <p:cNvSpPr/>
          <p:nvPr/>
        </p:nvSpPr>
        <p:spPr>
          <a:xfrm>
            <a:off x="0" y="6604643"/>
            <a:ext cx="2342308" cy="246221"/>
          </a:xfrm>
          <a:prstGeom prst="rect">
            <a:avLst/>
          </a:prstGeom>
        </p:spPr>
        <p:txBody>
          <a:bodyPr wrap="none">
            <a:spAutoFit/>
          </a:bodyPr>
          <a:lstStyle/>
          <a:p>
            <a:r>
              <a:rPr lang="fr-FR" sz="1000" i="1" dirty="0">
                <a:solidFill>
                  <a:schemeClr val="bg1"/>
                </a:solidFill>
              </a:rPr>
              <a:t>Réfugiés syriens arrivés sur l’île de Lesbos</a:t>
            </a:r>
          </a:p>
        </p:txBody>
      </p:sp>
      <p:sp>
        <p:nvSpPr>
          <p:cNvPr id="5" name="Rectangle 4"/>
          <p:cNvSpPr/>
          <p:nvPr/>
        </p:nvSpPr>
        <p:spPr>
          <a:xfrm>
            <a:off x="-1" y="5114012"/>
            <a:ext cx="7520772" cy="764306"/>
          </a:xfrm>
          <a:prstGeom prst="rect">
            <a:avLst/>
          </a:prstGeom>
          <a:solidFill>
            <a:schemeClr val="bg1">
              <a:lumMod val="65000"/>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endParaRPr lang="fr-FR"/>
          </a:p>
        </p:txBody>
      </p:sp>
      <p:sp>
        <p:nvSpPr>
          <p:cNvPr id="6" name="Rectangle 5"/>
          <p:cNvSpPr/>
          <p:nvPr/>
        </p:nvSpPr>
        <p:spPr>
          <a:xfrm>
            <a:off x="-3" y="5114012"/>
            <a:ext cx="7520773" cy="822420"/>
          </a:xfrm>
          <a:prstGeom prst="rect">
            <a:avLst/>
          </a:prstGeom>
        </p:spPr>
        <p:txBody>
          <a:bodyPr wrap="square" lIns="82945" tIns="41473" rIns="82945" bIns="41473">
            <a:spAutoFit/>
          </a:bodyPr>
          <a:lstStyle/>
          <a:p>
            <a:pPr algn="ctr"/>
            <a:r>
              <a:rPr lang="fr-FR" sz="2400" cap="small" dirty="0" smtClean="0">
                <a:latin typeface="Imprint MT Shadow" pitchFamily="82" charset="0"/>
              </a:rPr>
              <a:t>Itinéraire de migrants : l’immigration </a:t>
            </a:r>
          </a:p>
          <a:p>
            <a:pPr algn="ctr"/>
            <a:r>
              <a:rPr lang="fr-FR" sz="2400" cap="small" dirty="0" smtClean="0">
                <a:latin typeface="Imprint MT Shadow" pitchFamily="82" charset="0"/>
              </a:rPr>
              <a:t>syrienne en Europe</a:t>
            </a:r>
            <a:endParaRPr lang="fr-FR" sz="2400" cap="small" dirty="0">
              <a:latin typeface="Imprint MT Shadow" pitchFamily="82" charset="0"/>
            </a:endParaRPr>
          </a:p>
        </p:txBody>
      </p:sp>
    </p:spTree>
    <p:extLst>
      <p:ext uri="{BB962C8B-B14F-4D97-AF65-F5344CB8AC3E}">
        <p14:creationId xmlns:p14="http://schemas.microsoft.com/office/powerpoint/2010/main" val="29930280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p:stCondLst>
                              <p:cond delay="750"/>
                            </p:stCondLst>
                            <p:childTnLst>
                              <p:par>
                                <p:cTn id="9" presetID="15"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000" fill="hold"/>
                                        <p:tgtEl>
                                          <p:spTgt spid="5"/>
                                        </p:tgtEl>
                                        <p:attrNameLst>
                                          <p:attrName>ppt_w</p:attrName>
                                        </p:attrNameLst>
                                      </p:cBhvr>
                                      <p:tavLst>
                                        <p:tav tm="0">
                                          <p:val>
                                            <p:fltVal val="0"/>
                                          </p:val>
                                        </p:tav>
                                        <p:tav tm="100000">
                                          <p:val>
                                            <p:strVal val="#ppt_w"/>
                                          </p:val>
                                        </p:tav>
                                      </p:tavLst>
                                    </p:anim>
                                    <p:anim calcmode="lin" valueType="num">
                                      <p:cBhvr>
                                        <p:cTn id="12" dur="1000" fill="hold"/>
                                        <p:tgtEl>
                                          <p:spTgt spid="5"/>
                                        </p:tgtEl>
                                        <p:attrNameLst>
                                          <p:attrName>ppt_h</p:attrName>
                                        </p:attrNameLst>
                                      </p:cBhvr>
                                      <p:tavLst>
                                        <p:tav tm="0">
                                          <p:val>
                                            <p:fltVal val="0"/>
                                          </p:val>
                                        </p:tav>
                                        <p:tav tm="100000">
                                          <p:val>
                                            <p:strVal val="#ppt_h"/>
                                          </p:val>
                                        </p:tav>
                                      </p:tavLst>
                                    </p:anim>
                                    <p:anim calcmode="lin" valueType="num">
                                      <p:cBhvr>
                                        <p:cTn id="13"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75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6"/>
                                        </p:tgtEl>
                                        <p:attrNameLst>
                                          <p:attrName>style.visibility</p:attrName>
                                        </p:attrNameLst>
                                      </p:cBhvr>
                                      <p:to>
                                        <p:strVal val="visible"/>
                                      </p:to>
                                    </p:set>
                                    <p:anim calcmode="lin" valueType="num">
                                      <p:cBhvr>
                                        <p:cTn id="18" dur="750" fill="hold"/>
                                        <p:tgtEl>
                                          <p:spTgt spid="6"/>
                                        </p:tgtEl>
                                        <p:attrNameLst>
                                          <p:attrName>ppt_x</p:attrName>
                                        </p:attrNameLst>
                                      </p:cBhvr>
                                      <p:tavLst>
                                        <p:tav tm="0">
                                          <p:val>
                                            <p:strVal val="#ppt_x"/>
                                          </p:val>
                                        </p:tav>
                                        <p:tav tm="50000">
                                          <p:val>
                                            <p:strVal val="#ppt_x+.1"/>
                                          </p:val>
                                        </p:tav>
                                        <p:tav tm="100000">
                                          <p:val>
                                            <p:strVal val="#ppt_x"/>
                                          </p:val>
                                        </p:tav>
                                      </p:tavLst>
                                    </p:anim>
                                    <p:anim calcmode="lin" valueType="num">
                                      <p:cBhvr>
                                        <p:cTn id="19" dur="750" fill="hold"/>
                                        <p:tgtEl>
                                          <p:spTgt spid="6"/>
                                        </p:tgtEl>
                                        <p:attrNameLst>
                                          <p:attrName>ppt_y</p:attrName>
                                        </p:attrNameLst>
                                      </p:cBhvr>
                                      <p:tavLst>
                                        <p:tav tm="0">
                                          <p:val>
                                            <p:strVal val="#ppt_y"/>
                                          </p:val>
                                        </p:tav>
                                        <p:tav tm="100000">
                                          <p:val>
                                            <p:strVal val="#ppt_y"/>
                                          </p:val>
                                        </p:tav>
                                      </p:tavLst>
                                    </p:anim>
                                    <p:anim calcmode="lin" valueType="num">
                                      <p:cBhvr>
                                        <p:cTn id="20" dur="750" fill="hold"/>
                                        <p:tgtEl>
                                          <p:spTgt spid="6"/>
                                        </p:tgtEl>
                                        <p:attrNameLst>
                                          <p:attrName>ppt_h</p:attrName>
                                        </p:attrNameLst>
                                      </p:cBhvr>
                                      <p:tavLst>
                                        <p:tav tm="0">
                                          <p:val>
                                            <p:strVal val="#ppt_h/10"/>
                                          </p:val>
                                        </p:tav>
                                        <p:tav tm="50000">
                                          <p:val>
                                            <p:strVal val="#ppt_h+.01"/>
                                          </p:val>
                                        </p:tav>
                                        <p:tav tm="100000">
                                          <p:val>
                                            <p:strVal val="#ppt_h"/>
                                          </p:val>
                                        </p:tav>
                                      </p:tavLst>
                                    </p:anim>
                                    <p:anim calcmode="lin" valueType="num">
                                      <p:cBhvr>
                                        <p:cTn id="21" dur="750" fill="hold"/>
                                        <p:tgtEl>
                                          <p:spTgt spid="6"/>
                                        </p:tgtEl>
                                        <p:attrNameLst>
                                          <p:attrName>ppt_w</p:attrName>
                                        </p:attrNameLst>
                                      </p:cBhvr>
                                      <p:tavLst>
                                        <p:tav tm="0">
                                          <p:val>
                                            <p:strVal val="#ppt_w/10"/>
                                          </p:val>
                                        </p:tav>
                                        <p:tav tm="50000">
                                          <p:val>
                                            <p:strVal val="#ppt_w+.01"/>
                                          </p:val>
                                        </p:tav>
                                        <p:tav tm="100000">
                                          <p:val>
                                            <p:strVal val="#ppt_w"/>
                                          </p:val>
                                        </p:tav>
                                      </p:tavLst>
                                    </p:anim>
                                    <p:animEffect transition="in" filter="fade">
                                      <p:cBhvr>
                                        <p:cTn id="22" dur="750" tmFilter="0,0; .5, 1; 1, 1"/>
                                        <p:tgtEl>
                                          <p:spTgt spid="6"/>
                                        </p:tgtEl>
                                      </p:cBhvr>
                                    </p:animEffect>
                                  </p:childTnLst>
                                </p:cTn>
                              </p:par>
                            </p:childTnLst>
                          </p:cTn>
                        </p:par>
                        <p:par>
                          <p:cTn id="23" fill="hold">
                            <p:stCondLst>
                              <p:cond delay="6175"/>
                            </p:stCondLst>
                            <p:childTnLst>
                              <p:par>
                                <p:cTn id="24" presetID="2" presetClass="entr" presetSubtype="4" fill="hold" grpId="0" nodeType="afterEffect">
                                  <p:stCondLst>
                                    <p:cond delay="0"/>
                                  </p:stCondLst>
                                  <p:childTnLst>
                                    <p:set>
                                      <p:cBhvr>
                                        <p:cTn id="25" dur="1" fill="hold">
                                          <p:stCondLst>
                                            <p:cond delay="0"/>
                                          </p:stCondLst>
                                        </p:cTn>
                                        <p:tgtEl>
                                          <p:spTgt spid="2"/>
                                        </p:tgtEl>
                                        <p:attrNameLst>
                                          <p:attrName>style.visibility</p:attrName>
                                        </p:attrNameLst>
                                      </p:cBhvr>
                                      <p:to>
                                        <p:strVal val="visible"/>
                                      </p:to>
                                    </p:set>
                                    <p:anim calcmode="lin" valueType="num">
                                      <p:cBhvr additive="base">
                                        <p:cTn id="26" dur="500" fill="hold"/>
                                        <p:tgtEl>
                                          <p:spTgt spid="2"/>
                                        </p:tgtEl>
                                        <p:attrNameLst>
                                          <p:attrName>ppt_x</p:attrName>
                                        </p:attrNameLst>
                                      </p:cBhvr>
                                      <p:tavLst>
                                        <p:tav tm="0">
                                          <p:val>
                                            <p:strVal val="#ppt_x"/>
                                          </p:val>
                                        </p:tav>
                                        <p:tav tm="100000">
                                          <p:val>
                                            <p:strVal val="#ppt_x"/>
                                          </p:val>
                                        </p:tav>
                                      </p:tavLst>
                                    </p:anim>
                                    <p:anim calcmode="lin" valueType="num">
                                      <p:cBhvr additive="base">
                                        <p:cTn id="27"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p:bldP spid="5"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Afficher l'image d'orig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099519" y="0"/>
            <a:ext cx="2044482" cy="360755"/>
          </a:xfrm>
          <a:prstGeom prst="rect">
            <a:avLst/>
          </a:prstGeom>
          <a:solidFill>
            <a:schemeClr val="bg1">
              <a:lumMod val="85000"/>
              <a:alpha val="74902"/>
            </a:schemeClr>
          </a:solidFill>
        </p:spPr>
        <p:txBody>
          <a:bodyPr wrap="square" lIns="82945" tIns="41473" rIns="82945" bIns="41473">
            <a:spAutoFit/>
          </a:bodyPr>
          <a:lstStyle/>
          <a:p>
            <a:pPr algn="ctr"/>
            <a:r>
              <a:rPr lang="fr-FR" dirty="0" smtClean="0">
                <a:solidFill>
                  <a:schemeClr val="bg2">
                    <a:lumMod val="10000"/>
                  </a:schemeClr>
                </a:solidFill>
                <a:latin typeface="Gloucester MT Extra Condensed" pitchFamily="18" charset="0"/>
              </a:rPr>
              <a:t>Mise en perspective</a:t>
            </a:r>
            <a:endParaRPr lang="fr-FR" dirty="0">
              <a:solidFill>
                <a:schemeClr val="bg2">
                  <a:lumMod val="10000"/>
                </a:schemeClr>
              </a:solidFill>
              <a:latin typeface="Gloucester MT Extra Condensed" pitchFamily="18" charset="0"/>
            </a:endParaRPr>
          </a:p>
        </p:txBody>
      </p:sp>
      <p:sp>
        <p:nvSpPr>
          <p:cNvPr id="4" name="Rectangle 3"/>
          <p:cNvSpPr/>
          <p:nvPr/>
        </p:nvSpPr>
        <p:spPr>
          <a:xfrm>
            <a:off x="-1" y="5114012"/>
            <a:ext cx="7520772" cy="764306"/>
          </a:xfrm>
          <a:prstGeom prst="rect">
            <a:avLst/>
          </a:prstGeom>
          <a:solidFill>
            <a:schemeClr val="accent6">
              <a:lumMod val="60000"/>
              <a:lumOff val="40000"/>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2945" tIns="41473" rIns="82945" bIns="41473" rtlCol="0" anchor="ctr"/>
          <a:lstStyle/>
          <a:p>
            <a:pPr algn="ctr"/>
            <a:endParaRPr lang="fr-FR"/>
          </a:p>
        </p:txBody>
      </p:sp>
      <p:sp>
        <p:nvSpPr>
          <p:cNvPr id="5" name="Rectangle 4"/>
          <p:cNvSpPr/>
          <p:nvPr/>
        </p:nvSpPr>
        <p:spPr>
          <a:xfrm>
            <a:off x="-3" y="5208065"/>
            <a:ext cx="7520773" cy="576199"/>
          </a:xfrm>
          <a:prstGeom prst="rect">
            <a:avLst/>
          </a:prstGeom>
        </p:spPr>
        <p:txBody>
          <a:bodyPr wrap="square" lIns="82945" tIns="41473" rIns="82945" bIns="41473">
            <a:spAutoFit/>
          </a:bodyPr>
          <a:lstStyle/>
          <a:p>
            <a:pPr algn="ctr"/>
            <a:r>
              <a:rPr lang="fr-FR" sz="3200" cap="small" dirty="0" smtClean="0">
                <a:latin typeface="Imprint MT Shadow" pitchFamily="82" charset="0"/>
              </a:rPr>
              <a:t>Les migrations dans le monde</a:t>
            </a:r>
            <a:endParaRPr lang="fr-FR" sz="3200" cap="small" dirty="0">
              <a:latin typeface="Imprint MT Shadow" pitchFamily="82" charset="0"/>
            </a:endParaRPr>
          </a:p>
        </p:txBody>
      </p:sp>
    </p:spTree>
    <p:extLst>
      <p:ext uri="{BB962C8B-B14F-4D97-AF65-F5344CB8AC3E}">
        <p14:creationId xmlns:p14="http://schemas.microsoft.com/office/powerpoint/2010/main" val="158127791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750"/>
                                        <p:tgtEl>
                                          <p:spTgt spid="3"/>
                                        </p:tgtEl>
                                      </p:cBhvr>
                                    </p:animEffect>
                                  </p:childTnLst>
                                </p:cTn>
                              </p:par>
                            </p:childTnLst>
                          </p:cTn>
                        </p:par>
                        <p:par>
                          <p:cTn id="8" fill="hold">
                            <p:stCondLst>
                              <p:cond delay="750"/>
                            </p:stCondLst>
                            <p:childTnLst>
                              <p:par>
                                <p:cTn id="9" presetID="15"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1000" fill="hold"/>
                                        <p:tgtEl>
                                          <p:spTgt spid="4"/>
                                        </p:tgtEl>
                                        <p:attrNameLst>
                                          <p:attrName>ppt_w</p:attrName>
                                        </p:attrNameLst>
                                      </p:cBhvr>
                                      <p:tavLst>
                                        <p:tav tm="0">
                                          <p:val>
                                            <p:fltVal val="0"/>
                                          </p:val>
                                        </p:tav>
                                        <p:tav tm="100000">
                                          <p:val>
                                            <p:strVal val="#ppt_w"/>
                                          </p:val>
                                        </p:tav>
                                      </p:tavLst>
                                    </p:anim>
                                    <p:anim calcmode="lin" valueType="num">
                                      <p:cBhvr>
                                        <p:cTn id="12" dur="1000" fill="hold"/>
                                        <p:tgtEl>
                                          <p:spTgt spid="4"/>
                                        </p:tgtEl>
                                        <p:attrNameLst>
                                          <p:attrName>ppt_h</p:attrName>
                                        </p:attrNameLst>
                                      </p:cBhvr>
                                      <p:tavLst>
                                        <p:tav tm="0">
                                          <p:val>
                                            <p:fltVal val="0"/>
                                          </p:val>
                                        </p:tav>
                                        <p:tav tm="100000">
                                          <p:val>
                                            <p:strVal val="#ppt_h"/>
                                          </p:val>
                                        </p:tav>
                                      </p:tavLst>
                                    </p:anim>
                                    <p:anim calcmode="lin" valueType="num">
                                      <p:cBhvr>
                                        <p:cTn id="13"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4"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par>
                          <p:cTn id="15" fill="hold">
                            <p:stCondLst>
                              <p:cond delay="1750"/>
                            </p:stCondLst>
                            <p:childTnLst>
                              <p:par>
                                <p:cTn id="16" presetID="41" presetClass="entr" presetSubtype="0" fill="hold" grpId="0" nodeType="afterEffect">
                                  <p:stCondLst>
                                    <p:cond delay="0"/>
                                  </p:stCondLst>
                                  <p:iterate type="lt">
                                    <p:tmPct val="10000"/>
                                  </p:iterate>
                                  <p:childTnLst>
                                    <p:set>
                                      <p:cBhvr>
                                        <p:cTn id="17" dur="1" fill="hold">
                                          <p:stCondLst>
                                            <p:cond delay="0"/>
                                          </p:stCondLst>
                                        </p:cTn>
                                        <p:tgtEl>
                                          <p:spTgt spid="5"/>
                                        </p:tgtEl>
                                        <p:attrNameLst>
                                          <p:attrName>style.visibility</p:attrName>
                                        </p:attrNameLst>
                                      </p:cBhvr>
                                      <p:to>
                                        <p:strVal val="visible"/>
                                      </p:to>
                                    </p:set>
                                    <p:anim calcmode="lin" valueType="num">
                                      <p:cBhvr>
                                        <p:cTn id="18" dur="75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19" dur="750" fill="hold"/>
                                        <p:tgtEl>
                                          <p:spTgt spid="5"/>
                                        </p:tgtEl>
                                        <p:attrNameLst>
                                          <p:attrName>ppt_y</p:attrName>
                                        </p:attrNameLst>
                                      </p:cBhvr>
                                      <p:tavLst>
                                        <p:tav tm="0">
                                          <p:val>
                                            <p:strVal val="#ppt_y"/>
                                          </p:val>
                                        </p:tav>
                                        <p:tav tm="100000">
                                          <p:val>
                                            <p:strVal val="#ppt_y"/>
                                          </p:val>
                                        </p:tav>
                                      </p:tavLst>
                                    </p:anim>
                                    <p:anim calcmode="lin" valueType="num">
                                      <p:cBhvr>
                                        <p:cTn id="20" dur="75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21" dur="75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22" dur="750" tmFilter="0,0; .5, 1; 1, 1"/>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0747" y="0"/>
            <a:ext cx="4993253" cy="576199"/>
          </a:xfrm>
          <a:prstGeom prst="rect">
            <a:avLst/>
          </a:prstGeom>
        </p:spPr>
        <p:txBody>
          <a:bodyPr wrap="square" lIns="82945" tIns="41473" rIns="82945" bIns="41473">
            <a:spAutoFit/>
          </a:bodyPr>
          <a:lstStyle/>
          <a:p>
            <a:pPr algn="r"/>
            <a:r>
              <a:rPr lang="fr-FR" sz="3200" b="1" cap="small"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mprint MT Shadow" pitchFamily="82" charset="0"/>
              </a:rPr>
              <a:t>Introduction</a:t>
            </a:r>
            <a:endParaRPr lang="fr-FR" sz="3200" b="1" cap="small"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mprint MT Shadow" pitchFamily="82" charset="0"/>
            </a:endParaRPr>
          </a:p>
        </p:txBody>
      </p:sp>
      <p:sp>
        <p:nvSpPr>
          <p:cNvPr id="3" name="Rectangle 2"/>
          <p:cNvSpPr/>
          <p:nvPr/>
        </p:nvSpPr>
        <p:spPr>
          <a:xfrm>
            <a:off x="359470" y="901482"/>
            <a:ext cx="5234771" cy="5355312"/>
          </a:xfrm>
          <a:prstGeom prst="rect">
            <a:avLst/>
          </a:prstGeom>
          <a:solidFill>
            <a:schemeClr val="accent6">
              <a:lumMod val="60000"/>
              <a:lumOff val="40000"/>
            </a:schemeClr>
          </a:solidFill>
          <a:ln>
            <a:solidFill>
              <a:schemeClr val="bg1"/>
            </a:solidFill>
          </a:ln>
        </p:spPr>
        <p:txBody>
          <a:bodyPr wrap="square">
            <a:spAutoFit/>
          </a:bodyPr>
          <a:lstStyle/>
          <a:p>
            <a:pPr algn="just"/>
            <a:r>
              <a:rPr lang="fr-FR" dirty="0">
                <a:latin typeface="Tw Cen MT" pitchFamily="34" charset="0"/>
              </a:rPr>
              <a:t>Il est essentiel de montrer aux élèves l’importance des grands mouvements transnationaux de population que le monde connaît et qui sont d’une ampleur considérable. </a:t>
            </a:r>
          </a:p>
          <a:p>
            <a:pPr algn="just"/>
            <a:r>
              <a:rPr lang="fr-FR" dirty="0">
                <a:latin typeface="Tw Cen MT" pitchFamily="34" charset="0"/>
              </a:rPr>
              <a:t>Les migrations transnationales, dont les motivations peuvent être extrêmement variées (Erasmus, suite de conflits, crise climatique, raisons économiques…), sont souvent au centre de l’actualité et il est important que les élèves comprennent que cette géographie des migrations n’est pas centrée sur la seule Europe, ni marquée par les seuls mouvements des « </a:t>
            </a:r>
            <a:r>
              <a:rPr lang="fr-FR" dirty="0" err="1">
                <a:latin typeface="Tw Cen MT" pitchFamily="34" charset="0"/>
              </a:rPr>
              <a:t>Suds</a:t>
            </a:r>
            <a:r>
              <a:rPr lang="fr-FR" dirty="0">
                <a:latin typeface="Tw Cen MT" pitchFamily="34" charset="0"/>
              </a:rPr>
              <a:t> » vers les « </a:t>
            </a:r>
            <a:r>
              <a:rPr lang="fr-FR" dirty="0" err="1">
                <a:latin typeface="Tw Cen MT" pitchFamily="34" charset="0"/>
              </a:rPr>
              <a:t>Nords</a:t>
            </a:r>
            <a:r>
              <a:rPr lang="fr-FR" dirty="0">
                <a:latin typeface="Tw Cen MT" pitchFamily="34" charset="0"/>
              </a:rPr>
              <a:t> », mais comporte aussi des foyers de migrations intracontinentales sud-sud. </a:t>
            </a:r>
          </a:p>
          <a:p>
            <a:pPr algn="just"/>
            <a:r>
              <a:rPr lang="fr-FR" dirty="0" smtClean="0">
                <a:latin typeface="Tw Cen MT" pitchFamily="34" charset="0"/>
              </a:rPr>
              <a:t>Chaque </a:t>
            </a:r>
            <a:r>
              <a:rPr lang="fr-FR" dirty="0">
                <a:latin typeface="Tw Cen MT" pitchFamily="34" charset="0"/>
              </a:rPr>
              <a:t>sous-thème est abordé par une étude de cas locale ou régionale, au choix du professeur, mise en perspective à l’échelle mondiale, afin de pouvoir monter en généralité. </a:t>
            </a:r>
          </a:p>
          <a:p>
            <a:pPr algn="just"/>
            <a:r>
              <a:rPr lang="fr-FR" dirty="0">
                <a:latin typeface="Tw Cen MT" pitchFamily="34" charset="0"/>
              </a:rPr>
              <a:t>Ce thème permet des liens avec le programme d’histoire de 4ème. 	</a:t>
            </a:r>
          </a:p>
        </p:txBody>
      </p:sp>
    </p:spTree>
    <p:extLst>
      <p:ext uri="{BB962C8B-B14F-4D97-AF65-F5344CB8AC3E}">
        <p14:creationId xmlns:p14="http://schemas.microsoft.com/office/powerpoint/2010/main" val="78837553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1575"/>
                            </p:stCondLst>
                            <p:childTnLst>
                              <p:par>
                                <p:cTn id="13" presetID="3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803"/>
            <a:ext cx="4993253" cy="576199"/>
          </a:xfrm>
          <a:prstGeom prst="rect">
            <a:avLst/>
          </a:prstGeom>
        </p:spPr>
        <p:txBody>
          <a:bodyPr wrap="square" lIns="82945" tIns="41473" rIns="82945" bIns="41473">
            <a:spAutoFit/>
          </a:bodyPr>
          <a:lstStyle/>
          <a:p>
            <a:r>
              <a:rPr lang="fr-FR" sz="3200" b="1" cap="small"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mprint MT Shadow" pitchFamily="82" charset="0"/>
              </a:rPr>
              <a:t>Titre ou activité</a:t>
            </a:r>
            <a:endParaRPr lang="fr-FR" sz="3200" b="1" cap="small"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mprint MT Shadow" pitchFamily="82" charset="0"/>
            </a:endParaRPr>
          </a:p>
        </p:txBody>
      </p:sp>
    </p:spTree>
    <p:extLst>
      <p:ext uri="{BB962C8B-B14F-4D97-AF65-F5344CB8AC3E}">
        <p14:creationId xmlns:p14="http://schemas.microsoft.com/office/powerpoint/2010/main" val="38222128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0747" y="0"/>
            <a:ext cx="4993253" cy="576199"/>
          </a:xfrm>
          <a:prstGeom prst="rect">
            <a:avLst/>
          </a:prstGeom>
        </p:spPr>
        <p:txBody>
          <a:bodyPr wrap="square" lIns="82945" tIns="41473" rIns="82945" bIns="41473">
            <a:spAutoFit/>
          </a:bodyPr>
          <a:lstStyle/>
          <a:p>
            <a:pPr algn="r"/>
            <a:r>
              <a:rPr lang="fr-FR" sz="3200" b="1" cap="small"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mprint MT Shadow" pitchFamily="82" charset="0"/>
              </a:rPr>
              <a:t>Conclusion</a:t>
            </a:r>
            <a:endParaRPr lang="fr-FR" sz="3200" b="1" cap="small"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Imprint MT Shadow" pitchFamily="82" charset="0"/>
            </a:endParaRPr>
          </a:p>
        </p:txBody>
      </p:sp>
      <p:sp>
        <p:nvSpPr>
          <p:cNvPr id="3" name="Rectangle 2"/>
          <p:cNvSpPr/>
          <p:nvPr/>
        </p:nvSpPr>
        <p:spPr>
          <a:xfrm>
            <a:off x="3729494" y="901482"/>
            <a:ext cx="5234771" cy="5355312"/>
          </a:xfrm>
          <a:prstGeom prst="rect">
            <a:avLst/>
          </a:prstGeom>
          <a:solidFill>
            <a:schemeClr val="accent6">
              <a:lumMod val="60000"/>
              <a:lumOff val="40000"/>
            </a:schemeClr>
          </a:solidFill>
          <a:ln>
            <a:solidFill>
              <a:schemeClr val="bg1"/>
            </a:solidFill>
          </a:ln>
        </p:spPr>
        <p:txBody>
          <a:bodyPr wrap="square">
            <a:spAutoFit/>
          </a:bodyPr>
          <a:lstStyle/>
          <a:p>
            <a:pPr algn="just"/>
            <a:r>
              <a:rPr lang="fr-FR" dirty="0">
                <a:latin typeface="Tw Cen MT" pitchFamily="34" charset="0"/>
              </a:rPr>
              <a:t>Il est essentiel de montrer aux élèves l’importance des grands mouvements transnationaux de population que le monde connaît et qui sont d’une ampleur considérable. </a:t>
            </a:r>
          </a:p>
          <a:p>
            <a:pPr algn="just"/>
            <a:r>
              <a:rPr lang="fr-FR" dirty="0">
                <a:latin typeface="Tw Cen MT" pitchFamily="34" charset="0"/>
              </a:rPr>
              <a:t>Les migrations transnationales, dont les motivations peuvent être extrêmement variées (Erasmus, suite de conflits, crise climatique, raisons économiques…), sont souvent au centre de l’actualité et il est important que les élèves comprennent que cette géographie des migrations n’est pas centrée sur la seule Europe, ni marquée par les seuls mouvements des « </a:t>
            </a:r>
            <a:r>
              <a:rPr lang="fr-FR" dirty="0" err="1">
                <a:latin typeface="Tw Cen MT" pitchFamily="34" charset="0"/>
              </a:rPr>
              <a:t>Suds</a:t>
            </a:r>
            <a:r>
              <a:rPr lang="fr-FR" dirty="0">
                <a:latin typeface="Tw Cen MT" pitchFamily="34" charset="0"/>
              </a:rPr>
              <a:t> » vers les « </a:t>
            </a:r>
            <a:r>
              <a:rPr lang="fr-FR" dirty="0" err="1">
                <a:latin typeface="Tw Cen MT" pitchFamily="34" charset="0"/>
              </a:rPr>
              <a:t>Nords</a:t>
            </a:r>
            <a:r>
              <a:rPr lang="fr-FR" dirty="0">
                <a:latin typeface="Tw Cen MT" pitchFamily="34" charset="0"/>
              </a:rPr>
              <a:t> », mais comporte aussi des foyers de migrations intracontinentales sud-sud. </a:t>
            </a:r>
          </a:p>
          <a:p>
            <a:pPr algn="just"/>
            <a:r>
              <a:rPr lang="fr-FR" dirty="0" smtClean="0">
                <a:latin typeface="Tw Cen MT" pitchFamily="34" charset="0"/>
              </a:rPr>
              <a:t>Chaque </a:t>
            </a:r>
            <a:r>
              <a:rPr lang="fr-FR" dirty="0">
                <a:latin typeface="Tw Cen MT" pitchFamily="34" charset="0"/>
              </a:rPr>
              <a:t>sous-thème est abordé par une étude de cas locale ou régionale, au choix du professeur, mise en perspective à l’échelle mondiale, afin de pouvoir monter en généralité. </a:t>
            </a:r>
          </a:p>
          <a:p>
            <a:pPr algn="just"/>
            <a:r>
              <a:rPr lang="fr-FR" dirty="0">
                <a:latin typeface="Tw Cen MT" pitchFamily="34" charset="0"/>
              </a:rPr>
              <a:t>Ce thème permet des liens avec le programme d’histoire de 4ème. 	</a:t>
            </a:r>
          </a:p>
        </p:txBody>
      </p:sp>
    </p:spTree>
    <p:extLst>
      <p:ext uri="{BB962C8B-B14F-4D97-AF65-F5344CB8AC3E}">
        <p14:creationId xmlns:p14="http://schemas.microsoft.com/office/powerpoint/2010/main" val="238256515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75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750" fill="hold"/>
                                        <p:tgtEl>
                                          <p:spTgt spid="2"/>
                                        </p:tgtEl>
                                        <p:attrNameLst>
                                          <p:attrName>ppt_y</p:attrName>
                                        </p:attrNameLst>
                                      </p:cBhvr>
                                      <p:tavLst>
                                        <p:tav tm="0">
                                          <p:val>
                                            <p:strVal val="#ppt_y"/>
                                          </p:val>
                                        </p:tav>
                                        <p:tav tm="100000">
                                          <p:val>
                                            <p:strVal val="#ppt_y"/>
                                          </p:val>
                                        </p:tav>
                                      </p:tavLst>
                                    </p:anim>
                                    <p:anim calcmode="lin" valueType="num">
                                      <p:cBhvr>
                                        <p:cTn id="9" dur="75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75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750" tmFilter="0,0; .5, 1; 1, 1"/>
                                        <p:tgtEl>
                                          <p:spTgt spid="2"/>
                                        </p:tgtEl>
                                      </p:cBhvr>
                                    </p:animEffect>
                                  </p:childTnLst>
                                </p:cTn>
                              </p:par>
                            </p:childTnLst>
                          </p:cTn>
                        </p:par>
                        <p:par>
                          <p:cTn id="12" fill="hold">
                            <p:stCondLst>
                              <p:cond delay="1425"/>
                            </p:stCondLst>
                            <p:childTnLst>
                              <p:par>
                                <p:cTn id="13" presetID="31" presetClass="entr" presetSubtype="0"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1000" fill="hold"/>
                                        <p:tgtEl>
                                          <p:spTgt spid="3"/>
                                        </p:tgtEl>
                                        <p:attrNameLst>
                                          <p:attrName>ppt_w</p:attrName>
                                        </p:attrNameLst>
                                      </p:cBhvr>
                                      <p:tavLst>
                                        <p:tav tm="0">
                                          <p:val>
                                            <p:fltVal val="0"/>
                                          </p:val>
                                        </p:tav>
                                        <p:tav tm="100000">
                                          <p:val>
                                            <p:strVal val="#ppt_w"/>
                                          </p:val>
                                        </p:tav>
                                      </p:tavLst>
                                    </p:anim>
                                    <p:anim calcmode="lin" valueType="num">
                                      <p:cBhvr>
                                        <p:cTn id="16" dur="1000" fill="hold"/>
                                        <p:tgtEl>
                                          <p:spTgt spid="3"/>
                                        </p:tgtEl>
                                        <p:attrNameLst>
                                          <p:attrName>ppt_h</p:attrName>
                                        </p:attrNameLst>
                                      </p:cBhvr>
                                      <p:tavLst>
                                        <p:tav tm="0">
                                          <p:val>
                                            <p:fltVal val="0"/>
                                          </p:val>
                                        </p:tav>
                                        <p:tav tm="100000">
                                          <p:val>
                                            <p:strVal val="#ppt_h"/>
                                          </p:val>
                                        </p:tav>
                                      </p:tavLst>
                                    </p:anim>
                                    <p:anim calcmode="lin" valueType="num">
                                      <p:cBhvr>
                                        <p:cTn id="17" dur="1000" fill="hold"/>
                                        <p:tgtEl>
                                          <p:spTgt spid="3"/>
                                        </p:tgtEl>
                                        <p:attrNameLst>
                                          <p:attrName>style.rotation</p:attrName>
                                        </p:attrNameLst>
                                      </p:cBhvr>
                                      <p:tavLst>
                                        <p:tav tm="0">
                                          <p:val>
                                            <p:fltVal val="90"/>
                                          </p:val>
                                        </p:tav>
                                        <p:tav tm="100000">
                                          <p:val>
                                            <p:fltVal val="0"/>
                                          </p:val>
                                        </p:tav>
                                      </p:tavLst>
                                    </p:anim>
                                    <p:animEffect transition="in" filter="fade">
                                      <p:cBhvr>
                                        <p:cTn id="18"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332</Words>
  <Application>Microsoft Office PowerPoint</Application>
  <PresentationFormat>Affichage à l'écran (4:3)</PresentationFormat>
  <Paragraphs>19</Paragraphs>
  <Slides>6</Slides>
  <Notes>0</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Thème Office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User</dc:creator>
  <cp:lastModifiedBy>User</cp:lastModifiedBy>
  <cp:revision>9</cp:revision>
  <dcterms:created xsi:type="dcterms:W3CDTF">2016-11-25T18:55:14Z</dcterms:created>
  <dcterms:modified xsi:type="dcterms:W3CDTF">2016-12-16T18:48:23Z</dcterms:modified>
</cp:coreProperties>
</file>