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56" r:id="rId3"/>
    <p:sldId id="260" r:id="rId4"/>
    <p:sldId id="262" r:id="rId5"/>
    <p:sldId id="271" r:id="rId6"/>
    <p:sldId id="272"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956" y="-714"/>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FE5EA-CE86-4E6B-989C-FE087D29F611}" type="datetimeFigureOut">
              <a:rPr lang="fr-FR" smtClean="0"/>
              <a:t>19/03/2017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BB4B5-1631-4BA7-B017-5601CE2C1159}" type="slidenum">
              <a:rPr lang="fr-FR" smtClean="0"/>
              <a:t>‹N°›</a:t>
            </a:fld>
            <a:endParaRPr lang="fr-FR"/>
          </a:p>
        </p:txBody>
      </p:sp>
    </p:spTree>
    <p:extLst>
      <p:ext uri="{BB962C8B-B14F-4D97-AF65-F5344CB8AC3E}">
        <p14:creationId xmlns:p14="http://schemas.microsoft.com/office/powerpoint/2010/main" val="386238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http://www.moyenagepassion.com/index.php/2016/04/24/mottes-castrales-archeologie-medievale-et-histoire-des-chateaux-teaser-projet-en-cours/</a:t>
            </a:r>
            <a:endParaRPr lang="fr-FR" dirty="0"/>
          </a:p>
        </p:txBody>
      </p:sp>
      <p:sp>
        <p:nvSpPr>
          <p:cNvPr id="4" name="Espace réservé du numéro de diapositive 3"/>
          <p:cNvSpPr>
            <a:spLocks noGrp="1"/>
          </p:cNvSpPr>
          <p:nvPr>
            <p:ph type="sldNum" sz="quarter" idx="10"/>
          </p:nvPr>
        </p:nvSpPr>
        <p:spPr/>
        <p:txBody>
          <a:bodyPr/>
          <a:lstStyle/>
          <a:p>
            <a:fld id="{D3E5B5E9-E66E-4E9F-8A36-AC5864A62570}" type="slidenum">
              <a:rPr lang="fr-FR" smtClean="0"/>
              <a:t>3</a:t>
            </a:fld>
            <a:endParaRPr lang="fr-FR"/>
          </a:p>
        </p:txBody>
      </p:sp>
    </p:spTree>
    <p:extLst>
      <p:ext uri="{BB962C8B-B14F-4D97-AF65-F5344CB8AC3E}">
        <p14:creationId xmlns:p14="http://schemas.microsoft.com/office/powerpoint/2010/main" val="281032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http://www.images-archeologie.fr/Accueil/Recherche/p-11-lg0-notice-VIDEO-Les-experts-du-passe-Ep.25-Le-hameau-retrouve.htm?&amp;notice_id=9860</a:t>
            </a:r>
            <a:endParaRPr lang="fr-FR" dirty="0"/>
          </a:p>
        </p:txBody>
      </p:sp>
      <p:sp>
        <p:nvSpPr>
          <p:cNvPr id="4" name="Espace réservé du numéro de diapositive 3"/>
          <p:cNvSpPr>
            <a:spLocks noGrp="1"/>
          </p:cNvSpPr>
          <p:nvPr>
            <p:ph type="sldNum" sz="quarter" idx="10"/>
          </p:nvPr>
        </p:nvSpPr>
        <p:spPr/>
        <p:txBody>
          <a:bodyPr/>
          <a:lstStyle/>
          <a:p>
            <a:fld id="{D3E5B5E9-E66E-4E9F-8A36-AC5864A62570}" type="slidenum">
              <a:rPr lang="fr-FR" smtClean="0"/>
              <a:t>4</a:t>
            </a:fld>
            <a:endParaRPr lang="fr-FR"/>
          </a:p>
        </p:txBody>
      </p:sp>
    </p:spTree>
    <p:extLst>
      <p:ext uri="{BB962C8B-B14F-4D97-AF65-F5344CB8AC3E}">
        <p14:creationId xmlns:p14="http://schemas.microsoft.com/office/powerpoint/2010/main" val="50043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Guillaume Revel fut un des personnages caractéristiques des dernières années du Moyen Age. Ces hérauts d’armes, comme on les nommait, avaient pour fonction , à l’origine, de connaître les armoiries de manière à pouvoir identifier les chevaliers dans les tournois et dans les combats. Sur l’ordre du roi Charles VII, Revel fut chargé de dresser </a:t>
            </a:r>
            <a:r>
              <a:rPr lang="fr-FR" sz="1200" b="0" i="1" kern="1200" dirty="0" smtClean="0">
                <a:solidFill>
                  <a:schemeClr val="tx1"/>
                </a:solidFill>
                <a:effectLst/>
                <a:latin typeface="+mn-lt"/>
                <a:ea typeface="+mn-ea"/>
                <a:cs typeface="+mn-cs"/>
              </a:rPr>
              <a:t>l’Armorial</a:t>
            </a:r>
            <a:r>
              <a:rPr lang="fr-FR" sz="1200" b="0" i="0" kern="1200" dirty="0" smtClean="0">
                <a:solidFill>
                  <a:schemeClr val="tx1"/>
                </a:solidFill>
                <a:effectLst/>
                <a:latin typeface="+mn-lt"/>
                <a:ea typeface="+mn-ea"/>
                <a:cs typeface="+mn-cs"/>
              </a:rPr>
              <a:t> des terres appartenant à Charles, duc de Bourbon, duc d’Auvergne et comte de Forez. Mais il fit plus que décrire les armoiries des nobles, il a "fait dépeindre toutes les villes, </a:t>
            </a:r>
            <a:r>
              <a:rPr lang="fr-FR" sz="1200" b="0" i="0" kern="1200" dirty="0" err="1" smtClean="0">
                <a:solidFill>
                  <a:schemeClr val="tx1"/>
                </a:solidFill>
                <a:effectLst/>
                <a:latin typeface="+mn-lt"/>
                <a:ea typeface="+mn-ea"/>
                <a:cs typeface="+mn-cs"/>
              </a:rPr>
              <a:t>chasteaulx</a:t>
            </a:r>
            <a:r>
              <a:rPr lang="fr-FR" sz="1200" b="0" i="0" kern="1200" dirty="0" smtClean="0">
                <a:solidFill>
                  <a:schemeClr val="tx1"/>
                </a:solidFill>
                <a:effectLst/>
                <a:latin typeface="+mn-lt"/>
                <a:ea typeface="+mn-ea"/>
                <a:cs typeface="+mn-cs"/>
              </a:rPr>
              <a:t> et forteresses" Ce travail très important devait comprendre quelques 400 dessins. Seule une centaine était réalisée avant sa mort en 1456. Sur ces dessins sont visibles non seulement les châteaux, les églises mais aussi les villes et villages joliment dessinés, montrant l’agencement des maisons autour du Château seigneurial. On sait, et on le voit ici, que les villageois ou paysans construisaient leurs maisons tout près, tout contre le château de leur Seigneur qui pouvait ainsi les protéger des bandes de brigands armés.</a:t>
            </a:r>
            <a:endParaRPr lang="fr-FR" dirty="0"/>
          </a:p>
        </p:txBody>
      </p:sp>
      <p:sp>
        <p:nvSpPr>
          <p:cNvPr id="4" name="Espace réservé du numéro de diapositive 3"/>
          <p:cNvSpPr>
            <a:spLocks noGrp="1"/>
          </p:cNvSpPr>
          <p:nvPr>
            <p:ph type="sldNum" sz="quarter" idx="10"/>
          </p:nvPr>
        </p:nvSpPr>
        <p:spPr/>
        <p:txBody>
          <a:bodyPr/>
          <a:lstStyle/>
          <a:p>
            <a:fld id="{D3E5B5E9-E66E-4E9F-8A36-AC5864A62570}" type="slidenum">
              <a:rPr lang="fr-FR" smtClean="0"/>
              <a:t>5</a:t>
            </a:fld>
            <a:endParaRPr lang="fr-FR"/>
          </a:p>
        </p:txBody>
      </p:sp>
    </p:spTree>
    <p:extLst>
      <p:ext uri="{BB962C8B-B14F-4D97-AF65-F5344CB8AC3E}">
        <p14:creationId xmlns:p14="http://schemas.microsoft.com/office/powerpoint/2010/main" val="281032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EA215FF-764B-481C-A40C-FC97D4D0190D}"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3374945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A215FF-764B-481C-A40C-FC97D4D0190D}"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1270292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A215FF-764B-481C-A40C-FC97D4D0190D}"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37406253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A215FF-764B-481C-A40C-FC97D4D0190D}"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42241205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EA215FF-764B-481C-A40C-FC97D4D0190D}"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1026750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EA215FF-764B-481C-A40C-FC97D4D0190D}" type="datetimeFigureOut">
              <a:rPr lang="fr-FR" smtClean="0"/>
              <a:t>19/03/2017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1522204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EA215FF-764B-481C-A40C-FC97D4D0190D}" type="datetimeFigureOut">
              <a:rPr lang="fr-FR" smtClean="0"/>
              <a:t>19/03/2017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3980742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EA215FF-764B-481C-A40C-FC97D4D0190D}" type="datetimeFigureOut">
              <a:rPr lang="fr-FR" smtClean="0"/>
              <a:t>19/03/2017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26524154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A215FF-764B-481C-A40C-FC97D4D0190D}" type="datetimeFigureOut">
              <a:rPr lang="fr-FR" smtClean="0"/>
              <a:t>19/03/2017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3498220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EA215FF-764B-481C-A40C-FC97D4D0190D}" type="datetimeFigureOut">
              <a:rPr lang="fr-FR" smtClean="0"/>
              <a:t>19/03/2017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264370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EA215FF-764B-481C-A40C-FC97D4D0190D}" type="datetimeFigureOut">
              <a:rPr lang="fr-FR" smtClean="0"/>
              <a:t>19/03/2017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99FBE6-FD9F-42E1-8865-570045B66DEC}" type="slidenum">
              <a:rPr lang="fr-FR" smtClean="0"/>
              <a:t>‹N°›</a:t>
            </a:fld>
            <a:endParaRPr lang="fr-FR"/>
          </a:p>
        </p:txBody>
      </p:sp>
    </p:spTree>
    <p:extLst>
      <p:ext uri="{BB962C8B-B14F-4D97-AF65-F5344CB8AC3E}">
        <p14:creationId xmlns:p14="http://schemas.microsoft.com/office/powerpoint/2010/main" val="29528869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215FF-764B-481C-A40C-FC97D4D0190D}" type="datetimeFigureOut">
              <a:rPr lang="fr-FR" smtClean="0"/>
              <a:t>19/03/2017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FBE6-FD9F-42E1-8865-570045B66DEC}" type="slidenum">
              <a:rPr lang="fr-FR" smtClean="0"/>
              <a:t>‹N°›</a:t>
            </a:fld>
            <a:endParaRPr lang="fr-FR"/>
          </a:p>
        </p:txBody>
      </p:sp>
    </p:spTree>
    <p:extLst>
      <p:ext uri="{BB962C8B-B14F-4D97-AF65-F5344CB8AC3E}">
        <p14:creationId xmlns:p14="http://schemas.microsoft.com/office/powerpoint/2010/main" val="4194008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nights artwork medieval Wallpaper HD"/>
          <p:cNvPicPr>
            <a:picLocks noChangeAspect="1" noChangeArrowheads="1"/>
          </p:cNvPicPr>
          <p:nvPr/>
        </p:nvPicPr>
        <p:blipFill rotWithShape="1">
          <a:blip r:embed="rId2">
            <a:extLst>
              <a:ext uri="{28A0092B-C50C-407E-A947-70E740481C1C}">
                <a14:useLocalDpi xmlns:a14="http://schemas.microsoft.com/office/drawing/2010/main" val="0"/>
              </a:ext>
            </a:extLst>
          </a:blip>
          <a:srcRect r="12363"/>
          <a:stretch/>
        </p:blipFill>
        <p:spPr bwMode="auto">
          <a:xfrm>
            <a:off x="-483036" y="0"/>
            <a:ext cx="961624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40288" y="0"/>
            <a:ext cx="5403712" cy="2115081"/>
          </a:xfrm>
          <a:prstGeom prst="rect">
            <a:avLst/>
          </a:prstGeom>
          <a:solidFill>
            <a:srgbClr val="CC6600">
              <a:alpha val="74902"/>
            </a:srgbClr>
          </a:solidFill>
        </p:spPr>
        <p:txBody>
          <a:bodyPr wrap="square" lIns="82945" tIns="41473" rIns="82945" bIns="41473">
            <a:spAutoFit/>
          </a:bodyPr>
          <a:lstStyle/>
          <a:p>
            <a:pPr algn="r"/>
            <a:r>
              <a:rPr lang="fr-FR" sz="4400" dirty="0" smtClean="0">
                <a:solidFill>
                  <a:schemeClr val="bg1"/>
                </a:solidFill>
                <a:latin typeface="Gloucester MT Extra Condensed" pitchFamily="18" charset="0"/>
              </a:rPr>
              <a:t>Thème 2 : </a:t>
            </a:r>
            <a:r>
              <a:rPr lang="fr-FR" sz="4400" dirty="0">
                <a:solidFill>
                  <a:schemeClr val="bg1"/>
                </a:solidFill>
                <a:latin typeface="Gloucester MT Extra Condensed" pitchFamily="18" charset="0"/>
              </a:rPr>
              <a:t>Société, Église et pouvoir politique dans l’occident féodal (XIe-XVe siècles)</a:t>
            </a:r>
          </a:p>
        </p:txBody>
      </p:sp>
      <p:sp>
        <p:nvSpPr>
          <p:cNvPr id="4" name="Rectangle 3"/>
          <p:cNvSpPr/>
          <p:nvPr/>
        </p:nvSpPr>
        <p:spPr>
          <a:xfrm>
            <a:off x="3368399" y="5535265"/>
            <a:ext cx="5454772" cy="523220"/>
          </a:xfrm>
          <a:prstGeom prst="rect">
            <a:avLst/>
          </a:prstGeom>
          <a:solidFill>
            <a:schemeClr val="bg2">
              <a:lumMod val="10000"/>
              <a:alpha val="63000"/>
            </a:schemeClr>
          </a:solidFill>
          <a:ln>
            <a:solidFill>
              <a:schemeClr val="bg1"/>
            </a:solidFill>
          </a:ln>
        </p:spPr>
        <p:txBody>
          <a:bodyPr wrap="square">
            <a:spAutoFit/>
          </a:bodyPr>
          <a:lstStyle/>
          <a:p>
            <a:pPr algn="ctr"/>
            <a:r>
              <a:rPr lang="fr-FR" sz="1400" b="1" i="1" dirty="0" smtClean="0">
                <a:solidFill>
                  <a:schemeClr val="bg1"/>
                </a:solidFill>
                <a:latin typeface="Tw Cen MT" pitchFamily="34" charset="0"/>
              </a:rPr>
              <a:t>Comment les hommes du Moyen Age donnent-il naissance à une société moderne ?</a:t>
            </a:r>
          </a:p>
        </p:txBody>
      </p:sp>
    </p:spTree>
    <p:extLst>
      <p:ext uri="{BB962C8B-B14F-4D97-AF65-F5344CB8AC3E}">
        <p14:creationId xmlns:p14="http://schemas.microsoft.com/office/powerpoint/2010/main" val="31638353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fond d'écran medieval &quot;"/>
          <p:cNvPicPr>
            <a:picLocks noChangeAspect="1" noChangeArrowheads="1"/>
          </p:cNvPicPr>
          <p:nvPr/>
        </p:nvPicPr>
        <p:blipFill rotWithShape="1">
          <a:blip r:embed="rId2">
            <a:extLst>
              <a:ext uri="{28A0092B-C50C-407E-A947-70E740481C1C}">
                <a14:useLocalDpi xmlns:a14="http://schemas.microsoft.com/office/drawing/2010/main" val="0"/>
              </a:ext>
            </a:extLst>
          </a:blip>
          <a:srcRect r="24299"/>
          <a:stretch/>
        </p:blipFill>
        <p:spPr bwMode="auto">
          <a:xfrm>
            <a:off x="0" y="0"/>
            <a:ext cx="9229344"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0"/>
            <a:ext cx="5641326" cy="360755"/>
          </a:xfrm>
          <a:prstGeom prst="rect">
            <a:avLst/>
          </a:prstGeom>
          <a:solidFill>
            <a:srgbClr val="CC6600">
              <a:alpha val="74902"/>
            </a:srgbClr>
          </a:solidFill>
        </p:spPr>
        <p:txBody>
          <a:bodyPr wrap="square" lIns="82945" tIns="41473" rIns="82945" bIns="41473">
            <a:spAutoFit/>
          </a:bodyPr>
          <a:lstStyle/>
          <a:p>
            <a:pPr algn="r"/>
            <a:r>
              <a:rPr lang="fr-FR" dirty="0" smtClean="0">
                <a:solidFill>
                  <a:schemeClr val="bg1"/>
                </a:solidFill>
                <a:latin typeface="Gloucester MT Extra Condensed" pitchFamily="18" charset="0"/>
              </a:rPr>
              <a:t>Thème 2 : </a:t>
            </a:r>
            <a:r>
              <a:rPr lang="fr-FR" dirty="0">
                <a:solidFill>
                  <a:schemeClr val="bg1"/>
                </a:solidFill>
                <a:latin typeface="Gloucester MT Extra Condensed" pitchFamily="18" charset="0"/>
              </a:rPr>
              <a:t>Société, Église et pouvoir politique dans l’occident féodal (XIe-XVe siècles)</a:t>
            </a:r>
          </a:p>
        </p:txBody>
      </p:sp>
      <p:sp>
        <p:nvSpPr>
          <p:cNvPr id="4" name="Rectangle 3"/>
          <p:cNvSpPr/>
          <p:nvPr/>
        </p:nvSpPr>
        <p:spPr>
          <a:xfrm>
            <a:off x="2233212" y="1386165"/>
            <a:ext cx="4677577" cy="1938992"/>
          </a:xfrm>
          <a:prstGeom prst="rect">
            <a:avLst/>
          </a:prstGeom>
          <a:solidFill>
            <a:schemeClr val="bg1">
              <a:alpha val="63000"/>
            </a:schemeClr>
          </a:solidFill>
          <a:ln>
            <a:solidFill>
              <a:schemeClr val="tx1"/>
            </a:solidFill>
          </a:ln>
        </p:spPr>
        <p:txBody>
          <a:bodyPr wrap="square">
            <a:spAutoFit/>
          </a:bodyPr>
          <a:lstStyle/>
          <a:p>
            <a:pPr algn="ctr"/>
            <a:r>
              <a:rPr lang="fr-FR" sz="2400" b="1" u="sng" cap="small" dirty="0" smtClean="0">
                <a:latin typeface="Papyrus" pitchFamily="66" charset="0"/>
              </a:rPr>
              <a:t>Question 1</a:t>
            </a:r>
          </a:p>
          <a:p>
            <a:pPr algn="ctr"/>
            <a:r>
              <a:rPr lang="fr-FR" sz="2400" b="1" cap="small" dirty="0">
                <a:latin typeface="Papyrus" pitchFamily="66" charset="0"/>
              </a:rPr>
              <a:t>L’ordre seigneurial : la formation et la domination des </a:t>
            </a:r>
            <a:r>
              <a:rPr lang="fr-FR" sz="2400" b="1" cap="small" dirty="0" smtClean="0">
                <a:latin typeface="Papyrus" pitchFamily="66" charset="0"/>
              </a:rPr>
              <a:t>campagnes</a:t>
            </a:r>
            <a:endParaRPr lang="fr-FR" sz="2400" b="1" cap="small" dirty="0">
              <a:latin typeface="Papyrus" pitchFamily="66" charset="0"/>
            </a:endParaRPr>
          </a:p>
        </p:txBody>
      </p:sp>
      <p:sp>
        <p:nvSpPr>
          <p:cNvPr id="5" name="Rectangle 4"/>
          <p:cNvSpPr/>
          <p:nvPr/>
        </p:nvSpPr>
        <p:spPr>
          <a:xfrm>
            <a:off x="2225227" y="3913683"/>
            <a:ext cx="4677577" cy="1200329"/>
          </a:xfrm>
          <a:prstGeom prst="rect">
            <a:avLst/>
          </a:prstGeom>
          <a:solidFill>
            <a:schemeClr val="bg1">
              <a:alpha val="63000"/>
            </a:schemeClr>
          </a:solidFill>
          <a:ln>
            <a:solidFill>
              <a:schemeClr val="tx1"/>
            </a:solidFill>
          </a:ln>
        </p:spPr>
        <p:txBody>
          <a:bodyPr wrap="square">
            <a:spAutoFit/>
          </a:bodyPr>
          <a:lstStyle/>
          <a:p>
            <a:pPr algn="ctr"/>
            <a:r>
              <a:rPr lang="fr-FR" sz="2400" b="1" u="sng" cap="small" dirty="0" smtClean="0">
                <a:latin typeface="Papyrus" pitchFamily="66" charset="0"/>
              </a:rPr>
              <a:t>Question 2 </a:t>
            </a:r>
          </a:p>
          <a:p>
            <a:pPr algn="ctr"/>
            <a:r>
              <a:rPr lang="fr-FR" sz="2400" b="1" cap="small" dirty="0" smtClean="0">
                <a:latin typeface="Papyrus" pitchFamily="66" charset="0"/>
              </a:rPr>
              <a:t>Un monde urbain qui s’affirme </a:t>
            </a:r>
            <a:endParaRPr lang="fr-FR" sz="2400" b="1" cap="small" dirty="0">
              <a:latin typeface="Papyrus" pitchFamily="66" charset="0"/>
            </a:endParaRPr>
          </a:p>
        </p:txBody>
      </p:sp>
    </p:spTree>
    <p:extLst>
      <p:ext uri="{BB962C8B-B14F-4D97-AF65-F5344CB8AC3E}">
        <p14:creationId xmlns:p14="http://schemas.microsoft.com/office/powerpoint/2010/main" val="2347223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par>
                          <p:cTn id="16" fill="hold">
                            <p:stCondLst>
                              <p:cond delay="44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ssociée"/>
          <p:cNvPicPr>
            <a:picLocks noChangeAspect="1" noChangeArrowheads="1"/>
          </p:cNvPicPr>
          <p:nvPr/>
        </p:nvPicPr>
        <p:blipFill rotWithShape="1">
          <a:blip r:embed="rId3">
            <a:extLst>
              <a:ext uri="{28A0092B-C50C-407E-A947-70E740481C1C}">
                <a14:useLocalDpi xmlns:a14="http://schemas.microsoft.com/office/drawing/2010/main" val="0"/>
              </a:ext>
            </a:extLst>
          </a:blip>
          <a:srcRect t="3843" b="11730"/>
          <a:stretch/>
        </p:blipFill>
        <p:spPr bwMode="auto">
          <a:xfrm>
            <a:off x="0" y="0"/>
            <a:ext cx="9143999" cy="68765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0"/>
            <a:ext cx="5641326" cy="360755"/>
          </a:xfrm>
          <a:prstGeom prst="rect">
            <a:avLst/>
          </a:prstGeom>
          <a:solidFill>
            <a:srgbClr val="CC6600">
              <a:alpha val="74902"/>
            </a:srgbClr>
          </a:solidFill>
        </p:spPr>
        <p:txBody>
          <a:bodyPr wrap="square" lIns="82945" tIns="41473" rIns="82945" bIns="41473">
            <a:spAutoFit/>
          </a:bodyPr>
          <a:lstStyle/>
          <a:p>
            <a:pPr algn="r"/>
            <a:r>
              <a:rPr lang="fr-FR" dirty="0" smtClean="0">
                <a:solidFill>
                  <a:schemeClr val="bg1"/>
                </a:solidFill>
                <a:latin typeface="Gloucester MT Extra Condensed" pitchFamily="18" charset="0"/>
              </a:rPr>
              <a:t>Thème 2 : </a:t>
            </a:r>
            <a:r>
              <a:rPr lang="fr-FR" dirty="0">
                <a:solidFill>
                  <a:schemeClr val="bg1"/>
                </a:solidFill>
                <a:latin typeface="Gloucester MT Extra Condensed" pitchFamily="18" charset="0"/>
              </a:rPr>
              <a:t>Société, Église et pouvoir politique dans l’occident féodal (XIe-XVe siècles)</a:t>
            </a:r>
          </a:p>
        </p:txBody>
      </p:sp>
      <p:sp>
        <p:nvSpPr>
          <p:cNvPr id="5" name="Rectangle 4"/>
          <p:cNvSpPr/>
          <p:nvPr/>
        </p:nvSpPr>
        <p:spPr>
          <a:xfrm>
            <a:off x="2233212" y="901482"/>
            <a:ext cx="4677577" cy="1569660"/>
          </a:xfrm>
          <a:prstGeom prst="rect">
            <a:avLst/>
          </a:prstGeom>
          <a:solidFill>
            <a:schemeClr val="bg1">
              <a:alpha val="63000"/>
            </a:schemeClr>
          </a:solidFill>
          <a:ln>
            <a:solidFill>
              <a:schemeClr val="tx1"/>
            </a:solidFill>
          </a:ln>
        </p:spPr>
        <p:txBody>
          <a:bodyPr wrap="square">
            <a:spAutoFit/>
          </a:bodyPr>
          <a:lstStyle/>
          <a:p>
            <a:pPr algn="ctr"/>
            <a:r>
              <a:rPr lang="fr-FR" sz="2400" b="1" cap="small" dirty="0" smtClean="0">
                <a:latin typeface="Papyrus" pitchFamily="66" charset="0"/>
              </a:rPr>
              <a:t>L’ordre seigneurial : la formation et la domination des campagnes</a:t>
            </a:r>
            <a:endParaRPr lang="fr-FR" sz="2400" b="1" cap="small" dirty="0">
              <a:latin typeface="Papyrus" pitchFamily="66" charset="0"/>
            </a:endParaRPr>
          </a:p>
        </p:txBody>
      </p:sp>
      <p:sp>
        <p:nvSpPr>
          <p:cNvPr id="6" name="Rectangle 5"/>
          <p:cNvSpPr/>
          <p:nvPr/>
        </p:nvSpPr>
        <p:spPr>
          <a:xfrm>
            <a:off x="0" y="6614925"/>
            <a:ext cx="3329758" cy="253916"/>
          </a:xfrm>
          <a:prstGeom prst="rect">
            <a:avLst/>
          </a:prstGeom>
        </p:spPr>
        <p:txBody>
          <a:bodyPr wrap="none">
            <a:spAutoFit/>
          </a:bodyPr>
          <a:lstStyle/>
          <a:p>
            <a:r>
              <a:rPr lang="fr-FR" sz="1050" b="1" i="1" dirty="0" smtClean="0">
                <a:solidFill>
                  <a:schemeClr val="bg1"/>
                </a:solidFill>
                <a:latin typeface="Tw Cen MT" pitchFamily="34" charset="0"/>
              </a:rPr>
              <a:t>Reconstitution 3D d’une motte castrale du XI</a:t>
            </a:r>
            <a:r>
              <a:rPr lang="fr-FR" sz="1050" b="1" i="1" baseline="30000" dirty="0" smtClean="0">
                <a:solidFill>
                  <a:schemeClr val="bg1"/>
                </a:solidFill>
                <a:latin typeface="Tw Cen MT" pitchFamily="34" charset="0"/>
              </a:rPr>
              <a:t>ème</a:t>
            </a:r>
            <a:r>
              <a:rPr lang="fr-FR" sz="1050" b="1" i="1" dirty="0" smtClean="0">
                <a:solidFill>
                  <a:schemeClr val="bg1"/>
                </a:solidFill>
                <a:latin typeface="Tw Cen MT" pitchFamily="34" charset="0"/>
              </a:rPr>
              <a:t>/XII</a:t>
            </a:r>
            <a:r>
              <a:rPr lang="fr-FR" sz="1050" b="1" i="1" baseline="30000" dirty="0" smtClean="0">
                <a:solidFill>
                  <a:schemeClr val="bg1"/>
                </a:solidFill>
                <a:latin typeface="Tw Cen MT" pitchFamily="34" charset="0"/>
              </a:rPr>
              <a:t>ème</a:t>
            </a:r>
            <a:r>
              <a:rPr lang="fr-FR" sz="1050" b="1" i="1" dirty="0" smtClean="0">
                <a:solidFill>
                  <a:schemeClr val="bg1"/>
                </a:solidFill>
                <a:latin typeface="Tw Cen MT" pitchFamily="34" charset="0"/>
              </a:rPr>
              <a:t> siècle. </a:t>
            </a:r>
            <a:endParaRPr lang="fr-FR" sz="1050" i="1" dirty="0">
              <a:solidFill>
                <a:schemeClr val="bg1"/>
              </a:solidFill>
              <a:latin typeface="Tw Cen MT" pitchFamily="34" charset="0"/>
            </a:endParaRPr>
          </a:p>
        </p:txBody>
      </p:sp>
      <p:sp>
        <p:nvSpPr>
          <p:cNvPr id="7" name="Rectangle 6"/>
          <p:cNvSpPr/>
          <p:nvPr/>
        </p:nvSpPr>
        <p:spPr>
          <a:xfrm>
            <a:off x="0" y="0"/>
            <a:ext cx="1201976" cy="276999"/>
          </a:xfrm>
          <a:prstGeom prst="rect">
            <a:avLst/>
          </a:prstGeom>
          <a:solidFill>
            <a:schemeClr val="tx1"/>
          </a:solidFill>
          <a:ln>
            <a:solidFill>
              <a:schemeClr val="bg1"/>
            </a:solidFill>
          </a:ln>
        </p:spPr>
        <p:txBody>
          <a:bodyPr wrap="square">
            <a:spAutoFit/>
          </a:bodyPr>
          <a:lstStyle/>
          <a:p>
            <a:pPr algn="ctr"/>
            <a:r>
              <a:rPr lang="fr-FR" sz="1200" b="1" cap="small" dirty="0" smtClean="0">
                <a:solidFill>
                  <a:schemeClr val="bg1"/>
                </a:solidFill>
                <a:latin typeface="Tw Cen MT" pitchFamily="34" charset="0"/>
              </a:rPr>
              <a:t>Question 1</a:t>
            </a:r>
            <a:endParaRPr lang="fr-FR" sz="1200" b="1" cap="small" dirty="0">
              <a:solidFill>
                <a:schemeClr val="bg1"/>
              </a:solidFill>
              <a:latin typeface="Tw Cen MT" pitchFamily="34" charset="0"/>
            </a:endParaRPr>
          </a:p>
        </p:txBody>
      </p:sp>
      <p:sp>
        <p:nvSpPr>
          <p:cNvPr id="2" name="Rectangle 1"/>
          <p:cNvSpPr/>
          <p:nvPr/>
        </p:nvSpPr>
        <p:spPr>
          <a:xfrm>
            <a:off x="3329758" y="6223882"/>
            <a:ext cx="5454772" cy="307777"/>
          </a:xfrm>
          <a:prstGeom prst="rect">
            <a:avLst/>
          </a:prstGeom>
          <a:solidFill>
            <a:schemeClr val="accent2">
              <a:lumMod val="50000"/>
              <a:alpha val="63000"/>
            </a:schemeClr>
          </a:solidFill>
          <a:ln>
            <a:solidFill>
              <a:schemeClr val="bg1"/>
            </a:solidFill>
          </a:ln>
        </p:spPr>
        <p:txBody>
          <a:bodyPr wrap="square">
            <a:spAutoFit/>
          </a:bodyPr>
          <a:lstStyle/>
          <a:p>
            <a:pPr algn="ctr"/>
            <a:r>
              <a:rPr lang="fr-FR" sz="1400" b="1" i="1" dirty="0" smtClean="0">
                <a:solidFill>
                  <a:schemeClr val="bg1"/>
                </a:solidFill>
                <a:latin typeface="Tw Cen MT" pitchFamily="34" charset="0"/>
              </a:rPr>
              <a:t>Au Moyen Age, comment s’organise </a:t>
            </a:r>
            <a:r>
              <a:rPr lang="fr-FR" sz="1400" b="1" i="1" dirty="0">
                <a:solidFill>
                  <a:schemeClr val="bg1"/>
                </a:solidFill>
                <a:latin typeface="Tw Cen MT" pitchFamily="34" charset="0"/>
              </a:rPr>
              <a:t>la vie des hommes à la </a:t>
            </a:r>
            <a:r>
              <a:rPr lang="fr-FR" sz="1400" b="1" i="1" dirty="0" smtClean="0">
                <a:solidFill>
                  <a:schemeClr val="bg1"/>
                </a:solidFill>
                <a:latin typeface="Tw Cen MT" pitchFamily="34" charset="0"/>
              </a:rPr>
              <a:t>campagne ?</a:t>
            </a:r>
            <a:endParaRPr lang="fr-FR" sz="1400" b="1" i="1" dirty="0">
              <a:solidFill>
                <a:schemeClr val="bg1"/>
              </a:solidFill>
              <a:latin typeface="Tw Cen MT" pitchFamily="34" charset="0"/>
            </a:endParaRPr>
          </a:p>
        </p:txBody>
      </p:sp>
    </p:spTree>
    <p:extLst>
      <p:ext uri="{BB962C8B-B14F-4D97-AF65-F5344CB8AC3E}">
        <p14:creationId xmlns:p14="http://schemas.microsoft.com/office/powerpoint/2010/main" val="4070441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750"/>
                                        <p:tgtEl>
                                          <p:spTgt spid="6"/>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6"/>
            <a:ext cx="9144000" cy="584775"/>
          </a:xfrm>
          <a:prstGeom prst="rect">
            <a:avLst/>
          </a:prstGeom>
        </p:spPr>
        <p:txBody>
          <a:bodyPr wrap="square">
            <a:spAutoFit/>
          </a:bodyPr>
          <a:lstStyle/>
          <a:p>
            <a:pPr algn="ctr"/>
            <a:r>
              <a:rPr lang="fr-FR" sz="3200" dirty="0" smtClean="0">
                <a:latin typeface="Papyrus" pitchFamily="66" charset="0"/>
              </a:rPr>
              <a:t>Activité 1</a:t>
            </a:r>
            <a:endParaRPr lang="fr-FR" sz="3200" dirty="0">
              <a:latin typeface="Papyrus" pitchFamily="66" charset="0"/>
            </a:endParaRPr>
          </a:p>
        </p:txBody>
      </p:sp>
      <p:sp>
        <p:nvSpPr>
          <p:cNvPr id="7" name="Rectangle 6"/>
          <p:cNvSpPr/>
          <p:nvPr/>
        </p:nvSpPr>
        <p:spPr>
          <a:xfrm>
            <a:off x="5184000" y="1322736"/>
            <a:ext cx="3780000" cy="3370024"/>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smtClean="0">
                <a:solidFill>
                  <a:schemeClr val="tx1"/>
                </a:solidFill>
                <a:latin typeface="Tw Cen MT" pitchFamily="34" charset="0"/>
              </a:rPr>
              <a:t>On </a:t>
            </a:r>
            <a:r>
              <a:rPr lang="fr-FR" sz="1400" b="1" dirty="0">
                <a:solidFill>
                  <a:schemeClr val="tx1"/>
                </a:solidFill>
                <a:latin typeface="Tw Cen MT" pitchFamily="34" charset="0"/>
              </a:rPr>
              <a:t>cherchera de manière prioritaire à faire comprendre à l’élève :</a:t>
            </a:r>
          </a:p>
          <a:p>
            <a:pPr algn="just"/>
            <a:r>
              <a:rPr lang="fr-FR" sz="1400" b="1" dirty="0">
                <a:solidFill>
                  <a:schemeClr val="tx1"/>
                </a:solidFill>
                <a:latin typeface="Tw Cen MT" pitchFamily="34" charset="0"/>
              </a:rPr>
              <a:t>• ce que sont les rapports </a:t>
            </a:r>
            <a:r>
              <a:rPr lang="fr-FR" sz="1400" b="1" dirty="0" err="1">
                <a:solidFill>
                  <a:schemeClr val="tx1"/>
                </a:solidFill>
                <a:latin typeface="Tw Cen MT" pitchFamily="34" charset="0"/>
              </a:rPr>
              <a:t>féodo</a:t>
            </a:r>
            <a:r>
              <a:rPr lang="fr-FR" sz="1400" b="1" dirty="0">
                <a:solidFill>
                  <a:schemeClr val="tx1"/>
                </a:solidFill>
                <a:latin typeface="Tw Cen MT" pitchFamily="34" charset="0"/>
              </a:rPr>
              <a:t>-vassaliques et comment ils marquent en particulier</a:t>
            </a:r>
          </a:p>
          <a:p>
            <a:pPr algn="just"/>
            <a:r>
              <a:rPr lang="fr-FR" sz="1400" b="1" dirty="0">
                <a:solidFill>
                  <a:schemeClr val="tx1"/>
                </a:solidFill>
                <a:latin typeface="Tw Cen MT" pitchFamily="34" charset="0"/>
              </a:rPr>
              <a:t>l’économie rurale dominante ;</a:t>
            </a:r>
          </a:p>
          <a:p>
            <a:pPr algn="just"/>
            <a:r>
              <a:rPr lang="fr-FR" sz="1400" b="1" dirty="0">
                <a:solidFill>
                  <a:schemeClr val="tx1"/>
                </a:solidFill>
                <a:latin typeface="Tw Cen MT" pitchFamily="34" charset="0"/>
              </a:rPr>
              <a:t>• comment l’expansion économique modifie cependant les rapports sociaux au Moyen Âge qui</a:t>
            </a:r>
          </a:p>
          <a:p>
            <a:pPr algn="just"/>
            <a:r>
              <a:rPr lang="fr-FR" sz="1400" b="1" dirty="0">
                <a:solidFill>
                  <a:schemeClr val="tx1"/>
                </a:solidFill>
                <a:latin typeface="Tw Cen MT" pitchFamily="34" charset="0"/>
              </a:rPr>
              <a:t>n’est pas une époque immobile ;</a:t>
            </a:r>
          </a:p>
          <a:p>
            <a:pPr algn="just"/>
            <a:r>
              <a:rPr lang="fr-FR" sz="1400" b="1" dirty="0">
                <a:solidFill>
                  <a:schemeClr val="tx1"/>
                </a:solidFill>
                <a:latin typeface="Tw Cen MT" pitchFamily="34" charset="0"/>
              </a:rPr>
              <a:t>• que l’essor urbain de cette période est lié à cette transformation de la société et de</a:t>
            </a:r>
          </a:p>
          <a:p>
            <a:pPr algn="just"/>
            <a:r>
              <a:rPr lang="fr-FR" sz="1400" b="1" dirty="0">
                <a:solidFill>
                  <a:schemeClr val="tx1"/>
                </a:solidFill>
                <a:latin typeface="Tw Cen MT" pitchFamily="34" charset="0"/>
              </a:rPr>
              <a:t>l’économie ;</a:t>
            </a:r>
          </a:p>
          <a:p>
            <a:pPr algn="just"/>
            <a:r>
              <a:rPr lang="fr-FR" sz="1400" b="1" dirty="0">
                <a:solidFill>
                  <a:schemeClr val="tx1"/>
                </a:solidFill>
                <a:latin typeface="Tw Cen MT" pitchFamily="34" charset="0"/>
              </a:rPr>
              <a:t>• comment les Capétiens reconstruisent une autorité politique qui entame la construction de</a:t>
            </a:r>
          </a:p>
          <a:p>
            <a:pPr algn="just"/>
            <a:r>
              <a:rPr lang="fr-FR" sz="1400" b="1" dirty="0">
                <a:solidFill>
                  <a:schemeClr val="tx1"/>
                </a:solidFill>
                <a:latin typeface="Tw Cen MT" pitchFamily="34" charset="0"/>
              </a:rPr>
              <a:t>l’État français.</a:t>
            </a:r>
            <a:endParaRPr lang="fr-FR" sz="1400" b="1" dirty="0">
              <a:solidFill>
                <a:schemeClr val="accent2">
                  <a:lumMod val="50000"/>
                </a:schemeClr>
              </a:solidFill>
              <a:latin typeface="Tw Cen MT" pitchFamily="34" charset="0"/>
            </a:endParaRPr>
          </a:p>
        </p:txBody>
      </p:sp>
    </p:spTree>
    <p:extLst>
      <p:ext uri="{BB962C8B-B14F-4D97-AF65-F5344CB8AC3E}">
        <p14:creationId xmlns:p14="http://schemas.microsoft.com/office/powerpoint/2010/main" val="647208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bg/>
                                          </p:spTgt>
                                        </p:tgtEl>
                                        <p:attrNameLst>
                                          <p:attrName>style.visibility</p:attrName>
                                        </p:attrNameLst>
                                      </p:cBhvr>
                                      <p:to>
                                        <p:strVal val="visible"/>
                                      </p:to>
                                    </p:set>
                                    <p:animEffect transition="in" filter="wipe(up)">
                                      <p:cBhvr>
                                        <p:cTn id="16" dur="750"/>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upload.wikimedia.org/wikipedia/commons/thumb/1/1b/La_ville_et_le_chateau_d%27-----_P439.jpg/800px-La_ville_et_le_chateau_d%27-----_P439.jpg"/>
          <p:cNvPicPr>
            <a:picLocks noChangeAspect="1" noChangeArrowheads="1"/>
          </p:cNvPicPr>
          <p:nvPr/>
        </p:nvPicPr>
        <p:blipFill rotWithShape="1">
          <a:blip r:embed="rId3">
            <a:extLst>
              <a:ext uri="{28A0092B-C50C-407E-A947-70E740481C1C}">
                <a14:useLocalDpi xmlns:a14="http://schemas.microsoft.com/office/drawing/2010/main" val="0"/>
              </a:ext>
            </a:extLst>
          </a:blip>
          <a:srcRect b="51421"/>
          <a:stretch/>
        </p:blipFill>
        <p:spPr bwMode="auto">
          <a:xfrm>
            <a:off x="762000" y="1743988"/>
            <a:ext cx="7620000" cy="463636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0"/>
            <a:ext cx="5641326" cy="360755"/>
          </a:xfrm>
          <a:prstGeom prst="rect">
            <a:avLst/>
          </a:prstGeom>
          <a:solidFill>
            <a:srgbClr val="CC6600">
              <a:alpha val="74902"/>
            </a:srgbClr>
          </a:solidFill>
        </p:spPr>
        <p:txBody>
          <a:bodyPr wrap="square" lIns="82945" tIns="41473" rIns="82945" bIns="41473">
            <a:spAutoFit/>
          </a:bodyPr>
          <a:lstStyle/>
          <a:p>
            <a:pPr algn="r"/>
            <a:r>
              <a:rPr lang="fr-FR" dirty="0" smtClean="0">
                <a:solidFill>
                  <a:schemeClr val="bg1"/>
                </a:solidFill>
                <a:latin typeface="Gloucester MT Extra Condensed" pitchFamily="18" charset="0"/>
              </a:rPr>
              <a:t>Thème 2 : </a:t>
            </a:r>
            <a:r>
              <a:rPr lang="fr-FR" dirty="0">
                <a:solidFill>
                  <a:schemeClr val="bg1"/>
                </a:solidFill>
                <a:latin typeface="Gloucester MT Extra Condensed" pitchFamily="18" charset="0"/>
              </a:rPr>
              <a:t>Société, Église et pouvoir politique dans l’occident féodal (XIe-XVe siècles)</a:t>
            </a:r>
          </a:p>
        </p:txBody>
      </p:sp>
      <p:sp>
        <p:nvSpPr>
          <p:cNvPr id="5" name="Rectangle 4"/>
          <p:cNvSpPr/>
          <p:nvPr/>
        </p:nvSpPr>
        <p:spPr>
          <a:xfrm>
            <a:off x="2233210" y="576000"/>
            <a:ext cx="4677577" cy="830997"/>
          </a:xfrm>
          <a:prstGeom prst="rect">
            <a:avLst/>
          </a:prstGeom>
          <a:solidFill>
            <a:schemeClr val="bg1">
              <a:alpha val="63000"/>
            </a:schemeClr>
          </a:solidFill>
          <a:ln>
            <a:solidFill>
              <a:schemeClr val="tx1"/>
            </a:solidFill>
          </a:ln>
        </p:spPr>
        <p:txBody>
          <a:bodyPr wrap="square">
            <a:spAutoFit/>
          </a:bodyPr>
          <a:lstStyle/>
          <a:p>
            <a:pPr algn="ctr"/>
            <a:r>
              <a:rPr lang="fr-FR" sz="2400" b="1" cap="small" dirty="0" smtClean="0">
                <a:latin typeface="Papyrus" pitchFamily="66" charset="0"/>
              </a:rPr>
              <a:t>Un monde urbain qui s’affirme </a:t>
            </a:r>
            <a:endParaRPr lang="fr-FR" sz="2400" b="1" cap="small" dirty="0">
              <a:latin typeface="Papyrus" pitchFamily="66" charset="0"/>
            </a:endParaRPr>
          </a:p>
        </p:txBody>
      </p:sp>
      <p:sp>
        <p:nvSpPr>
          <p:cNvPr id="6" name="Rectangle 5"/>
          <p:cNvSpPr/>
          <p:nvPr/>
        </p:nvSpPr>
        <p:spPr>
          <a:xfrm>
            <a:off x="0" y="6614925"/>
            <a:ext cx="5012911" cy="230832"/>
          </a:xfrm>
          <a:prstGeom prst="rect">
            <a:avLst/>
          </a:prstGeom>
        </p:spPr>
        <p:txBody>
          <a:bodyPr wrap="none">
            <a:spAutoFit/>
          </a:bodyPr>
          <a:lstStyle/>
          <a:p>
            <a:r>
              <a:rPr lang="fr-FR" sz="900" b="1" i="1" dirty="0">
                <a:latin typeface="Tw Cen MT" pitchFamily="34" charset="0"/>
              </a:rPr>
              <a:t>La ville et </a:t>
            </a:r>
            <a:r>
              <a:rPr lang="fr-FR" sz="900" b="1" i="1" dirty="0" smtClean="0">
                <a:latin typeface="Tw Cen MT" pitchFamily="34" charset="0"/>
              </a:rPr>
              <a:t>château </a:t>
            </a:r>
            <a:r>
              <a:rPr lang="fr-FR" sz="900" b="1" i="1" dirty="0">
                <a:latin typeface="Tw Cen MT" pitchFamily="34" charset="0"/>
              </a:rPr>
              <a:t>de </a:t>
            </a:r>
            <a:r>
              <a:rPr lang="fr-FR" sz="900" b="1" i="1" dirty="0" err="1" smtClean="0">
                <a:latin typeface="Tw Cen MT" pitchFamily="34" charset="0"/>
              </a:rPr>
              <a:t>Cervières</a:t>
            </a:r>
            <a:r>
              <a:rPr lang="fr-FR" sz="900" b="1" i="1" dirty="0" smtClean="0">
                <a:latin typeface="Tw Cen MT" pitchFamily="34" charset="0"/>
              </a:rPr>
              <a:t> </a:t>
            </a:r>
            <a:r>
              <a:rPr lang="fr-FR" sz="900" b="1" i="1" dirty="0">
                <a:latin typeface="Tw Cen MT" pitchFamily="34" charset="0"/>
              </a:rPr>
              <a:t>(dans le département de la </a:t>
            </a:r>
            <a:r>
              <a:rPr lang="fr-FR" sz="900" b="1" i="1" dirty="0" smtClean="0">
                <a:latin typeface="Tw Cen MT" pitchFamily="34" charset="0"/>
              </a:rPr>
              <a:t>Loire). Vers </a:t>
            </a:r>
            <a:r>
              <a:rPr lang="fr-FR" sz="900" b="1" i="1" dirty="0">
                <a:latin typeface="Tw Cen MT" pitchFamily="34" charset="0"/>
              </a:rPr>
              <a:t>1450, </a:t>
            </a:r>
            <a:r>
              <a:rPr lang="fr-FR" sz="900" b="1" i="1" dirty="0" smtClean="0">
                <a:latin typeface="Tw Cen MT" pitchFamily="34" charset="0"/>
              </a:rPr>
              <a:t>L’Armorial </a:t>
            </a:r>
            <a:r>
              <a:rPr lang="fr-FR" sz="900" b="1" i="1" dirty="0">
                <a:latin typeface="Tw Cen MT" pitchFamily="34" charset="0"/>
              </a:rPr>
              <a:t>de </a:t>
            </a:r>
            <a:r>
              <a:rPr lang="fr-FR" sz="900" b="1" i="1" dirty="0" err="1">
                <a:latin typeface="Tw Cen MT" pitchFamily="34" charset="0"/>
              </a:rPr>
              <a:t>Guillame</a:t>
            </a:r>
            <a:r>
              <a:rPr lang="fr-FR" sz="900" b="1" i="1" dirty="0">
                <a:latin typeface="Tw Cen MT" pitchFamily="34" charset="0"/>
              </a:rPr>
              <a:t> </a:t>
            </a:r>
            <a:r>
              <a:rPr lang="fr-FR" sz="900" b="1" i="1" dirty="0" smtClean="0">
                <a:latin typeface="Tw Cen MT" pitchFamily="34" charset="0"/>
              </a:rPr>
              <a:t>Revel</a:t>
            </a:r>
            <a:r>
              <a:rPr lang="fr-FR" sz="900" b="1" i="1" dirty="0">
                <a:latin typeface="Tw Cen MT" pitchFamily="34" charset="0"/>
              </a:rPr>
              <a:t>.</a:t>
            </a:r>
          </a:p>
        </p:txBody>
      </p:sp>
      <p:sp>
        <p:nvSpPr>
          <p:cNvPr id="7" name="Rectangle 6"/>
          <p:cNvSpPr/>
          <p:nvPr/>
        </p:nvSpPr>
        <p:spPr>
          <a:xfrm>
            <a:off x="0" y="0"/>
            <a:ext cx="1201976" cy="276999"/>
          </a:xfrm>
          <a:prstGeom prst="rect">
            <a:avLst/>
          </a:prstGeom>
          <a:solidFill>
            <a:schemeClr val="tx1"/>
          </a:solidFill>
          <a:ln>
            <a:solidFill>
              <a:schemeClr val="bg1"/>
            </a:solidFill>
          </a:ln>
        </p:spPr>
        <p:txBody>
          <a:bodyPr wrap="square">
            <a:spAutoFit/>
          </a:bodyPr>
          <a:lstStyle/>
          <a:p>
            <a:pPr algn="ctr"/>
            <a:r>
              <a:rPr lang="fr-FR" sz="1200" b="1" cap="small" dirty="0" smtClean="0">
                <a:solidFill>
                  <a:schemeClr val="bg1"/>
                </a:solidFill>
                <a:latin typeface="Tw Cen MT" pitchFamily="34" charset="0"/>
              </a:rPr>
              <a:t>Question 2</a:t>
            </a:r>
            <a:endParaRPr lang="fr-FR" sz="1200" b="1" cap="small" dirty="0">
              <a:solidFill>
                <a:schemeClr val="bg1"/>
              </a:solidFill>
              <a:latin typeface="Tw Cen MT" pitchFamily="34" charset="0"/>
            </a:endParaRPr>
          </a:p>
        </p:txBody>
      </p:sp>
      <p:sp>
        <p:nvSpPr>
          <p:cNvPr id="2" name="Rectangle 1"/>
          <p:cNvSpPr/>
          <p:nvPr/>
        </p:nvSpPr>
        <p:spPr>
          <a:xfrm>
            <a:off x="3329758" y="5763920"/>
            <a:ext cx="5454772" cy="307777"/>
          </a:xfrm>
          <a:prstGeom prst="rect">
            <a:avLst/>
          </a:prstGeom>
          <a:solidFill>
            <a:schemeClr val="accent2">
              <a:lumMod val="50000"/>
              <a:alpha val="63000"/>
            </a:schemeClr>
          </a:solidFill>
          <a:ln>
            <a:solidFill>
              <a:schemeClr val="bg1"/>
            </a:solidFill>
          </a:ln>
        </p:spPr>
        <p:txBody>
          <a:bodyPr wrap="square">
            <a:spAutoFit/>
          </a:bodyPr>
          <a:lstStyle/>
          <a:p>
            <a:pPr algn="ctr"/>
            <a:r>
              <a:rPr lang="fr-FR" sz="1400" b="1" i="1" dirty="0" smtClean="0">
                <a:solidFill>
                  <a:schemeClr val="bg1"/>
                </a:solidFill>
                <a:latin typeface="Tw Cen MT" pitchFamily="34" charset="0"/>
              </a:rPr>
              <a:t>Comment les hommes habitent-ils la ville au Moyen Age ?</a:t>
            </a:r>
            <a:endParaRPr lang="fr-FR" sz="1400" b="1" i="1" dirty="0">
              <a:solidFill>
                <a:schemeClr val="bg1"/>
              </a:solidFill>
              <a:latin typeface="Tw Cen MT" pitchFamily="34" charset="0"/>
            </a:endParaRPr>
          </a:p>
        </p:txBody>
      </p:sp>
      <p:grpSp>
        <p:nvGrpSpPr>
          <p:cNvPr id="10" name="Groupe 9"/>
          <p:cNvGrpSpPr/>
          <p:nvPr/>
        </p:nvGrpSpPr>
        <p:grpSpPr>
          <a:xfrm>
            <a:off x="156440" y="4130643"/>
            <a:ext cx="2091072" cy="1124232"/>
            <a:chOff x="5283528" y="374987"/>
            <a:chExt cx="2091072" cy="1124232"/>
          </a:xfrm>
        </p:grpSpPr>
        <p:sp>
          <p:nvSpPr>
            <p:cNvPr id="11" name="Rectangle 10"/>
            <p:cNvSpPr/>
            <p:nvPr/>
          </p:nvSpPr>
          <p:spPr>
            <a:xfrm>
              <a:off x="5283528" y="374987"/>
              <a:ext cx="2091072" cy="11242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5283528" y="374987"/>
              <a:ext cx="2091072" cy="11242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fr-FR" sz="1300" b="1" kern="1200" dirty="0">
                <a:latin typeface="Tw Cen MT" pitchFamily="34" charset="0"/>
              </a:endParaRPr>
            </a:p>
          </p:txBody>
        </p:sp>
      </p:grpSp>
      <p:pic>
        <p:nvPicPr>
          <p:cNvPr id="1028" name="Picture 4" descr="Résultat de recherche d'images pour &quot;carte wikipédia Loir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41" y="495704"/>
            <a:ext cx="1566018" cy="150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7824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3200"/>
                            </p:stCondLst>
                            <p:childTnLst>
                              <p:par>
                                <p:cTn id="21" presetID="15" presetClass="entr" presetSubtype="0"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p:cTn id="23" dur="1000" fill="hold"/>
                                        <p:tgtEl>
                                          <p:spTgt spid="1030"/>
                                        </p:tgtEl>
                                        <p:attrNameLst>
                                          <p:attrName>ppt_w</p:attrName>
                                        </p:attrNameLst>
                                      </p:cBhvr>
                                      <p:tavLst>
                                        <p:tav tm="0">
                                          <p:val>
                                            <p:fltVal val="0"/>
                                          </p:val>
                                        </p:tav>
                                        <p:tav tm="100000">
                                          <p:val>
                                            <p:strVal val="#ppt_w"/>
                                          </p:val>
                                        </p:tav>
                                      </p:tavLst>
                                    </p:anim>
                                    <p:anim calcmode="lin" valueType="num">
                                      <p:cBhvr>
                                        <p:cTn id="24" dur="1000" fill="hold"/>
                                        <p:tgtEl>
                                          <p:spTgt spid="1030"/>
                                        </p:tgtEl>
                                        <p:attrNameLst>
                                          <p:attrName>ppt_h</p:attrName>
                                        </p:attrNameLst>
                                      </p:cBhvr>
                                      <p:tavLst>
                                        <p:tav tm="0">
                                          <p:val>
                                            <p:fltVal val="0"/>
                                          </p:val>
                                        </p:tav>
                                        <p:tav tm="100000">
                                          <p:val>
                                            <p:strVal val="#ppt_h"/>
                                          </p:val>
                                        </p:tav>
                                      </p:tavLst>
                                    </p:anim>
                                    <p:anim calcmode="lin" valueType="num">
                                      <p:cBhvr>
                                        <p:cTn id="25"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30"/>
                                        </p:tgtEl>
                                        <p:attrNameLst>
                                          <p:attrName>ppt_y</p:attrName>
                                        </p:attrNameLst>
                                      </p:cBhvr>
                                      <p:tavLst>
                                        <p:tav tm="0" fmla="#ppt_y+(sin(-2*pi*(1-$))*-#ppt_x+cos(-2*pi*(1-$))*(1-#ppt_y))*(1-$)">
                                          <p:val>
                                            <p:fltVal val="0"/>
                                          </p:val>
                                        </p:tav>
                                        <p:tav tm="100000">
                                          <p:val>
                                            <p:fltVal val="1"/>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750"/>
                                        <p:tgtEl>
                                          <p:spTgt spid="6"/>
                                        </p:tgtEl>
                                      </p:cBhvr>
                                    </p:animEffect>
                                  </p:childTnLst>
                                </p:cTn>
                              </p:par>
                            </p:childTnLst>
                          </p:cTn>
                        </p:par>
                        <p:par>
                          <p:cTn id="30" fill="hold">
                            <p:stCondLst>
                              <p:cond delay="4200"/>
                            </p:stCondLst>
                            <p:childTnLst>
                              <p:par>
                                <p:cTn id="31" presetID="31" presetClass="entr" presetSubtype="0" fill="hold" nodeType="after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1000" fill="hold"/>
                                        <p:tgtEl>
                                          <p:spTgt spid="1028"/>
                                        </p:tgtEl>
                                        <p:attrNameLst>
                                          <p:attrName>ppt_w</p:attrName>
                                        </p:attrNameLst>
                                      </p:cBhvr>
                                      <p:tavLst>
                                        <p:tav tm="0">
                                          <p:val>
                                            <p:fltVal val="0"/>
                                          </p:val>
                                        </p:tav>
                                        <p:tav tm="100000">
                                          <p:val>
                                            <p:strVal val="#ppt_w"/>
                                          </p:val>
                                        </p:tav>
                                      </p:tavLst>
                                    </p:anim>
                                    <p:anim calcmode="lin" valueType="num">
                                      <p:cBhvr>
                                        <p:cTn id="34" dur="1000" fill="hold"/>
                                        <p:tgtEl>
                                          <p:spTgt spid="1028"/>
                                        </p:tgtEl>
                                        <p:attrNameLst>
                                          <p:attrName>ppt_h</p:attrName>
                                        </p:attrNameLst>
                                      </p:cBhvr>
                                      <p:tavLst>
                                        <p:tav tm="0">
                                          <p:val>
                                            <p:fltVal val="0"/>
                                          </p:val>
                                        </p:tav>
                                        <p:tav tm="100000">
                                          <p:val>
                                            <p:strVal val="#ppt_h"/>
                                          </p:val>
                                        </p:tav>
                                      </p:tavLst>
                                    </p:anim>
                                    <p:anim calcmode="lin" valueType="num">
                                      <p:cBhvr>
                                        <p:cTn id="35" dur="1000" fill="hold"/>
                                        <p:tgtEl>
                                          <p:spTgt spid="1028"/>
                                        </p:tgtEl>
                                        <p:attrNameLst>
                                          <p:attrName>style.rotation</p:attrName>
                                        </p:attrNameLst>
                                      </p:cBhvr>
                                      <p:tavLst>
                                        <p:tav tm="0">
                                          <p:val>
                                            <p:fltVal val="90"/>
                                          </p:val>
                                        </p:tav>
                                        <p:tav tm="100000">
                                          <p:val>
                                            <p:fltVal val="0"/>
                                          </p:val>
                                        </p:tav>
                                      </p:tavLst>
                                    </p:anim>
                                    <p:animEffect transition="in" filter="fade">
                                      <p:cBhvr>
                                        <p:cTn id="36" dur="1000"/>
                                        <p:tgtEl>
                                          <p:spTgt spid="1028"/>
                                        </p:tgtEl>
                                      </p:cBhvr>
                                    </p:animEffect>
                                  </p:childTnLst>
                                </p:cTn>
                              </p:par>
                            </p:childTnLst>
                          </p:cTn>
                        </p:par>
                        <p:par>
                          <p:cTn id="37" fill="hold">
                            <p:stCondLst>
                              <p:cond delay="5200"/>
                            </p:stCondLst>
                            <p:childTnLst>
                              <p:par>
                                <p:cTn id="38" presetID="22" presetClass="entr" presetSubtype="8"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6"/>
            <a:ext cx="9144000" cy="584775"/>
          </a:xfrm>
          <a:prstGeom prst="rect">
            <a:avLst/>
          </a:prstGeom>
        </p:spPr>
        <p:txBody>
          <a:bodyPr wrap="square">
            <a:spAutoFit/>
          </a:bodyPr>
          <a:lstStyle/>
          <a:p>
            <a:pPr algn="ctr"/>
            <a:r>
              <a:rPr lang="fr-FR" sz="3200" dirty="0" smtClean="0">
                <a:latin typeface="Papyrus" pitchFamily="66" charset="0"/>
              </a:rPr>
              <a:t>Activité 1</a:t>
            </a:r>
            <a:endParaRPr lang="fr-FR" sz="3200" dirty="0">
              <a:latin typeface="Papyrus" pitchFamily="66" charset="0"/>
            </a:endParaRPr>
          </a:p>
        </p:txBody>
      </p:sp>
    </p:spTree>
    <p:extLst>
      <p:ext uri="{BB962C8B-B14F-4D97-AF65-F5344CB8AC3E}">
        <p14:creationId xmlns:p14="http://schemas.microsoft.com/office/powerpoint/2010/main" val="23199940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2"/>
                                        </p:tgtEl>
                                        <p:attrNameLst>
                                          <p:attrName>ppt_y</p:attrName>
                                        </p:attrNameLst>
                                      </p:cBhvr>
                                      <p:tavLst>
                                        <p:tav tm="0">
                                          <p:val>
                                            <p:strVal val="#ppt_y"/>
                                          </p:val>
                                        </p:tav>
                                        <p:tav tm="100000">
                                          <p:val>
                                            <p:strVal val="#ppt_y"/>
                                          </p:val>
                                        </p:tav>
                                      </p:tavLst>
                                    </p:anim>
                                    <p:anim calcmode="lin" valueType="num">
                                      <p:cBhvr>
                                        <p:cTn id="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Personnalisé 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8D8D8"/>
      </a:hlink>
      <a:folHlink>
        <a:srgbClr val="FAC0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329</Words>
  <Application>Microsoft Office PowerPoint</Application>
  <PresentationFormat>Affichage à l'écran (4:3)</PresentationFormat>
  <Paragraphs>34</Paragraphs>
  <Slides>6</Slides>
  <Notes>3</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59</cp:revision>
  <dcterms:created xsi:type="dcterms:W3CDTF">2017-03-02T05:57:20Z</dcterms:created>
  <dcterms:modified xsi:type="dcterms:W3CDTF">2017-03-19T10:19:05Z</dcterms:modified>
</cp:coreProperties>
</file>