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58" r:id="rId5"/>
    <p:sldId id="264" r:id="rId6"/>
    <p:sldId id="259" r:id="rId7"/>
    <p:sldId id="261" r:id="rId8"/>
    <p:sldId id="260" r:id="rId9"/>
    <p:sldId id="262"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16" y="-84"/>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7EBF2-E89B-49FE-8ED0-1F2A976ED985}" type="datetimeFigureOut">
              <a:rPr lang="fr-FR" smtClean="0"/>
              <a:t>16/12/2016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68EF84-2A81-458E-BDB7-CAB9470F9AE9}" type="slidenum">
              <a:rPr lang="fr-FR" smtClean="0"/>
              <a:t>‹N°›</a:t>
            </a:fld>
            <a:endParaRPr lang="fr-FR"/>
          </a:p>
        </p:txBody>
      </p:sp>
    </p:spTree>
    <p:extLst>
      <p:ext uri="{BB962C8B-B14F-4D97-AF65-F5344CB8AC3E}">
        <p14:creationId xmlns:p14="http://schemas.microsoft.com/office/powerpoint/2010/main" val="40690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55B34B2-DAA1-46EB-BEE3-E1656AF8C201}"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1818523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5B34B2-DAA1-46EB-BEE3-E1656AF8C201}"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209351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5B34B2-DAA1-46EB-BEE3-E1656AF8C201}"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222801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55B34B2-DAA1-46EB-BEE3-E1656AF8C201}"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317274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55B34B2-DAA1-46EB-BEE3-E1656AF8C201}" type="datetimeFigureOut">
              <a:rPr lang="fr-FR" smtClean="0"/>
              <a:t>16/12/2016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110259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5B34B2-DAA1-46EB-BEE3-E1656AF8C201}"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86877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55B34B2-DAA1-46EB-BEE3-E1656AF8C201}" type="datetimeFigureOut">
              <a:rPr lang="fr-FR" smtClean="0"/>
              <a:t>16/12/2016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341345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55B34B2-DAA1-46EB-BEE3-E1656AF8C201}" type="datetimeFigureOut">
              <a:rPr lang="fr-FR" smtClean="0"/>
              <a:t>16/12/2016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215658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55B34B2-DAA1-46EB-BEE3-E1656AF8C201}" type="datetimeFigureOut">
              <a:rPr lang="fr-FR" smtClean="0"/>
              <a:t>16/12/2016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388595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5B34B2-DAA1-46EB-BEE3-E1656AF8C201}"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405459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55B34B2-DAA1-46EB-BEE3-E1656AF8C201}" type="datetimeFigureOut">
              <a:rPr lang="fr-FR" smtClean="0"/>
              <a:t>16/12/2016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331330-1B5B-42E2-BACA-F7CA907F7175}" type="slidenum">
              <a:rPr lang="fr-FR" smtClean="0"/>
              <a:t>‹N°›</a:t>
            </a:fld>
            <a:endParaRPr lang="fr-FR"/>
          </a:p>
        </p:txBody>
      </p:sp>
    </p:spTree>
    <p:extLst>
      <p:ext uri="{BB962C8B-B14F-4D97-AF65-F5344CB8AC3E}">
        <p14:creationId xmlns:p14="http://schemas.microsoft.com/office/powerpoint/2010/main" val="323475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B34B2-DAA1-46EB-BEE3-E1656AF8C201}" type="datetimeFigureOut">
              <a:rPr lang="fr-FR" smtClean="0"/>
              <a:t>16/12/2016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31330-1B5B-42E2-BACA-F7CA907F7175}" type="slidenum">
              <a:rPr lang="fr-FR" smtClean="0"/>
              <a:t>‹N°›</a:t>
            </a:fld>
            <a:endParaRPr lang="fr-FR"/>
          </a:p>
        </p:txBody>
      </p:sp>
    </p:spTree>
    <p:extLst>
      <p:ext uri="{BB962C8B-B14F-4D97-AF65-F5344CB8AC3E}">
        <p14:creationId xmlns:p14="http://schemas.microsoft.com/office/powerpoint/2010/main" val="394247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78265" y="0"/>
            <a:ext cx="2465735" cy="360755"/>
          </a:xfrm>
          <a:prstGeom prst="rect">
            <a:avLst/>
          </a:prstGeom>
          <a:solidFill>
            <a:schemeClr val="bg1">
              <a:lumMod val="85000"/>
              <a:alpha val="74902"/>
            </a:schemeClr>
          </a:solidFill>
        </p:spPr>
        <p:txBody>
          <a:bodyPr wrap="square" lIns="82945" tIns="41473" rIns="82945" bIns="41473">
            <a:spAutoFit/>
          </a:bodyPr>
          <a:lstStyle/>
          <a:p>
            <a:pPr algn="r"/>
            <a:r>
              <a:rPr lang="fr-FR" dirty="0" smtClean="0">
                <a:solidFill>
                  <a:schemeClr val="bg2">
                    <a:lumMod val="10000"/>
                  </a:schemeClr>
                </a:solidFill>
                <a:latin typeface="Gloucester MT Extra Condensed" pitchFamily="18" charset="0"/>
              </a:rPr>
              <a:t>Thème 1 : L’urbanisation du monde</a:t>
            </a:r>
            <a:endParaRPr lang="fr-FR" dirty="0">
              <a:solidFill>
                <a:schemeClr val="bg2">
                  <a:lumMod val="10000"/>
                </a:schemeClr>
              </a:solidFill>
              <a:latin typeface="Gloucester MT Extra Condensed" pitchFamily="18" charset="0"/>
            </a:endParaRPr>
          </a:p>
        </p:txBody>
      </p:sp>
      <p:sp>
        <p:nvSpPr>
          <p:cNvPr id="6" name="Rectangle 5"/>
          <p:cNvSpPr/>
          <p:nvPr/>
        </p:nvSpPr>
        <p:spPr>
          <a:xfrm>
            <a:off x="2044482" y="1743988"/>
            <a:ext cx="7099518" cy="1015663"/>
          </a:xfrm>
          <a:prstGeom prst="rect">
            <a:avLst/>
          </a:prstGeom>
          <a:solidFill>
            <a:schemeClr val="bg1">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055105" y="1743988"/>
            <a:ext cx="7161301" cy="1015663"/>
          </a:xfrm>
          <a:prstGeom prst="rect">
            <a:avLst/>
          </a:prstGeom>
        </p:spPr>
        <p:txBody>
          <a:bodyPr wrap="square">
            <a:spAutoFit/>
          </a:bodyPr>
          <a:lstStyle/>
          <a:p>
            <a:pPr algn="ctr"/>
            <a:r>
              <a:rPr lang="fr-FR" sz="3000" cap="small"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Imprint MT Shadow" pitchFamily="82" charset="0"/>
              </a:rPr>
              <a:t>Des villes </a:t>
            </a:r>
            <a:r>
              <a:rPr lang="fr-FR" sz="3000" cap="small"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Imprint MT Shadow" pitchFamily="82" charset="0"/>
              </a:rPr>
              <a:t>inégalement connectées aux réseaux de </a:t>
            </a:r>
            <a:r>
              <a:rPr lang="fr-FR" sz="3000" cap="small"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latin typeface="Imprint MT Shadow" pitchFamily="82" charset="0"/>
              </a:rPr>
              <a:t>la mondialisation</a:t>
            </a:r>
          </a:p>
        </p:txBody>
      </p:sp>
    </p:spTree>
    <p:extLst>
      <p:ext uri="{BB962C8B-B14F-4D97-AF65-F5344CB8AC3E}">
        <p14:creationId xmlns:p14="http://schemas.microsoft.com/office/powerpoint/2010/main" val="19916305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7"/>
                                        </p:tgtEl>
                                        <p:attrNameLst>
                                          <p:attrName>ppt_y</p:attrName>
                                        </p:attrNameLst>
                                      </p:cBhvr>
                                      <p:tavLst>
                                        <p:tav tm="0">
                                          <p:val>
                                            <p:strVal val="#ppt_y"/>
                                          </p:val>
                                        </p:tav>
                                        <p:tav tm="100000">
                                          <p:val>
                                            <p:strVal val="#ppt_y"/>
                                          </p:val>
                                        </p:tav>
                                      </p:tavLst>
                                    </p:anim>
                                    <p:anim calcmode="lin" valueType="num">
                                      <p:cBhvr>
                                        <p:cTn id="21" dur="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780724" y="480229"/>
            <a:ext cx="8841438" cy="1015663"/>
          </a:xfrm>
          <a:prstGeom prst="rect">
            <a:avLst/>
          </a:prstGeom>
          <a:solidFill>
            <a:schemeClr val="bg2">
              <a:lumMod val="90000"/>
              <a:alpha val="36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r>
              <a:rPr lang="fr-FR" sz="2400" b="1" u="sng" dirty="0" smtClean="0">
                <a:solidFill>
                  <a:schemeClr val="tx1"/>
                </a:solidFill>
                <a:effectLst>
                  <a:outerShdw blurRad="38100" dist="38100" dir="2700000" algn="tl">
                    <a:srgbClr val="000000">
                      <a:alpha val="43137"/>
                    </a:srgbClr>
                  </a:outerShdw>
                </a:effectLst>
                <a:latin typeface="Tw Cen MT" pitchFamily="34" charset="0"/>
              </a:rPr>
              <a:t>Etude de cas n°1 </a:t>
            </a:r>
          </a:p>
          <a:p>
            <a:r>
              <a:rPr lang="fr-FR" sz="3600" dirty="0" smtClean="0">
                <a:solidFill>
                  <a:schemeClr val="tx1"/>
                </a:solidFill>
                <a:latin typeface="handwriting-draft_free-version" pitchFamily="2" charset="0"/>
              </a:rPr>
              <a:t>Londres</a:t>
            </a:r>
            <a:r>
              <a:rPr lang="fr-FR" sz="3600" dirty="0" smtClean="0">
                <a:solidFill>
                  <a:schemeClr val="tx1"/>
                </a:solidFill>
                <a:latin typeface="handwriting-draft_free-version" pitchFamily="2" charset="0"/>
                <a:ea typeface="Segoe UI Symbol" pitchFamily="34" charset="0"/>
              </a:rPr>
              <a:t>,</a:t>
            </a:r>
            <a:r>
              <a:rPr lang="fr-FR" sz="3600" dirty="0" smtClean="0">
                <a:solidFill>
                  <a:schemeClr val="tx1"/>
                </a:solidFill>
                <a:latin typeface="handwriting-draft_free-version" pitchFamily="2" charset="0"/>
              </a:rPr>
              <a:t> quelle ville mondiale ? </a:t>
            </a:r>
          </a:p>
        </p:txBody>
      </p:sp>
      <p:sp>
        <p:nvSpPr>
          <p:cNvPr id="4" name="Zone de texte 3"/>
          <p:cNvSpPr txBox="1"/>
          <p:nvPr/>
        </p:nvSpPr>
        <p:spPr>
          <a:xfrm>
            <a:off x="1412603" y="2165241"/>
            <a:ext cx="6318794" cy="396000"/>
          </a:xfrm>
          <a:prstGeom prst="rect">
            <a:avLst/>
          </a:prstGeom>
          <a:solidFill>
            <a:schemeClr val="bg1">
              <a:lumMod val="85000"/>
              <a:alpha val="78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000" b="1" cap="small" dirty="0">
                <a:effectLst/>
                <a:latin typeface="Tw Cen MT"/>
                <a:ea typeface="Calibri"/>
                <a:cs typeface="Times New Roman"/>
              </a:rPr>
              <a:t>Comment Londres intègre-t-elle la Mondialisation ?</a:t>
            </a:r>
            <a:endParaRPr lang="fr-FR" sz="1600" dirty="0">
              <a:effectLst/>
              <a:latin typeface="Tw Cen MT"/>
              <a:ea typeface="Calibri"/>
              <a:cs typeface="Times New Roman"/>
            </a:endParaRPr>
          </a:p>
        </p:txBody>
      </p:sp>
    </p:spTree>
    <p:extLst>
      <p:ext uri="{BB962C8B-B14F-4D97-AF65-F5344CB8AC3E}">
        <p14:creationId xmlns:p14="http://schemas.microsoft.com/office/powerpoint/2010/main" val="3000159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11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par>
                          <p:cTn id="27" fill="hold">
                            <p:stCondLst>
                              <p:cond delay="2950"/>
                            </p:stCondLst>
                            <p:childTnLst>
                              <p:par>
                                <p:cTn id="28" presetID="15"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505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fficher l'image d'orig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8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0724" y="480229"/>
            <a:ext cx="8841438" cy="1754326"/>
          </a:xfrm>
          <a:prstGeom prst="rect">
            <a:avLst/>
          </a:prstGeom>
          <a:solidFill>
            <a:schemeClr val="bg2">
              <a:lumMod val="90000"/>
              <a:alpha val="36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r>
              <a:rPr lang="fr-FR" sz="2400" b="1" u="sng" dirty="0" smtClean="0">
                <a:solidFill>
                  <a:schemeClr val="tx1"/>
                </a:solidFill>
                <a:effectLst>
                  <a:outerShdw blurRad="38100" dist="38100" dir="2700000" algn="tl">
                    <a:srgbClr val="000000">
                      <a:alpha val="43137"/>
                    </a:srgbClr>
                  </a:outerShdw>
                </a:effectLst>
                <a:latin typeface="Tw Cen MT" pitchFamily="34" charset="0"/>
              </a:rPr>
              <a:t>Etude de cas n°2 </a:t>
            </a:r>
          </a:p>
          <a:p>
            <a:r>
              <a:rPr lang="fr-FR" sz="4200" dirty="0" smtClean="0">
                <a:solidFill>
                  <a:schemeClr val="tx1"/>
                </a:solidFill>
                <a:latin typeface="handwriting-draft_free-version" pitchFamily="2" charset="0"/>
              </a:rPr>
              <a:t>Lagos, une </a:t>
            </a:r>
            <a:r>
              <a:rPr lang="fr-FR" sz="4200" dirty="0" err="1" smtClean="0">
                <a:solidFill>
                  <a:schemeClr val="tx1"/>
                </a:solidFill>
                <a:latin typeface="handwriting-draft_free-version" pitchFamily="2" charset="0"/>
              </a:rPr>
              <a:t>monstruopole</a:t>
            </a:r>
            <a:r>
              <a:rPr lang="fr-FR" sz="4200" dirty="0" smtClean="0">
                <a:solidFill>
                  <a:schemeClr val="tx1"/>
                </a:solidFill>
                <a:latin typeface="handwriting-draft_free-version" pitchFamily="2" charset="0"/>
              </a:rPr>
              <a:t> </a:t>
            </a:r>
            <a:r>
              <a:rPr lang="fr-FR" sz="4200" dirty="0" err="1" smtClean="0">
                <a:solidFill>
                  <a:schemeClr val="tx1"/>
                </a:solidFill>
                <a:latin typeface="handwriting-draft_free-version" pitchFamily="2" charset="0"/>
              </a:rPr>
              <a:t>ingerable</a:t>
            </a:r>
            <a:r>
              <a:rPr lang="fr-FR" sz="4200" dirty="0" smtClean="0">
                <a:solidFill>
                  <a:schemeClr val="tx1"/>
                </a:solidFill>
                <a:latin typeface="handwriting-draft_free-version" pitchFamily="2" charset="0"/>
              </a:rPr>
              <a:t> ? </a:t>
            </a:r>
          </a:p>
        </p:txBody>
      </p:sp>
      <p:sp>
        <p:nvSpPr>
          <p:cNvPr id="4" name="Zone de texte 3"/>
          <p:cNvSpPr txBox="1"/>
          <p:nvPr/>
        </p:nvSpPr>
        <p:spPr>
          <a:xfrm>
            <a:off x="1412603" y="2586494"/>
            <a:ext cx="6318794" cy="396000"/>
          </a:xfrm>
          <a:prstGeom prst="rect">
            <a:avLst/>
          </a:prstGeom>
          <a:solidFill>
            <a:schemeClr val="bg1">
              <a:lumMod val="85000"/>
              <a:alpha val="78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000" b="1" cap="small" dirty="0">
                <a:effectLst/>
                <a:latin typeface="Tw Cen MT"/>
                <a:ea typeface="Calibri"/>
                <a:cs typeface="Times New Roman"/>
              </a:rPr>
              <a:t>Comment </a:t>
            </a:r>
            <a:r>
              <a:rPr lang="fr-FR" sz="2000" b="1" cap="small" dirty="0" smtClean="0">
                <a:effectLst/>
                <a:latin typeface="Tw Cen MT"/>
                <a:ea typeface="Calibri"/>
                <a:cs typeface="Times New Roman"/>
              </a:rPr>
              <a:t>Lagos </a:t>
            </a:r>
            <a:r>
              <a:rPr lang="fr-FR" sz="2000" b="1" cap="small" dirty="0">
                <a:effectLst/>
                <a:latin typeface="Tw Cen MT"/>
                <a:ea typeface="Calibri"/>
                <a:cs typeface="Times New Roman"/>
              </a:rPr>
              <a:t>intègre-t-elle la Mondialisation ?</a:t>
            </a:r>
            <a:endParaRPr lang="fr-FR" sz="1600" dirty="0">
              <a:effectLst/>
              <a:latin typeface="Tw Cen MT"/>
              <a:ea typeface="Calibri"/>
              <a:cs typeface="Times New Roman"/>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3" y="5293842"/>
            <a:ext cx="1585014" cy="1564158"/>
          </a:xfrm>
          <a:prstGeom prst="rect">
            <a:avLst/>
          </a:prstGeom>
        </p:spPr>
      </p:pic>
    </p:spTree>
    <p:extLst>
      <p:ext uri="{BB962C8B-B14F-4D97-AF65-F5344CB8AC3E}">
        <p14:creationId xmlns:p14="http://schemas.microsoft.com/office/powerpoint/2010/main" val="30855888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11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par>
                          <p:cTn id="27" fill="hold">
                            <p:stCondLst>
                              <p:cond delay="3100"/>
                            </p:stCondLst>
                            <p:childTnLst>
                              <p:par>
                                <p:cTn id="28" presetID="15"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ppt_w</p:attrName>
                                        </p:attrNameLst>
                                      </p:cBhvr>
                                      <p:tavLst>
                                        <p:tav tm="0" fmla="#ppt_w*sin(2.5*pi*$)">
                                          <p:val>
                                            <p:fltVal val="0"/>
                                          </p:val>
                                        </p:tav>
                                        <p:tav tm="100000">
                                          <p:val>
                                            <p:fltVal val="1"/>
                                          </p:val>
                                        </p:tav>
                                      </p:tavLst>
                                    </p:anim>
                                    <p:anim calcmode="lin" valueType="num">
                                      <p:cBhvr>
                                        <p:cTn id="4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371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1" cy="1323439"/>
          </a:xfrm>
          <a:prstGeom prst="rect">
            <a:avLst/>
          </a:prstGeom>
          <a:solidFill>
            <a:schemeClr val="bg2">
              <a:lumMod val="90000"/>
              <a:alpha val="36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p>
            <a:r>
              <a:rPr lang="fr-FR" sz="2400" b="1" u="sng" dirty="0" smtClean="0">
                <a:solidFill>
                  <a:schemeClr val="tx1"/>
                </a:solidFill>
                <a:latin typeface="Tw Cen MT" pitchFamily="34" charset="0"/>
              </a:rPr>
              <a:t>Mise en perspective</a:t>
            </a:r>
          </a:p>
          <a:p>
            <a:pPr algn="ctr"/>
            <a:r>
              <a:rPr lang="fr-FR" sz="2800" cap="small" dirty="0">
                <a:solidFill>
                  <a:schemeClr val="tx1"/>
                </a:solidFill>
                <a:latin typeface="Imprint MT Shadow" pitchFamily="82" charset="0"/>
              </a:rPr>
              <a:t>Des villes </a:t>
            </a:r>
            <a:r>
              <a:rPr lang="fr-FR" sz="2800" cap="small" dirty="0" smtClean="0">
                <a:solidFill>
                  <a:schemeClr val="tx1"/>
                </a:solidFill>
                <a:latin typeface="Imprint MT Shadow" pitchFamily="82" charset="0"/>
              </a:rPr>
              <a:t>inégalement </a:t>
            </a:r>
          </a:p>
          <a:p>
            <a:pPr algn="ctr"/>
            <a:r>
              <a:rPr lang="fr-FR" sz="2800" cap="small" dirty="0" smtClean="0">
                <a:solidFill>
                  <a:schemeClr val="tx1"/>
                </a:solidFill>
                <a:latin typeface="Imprint MT Shadow" pitchFamily="82" charset="0"/>
              </a:rPr>
              <a:t>connectées </a:t>
            </a:r>
            <a:r>
              <a:rPr lang="fr-FR" sz="2800" cap="small" dirty="0">
                <a:solidFill>
                  <a:schemeClr val="tx1"/>
                </a:solidFill>
                <a:latin typeface="Imprint MT Shadow" pitchFamily="82" charset="0"/>
              </a:rPr>
              <a:t>aux </a:t>
            </a:r>
            <a:r>
              <a:rPr lang="fr-FR" sz="2800" cap="small" dirty="0" smtClean="0">
                <a:solidFill>
                  <a:schemeClr val="tx1"/>
                </a:solidFill>
                <a:latin typeface="Imprint MT Shadow" pitchFamily="82" charset="0"/>
              </a:rPr>
              <a:t>réseaux </a:t>
            </a:r>
            <a:r>
              <a:rPr lang="fr-FR" sz="2800" cap="small" dirty="0">
                <a:solidFill>
                  <a:schemeClr val="tx1"/>
                </a:solidFill>
                <a:latin typeface="Imprint MT Shadow" pitchFamily="82" charset="0"/>
              </a:rPr>
              <a:t>mondiaux</a:t>
            </a:r>
          </a:p>
        </p:txBody>
      </p:sp>
      <p:pic>
        <p:nvPicPr>
          <p:cNvPr id="3" name="Picture 1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36358"/>
            <a:ext cx="9144000" cy="4566162"/>
          </a:xfrm>
          <a:prstGeom prst="rect">
            <a:avLst/>
          </a:prstGeom>
          <a:noFill/>
          <a:extLst>
            <a:ext uri="{909E8E84-426E-40DD-AFC4-6F175D3DCCD1}">
              <a14:hiddenFill xmlns:a14="http://schemas.microsoft.com/office/drawing/2010/main">
                <a:solidFill>
                  <a:srgbClr val="FFFFFF"/>
                </a:solidFill>
              </a14:hiddenFill>
            </a:ext>
          </a:extLst>
        </p:spPr>
      </p:pic>
      <p:sp>
        <p:nvSpPr>
          <p:cNvPr id="4" name="Zone de texte 3"/>
          <p:cNvSpPr txBox="1"/>
          <p:nvPr/>
        </p:nvSpPr>
        <p:spPr>
          <a:xfrm>
            <a:off x="1" y="4845297"/>
            <a:ext cx="6318794" cy="720000"/>
          </a:xfrm>
          <a:prstGeom prst="rect">
            <a:avLst/>
          </a:prstGeom>
          <a:solidFill>
            <a:schemeClr val="bg1">
              <a:lumMod val="85000"/>
              <a:alpha val="78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000" b="1" cap="small" dirty="0">
                <a:effectLst/>
                <a:latin typeface="Tw Cen MT"/>
                <a:ea typeface="Calibri"/>
                <a:cs typeface="Times New Roman"/>
              </a:rPr>
              <a:t>Comment </a:t>
            </a:r>
            <a:r>
              <a:rPr lang="fr-FR" sz="2000" b="1" cap="small" dirty="0" smtClean="0">
                <a:effectLst/>
                <a:latin typeface="Tw Cen MT"/>
                <a:ea typeface="Calibri"/>
                <a:cs typeface="Times New Roman"/>
              </a:rPr>
              <a:t>les grandes villes du monde intègrent-t-elles </a:t>
            </a:r>
            <a:r>
              <a:rPr lang="fr-FR" sz="2000" b="1" cap="small" dirty="0">
                <a:effectLst/>
                <a:latin typeface="Tw Cen MT"/>
                <a:ea typeface="Calibri"/>
                <a:cs typeface="Times New Roman"/>
              </a:rPr>
              <a:t>la Mondialisation ?</a:t>
            </a:r>
            <a:endParaRPr lang="fr-FR" sz="1600" dirty="0">
              <a:effectLst/>
              <a:latin typeface="Tw Cen MT"/>
              <a:ea typeface="Calibri"/>
              <a:cs typeface="Times New Roman"/>
            </a:endParaRPr>
          </a:p>
        </p:txBody>
      </p:sp>
      <p:sp>
        <p:nvSpPr>
          <p:cNvPr id="5" name="Rectangle 4"/>
          <p:cNvSpPr/>
          <p:nvPr/>
        </p:nvSpPr>
        <p:spPr>
          <a:xfrm>
            <a:off x="1" y="6442502"/>
            <a:ext cx="9144000" cy="415498"/>
          </a:xfrm>
          <a:prstGeom prst="rect">
            <a:avLst/>
          </a:prstGeom>
        </p:spPr>
        <p:txBody>
          <a:bodyPr wrap="square">
            <a:spAutoFit/>
          </a:bodyPr>
          <a:lstStyle/>
          <a:p>
            <a:pPr algn="just"/>
            <a:r>
              <a:rPr lang="fr-FR" sz="1050" b="1" i="1" u="sng" dirty="0" smtClean="0">
                <a:latin typeface="Tw Cen MT" pitchFamily="34" charset="0"/>
              </a:rPr>
              <a:t>Publicité pour le quotidien économique et financier britannique « Financial Time »</a:t>
            </a:r>
            <a:r>
              <a:rPr lang="fr-FR" sz="1050" b="1" i="1" dirty="0" smtClean="0">
                <a:latin typeface="Tw Cen MT" pitchFamily="34" charset="0"/>
              </a:rPr>
              <a:t> : ville imaginaire composée des buildings représentatifs des </a:t>
            </a:r>
            <a:r>
              <a:rPr lang="fr-FR" sz="1050" b="1" i="1" dirty="0" err="1" smtClean="0">
                <a:latin typeface="Tw Cen MT" pitchFamily="34" charset="0"/>
              </a:rPr>
              <a:t>skylines</a:t>
            </a:r>
            <a:r>
              <a:rPr lang="fr-FR" sz="1050" b="1" i="1" dirty="0" smtClean="0">
                <a:latin typeface="Tw Cen MT" pitchFamily="34" charset="0"/>
              </a:rPr>
              <a:t> des plus puissantes métropoles mondiales : </a:t>
            </a:r>
            <a:r>
              <a:rPr lang="fr-FR" sz="1050" b="1" i="1" dirty="0" err="1" smtClean="0">
                <a:latin typeface="Tw Cen MT" pitchFamily="34" charset="0"/>
              </a:rPr>
              <a:t>Gerkin</a:t>
            </a:r>
            <a:r>
              <a:rPr lang="fr-FR" sz="1050" b="1" i="1" dirty="0" smtClean="0">
                <a:latin typeface="Tw Cen MT" pitchFamily="34" charset="0"/>
              </a:rPr>
              <a:t> (Londres), arche de la Défense (Paris), Oriental Pearl </a:t>
            </a:r>
            <a:r>
              <a:rPr lang="fr-FR" sz="1050" b="1" i="1" dirty="0">
                <a:latin typeface="Tw Cen MT" pitchFamily="34" charset="0"/>
              </a:rPr>
              <a:t>T</a:t>
            </a:r>
            <a:r>
              <a:rPr lang="fr-FR" sz="1050" b="1" i="1" dirty="0" smtClean="0">
                <a:latin typeface="Tw Cen MT" pitchFamily="34" charset="0"/>
              </a:rPr>
              <a:t>ower (Shanghai), Tour 101 (Taipei), </a:t>
            </a:r>
            <a:r>
              <a:rPr lang="fr-FR" sz="1050" b="1" i="1" dirty="0" err="1" smtClean="0">
                <a:latin typeface="Tw Cen MT" pitchFamily="34" charset="0"/>
              </a:rPr>
              <a:t>Petronas</a:t>
            </a:r>
            <a:r>
              <a:rPr lang="fr-FR" sz="1050" b="1" i="1" dirty="0" smtClean="0">
                <a:latin typeface="Tw Cen MT" pitchFamily="34" charset="0"/>
              </a:rPr>
              <a:t> </a:t>
            </a:r>
            <a:r>
              <a:rPr lang="fr-FR" sz="1050" b="1" i="1" dirty="0" err="1" smtClean="0">
                <a:latin typeface="Tw Cen MT" pitchFamily="34" charset="0"/>
              </a:rPr>
              <a:t>towers</a:t>
            </a:r>
            <a:r>
              <a:rPr lang="fr-FR" sz="1050" b="1" i="1" dirty="0" smtClean="0">
                <a:latin typeface="Tw Cen MT" pitchFamily="34" charset="0"/>
              </a:rPr>
              <a:t> (Kuala Lumpur)….</a:t>
            </a:r>
            <a:endParaRPr lang="fr-FR" sz="1050" i="1" dirty="0">
              <a:latin typeface="Tw Cen MT" pitchFamily="34" charset="0"/>
            </a:endParaRPr>
          </a:p>
        </p:txBody>
      </p:sp>
    </p:spTree>
    <p:extLst>
      <p:ext uri="{BB962C8B-B14F-4D97-AF65-F5344CB8AC3E}">
        <p14:creationId xmlns:p14="http://schemas.microsoft.com/office/powerpoint/2010/main" val="6350962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anim calcmode="lin" valueType="num">
                                      <p:cBhvr>
                                        <p:cTn id="9" dur="500" fill="hold"/>
                                        <p:tgtEl>
                                          <p:spTgt spid="2">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0" end="0"/>
                                            </p:txEl>
                                          </p:spTgt>
                                        </p:tgtEl>
                                      </p:cBhvr>
                                    </p:animEffect>
                                  </p:childTnLst>
                                </p:cTn>
                              </p:par>
                            </p:childTnLst>
                          </p:cTn>
                        </p:par>
                        <p:par>
                          <p:cTn id="19" fill="hold">
                            <p:stCondLst>
                              <p:cond delay="1300"/>
                            </p:stCondLst>
                            <p:childTnLst>
                              <p:par>
                                <p:cTn id="20" presetID="22" presetClass="entr" presetSubtype="8" fill="hold"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left)">
                                      <p:cBhvr>
                                        <p:cTn id="22" dur="750"/>
                                        <p:tgtEl>
                                          <p:spTgt spid="2">
                                            <p:txEl>
                                              <p:pRg st="1" end="1"/>
                                            </p:txEl>
                                          </p:spTgt>
                                        </p:tgtEl>
                                      </p:cBhvr>
                                    </p:animEffect>
                                  </p:childTnLst>
                                </p:cTn>
                              </p:par>
                            </p:childTnLst>
                          </p:cTn>
                        </p:par>
                        <p:par>
                          <p:cTn id="23" fill="hold">
                            <p:stCondLst>
                              <p:cond delay="2050"/>
                            </p:stCondLst>
                            <p:childTnLst>
                              <p:par>
                                <p:cTn id="24" presetID="22" presetClass="entr" presetSubtype="8" fill="hold"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750"/>
                                        <p:tgtEl>
                                          <p:spTgt spid="2">
                                            <p:txEl>
                                              <p:pRg st="2" end="2"/>
                                            </p:txEl>
                                          </p:spTgt>
                                        </p:tgtEl>
                                      </p:cBhvr>
                                    </p:animEffect>
                                  </p:childTnLst>
                                </p:cTn>
                              </p:par>
                            </p:childTnLst>
                          </p:cTn>
                        </p:par>
                        <p:par>
                          <p:cTn id="27" fill="hold">
                            <p:stCondLst>
                              <p:cond delay="2800"/>
                            </p:stCondLst>
                            <p:childTnLst>
                              <p:par>
                                <p:cTn id="28" presetID="15"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
                                        </p:tgtEl>
                                        <p:attrNameLst>
                                          <p:attrName>ppt_y</p:attrName>
                                        </p:attrNameLst>
                                      </p:cBhvr>
                                      <p:tavLst>
                                        <p:tav tm="0" fmla="#ppt_y+(sin(-2*pi*(1-$))*-#ppt_x+cos(-2*pi*(1-$))*(1-#ppt_y))*(1-$)">
                                          <p:val>
                                            <p:fltVal val="0"/>
                                          </p:val>
                                        </p:tav>
                                        <p:tav tm="100000">
                                          <p:val>
                                            <p:fltVal val="1"/>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theindianpapers.fr/wp-content/uploads/2012/09/Dans-le-bidonville-de-Dharavi-dans-le-centre-de-Bombay-par-Meanest-Indian-flick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6667">
            <a:off x="-230203" y="3655402"/>
            <a:ext cx="4117882" cy="27474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8" name="Picture 18" descr="http://www.myleisuregroup.com/images/slider/img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47161">
            <a:off x="225491" y="240334"/>
            <a:ext cx="4756812" cy="242121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 name="Picture 2" descr="http://www.bluesky.mu/photo/gallery/img17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61913">
            <a:off x="5262766" y="4029567"/>
            <a:ext cx="4416786" cy="24844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 name="Picture 20" descr="http://timecaptures.com/wp-content/uploads/2014/04/Shanghai-203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11539">
            <a:off x="5596729" y="798367"/>
            <a:ext cx="3299225" cy="21994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474" y="2165241"/>
            <a:ext cx="4834840" cy="3791277"/>
          </a:xfrm>
          <a:prstGeom prst="rect">
            <a:avLst/>
          </a:prstGeom>
          <a:solidFill>
            <a:srgbClr val="6633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t>À partir des acquis de la classe de 5ème, on aborde en 4ème quelques caractéristiques géographiques majeures du processus de mondialisation contemporaine. On peut ainsi sensibiliser les élèves aux différences entre celle-ci et la "première mondialisation" (XV-XVIe siècles) étudiée en histoire. Il s’agit de sensibiliser les élèves aux nouvelles formes d’organisation des espaces et des territoires que cette mondialisation provoque et d’aborder avec eux quelques-uns des problèmes qu’elle pose. </a:t>
            </a:r>
          </a:p>
          <a:p>
            <a:pPr algn="just"/>
            <a:r>
              <a:rPr lang="fr-FR" sz="1100" dirty="0"/>
              <a:t>Le monde s’urbanise à grande vitesse depuis 1945. Plus de la moitié de l’humanité habite les villes, depuis 2007, et probablement les 2/3 à l’horizon 2050. Il s’agit d’un fait majeur qui caractérise la mondialisation. </a:t>
            </a:r>
          </a:p>
          <a:p>
            <a:pPr algn="just"/>
            <a:r>
              <a:rPr lang="fr-FR" sz="1100" dirty="0"/>
              <a:t>En 6ème les élèves ont abordé la question urbaine à partir de l’analyse de « l’habiter ». En 4ème on leur fait prendre conscience des principaux types d’espaces et de paysages que l’urbanisation met en place, ce qui est l’occasion de les sensibiliser au vocabulaire de base de la géographie urbaine. </a:t>
            </a:r>
          </a:p>
          <a:p>
            <a:pPr algn="just"/>
            <a:r>
              <a:rPr lang="fr-FR" sz="1100" dirty="0"/>
              <a:t>On insiste ensuite sur la connexion des villes aux grands réseaux de la mondialisation et aux différences que cela crée entre villes connectées et bien intégrées à une mondialisation qu’elles entrainent et des villes plus à l’écart, voire confrontées à des phénomènes de « rétrécissement » (</a:t>
            </a:r>
            <a:r>
              <a:rPr lang="fr-FR" sz="1100" i="1" dirty="0" err="1"/>
              <a:t>Shrinking</a:t>
            </a:r>
            <a:r>
              <a:rPr lang="fr-FR" sz="1100" i="1" dirty="0"/>
              <a:t> </a:t>
            </a:r>
            <a:r>
              <a:rPr lang="fr-FR" sz="1100" i="1" dirty="0" err="1"/>
              <a:t>Cities</a:t>
            </a:r>
            <a:r>
              <a:rPr lang="fr-FR" sz="1100" dirty="0"/>
              <a:t>, comme Detroit). </a:t>
            </a:r>
          </a:p>
          <a:p>
            <a:pPr algn="just"/>
            <a:r>
              <a:rPr lang="fr-FR" sz="1100" dirty="0"/>
              <a:t>Deux études de cas de grandes villes, au choix du professeur, permettent d’aborder concrètement les différents aspects du thème. Ces études de cas contextualisées offrent une première approche de l’espace mondialisé. 	</a:t>
            </a:r>
          </a:p>
        </p:txBody>
      </p:sp>
      <p:sp>
        <p:nvSpPr>
          <p:cNvPr id="6" name="Rectangle 5"/>
          <p:cNvSpPr/>
          <p:nvPr/>
        </p:nvSpPr>
        <p:spPr>
          <a:xfrm>
            <a:off x="5245254" y="0"/>
            <a:ext cx="3898746"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Introduction</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Tree>
    <p:extLst>
      <p:ext uri="{BB962C8B-B14F-4D97-AF65-F5344CB8AC3E}">
        <p14:creationId xmlns:p14="http://schemas.microsoft.com/office/powerpoint/2010/main" val="1213980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500"/>
                            </p:stCondLst>
                            <p:childTnLst>
                              <p:par>
                                <p:cTn id="14" presetID="3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par>
                          <p:cTn id="20" fill="hold">
                            <p:stCondLst>
                              <p:cond delay="2500"/>
                            </p:stCondLst>
                            <p:childTnLst>
                              <p:par>
                                <p:cTn id="21" presetID="3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Effect transition="in" filter="fade">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I. Titre</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Tree>
    <p:extLst>
      <p:ext uri="{BB962C8B-B14F-4D97-AF65-F5344CB8AC3E}">
        <p14:creationId xmlns:p14="http://schemas.microsoft.com/office/powerpoint/2010/main" val="241678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5254" y="0"/>
            <a:ext cx="3898746" cy="646331"/>
          </a:xfrm>
          <a:prstGeom prst="rect">
            <a:avLst/>
          </a:prstGeom>
        </p:spPr>
        <p:txBody>
          <a:bodyPr wrap="square">
            <a:spAutoFit/>
          </a:bodyPr>
          <a:lstStyle/>
          <a:p>
            <a:pPr algn="r"/>
            <a:r>
              <a:rPr lang="fr-FR" sz="3600" dirty="0" smtClean="0">
                <a:solidFill>
                  <a:schemeClr val="bg2">
                    <a:lumMod val="25000"/>
                  </a:schemeClr>
                </a:solidFill>
                <a:effectLst>
                  <a:outerShdw blurRad="38100" dist="38100" dir="2700000" algn="tl">
                    <a:srgbClr val="000000">
                      <a:alpha val="43137"/>
                    </a:srgbClr>
                  </a:outerShdw>
                </a:effectLst>
                <a:latin typeface="handwriting-draft_free-version" pitchFamily="2" charset="0"/>
              </a:rPr>
              <a:t>Conclusion</a:t>
            </a:r>
            <a:endParaRPr lang="fr-FR" sz="3600" dirty="0">
              <a:solidFill>
                <a:schemeClr val="bg2">
                  <a:lumMod val="25000"/>
                </a:schemeClr>
              </a:solidFill>
              <a:effectLst>
                <a:outerShdw blurRad="38100" dist="38100" dir="2700000" algn="tl">
                  <a:srgbClr val="000000">
                    <a:alpha val="43137"/>
                  </a:srgbClr>
                </a:outerShdw>
              </a:effectLst>
              <a:latin typeface="handwriting-draft_free-version" pitchFamily="2" charset="0"/>
            </a:endParaRPr>
          </a:p>
        </p:txBody>
      </p:sp>
      <p:sp>
        <p:nvSpPr>
          <p:cNvPr id="3" name="Rectangle 2"/>
          <p:cNvSpPr/>
          <p:nvPr/>
        </p:nvSpPr>
        <p:spPr>
          <a:xfrm>
            <a:off x="3992630" y="1533362"/>
            <a:ext cx="4834840" cy="3791277"/>
          </a:xfrm>
          <a:prstGeom prst="rect">
            <a:avLst/>
          </a:prstGeom>
          <a:solidFill>
            <a:srgbClr val="663300">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t>À partir des acquis de la classe de 5ème, on aborde en 4ème quelques caractéristiques géographiques majeures du processus de mondialisation contemporaine. On peut ainsi sensibiliser les élèves aux différences entre celle-ci et la "première mondialisation" (XV-XVIe siècles) étudiée en histoire. Il s’agit de sensibiliser les élèves aux nouvelles formes d’organisation des espaces et des territoires que cette mondialisation provoque et d’aborder avec eux quelques-uns des problèmes qu’elle pose. </a:t>
            </a:r>
          </a:p>
          <a:p>
            <a:pPr algn="just"/>
            <a:r>
              <a:rPr lang="fr-FR" sz="1100" dirty="0"/>
              <a:t>Le monde s’urbanise à grande vitesse depuis 1945. Plus de la moitié de l’humanité habite les villes, depuis 2007, et probablement les 2/3 à l’horizon 2050. Il s’agit d’un fait majeur qui caractérise la mondialisation. </a:t>
            </a:r>
          </a:p>
          <a:p>
            <a:pPr algn="just"/>
            <a:r>
              <a:rPr lang="fr-FR" sz="1100" dirty="0"/>
              <a:t>En 6ème les élèves ont abordé la question urbaine à partir de l’analyse de « l’habiter ». En 4ème on leur fait prendre conscience des principaux types d’espaces et de paysages que l’urbanisation met en place, ce qui est l’occasion de les sensibiliser au vocabulaire de base de la géographie urbaine. </a:t>
            </a:r>
          </a:p>
          <a:p>
            <a:pPr algn="just"/>
            <a:r>
              <a:rPr lang="fr-FR" sz="1100" dirty="0"/>
              <a:t>On insiste ensuite sur la connexion des villes aux grands réseaux de la mondialisation et aux différences que cela crée entre villes connectées et bien intégrées à une mondialisation qu’elles entrainent et des villes plus à l’écart, voire confrontées à des phénomènes de « rétrécissement » (</a:t>
            </a:r>
            <a:r>
              <a:rPr lang="fr-FR" sz="1100" i="1" dirty="0" err="1"/>
              <a:t>Shrinking</a:t>
            </a:r>
            <a:r>
              <a:rPr lang="fr-FR" sz="1100" i="1" dirty="0"/>
              <a:t> </a:t>
            </a:r>
            <a:r>
              <a:rPr lang="fr-FR" sz="1100" i="1" dirty="0" err="1"/>
              <a:t>Cities</a:t>
            </a:r>
            <a:r>
              <a:rPr lang="fr-FR" sz="1100" dirty="0"/>
              <a:t>, comme Detroit). </a:t>
            </a:r>
          </a:p>
          <a:p>
            <a:pPr algn="just"/>
            <a:r>
              <a:rPr lang="fr-FR" sz="1100" dirty="0"/>
              <a:t>Deux études de cas de grandes villes, au choix du professeur, permettent d’aborder concrètement les différents aspects du thème. Ces études de cas contextualisées offrent une première approche de l’espace mondialisé. 	</a:t>
            </a:r>
          </a:p>
        </p:txBody>
      </p:sp>
    </p:spTree>
    <p:extLst>
      <p:ext uri="{BB962C8B-B14F-4D97-AF65-F5344CB8AC3E}">
        <p14:creationId xmlns:p14="http://schemas.microsoft.com/office/powerpoint/2010/main" val="3626637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596</Words>
  <Application>Microsoft Office PowerPoint</Application>
  <PresentationFormat>Affichage à l'écran (4:3)</PresentationFormat>
  <Paragraphs>26</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10</cp:revision>
  <dcterms:created xsi:type="dcterms:W3CDTF">2016-11-25T18:34:56Z</dcterms:created>
  <dcterms:modified xsi:type="dcterms:W3CDTF">2016-12-16T18:03:14Z</dcterms:modified>
</cp:coreProperties>
</file>