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61" r:id="rId4"/>
    <p:sldId id="266" r:id="rId5"/>
    <p:sldId id="268" r:id="rId6"/>
    <p:sldId id="262" r:id="rId7"/>
    <p:sldId id="260"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3300"/>
    <a:srgbClr val="008000"/>
    <a:srgbClr val="333300"/>
    <a:srgbClr val="4D4D4D"/>
    <a:srgbClr val="CC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2736" y="-1296"/>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64C29A-0A3B-4715-8B8F-5C2038573435}"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366803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64C29A-0A3B-4715-8B8F-5C2038573435}"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52954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64C29A-0A3B-4715-8B8F-5C2038573435}"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417677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64C29A-0A3B-4715-8B8F-5C2038573435}"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88454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64C29A-0A3B-4715-8B8F-5C2038573435}"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177270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64C29A-0A3B-4715-8B8F-5C2038573435}"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114320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64C29A-0A3B-4715-8B8F-5C2038573435}" type="datetimeFigureOut">
              <a:rPr lang="fr-FR" smtClean="0"/>
              <a:t>16/12/2016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149584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64C29A-0A3B-4715-8B8F-5C2038573435}" type="datetimeFigureOut">
              <a:rPr lang="fr-FR" smtClean="0"/>
              <a:t>16/12/2016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272482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64C29A-0A3B-4715-8B8F-5C2038573435}" type="datetimeFigureOut">
              <a:rPr lang="fr-FR" smtClean="0"/>
              <a:t>16/12/2016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43852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64C29A-0A3B-4715-8B8F-5C2038573435}"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351960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64C29A-0A3B-4715-8B8F-5C2038573435}"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5ED8BD-F86B-4C1C-B074-203F27CFE9C5}" type="slidenum">
              <a:rPr lang="fr-FR" smtClean="0"/>
              <a:t>‹N°›</a:t>
            </a:fld>
            <a:endParaRPr lang="fr-FR"/>
          </a:p>
        </p:txBody>
      </p:sp>
    </p:spTree>
    <p:extLst>
      <p:ext uri="{BB962C8B-B14F-4D97-AF65-F5344CB8AC3E}">
        <p14:creationId xmlns:p14="http://schemas.microsoft.com/office/powerpoint/2010/main" val="240747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4C29A-0A3B-4715-8B8F-5C2038573435}" type="datetimeFigureOut">
              <a:rPr lang="fr-FR" smtClean="0"/>
              <a:t>16/12/2016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ED8BD-F86B-4C1C-B074-203F27CFE9C5}" type="slidenum">
              <a:rPr lang="fr-FR" smtClean="0"/>
              <a:t>‹N°›</a:t>
            </a:fld>
            <a:endParaRPr lang="fr-FR"/>
          </a:p>
        </p:txBody>
      </p:sp>
    </p:spTree>
    <p:extLst>
      <p:ext uri="{BB962C8B-B14F-4D97-AF65-F5344CB8AC3E}">
        <p14:creationId xmlns:p14="http://schemas.microsoft.com/office/powerpoint/2010/main" val="331615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9.jpe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18.jpeg"/><Relationship Id="rId4" Type="http://schemas.openxmlformats.org/officeDocument/2006/relationships/image" Target="../media/image16.jpeg"/><Relationship Id="rId9" Type="http://schemas.openxmlformats.org/officeDocument/2006/relationships/image" Target="../media/image17.jpe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3000" b="-3000"/>
          </a:stretch>
        </a:blip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4465"/>
            <a:ext cx="9144000" cy="6849070"/>
          </a:xfrm>
          <a:prstGeom prst="rect">
            <a:avLst/>
          </a:prstGeom>
        </p:spPr>
      </p:pic>
      <p:sp>
        <p:nvSpPr>
          <p:cNvPr id="2" name="Rectangle 1"/>
          <p:cNvSpPr/>
          <p:nvPr/>
        </p:nvSpPr>
        <p:spPr>
          <a:xfrm>
            <a:off x="7942023" y="0"/>
            <a:ext cx="1201977"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Etude de cas</a:t>
            </a:r>
            <a:endParaRPr lang="fr-FR" dirty="0">
              <a:solidFill>
                <a:schemeClr val="bg2">
                  <a:lumMod val="10000"/>
                </a:schemeClr>
              </a:solidFill>
              <a:latin typeface="Gloucester MT Extra Condensed" pitchFamily="18" charset="0"/>
            </a:endParaRPr>
          </a:p>
        </p:txBody>
      </p:sp>
      <p:sp>
        <p:nvSpPr>
          <p:cNvPr id="4" name="Rectangle 3"/>
          <p:cNvSpPr/>
          <p:nvPr/>
        </p:nvSpPr>
        <p:spPr>
          <a:xfrm>
            <a:off x="-10623" y="901483"/>
            <a:ext cx="7099518" cy="523220"/>
          </a:xfrm>
          <a:prstGeom prst="rect">
            <a:avLst/>
          </a:prstGeom>
          <a:solidFill>
            <a:schemeClr val="bg2">
              <a:lumMod val="1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901482"/>
            <a:ext cx="7161301" cy="523220"/>
          </a:xfrm>
          <a:prstGeom prst="rect">
            <a:avLst/>
          </a:prstGeom>
        </p:spPr>
        <p:txBody>
          <a:bodyPr wrap="square">
            <a:spAutoFit/>
          </a:bodyPr>
          <a:lstStyle/>
          <a:p>
            <a:pPr algn="ctr"/>
            <a:r>
              <a:rPr lang="fr-FR" sz="2800"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rPr>
              <a:t>Cayenne, une aire urbaine en devenir</a:t>
            </a:r>
            <a:endParaRPr lang="fr-FR" sz="2800"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endParaRPr>
          </a:p>
        </p:txBody>
      </p:sp>
      <p:sp>
        <p:nvSpPr>
          <p:cNvPr id="6" name="ZoneTexte 5"/>
          <p:cNvSpPr txBox="1"/>
          <p:nvPr/>
        </p:nvSpPr>
        <p:spPr>
          <a:xfrm>
            <a:off x="-1" y="6639355"/>
            <a:ext cx="1661032" cy="261610"/>
          </a:xfrm>
          <a:prstGeom prst="rect">
            <a:avLst/>
          </a:prstGeom>
          <a:noFill/>
        </p:spPr>
        <p:txBody>
          <a:bodyPr wrap="none" rtlCol="0">
            <a:spAutoFit/>
          </a:bodyPr>
          <a:lstStyle/>
          <a:p>
            <a:r>
              <a:rPr lang="fr-FR" sz="1100" b="1" i="1" dirty="0" smtClean="0">
                <a:solidFill>
                  <a:schemeClr val="bg1"/>
                </a:solidFill>
              </a:rPr>
              <a:t>Vue aérienne de Cayenne</a:t>
            </a:r>
            <a:endParaRPr lang="fr-FR" sz="1100" b="1" i="1" dirty="0">
              <a:solidFill>
                <a:schemeClr val="bg1"/>
              </a:solidFill>
            </a:endParaRPr>
          </a:p>
        </p:txBody>
      </p:sp>
      <p:sp>
        <p:nvSpPr>
          <p:cNvPr id="7" name="Rectangle 6"/>
          <p:cNvSpPr/>
          <p:nvPr/>
        </p:nvSpPr>
        <p:spPr>
          <a:xfrm>
            <a:off x="1" y="0"/>
            <a:ext cx="4572000"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Thème 1 : Dynamiques territoriales de la France contemporaine</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2815452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500"/>
                            </p:stCondLst>
                            <p:childTnLst>
                              <p:par>
                                <p:cTn id="13" presetID="15"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5"/>
                                        </p:tgtEl>
                                        <p:attrNameLst>
                                          <p:attrName>ppt_y</p:attrName>
                                        </p:attrNameLst>
                                      </p:cBhvr>
                                      <p:tavLst>
                                        <p:tav tm="0">
                                          <p:val>
                                            <p:strVal val="#ppt_y"/>
                                          </p:val>
                                        </p:tav>
                                        <p:tav tm="100000">
                                          <p:val>
                                            <p:strVal val="#ppt_y"/>
                                          </p:val>
                                        </p:tav>
                                      </p:tavLst>
                                    </p:anim>
                                    <p:anim calcmode="lin" valueType="num">
                                      <p:cBhvr>
                                        <p:cTn id="24"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5"/>
                                        </p:tgtEl>
                                      </p:cBhvr>
                                    </p:animEffect>
                                  </p:childTnLst>
                                </p:cTn>
                              </p:par>
                            </p:childTnLst>
                          </p:cTn>
                        </p:par>
                        <p:par>
                          <p:cTn id="27" fill="hold">
                            <p:stCondLst>
                              <p:cond delay="55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272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19857" y="-1032780"/>
            <a:ext cx="8129327" cy="6858000"/>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395" y="684785"/>
            <a:ext cx="2888382" cy="2888382"/>
          </a:xfrm>
          <a:prstGeom prst="rect">
            <a:avLst/>
          </a:prstGeom>
        </p:spPr>
      </p:pic>
      <p:sp>
        <p:nvSpPr>
          <p:cNvPr id="14" name="Ellipse 13"/>
          <p:cNvSpPr/>
          <p:nvPr/>
        </p:nvSpPr>
        <p:spPr>
          <a:xfrm>
            <a:off x="1201976" y="3180102"/>
            <a:ext cx="1465610" cy="151265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145001" y="2949050"/>
            <a:ext cx="2160000" cy="21600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37012" y="454974"/>
            <a:ext cx="1620000" cy="162000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2645227" y="1570976"/>
            <a:ext cx="1114611" cy="11160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80" name="Picture 8" descr="Afficher l'image d'origine"/>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19031" t="14444" r="31918" b="7783"/>
          <a:stretch/>
        </p:blipFill>
        <p:spPr bwMode="auto">
          <a:xfrm>
            <a:off x="1369035" y="3225888"/>
            <a:ext cx="1440000" cy="1440000"/>
          </a:xfrm>
          <a:prstGeom prst="ellipse">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3082" name="Picture 10" descr="Afficher l'image d'origine"/>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r="60409" b="31765"/>
          <a:stretch/>
        </p:blipFill>
        <p:spPr bwMode="auto">
          <a:xfrm>
            <a:off x="2465735" y="1936675"/>
            <a:ext cx="1080000" cy="1080000"/>
          </a:xfrm>
          <a:prstGeom prst="ellipse">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37762">
            <a:off x="5332932" y="567012"/>
            <a:ext cx="810701" cy="1213004"/>
          </a:xfrm>
          <a:prstGeom prst="rect">
            <a:avLst/>
          </a:prstGeom>
        </p:spPr>
      </p:pic>
      <p:pic>
        <p:nvPicPr>
          <p:cNvPr id="3084" name="Picture 12" descr="Afficher l'image d'origin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37411"/>
          <a:stretch/>
        </p:blipFill>
        <p:spPr bwMode="auto">
          <a:xfrm>
            <a:off x="4249035" y="688976"/>
            <a:ext cx="1440000" cy="1440000"/>
          </a:xfrm>
          <a:prstGeom prst="ellipse">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59103" y="3617462"/>
            <a:ext cx="3669489" cy="2096851"/>
          </a:xfrm>
          <a:prstGeom prst="rect">
            <a:avLst/>
          </a:prstGeom>
        </p:spPr>
      </p:pic>
      <p:pic>
        <p:nvPicPr>
          <p:cNvPr id="3088" name="Picture 16" descr="Afficher l'image d'origine"/>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l="36475" t="7161" r="10851" b="22935"/>
          <a:stretch/>
        </p:blipFill>
        <p:spPr bwMode="auto">
          <a:xfrm>
            <a:off x="4789035" y="3065913"/>
            <a:ext cx="1800000" cy="1800000"/>
          </a:xfrm>
          <a:prstGeom prst="ellipse">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9092637">
            <a:off x="2303755" y="5110220"/>
            <a:ext cx="2759630" cy="1208185"/>
          </a:xfrm>
          <a:prstGeom prst="rect">
            <a:avLst/>
          </a:prstGeom>
        </p:spPr>
      </p:pic>
      <p:pic>
        <p:nvPicPr>
          <p:cNvPr id="3086" name="Picture 14" descr="Afficher l'image d'origine"/>
          <p:cNvPicPr preferRelativeResize="0">
            <a:picLocks noChangeArrowheads="1"/>
          </p:cNvPicPr>
          <p:nvPr/>
        </p:nvPicPr>
        <p:blipFill rotWithShape="1">
          <a:blip r:embed="rId11" cstate="print">
            <a:duotone>
              <a:prstClr val="black"/>
              <a:srgbClr val="D9C3A5">
                <a:tint val="50000"/>
                <a:satMod val="180000"/>
              </a:srgbClr>
            </a:duotone>
            <a:extLst>
              <a:ext uri="{28A0092B-C50C-407E-A947-70E740481C1C}">
                <a14:useLocalDpi xmlns:a14="http://schemas.microsoft.com/office/drawing/2010/main" val="0"/>
              </a:ext>
            </a:extLst>
          </a:blip>
          <a:srcRect l="29956" r="21516" b="24282"/>
          <a:stretch/>
        </p:blipFill>
        <p:spPr bwMode="auto">
          <a:xfrm>
            <a:off x="2809035" y="4332049"/>
            <a:ext cx="1440000" cy="1440000"/>
          </a:xfrm>
          <a:prstGeom prst="ellipse">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23" name="Rectangle 22"/>
          <p:cNvSpPr/>
          <p:nvPr/>
        </p:nvSpPr>
        <p:spPr>
          <a:xfrm>
            <a:off x="1" y="0"/>
            <a:ext cx="4572000"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Thème 1 : Dynamiques territoriales de la France contemporaine</a:t>
            </a:r>
            <a:endParaRPr lang="fr-FR" dirty="0">
              <a:solidFill>
                <a:schemeClr val="bg2">
                  <a:lumMod val="10000"/>
                </a:schemeClr>
              </a:solidFill>
              <a:latin typeface="Gloucester MT Extra Condensed" pitchFamily="18" charset="0"/>
            </a:endParaRPr>
          </a:p>
        </p:txBody>
      </p:sp>
      <p:sp>
        <p:nvSpPr>
          <p:cNvPr id="24" name="Rectangle 23"/>
          <p:cNvSpPr/>
          <p:nvPr/>
        </p:nvSpPr>
        <p:spPr>
          <a:xfrm>
            <a:off x="2047445" y="5122225"/>
            <a:ext cx="7099518" cy="1015663"/>
          </a:xfrm>
          <a:prstGeom prst="rect">
            <a:avLst/>
          </a:prstGeom>
          <a:solidFill>
            <a:schemeClr val="bg2">
              <a:lumMod val="1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2058068" y="5122225"/>
            <a:ext cx="7161301" cy="954107"/>
          </a:xfrm>
          <a:prstGeom prst="rect">
            <a:avLst/>
          </a:prstGeom>
        </p:spPr>
        <p:txBody>
          <a:bodyPr wrap="square">
            <a:spAutoFit/>
          </a:bodyPr>
          <a:lstStyle/>
          <a:p>
            <a:pPr algn="ctr"/>
            <a:r>
              <a:rPr lang="fr-FR" sz="2800"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rPr>
              <a:t>Les aires urbaines, une nouvelle géographie d'une France mondialisée.</a:t>
            </a:r>
            <a:endParaRPr lang="fr-FR" sz="2800"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endParaRPr>
          </a:p>
        </p:txBody>
      </p:sp>
      <p:pic>
        <p:nvPicPr>
          <p:cNvPr id="3074" name="Picture 2" descr="Afficher l'image d'origine"/>
          <p:cNvPicPr>
            <a:picLocks noChangeAspect="1" noChangeArrowheads="1"/>
          </p:cNvPicPr>
          <p:nvPr/>
        </p:nvPicPr>
        <p:blipFill rotWithShape="1">
          <a:blip r:embed="rId12">
            <a:clrChange>
              <a:clrFrom>
                <a:srgbClr val="FFFFFF"/>
              </a:clrFrom>
              <a:clrTo>
                <a:srgbClr val="FFFFFF">
                  <a:alpha val="0"/>
                </a:srgbClr>
              </a:clrTo>
            </a:clrChange>
            <a:duotone>
              <a:prstClr val="black"/>
              <a:schemeClr val="accent6">
                <a:tint val="45000"/>
                <a:satMod val="400000"/>
              </a:schemeClr>
            </a:duotone>
            <a:extLst>
              <a:ext uri="{BEBA8EAE-BF5A-486C-A8C5-ECC9F3942E4B}">
                <a14:imgProps xmlns:a14="http://schemas.microsoft.com/office/drawing/2010/main">
                  <a14:imgLayer r:embed="rId13">
                    <a14:imgEffect>
                      <a14:backgroundRemoval t="0" b="99831" l="0" r="39238"/>
                    </a14:imgEffect>
                    <a14:imgEffect>
                      <a14:artisticPhotocopy/>
                    </a14:imgEffect>
                  </a14:imgLayer>
                </a14:imgProps>
              </a:ext>
              <a:ext uri="{28A0092B-C50C-407E-A947-70E740481C1C}">
                <a14:useLocalDpi xmlns:a14="http://schemas.microsoft.com/office/drawing/2010/main" val="0"/>
              </a:ext>
            </a:extLst>
          </a:blip>
          <a:srcRect r="60687"/>
          <a:stretch/>
        </p:blipFill>
        <p:spPr bwMode="auto">
          <a:xfrm>
            <a:off x="2465735" y="1862877"/>
            <a:ext cx="2642079" cy="2803011"/>
          </a:xfrm>
          <a:prstGeom prst="rect">
            <a:avLst/>
          </a:prstGeom>
          <a:noFill/>
          <a:effectLst>
            <a:glow rad="114300">
              <a:schemeClr val="bg1">
                <a:alpha val="88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7942023" y="931"/>
            <a:ext cx="1201977" cy="637754"/>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Mise en perspective</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3315370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out)">
                                      <p:cBhvr>
                                        <p:cTn id="13" dur="2000"/>
                                        <p:tgtEl>
                                          <p:spTgt spid="1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out)">
                                      <p:cBhvr>
                                        <p:cTn id="16" dur="2000"/>
                                        <p:tgtEl>
                                          <p:spTgt spid="1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2000"/>
                                        <p:tgtEl>
                                          <p:spTgt spid="14"/>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out)">
                                      <p:cBhvr>
                                        <p:cTn id="22" dur="2000"/>
                                        <p:tgtEl>
                                          <p:spTgt spid="3"/>
                                        </p:tgtEl>
                                      </p:cBhvr>
                                    </p:animEffect>
                                  </p:childTnLst>
                                </p:cTn>
                              </p:par>
                            </p:childTnLst>
                          </p:cTn>
                        </p:par>
                        <p:par>
                          <p:cTn id="23" fill="hold">
                            <p:stCondLst>
                              <p:cond delay="3000"/>
                            </p:stCondLst>
                            <p:childTnLst>
                              <p:par>
                                <p:cTn id="24" presetID="31" presetClass="entr" presetSubtype="0" fill="hold" nodeType="afterEffect">
                                  <p:stCondLst>
                                    <p:cond delay="0"/>
                                  </p:stCondLst>
                                  <p:childTnLst>
                                    <p:set>
                                      <p:cBhvr>
                                        <p:cTn id="25" dur="1" fill="hold">
                                          <p:stCondLst>
                                            <p:cond delay="0"/>
                                          </p:stCondLst>
                                        </p:cTn>
                                        <p:tgtEl>
                                          <p:spTgt spid="3084"/>
                                        </p:tgtEl>
                                        <p:attrNameLst>
                                          <p:attrName>style.visibility</p:attrName>
                                        </p:attrNameLst>
                                      </p:cBhvr>
                                      <p:to>
                                        <p:strVal val="visible"/>
                                      </p:to>
                                    </p:set>
                                    <p:anim calcmode="lin" valueType="num">
                                      <p:cBhvr>
                                        <p:cTn id="26" dur="1000" fill="hold"/>
                                        <p:tgtEl>
                                          <p:spTgt spid="3084"/>
                                        </p:tgtEl>
                                        <p:attrNameLst>
                                          <p:attrName>ppt_w</p:attrName>
                                        </p:attrNameLst>
                                      </p:cBhvr>
                                      <p:tavLst>
                                        <p:tav tm="0">
                                          <p:val>
                                            <p:fltVal val="0"/>
                                          </p:val>
                                        </p:tav>
                                        <p:tav tm="100000">
                                          <p:val>
                                            <p:strVal val="#ppt_w"/>
                                          </p:val>
                                        </p:tav>
                                      </p:tavLst>
                                    </p:anim>
                                    <p:anim calcmode="lin" valueType="num">
                                      <p:cBhvr>
                                        <p:cTn id="27" dur="1000" fill="hold"/>
                                        <p:tgtEl>
                                          <p:spTgt spid="3084"/>
                                        </p:tgtEl>
                                        <p:attrNameLst>
                                          <p:attrName>ppt_h</p:attrName>
                                        </p:attrNameLst>
                                      </p:cBhvr>
                                      <p:tavLst>
                                        <p:tav tm="0">
                                          <p:val>
                                            <p:fltVal val="0"/>
                                          </p:val>
                                        </p:tav>
                                        <p:tav tm="100000">
                                          <p:val>
                                            <p:strVal val="#ppt_h"/>
                                          </p:val>
                                        </p:tav>
                                      </p:tavLst>
                                    </p:anim>
                                    <p:anim calcmode="lin" valueType="num">
                                      <p:cBhvr>
                                        <p:cTn id="28" dur="1000" fill="hold"/>
                                        <p:tgtEl>
                                          <p:spTgt spid="3084"/>
                                        </p:tgtEl>
                                        <p:attrNameLst>
                                          <p:attrName>style.rotation</p:attrName>
                                        </p:attrNameLst>
                                      </p:cBhvr>
                                      <p:tavLst>
                                        <p:tav tm="0">
                                          <p:val>
                                            <p:fltVal val="90"/>
                                          </p:val>
                                        </p:tav>
                                        <p:tav tm="100000">
                                          <p:val>
                                            <p:fltVal val="0"/>
                                          </p:val>
                                        </p:tav>
                                      </p:tavLst>
                                    </p:anim>
                                    <p:animEffect transition="in" filter="fade">
                                      <p:cBhvr>
                                        <p:cTn id="29" dur="1000"/>
                                        <p:tgtEl>
                                          <p:spTgt spid="3084"/>
                                        </p:tgtEl>
                                      </p:cBhvr>
                                    </p:animEffect>
                                  </p:childTnLst>
                                </p:cTn>
                              </p:par>
                              <p:par>
                                <p:cTn id="30" presetID="31" presetClass="entr" presetSubtype="0" fill="hold" nodeType="withEffect">
                                  <p:stCondLst>
                                    <p:cond delay="0"/>
                                  </p:stCondLst>
                                  <p:childTnLst>
                                    <p:set>
                                      <p:cBhvr>
                                        <p:cTn id="31" dur="1" fill="hold">
                                          <p:stCondLst>
                                            <p:cond delay="0"/>
                                          </p:stCondLst>
                                        </p:cTn>
                                        <p:tgtEl>
                                          <p:spTgt spid="3082"/>
                                        </p:tgtEl>
                                        <p:attrNameLst>
                                          <p:attrName>style.visibility</p:attrName>
                                        </p:attrNameLst>
                                      </p:cBhvr>
                                      <p:to>
                                        <p:strVal val="visible"/>
                                      </p:to>
                                    </p:set>
                                    <p:anim calcmode="lin" valueType="num">
                                      <p:cBhvr>
                                        <p:cTn id="32" dur="1000" fill="hold"/>
                                        <p:tgtEl>
                                          <p:spTgt spid="3082"/>
                                        </p:tgtEl>
                                        <p:attrNameLst>
                                          <p:attrName>ppt_w</p:attrName>
                                        </p:attrNameLst>
                                      </p:cBhvr>
                                      <p:tavLst>
                                        <p:tav tm="0">
                                          <p:val>
                                            <p:fltVal val="0"/>
                                          </p:val>
                                        </p:tav>
                                        <p:tav tm="100000">
                                          <p:val>
                                            <p:strVal val="#ppt_w"/>
                                          </p:val>
                                        </p:tav>
                                      </p:tavLst>
                                    </p:anim>
                                    <p:anim calcmode="lin" valueType="num">
                                      <p:cBhvr>
                                        <p:cTn id="33" dur="1000" fill="hold"/>
                                        <p:tgtEl>
                                          <p:spTgt spid="3082"/>
                                        </p:tgtEl>
                                        <p:attrNameLst>
                                          <p:attrName>ppt_h</p:attrName>
                                        </p:attrNameLst>
                                      </p:cBhvr>
                                      <p:tavLst>
                                        <p:tav tm="0">
                                          <p:val>
                                            <p:fltVal val="0"/>
                                          </p:val>
                                        </p:tav>
                                        <p:tav tm="100000">
                                          <p:val>
                                            <p:strVal val="#ppt_h"/>
                                          </p:val>
                                        </p:tav>
                                      </p:tavLst>
                                    </p:anim>
                                    <p:anim calcmode="lin" valueType="num">
                                      <p:cBhvr>
                                        <p:cTn id="34" dur="1000" fill="hold"/>
                                        <p:tgtEl>
                                          <p:spTgt spid="3082"/>
                                        </p:tgtEl>
                                        <p:attrNameLst>
                                          <p:attrName>style.rotation</p:attrName>
                                        </p:attrNameLst>
                                      </p:cBhvr>
                                      <p:tavLst>
                                        <p:tav tm="0">
                                          <p:val>
                                            <p:fltVal val="90"/>
                                          </p:val>
                                        </p:tav>
                                        <p:tav tm="100000">
                                          <p:val>
                                            <p:fltVal val="0"/>
                                          </p:val>
                                        </p:tav>
                                      </p:tavLst>
                                    </p:anim>
                                    <p:animEffect transition="in" filter="fade">
                                      <p:cBhvr>
                                        <p:cTn id="35" dur="1000"/>
                                        <p:tgtEl>
                                          <p:spTgt spid="3082"/>
                                        </p:tgtEl>
                                      </p:cBhvr>
                                    </p:animEffect>
                                  </p:childTnLst>
                                </p:cTn>
                              </p:par>
                              <p:par>
                                <p:cTn id="36" presetID="31" presetClass="entr" presetSubtype="0" fill="hold" nodeType="withEffect">
                                  <p:stCondLst>
                                    <p:cond delay="0"/>
                                  </p:stCondLst>
                                  <p:childTnLst>
                                    <p:set>
                                      <p:cBhvr>
                                        <p:cTn id="37" dur="1" fill="hold">
                                          <p:stCondLst>
                                            <p:cond delay="0"/>
                                          </p:stCondLst>
                                        </p:cTn>
                                        <p:tgtEl>
                                          <p:spTgt spid="3080"/>
                                        </p:tgtEl>
                                        <p:attrNameLst>
                                          <p:attrName>style.visibility</p:attrName>
                                        </p:attrNameLst>
                                      </p:cBhvr>
                                      <p:to>
                                        <p:strVal val="visible"/>
                                      </p:to>
                                    </p:set>
                                    <p:anim calcmode="lin" valueType="num">
                                      <p:cBhvr>
                                        <p:cTn id="38" dur="1000" fill="hold"/>
                                        <p:tgtEl>
                                          <p:spTgt spid="3080"/>
                                        </p:tgtEl>
                                        <p:attrNameLst>
                                          <p:attrName>ppt_w</p:attrName>
                                        </p:attrNameLst>
                                      </p:cBhvr>
                                      <p:tavLst>
                                        <p:tav tm="0">
                                          <p:val>
                                            <p:fltVal val="0"/>
                                          </p:val>
                                        </p:tav>
                                        <p:tav tm="100000">
                                          <p:val>
                                            <p:strVal val="#ppt_w"/>
                                          </p:val>
                                        </p:tav>
                                      </p:tavLst>
                                    </p:anim>
                                    <p:anim calcmode="lin" valueType="num">
                                      <p:cBhvr>
                                        <p:cTn id="39" dur="1000" fill="hold"/>
                                        <p:tgtEl>
                                          <p:spTgt spid="3080"/>
                                        </p:tgtEl>
                                        <p:attrNameLst>
                                          <p:attrName>ppt_h</p:attrName>
                                        </p:attrNameLst>
                                      </p:cBhvr>
                                      <p:tavLst>
                                        <p:tav tm="0">
                                          <p:val>
                                            <p:fltVal val="0"/>
                                          </p:val>
                                        </p:tav>
                                        <p:tav tm="100000">
                                          <p:val>
                                            <p:strVal val="#ppt_h"/>
                                          </p:val>
                                        </p:tav>
                                      </p:tavLst>
                                    </p:anim>
                                    <p:anim calcmode="lin" valueType="num">
                                      <p:cBhvr>
                                        <p:cTn id="40" dur="1000" fill="hold"/>
                                        <p:tgtEl>
                                          <p:spTgt spid="3080"/>
                                        </p:tgtEl>
                                        <p:attrNameLst>
                                          <p:attrName>style.rotation</p:attrName>
                                        </p:attrNameLst>
                                      </p:cBhvr>
                                      <p:tavLst>
                                        <p:tav tm="0">
                                          <p:val>
                                            <p:fltVal val="90"/>
                                          </p:val>
                                        </p:tav>
                                        <p:tav tm="100000">
                                          <p:val>
                                            <p:fltVal val="0"/>
                                          </p:val>
                                        </p:tav>
                                      </p:tavLst>
                                    </p:anim>
                                    <p:animEffect transition="in" filter="fade">
                                      <p:cBhvr>
                                        <p:cTn id="41" dur="1000"/>
                                        <p:tgtEl>
                                          <p:spTgt spid="3080"/>
                                        </p:tgtEl>
                                      </p:cBhvr>
                                    </p:animEffect>
                                  </p:childTnLst>
                                </p:cTn>
                              </p:par>
                              <p:par>
                                <p:cTn id="42" presetID="31" presetClass="entr" presetSubtype="0" fill="hold" nodeType="withEffect">
                                  <p:stCondLst>
                                    <p:cond delay="0"/>
                                  </p:stCondLst>
                                  <p:childTnLst>
                                    <p:set>
                                      <p:cBhvr>
                                        <p:cTn id="43" dur="1" fill="hold">
                                          <p:stCondLst>
                                            <p:cond delay="0"/>
                                          </p:stCondLst>
                                        </p:cTn>
                                        <p:tgtEl>
                                          <p:spTgt spid="3086"/>
                                        </p:tgtEl>
                                        <p:attrNameLst>
                                          <p:attrName>style.visibility</p:attrName>
                                        </p:attrNameLst>
                                      </p:cBhvr>
                                      <p:to>
                                        <p:strVal val="visible"/>
                                      </p:to>
                                    </p:set>
                                    <p:anim calcmode="lin" valueType="num">
                                      <p:cBhvr>
                                        <p:cTn id="44" dur="1000" fill="hold"/>
                                        <p:tgtEl>
                                          <p:spTgt spid="3086"/>
                                        </p:tgtEl>
                                        <p:attrNameLst>
                                          <p:attrName>ppt_w</p:attrName>
                                        </p:attrNameLst>
                                      </p:cBhvr>
                                      <p:tavLst>
                                        <p:tav tm="0">
                                          <p:val>
                                            <p:fltVal val="0"/>
                                          </p:val>
                                        </p:tav>
                                        <p:tav tm="100000">
                                          <p:val>
                                            <p:strVal val="#ppt_w"/>
                                          </p:val>
                                        </p:tav>
                                      </p:tavLst>
                                    </p:anim>
                                    <p:anim calcmode="lin" valueType="num">
                                      <p:cBhvr>
                                        <p:cTn id="45" dur="1000" fill="hold"/>
                                        <p:tgtEl>
                                          <p:spTgt spid="3086"/>
                                        </p:tgtEl>
                                        <p:attrNameLst>
                                          <p:attrName>ppt_h</p:attrName>
                                        </p:attrNameLst>
                                      </p:cBhvr>
                                      <p:tavLst>
                                        <p:tav tm="0">
                                          <p:val>
                                            <p:fltVal val="0"/>
                                          </p:val>
                                        </p:tav>
                                        <p:tav tm="100000">
                                          <p:val>
                                            <p:strVal val="#ppt_h"/>
                                          </p:val>
                                        </p:tav>
                                      </p:tavLst>
                                    </p:anim>
                                    <p:anim calcmode="lin" valueType="num">
                                      <p:cBhvr>
                                        <p:cTn id="46" dur="1000" fill="hold"/>
                                        <p:tgtEl>
                                          <p:spTgt spid="3086"/>
                                        </p:tgtEl>
                                        <p:attrNameLst>
                                          <p:attrName>style.rotation</p:attrName>
                                        </p:attrNameLst>
                                      </p:cBhvr>
                                      <p:tavLst>
                                        <p:tav tm="0">
                                          <p:val>
                                            <p:fltVal val="90"/>
                                          </p:val>
                                        </p:tav>
                                        <p:tav tm="100000">
                                          <p:val>
                                            <p:fltVal val="0"/>
                                          </p:val>
                                        </p:tav>
                                      </p:tavLst>
                                    </p:anim>
                                    <p:animEffect transition="in" filter="fade">
                                      <p:cBhvr>
                                        <p:cTn id="47" dur="1000"/>
                                        <p:tgtEl>
                                          <p:spTgt spid="3086"/>
                                        </p:tgtEl>
                                      </p:cBhvr>
                                    </p:animEffect>
                                  </p:childTnLst>
                                </p:cTn>
                              </p:par>
                              <p:par>
                                <p:cTn id="48" presetID="31" presetClass="entr" presetSubtype="0" fill="hold" nodeType="withEffect">
                                  <p:stCondLst>
                                    <p:cond delay="0"/>
                                  </p:stCondLst>
                                  <p:childTnLst>
                                    <p:set>
                                      <p:cBhvr>
                                        <p:cTn id="49" dur="1" fill="hold">
                                          <p:stCondLst>
                                            <p:cond delay="0"/>
                                          </p:stCondLst>
                                        </p:cTn>
                                        <p:tgtEl>
                                          <p:spTgt spid="3088"/>
                                        </p:tgtEl>
                                        <p:attrNameLst>
                                          <p:attrName>style.visibility</p:attrName>
                                        </p:attrNameLst>
                                      </p:cBhvr>
                                      <p:to>
                                        <p:strVal val="visible"/>
                                      </p:to>
                                    </p:set>
                                    <p:anim calcmode="lin" valueType="num">
                                      <p:cBhvr>
                                        <p:cTn id="50" dur="1000" fill="hold"/>
                                        <p:tgtEl>
                                          <p:spTgt spid="3088"/>
                                        </p:tgtEl>
                                        <p:attrNameLst>
                                          <p:attrName>ppt_w</p:attrName>
                                        </p:attrNameLst>
                                      </p:cBhvr>
                                      <p:tavLst>
                                        <p:tav tm="0">
                                          <p:val>
                                            <p:fltVal val="0"/>
                                          </p:val>
                                        </p:tav>
                                        <p:tav tm="100000">
                                          <p:val>
                                            <p:strVal val="#ppt_w"/>
                                          </p:val>
                                        </p:tav>
                                      </p:tavLst>
                                    </p:anim>
                                    <p:anim calcmode="lin" valueType="num">
                                      <p:cBhvr>
                                        <p:cTn id="51" dur="1000" fill="hold"/>
                                        <p:tgtEl>
                                          <p:spTgt spid="3088"/>
                                        </p:tgtEl>
                                        <p:attrNameLst>
                                          <p:attrName>ppt_h</p:attrName>
                                        </p:attrNameLst>
                                      </p:cBhvr>
                                      <p:tavLst>
                                        <p:tav tm="0">
                                          <p:val>
                                            <p:fltVal val="0"/>
                                          </p:val>
                                        </p:tav>
                                        <p:tav tm="100000">
                                          <p:val>
                                            <p:strVal val="#ppt_h"/>
                                          </p:val>
                                        </p:tav>
                                      </p:tavLst>
                                    </p:anim>
                                    <p:anim calcmode="lin" valueType="num">
                                      <p:cBhvr>
                                        <p:cTn id="52" dur="1000" fill="hold"/>
                                        <p:tgtEl>
                                          <p:spTgt spid="3088"/>
                                        </p:tgtEl>
                                        <p:attrNameLst>
                                          <p:attrName>style.rotation</p:attrName>
                                        </p:attrNameLst>
                                      </p:cBhvr>
                                      <p:tavLst>
                                        <p:tav tm="0">
                                          <p:val>
                                            <p:fltVal val="90"/>
                                          </p:val>
                                        </p:tav>
                                        <p:tav tm="100000">
                                          <p:val>
                                            <p:fltVal val="0"/>
                                          </p:val>
                                        </p:tav>
                                      </p:tavLst>
                                    </p:anim>
                                    <p:animEffect transition="in" filter="fade">
                                      <p:cBhvr>
                                        <p:cTn id="53" dur="1000"/>
                                        <p:tgtEl>
                                          <p:spTgt spid="3088"/>
                                        </p:tgtEl>
                                      </p:cBhvr>
                                    </p:animEffect>
                                  </p:childTnLst>
                                </p:cTn>
                              </p:par>
                            </p:childTnLst>
                          </p:cTn>
                        </p:par>
                        <p:par>
                          <p:cTn id="54" fill="hold">
                            <p:stCondLst>
                              <p:cond delay="4000"/>
                            </p:stCondLst>
                            <p:childTnLst>
                              <p:par>
                                <p:cTn id="55" presetID="14" presetClass="entr" presetSubtype="1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14" presetClass="entr" presetSubtype="1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randombar(horizontal)">
                                      <p:cBhvr>
                                        <p:cTn id="60" dur="500"/>
                                        <p:tgtEl>
                                          <p:spTgt spid="8"/>
                                        </p:tgtEl>
                                      </p:cBhvr>
                                    </p:animEffect>
                                  </p:childTnLst>
                                </p:cTn>
                              </p:par>
                              <p:par>
                                <p:cTn id="61" presetID="14" presetClass="entr" presetSubtype="1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500"/>
                                        <p:tgtEl>
                                          <p:spTgt spid="9"/>
                                        </p:tgtEl>
                                      </p:cBhvr>
                                    </p:animEffect>
                                  </p:childTnLst>
                                </p:cTn>
                              </p:par>
                              <p:par>
                                <p:cTn id="64" presetID="14" presetClass="entr" presetSubtype="1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par>
                          <p:cTn id="67" fill="hold">
                            <p:stCondLst>
                              <p:cond delay="4500"/>
                            </p:stCondLst>
                            <p:childTnLst>
                              <p:par>
                                <p:cTn id="68" presetID="22" presetClass="entr" presetSubtype="4"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1250"/>
                                        <p:tgtEl>
                                          <p:spTgt spid="11"/>
                                        </p:tgtEl>
                                      </p:cBhvr>
                                    </p:animEffect>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750"/>
                                        <p:tgtEl>
                                          <p:spTgt spid="23"/>
                                        </p:tgtEl>
                                      </p:cBhvr>
                                    </p:animEffect>
                                  </p:childTnLst>
                                </p:cTn>
                              </p:par>
                            </p:childTnLst>
                          </p:cTn>
                        </p:par>
                        <p:par>
                          <p:cTn id="75" fill="hold">
                            <p:stCondLst>
                              <p:cond delay="6500"/>
                            </p:stCondLst>
                            <p:childTnLst>
                              <p:par>
                                <p:cTn id="76" presetID="15"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ppt_w</p:attrName>
                                        </p:attrNameLst>
                                      </p:cBhvr>
                                      <p:tavLst>
                                        <p:tav tm="0">
                                          <p:val>
                                            <p:fltVal val="0"/>
                                          </p:val>
                                        </p:tav>
                                        <p:tav tm="100000">
                                          <p:val>
                                            <p:strVal val="#ppt_w"/>
                                          </p:val>
                                        </p:tav>
                                      </p:tavLst>
                                    </p:anim>
                                    <p:anim calcmode="lin" valueType="num">
                                      <p:cBhvr>
                                        <p:cTn id="79" dur="1000" fill="hold"/>
                                        <p:tgtEl>
                                          <p:spTgt spid="24"/>
                                        </p:tgtEl>
                                        <p:attrNameLst>
                                          <p:attrName>ppt_h</p:attrName>
                                        </p:attrNameLst>
                                      </p:cBhvr>
                                      <p:tavLst>
                                        <p:tav tm="0">
                                          <p:val>
                                            <p:fltVal val="0"/>
                                          </p:val>
                                        </p:tav>
                                        <p:tav tm="100000">
                                          <p:val>
                                            <p:strVal val="#ppt_h"/>
                                          </p:val>
                                        </p:tav>
                                      </p:tavLst>
                                    </p:anim>
                                    <p:anim calcmode="lin" valueType="num">
                                      <p:cBhvr>
                                        <p:cTn id="80"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75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25"/>
                                        </p:tgtEl>
                                        <p:attrNameLst>
                                          <p:attrName>style.visibility</p:attrName>
                                        </p:attrNameLst>
                                      </p:cBhvr>
                                      <p:to>
                                        <p:strVal val="visible"/>
                                      </p:to>
                                    </p:set>
                                    <p:anim calcmode="lin" valueType="num">
                                      <p:cBhvr>
                                        <p:cTn id="85"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6" dur="750" fill="hold"/>
                                        <p:tgtEl>
                                          <p:spTgt spid="25"/>
                                        </p:tgtEl>
                                        <p:attrNameLst>
                                          <p:attrName>ppt_y</p:attrName>
                                        </p:attrNameLst>
                                      </p:cBhvr>
                                      <p:tavLst>
                                        <p:tav tm="0">
                                          <p:val>
                                            <p:strVal val="#ppt_y"/>
                                          </p:val>
                                        </p:tav>
                                        <p:tav tm="100000">
                                          <p:val>
                                            <p:strVal val="#ppt_y"/>
                                          </p:val>
                                        </p:tav>
                                      </p:tavLst>
                                    </p:anim>
                                    <p:anim calcmode="lin" valueType="num">
                                      <p:cBhvr>
                                        <p:cTn id="87"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8"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9" dur="750" tmFilter="0,0; .5, 1; 1, 1"/>
                                        <p:tgtEl>
                                          <p:spTgt spid="25"/>
                                        </p:tgtEl>
                                      </p:cBhvr>
                                    </p:animEffect>
                                  </p:childTnLst>
                                </p:cTn>
                              </p:par>
                            </p:childTnLst>
                          </p:cTn>
                        </p:par>
                        <p:par>
                          <p:cTn id="90" fill="hold">
                            <p:stCondLst>
                              <p:cond delay="1275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3" grpId="0" animBg="1"/>
      <p:bldP spid="23" grpId="0" animBg="1"/>
      <p:bldP spid="24" grpId="0" animBg="1"/>
      <p:bldP spid="25"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3000" b="-3000"/>
          </a:stretch>
        </a:blipFill>
        <a:effectLst/>
      </p:bgPr>
    </p:bg>
    <p:spTree>
      <p:nvGrpSpPr>
        <p:cNvPr id="1" name=""/>
        <p:cNvGrpSpPr/>
        <p:nvPr/>
      </p:nvGrpSpPr>
      <p:grpSpPr>
        <a:xfrm>
          <a:off x="0" y="0"/>
          <a:ext cx="0" cy="0"/>
          <a:chOff x="0" y="0"/>
          <a:chExt cx="0" cy="0"/>
        </a:xfrm>
      </p:grpSpPr>
      <p:sp>
        <p:nvSpPr>
          <p:cNvPr id="3" name="ZoneTexte 2"/>
          <p:cNvSpPr txBox="1"/>
          <p:nvPr/>
        </p:nvSpPr>
        <p:spPr>
          <a:xfrm>
            <a:off x="0" y="0"/>
            <a:ext cx="3381054" cy="646331"/>
          </a:xfrm>
          <a:prstGeom prst="rect">
            <a:avLst/>
          </a:prstGeom>
          <a:noFill/>
        </p:spPr>
        <p:txBody>
          <a:bodyPr wrap="none" rtlCol="0">
            <a:spAutoFit/>
          </a:bodyPr>
          <a:lstStyle/>
          <a:p>
            <a:r>
              <a:rPr lang="fr-FR" sz="3600" u="sng" cap="small" dirty="0" smtClean="0">
                <a:solidFill>
                  <a:schemeClr val="bg2">
                    <a:lumMod val="90000"/>
                  </a:schemeClr>
                </a:solidFill>
                <a:latin typeface="Britannic Bold" pitchFamily="34" charset="0"/>
              </a:rPr>
              <a:t>Titre ou activité</a:t>
            </a:r>
            <a:endParaRPr lang="fr-FR" sz="3600" u="sng" cap="small" dirty="0">
              <a:solidFill>
                <a:schemeClr val="bg2">
                  <a:lumMod val="90000"/>
                </a:schemeClr>
              </a:solidFill>
              <a:latin typeface="Britannic Bold" pitchFamily="34" charset="0"/>
            </a:endParaRPr>
          </a:p>
        </p:txBody>
      </p:sp>
      <p:sp>
        <p:nvSpPr>
          <p:cNvPr id="5" name="Rectangle 4"/>
          <p:cNvSpPr/>
          <p:nvPr/>
        </p:nvSpPr>
        <p:spPr>
          <a:xfrm>
            <a:off x="1095054" y="901482"/>
            <a:ext cx="4572000" cy="3139321"/>
          </a:xfrm>
          <a:prstGeom prst="rect">
            <a:avLst/>
          </a:prstGeom>
          <a:solidFill>
            <a:srgbClr val="996633"/>
          </a:solidFill>
        </p:spPr>
        <p:style>
          <a:lnRef idx="1">
            <a:schemeClr val="dk1"/>
          </a:lnRef>
          <a:fillRef idx="3">
            <a:schemeClr val="dk1"/>
          </a:fillRef>
          <a:effectRef idx="2">
            <a:schemeClr val="dk1"/>
          </a:effectRef>
          <a:fontRef idx="minor">
            <a:schemeClr val="lt1"/>
          </a:fontRef>
        </p:style>
        <p:txBody>
          <a:bodyPr>
            <a:spAutoFit/>
          </a:bodyPr>
          <a:lstStyle/>
          <a:p>
            <a:pPr algn="just"/>
            <a:r>
              <a:rPr lang="fr-FR" dirty="0"/>
              <a:t>Le territoire français a profondément changé depuis cinquante ans, en raison de l'urbanisation qui a modifié les genres de vie et a redistribué les populations et les activités économiques. Il s'agit de présenter aux élèves ces principaux bouleversements. La géographie des aires urbaines permet de sensibiliser les élèves à la diversité des espaces (centraux, péricentraux, périurbains, suburbains) concernés par l'urbanisation et aux relations entre les aires d'influences urbaines. 	</a:t>
            </a:r>
          </a:p>
        </p:txBody>
      </p:sp>
    </p:spTree>
    <p:extLst>
      <p:ext uri="{BB962C8B-B14F-4D97-AF65-F5344CB8AC3E}">
        <p14:creationId xmlns:p14="http://schemas.microsoft.com/office/powerpoint/2010/main" val="82091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136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631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pic>
        <p:nvPicPr>
          <p:cNvPr id="5126" name="Picture 6"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r="12008"/>
          <a:stretch/>
        </p:blipFill>
        <p:spPr bwMode="auto">
          <a:xfrm>
            <a:off x="-37684" y="-42863"/>
            <a:ext cx="9219369" cy="694372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901482"/>
            <a:ext cx="7099518" cy="954107"/>
          </a:xfrm>
          <a:prstGeom prst="rect">
            <a:avLst/>
          </a:prstGeom>
          <a:solidFill>
            <a:srgbClr val="00330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0" y="901482"/>
            <a:ext cx="7161301" cy="954107"/>
          </a:xfrm>
          <a:prstGeom prst="rect">
            <a:avLst/>
          </a:prstGeom>
        </p:spPr>
        <p:txBody>
          <a:bodyPr wrap="square">
            <a:spAutoFit/>
          </a:bodyPr>
          <a:lstStyle/>
          <a:p>
            <a:pPr algn="ctr"/>
            <a:r>
              <a:rPr lang="fr-FR" sz="2800"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rPr>
              <a:t>Les Alpes du Sud : un espace de faible densité de plus en plus attractif </a:t>
            </a:r>
            <a:endParaRPr lang="fr-FR" sz="2800"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endParaRPr>
          </a:p>
        </p:txBody>
      </p:sp>
      <p:sp>
        <p:nvSpPr>
          <p:cNvPr id="20" name="Rectangle 19"/>
          <p:cNvSpPr/>
          <p:nvPr/>
        </p:nvSpPr>
        <p:spPr>
          <a:xfrm>
            <a:off x="7942023" y="0"/>
            <a:ext cx="1201977"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Etude de cas</a:t>
            </a:r>
            <a:endParaRPr lang="fr-FR" dirty="0">
              <a:solidFill>
                <a:schemeClr val="bg2">
                  <a:lumMod val="10000"/>
                </a:schemeClr>
              </a:solidFill>
              <a:latin typeface="Gloucester MT Extra Condensed" pitchFamily="18" charset="0"/>
            </a:endParaRPr>
          </a:p>
        </p:txBody>
      </p:sp>
      <p:sp>
        <p:nvSpPr>
          <p:cNvPr id="2" name="ZoneTexte 1"/>
          <p:cNvSpPr txBox="1"/>
          <p:nvPr/>
        </p:nvSpPr>
        <p:spPr>
          <a:xfrm>
            <a:off x="-1" y="6639355"/>
            <a:ext cx="3041217" cy="261610"/>
          </a:xfrm>
          <a:prstGeom prst="rect">
            <a:avLst/>
          </a:prstGeom>
          <a:noFill/>
        </p:spPr>
        <p:txBody>
          <a:bodyPr wrap="none" rtlCol="0">
            <a:spAutoFit/>
          </a:bodyPr>
          <a:lstStyle/>
          <a:p>
            <a:r>
              <a:rPr lang="fr-FR" sz="1100" b="1" i="1" dirty="0" smtClean="0"/>
              <a:t>Pédalo au Lac de Sainte Croix/La Palu sur Verdon</a:t>
            </a:r>
            <a:endParaRPr lang="fr-FR" sz="1100" b="1" i="1" dirty="0"/>
          </a:p>
        </p:txBody>
      </p:sp>
      <p:sp>
        <p:nvSpPr>
          <p:cNvPr id="7" name="Rectangle 6"/>
          <p:cNvSpPr/>
          <p:nvPr/>
        </p:nvSpPr>
        <p:spPr>
          <a:xfrm>
            <a:off x="1" y="0"/>
            <a:ext cx="4572000"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Thème 1 : Dynamiques territoriales de la France contemporaine</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4130197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par>
                          <p:cTn id="12" fill="hold">
                            <p:stCondLst>
                              <p:cond delay="1500"/>
                            </p:stCondLst>
                            <p:childTnLst>
                              <p:par>
                                <p:cTn id="13" presetID="15"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 calcmode="lin" valueType="num">
                                      <p:cBhvr>
                                        <p:cTn id="1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5"/>
                                        </p:tgtEl>
                                        <p:attrNameLst>
                                          <p:attrName>style.visibility</p:attrName>
                                        </p:attrNameLst>
                                      </p:cBhvr>
                                      <p:to>
                                        <p:strVal val="visible"/>
                                      </p:to>
                                    </p:set>
                                    <p:anim calcmode="lin" valueType="num">
                                      <p:cBhvr>
                                        <p:cTn id="22"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3" dur="750" fill="hold"/>
                                        <p:tgtEl>
                                          <p:spTgt spid="25"/>
                                        </p:tgtEl>
                                        <p:attrNameLst>
                                          <p:attrName>ppt_y</p:attrName>
                                        </p:attrNameLst>
                                      </p:cBhvr>
                                      <p:tavLst>
                                        <p:tav tm="0">
                                          <p:val>
                                            <p:strVal val="#ppt_y"/>
                                          </p:val>
                                        </p:tav>
                                        <p:tav tm="100000">
                                          <p:val>
                                            <p:strVal val="#ppt_y"/>
                                          </p:val>
                                        </p:tav>
                                      </p:tavLst>
                                    </p:anim>
                                    <p:anim calcmode="lin" valueType="num">
                                      <p:cBhvr>
                                        <p:cTn id="24"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5"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750" tmFilter="0,0; .5, 1; 1, 1"/>
                                        <p:tgtEl>
                                          <p:spTgt spid="25"/>
                                        </p:tgtEl>
                                      </p:cBhvr>
                                    </p:animEffect>
                                  </p:childTnLst>
                                </p:cTn>
                              </p:par>
                            </p:childTnLst>
                          </p:cTn>
                        </p:par>
                        <p:par>
                          <p:cTn id="27" fill="hold">
                            <p:stCondLst>
                              <p:cond delay="7525"/>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0" grpId="0" animBg="1"/>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19857" y="-1032780"/>
            <a:ext cx="8129327" cy="6858000"/>
          </a:xfrm>
          <a:prstGeom prst="rect">
            <a:avLst/>
          </a:prstGeom>
        </p:spPr>
      </p:pic>
      <p:pic>
        <p:nvPicPr>
          <p:cNvPr id="4108" name="Picture 12" descr="Afficher l'image d'origine"/>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39106" r="5742" b="1924"/>
          <a:stretch/>
        </p:blipFill>
        <p:spPr bwMode="auto">
          <a:xfrm>
            <a:off x="2858282" y="4205445"/>
            <a:ext cx="1440000" cy="1440000"/>
          </a:xfrm>
          <a:prstGeom prst="ellipse">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23395" y="684785"/>
            <a:ext cx="2888382" cy="2888382"/>
          </a:xfrm>
          <a:prstGeom prst="rect">
            <a:avLst/>
          </a:prstGeom>
        </p:spPr>
      </p:pic>
      <p:sp>
        <p:nvSpPr>
          <p:cNvPr id="14" name="Ellipse 13"/>
          <p:cNvSpPr/>
          <p:nvPr/>
        </p:nvSpPr>
        <p:spPr>
          <a:xfrm>
            <a:off x="1201976" y="3180102"/>
            <a:ext cx="1465610" cy="15126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145001" y="2949050"/>
            <a:ext cx="2160000" cy="2160000"/>
          </a:xfrm>
          <a:prstGeom prst="ellipse">
            <a:avLst/>
          </a:prstGeom>
          <a:solidFill>
            <a:srgbClr val="33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37012" y="454974"/>
            <a:ext cx="1620000" cy="1620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2645227" y="1570976"/>
            <a:ext cx="1114611" cy="11160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37762">
            <a:off x="5332932" y="567012"/>
            <a:ext cx="810701" cy="1213004"/>
          </a:xfrm>
          <a:prstGeom prst="rect">
            <a:avLst/>
          </a:prstGeom>
        </p:spPr>
      </p:pic>
      <p:pic>
        <p:nvPicPr>
          <p:cNvPr id="8" name="Image 7"/>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59103" y="3617462"/>
            <a:ext cx="3669489" cy="2096851"/>
          </a:xfrm>
          <a:prstGeom prst="rect">
            <a:avLst/>
          </a:prstGeom>
        </p:spPr>
      </p:pic>
      <p:pic>
        <p:nvPicPr>
          <p:cNvPr id="9" name="Image 8"/>
          <p:cNvPicPr>
            <a:picLocks noChangeAspect="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9092637">
            <a:off x="2303755" y="5110220"/>
            <a:ext cx="2759630" cy="1208185"/>
          </a:xfrm>
          <a:prstGeom prst="rect">
            <a:avLst/>
          </a:prstGeom>
        </p:spPr>
      </p:pic>
      <p:sp>
        <p:nvSpPr>
          <p:cNvPr id="24" name="Rectangle 23"/>
          <p:cNvSpPr/>
          <p:nvPr/>
        </p:nvSpPr>
        <p:spPr>
          <a:xfrm>
            <a:off x="2047445" y="5122225"/>
            <a:ext cx="7099518" cy="592087"/>
          </a:xfrm>
          <a:prstGeom prst="rect">
            <a:avLst/>
          </a:prstGeom>
          <a:solidFill>
            <a:srgbClr val="00330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2058068" y="5122225"/>
            <a:ext cx="7161301" cy="523220"/>
          </a:xfrm>
          <a:prstGeom prst="rect">
            <a:avLst/>
          </a:prstGeom>
        </p:spPr>
        <p:txBody>
          <a:bodyPr wrap="square">
            <a:spAutoFit/>
          </a:bodyPr>
          <a:lstStyle/>
          <a:p>
            <a:pPr algn="ctr"/>
            <a:r>
              <a:rPr lang="fr-FR" sz="2800"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rPr>
              <a:t>Les espaces de faible densité et leurs atouts</a:t>
            </a:r>
            <a:endParaRPr lang="fr-FR" sz="2800"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Britannic Bold" pitchFamily="34" charset="0"/>
            </a:endParaRPr>
          </a:p>
        </p:txBody>
      </p:sp>
      <p:pic>
        <p:nvPicPr>
          <p:cNvPr id="4098" name="Picture 2" descr="Afficher l'image d'origine"/>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l="20187" r="16923" b="22677"/>
          <a:stretch/>
        </p:blipFill>
        <p:spPr bwMode="auto">
          <a:xfrm>
            <a:off x="4298282" y="688976"/>
            <a:ext cx="1440000" cy="1440000"/>
          </a:xfrm>
          <a:prstGeom prst="ellipse">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4100" name="Picture 4" descr="Afficher l'image d'origine"/>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5735" y="1972871"/>
            <a:ext cx="1080000" cy="1080000"/>
          </a:xfrm>
          <a:prstGeom prst="ellipse">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4102" name="Picture 6" descr="Afficher l'image d'origine"/>
          <p:cNvPicPr preferRelativeResize="0">
            <a:picLocks noChangeArrowheads="1"/>
          </p:cNvPicPr>
          <p:nvPr/>
        </p:nvPicPr>
        <p:blipFill rotWithShape="1">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l="22847" r="32376" b="19851"/>
          <a:stretch/>
        </p:blipFill>
        <p:spPr bwMode="auto">
          <a:xfrm>
            <a:off x="1462619" y="3198503"/>
            <a:ext cx="1440000" cy="1440000"/>
          </a:xfrm>
          <a:prstGeom prst="ellipse">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4104" name="Picture 8" descr="Afficher l'image d'origine"/>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l="12085" r="22786"/>
          <a:stretch/>
        </p:blipFill>
        <p:spPr bwMode="auto">
          <a:xfrm>
            <a:off x="4859103" y="2955908"/>
            <a:ext cx="1800000" cy="1800000"/>
          </a:xfrm>
          <a:prstGeom prst="ellipse">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3074" name="Picture 2" descr="Afficher l'image d'origine"/>
          <p:cNvPicPr>
            <a:picLocks noChangeAspect="1" noChangeArrowheads="1"/>
          </p:cNvPicPr>
          <p:nvPr/>
        </p:nvPicPr>
        <p:blipFill rotWithShape="1">
          <a:blip r:embed="rId14">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15">
                    <a14:imgEffect>
                      <a14:backgroundRemoval t="0" b="99831" l="0" r="39238"/>
                    </a14:imgEffect>
                    <a14:imgEffect>
                      <a14:artisticPhotocopy/>
                    </a14:imgEffect>
                  </a14:imgLayer>
                </a14:imgProps>
              </a:ext>
              <a:ext uri="{28A0092B-C50C-407E-A947-70E740481C1C}">
                <a14:useLocalDpi xmlns:a14="http://schemas.microsoft.com/office/drawing/2010/main" val="0"/>
              </a:ext>
            </a:extLst>
          </a:blip>
          <a:srcRect r="60687"/>
          <a:stretch/>
        </p:blipFill>
        <p:spPr bwMode="auto">
          <a:xfrm>
            <a:off x="2520111" y="1889748"/>
            <a:ext cx="2642079" cy="2803011"/>
          </a:xfrm>
          <a:prstGeom prst="rect">
            <a:avLst/>
          </a:prstGeom>
          <a:noFill/>
          <a:effectLst>
            <a:glow rad="114300">
              <a:schemeClr val="bg1">
                <a:alpha val="88000"/>
              </a:schemeClr>
            </a:glo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 y="0"/>
            <a:ext cx="4572000" cy="360755"/>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Thème 1 : Dynamiques territoriales de la France contemporaine</a:t>
            </a:r>
            <a:endParaRPr lang="fr-FR" dirty="0">
              <a:solidFill>
                <a:schemeClr val="bg2">
                  <a:lumMod val="10000"/>
                </a:schemeClr>
              </a:solidFill>
              <a:latin typeface="Gloucester MT Extra Condensed" pitchFamily="18" charset="0"/>
            </a:endParaRPr>
          </a:p>
        </p:txBody>
      </p:sp>
      <p:sp>
        <p:nvSpPr>
          <p:cNvPr id="21" name="Rectangle 20"/>
          <p:cNvSpPr/>
          <p:nvPr/>
        </p:nvSpPr>
        <p:spPr>
          <a:xfrm>
            <a:off x="7942023" y="931"/>
            <a:ext cx="1201977" cy="637754"/>
          </a:xfrm>
          <a:prstGeom prst="rect">
            <a:avLst/>
          </a:prstGeom>
          <a:solidFill>
            <a:schemeClr val="bg1">
              <a:lumMod val="85000"/>
              <a:alpha val="74902"/>
            </a:schemeClr>
          </a:solidFill>
        </p:spPr>
        <p:txBody>
          <a:bodyPr wrap="square" lIns="82945" tIns="41473" rIns="82945" bIns="41473">
            <a:spAutoFit/>
          </a:bodyPr>
          <a:lstStyle/>
          <a:p>
            <a:pPr algn="ctr"/>
            <a:r>
              <a:rPr lang="fr-FR" dirty="0" smtClean="0">
                <a:solidFill>
                  <a:schemeClr val="bg2">
                    <a:lumMod val="10000"/>
                  </a:schemeClr>
                </a:solidFill>
                <a:latin typeface="Gloucester MT Extra Condensed" pitchFamily="18" charset="0"/>
              </a:rPr>
              <a:t>Mise en perspective</a:t>
            </a:r>
            <a:endParaRPr lang="fr-FR" dirty="0">
              <a:solidFill>
                <a:schemeClr val="bg2">
                  <a:lumMod val="10000"/>
                </a:schemeClr>
              </a:solidFill>
              <a:latin typeface="Gloucester MT Extra Condensed" pitchFamily="18" charset="0"/>
            </a:endParaRPr>
          </a:p>
        </p:txBody>
      </p:sp>
    </p:spTree>
    <p:extLst>
      <p:ext uri="{BB962C8B-B14F-4D97-AF65-F5344CB8AC3E}">
        <p14:creationId xmlns:p14="http://schemas.microsoft.com/office/powerpoint/2010/main" val="1090052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out)">
                                      <p:cBhvr>
                                        <p:cTn id="13" dur="2000"/>
                                        <p:tgtEl>
                                          <p:spTgt spid="12"/>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out)">
                                      <p:cBhvr>
                                        <p:cTn id="16" dur="2000"/>
                                        <p:tgtEl>
                                          <p:spTgt spid="1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2000"/>
                                        <p:tgtEl>
                                          <p:spTgt spid="14"/>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out)">
                                      <p:cBhvr>
                                        <p:cTn id="22" dur="2000"/>
                                        <p:tgtEl>
                                          <p:spTgt spid="3"/>
                                        </p:tgtEl>
                                      </p:cBhvr>
                                    </p:animEffect>
                                  </p:childTnLst>
                                </p:cTn>
                              </p:par>
                            </p:childTnLst>
                          </p:cTn>
                        </p:par>
                        <p:par>
                          <p:cTn id="23" fill="hold">
                            <p:stCondLst>
                              <p:cond delay="3000"/>
                            </p:stCondLst>
                            <p:childTnLst>
                              <p:par>
                                <p:cTn id="24" presetID="31" presetClass="entr" presetSubtype="0" fill="hold" nodeType="after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ppt_w</p:attrName>
                                        </p:attrNameLst>
                                      </p:cBhvr>
                                      <p:tavLst>
                                        <p:tav tm="0">
                                          <p:val>
                                            <p:fltVal val="0"/>
                                          </p:val>
                                        </p:tav>
                                        <p:tav tm="100000">
                                          <p:val>
                                            <p:strVal val="#ppt_w"/>
                                          </p:val>
                                        </p:tav>
                                      </p:tavLst>
                                    </p:anim>
                                    <p:anim calcmode="lin" valueType="num">
                                      <p:cBhvr>
                                        <p:cTn id="27" dur="1000" fill="hold"/>
                                        <p:tgtEl>
                                          <p:spTgt spid="4098"/>
                                        </p:tgtEl>
                                        <p:attrNameLst>
                                          <p:attrName>ppt_h</p:attrName>
                                        </p:attrNameLst>
                                      </p:cBhvr>
                                      <p:tavLst>
                                        <p:tav tm="0">
                                          <p:val>
                                            <p:fltVal val="0"/>
                                          </p:val>
                                        </p:tav>
                                        <p:tav tm="100000">
                                          <p:val>
                                            <p:strVal val="#ppt_h"/>
                                          </p:val>
                                        </p:tav>
                                      </p:tavLst>
                                    </p:anim>
                                    <p:anim calcmode="lin" valueType="num">
                                      <p:cBhvr>
                                        <p:cTn id="28" dur="1000" fill="hold"/>
                                        <p:tgtEl>
                                          <p:spTgt spid="4098"/>
                                        </p:tgtEl>
                                        <p:attrNameLst>
                                          <p:attrName>style.rotation</p:attrName>
                                        </p:attrNameLst>
                                      </p:cBhvr>
                                      <p:tavLst>
                                        <p:tav tm="0">
                                          <p:val>
                                            <p:fltVal val="90"/>
                                          </p:val>
                                        </p:tav>
                                        <p:tav tm="100000">
                                          <p:val>
                                            <p:fltVal val="0"/>
                                          </p:val>
                                        </p:tav>
                                      </p:tavLst>
                                    </p:anim>
                                    <p:animEffect transition="in" filter="fade">
                                      <p:cBhvr>
                                        <p:cTn id="29" dur="1000"/>
                                        <p:tgtEl>
                                          <p:spTgt spid="4098"/>
                                        </p:tgtEl>
                                      </p:cBhvr>
                                    </p:animEffect>
                                  </p:childTnLst>
                                </p:cTn>
                              </p:par>
                              <p:par>
                                <p:cTn id="30" presetID="31" presetClass="entr" presetSubtype="0" fill="hold" nodeType="withEffect">
                                  <p:stCondLst>
                                    <p:cond delay="0"/>
                                  </p:stCondLst>
                                  <p:childTnLst>
                                    <p:set>
                                      <p:cBhvr>
                                        <p:cTn id="31" dur="1" fill="hold">
                                          <p:stCondLst>
                                            <p:cond delay="0"/>
                                          </p:stCondLst>
                                        </p:cTn>
                                        <p:tgtEl>
                                          <p:spTgt spid="4104"/>
                                        </p:tgtEl>
                                        <p:attrNameLst>
                                          <p:attrName>style.visibility</p:attrName>
                                        </p:attrNameLst>
                                      </p:cBhvr>
                                      <p:to>
                                        <p:strVal val="visible"/>
                                      </p:to>
                                    </p:set>
                                    <p:anim calcmode="lin" valueType="num">
                                      <p:cBhvr>
                                        <p:cTn id="32" dur="1000" fill="hold"/>
                                        <p:tgtEl>
                                          <p:spTgt spid="4104"/>
                                        </p:tgtEl>
                                        <p:attrNameLst>
                                          <p:attrName>ppt_w</p:attrName>
                                        </p:attrNameLst>
                                      </p:cBhvr>
                                      <p:tavLst>
                                        <p:tav tm="0">
                                          <p:val>
                                            <p:fltVal val="0"/>
                                          </p:val>
                                        </p:tav>
                                        <p:tav tm="100000">
                                          <p:val>
                                            <p:strVal val="#ppt_w"/>
                                          </p:val>
                                        </p:tav>
                                      </p:tavLst>
                                    </p:anim>
                                    <p:anim calcmode="lin" valueType="num">
                                      <p:cBhvr>
                                        <p:cTn id="33" dur="1000" fill="hold"/>
                                        <p:tgtEl>
                                          <p:spTgt spid="4104"/>
                                        </p:tgtEl>
                                        <p:attrNameLst>
                                          <p:attrName>ppt_h</p:attrName>
                                        </p:attrNameLst>
                                      </p:cBhvr>
                                      <p:tavLst>
                                        <p:tav tm="0">
                                          <p:val>
                                            <p:fltVal val="0"/>
                                          </p:val>
                                        </p:tav>
                                        <p:tav tm="100000">
                                          <p:val>
                                            <p:strVal val="#ppt_h"/>
                                          </p:val>
                                        </p:tav>
                                      </p:tavLst>
                                    </p:anim>
                                    <p:anim calcmode="lin" valueType="num">
                                      <p:cBhvr>
                                        <p:cTn id="34" dur="1000" fill="hold"/>
                                        <p:tgtEl>
                                          <p:spTgt spid="4104"/>
                                        </p:tgtEl>
                                        <p:attrNameLst>
                                          <p:attrName>style.rotation</p:attrName>
                                        </p:attrNameLst>
                                      </p:cBhvr>
                                      <p:tavLst>
                                        <p:tav tm="0">
                                          <p:val>
                                            <p:fltVal val="90"/>
                                          </p:val>
                                        </p:tav>
                                        <p:tav tm="100000">
                                          <p:val>
                                            <p:fltVal val="0"/>
                                          </p:val>
                                        </p:tav>
                                      </p:tavLst>
                                    </p:anim>
                                    <p:animEffect transition="in" filter="fade">
                                      <p:cBhvr>
                                        <p:cTn id="35" dur="1000"/>
                                        <p:tgtEl>
                                          <p:spTgt spid="4104"/>
                                        </p:tgtEl>
                                      </p:cBhvr>
                                    </p:animEffect>
                                  </p:childTnLst>
                                </p:cTn>
                              </p:par>
                              <p:par>
                                <p:cTn id="36" presetID="31" presetClass="entr" presetSubtype="0" fill="hold" nodeType="withEffect">
                                  <p:stCondLst>
                                    <p:cond delay="0"/>
                                  </p:stCondLst>
                                  <p:childTnLst>
                                    <p:set>
                                      <p:cBhvr>
                                        <p:cTn id="37" dur="1" fill="hold">
                                          <p:stCondLst>
                                            <p:cond delay="0"/>
                                          </p:stCondLst>
                                        </p:cTn>
                                        <p:tgtEl>
                                          <p:spTgt spid="4102"/>
                                        </p:tgtEl>
                                        <p:attrNameLst>
                                          <p:attrName>style.visibility</p:attrName>
                                        </p:attrNameLst>
                                      </p:cBhvr>
                                      <p:to>
                                        <p:strVal val="visible"/>
                                      </p:to>
                                    </p:set>
                                    <p:anim calcmode="lin" valueType="num">
                                      <p:cBhvr>
                                        <p:cTn id="38" dur="1000" fill="hold"/>
                                        <p:tgtEl>
                                          <p:spTgt spid="4102"/>
                                        </p:tgtEl>
                                        <p:attrNameLst>
                                          <p:attrName>ppt_w</p:attrName>
                                        </p:attrNameLst>
                                      </p:cBhvr>
                                      <p:tavLst>
                                        <p:tav tm="0">
                                          <p:val>
                                            <p:fltVal val="0"/>
                                          </p:val>
                                        </p:tav>
                                        <p:tav tm="100000">
                                          <p:val>
                                            <p:strVal val="#ppt_w"/>
                                          </p:val>
                                        </p:tav>
                                      </p:tavLst>
                                    </p:anim>
                                    <p:anim calcmode="lin" valueType="num">
                                      <p:cBhvr>
                                        <p:cTn id="39" dur="1000" fill="hold"/>
                                        <p:tgtEl>
                                          <p:spTgt spid="4102"/>
                                        </p:tgtEl>
                                        <p:attrNameLst>
                                          <p:attrName>ppt_h</p:attrName>
                                        </p:attrNameLst>
                                      </p:cBhvr>
                                      <p:tavLst>
                                        <p:tav tm="0">
                                          <p:val>
                                            <p:fltVal val="0"/>
                                          </p:val>
                                        </p:tav>
                                        <p:tav tm="100000">
                                          <p:val>
                                            <p:strVal val="#ppt_h"/>
                                          </p:val>
                                        </p:tav>
                                      </p:tavLst>
                                    </p:anim>
                                    <p:anim calcmode="lin" valueType="num">
                                      <p:cBhvr>
                                        <p:cTn id="40" dur="1000" fill="hold"/>
                                        <p:tgtEl>
                                          <p:spTgt spid="4102"/>
                                        </p:tgtEl>
                                        <p:attrNameLst>
                                          <p:attrName>style.rotation</p:attrName>
                                        </p:attrNameLst>
                                      </p:cBhvr>
                                      <p:tavLst>
                                        <p:tav tm="0">
                                          <p:val>
                                            <p:fltVal val="90"/>
                                          </p:val>
                                        </p:tav>
                                        <p:tav tm="100000">
                                          <p:val>
                                            <p:fltVal val="0"/>
                                          </p:val>
                                        </p:tav>
                                      </p:tavLst>
                                    </p:anim>
                                    <p:animEffect transition="in" filter="fade">
                                      <p:cBhvr>
                                        <p:cTn id="41" dur="1000"/>
                                        <p:tgtEl>
                                          <p:spTgt spid="4102"/>
                                        </p:tgtEl>
                                      </p:cBhvr>
                                    </p:animEffect>
                                  </p:childTnLst>
                                </p:cTn>
                              </p:par>
                              <p:par>
                                <p:cTn id="42" presetID="31" presetClass="entr" presetSubtype="0" fill="hold" nodeType="withEffect">
                                  <p:stCondLst>
                                    <p:cond delay="0"/>
                                  </p:stCondLst>
                                  <p:childTnLst>
                                    <p:set>
                                      <p:cBhvr>
                                        <p:cTn id="43" dur="1" fill="hold">
                                          <p:stCondLst>
                                            <p:cond delay="0"/>
                                          </p:stCondLst>
                                        </p:cTn>
                                        <p:tgtEl>
                                          <p:spTgt spid="4108"/>
                                        </p:tgtEl>
                                        <p:attrNameLst>
                                          <p:attrName>style.visibility</p:attrName>
                                        </p:attrNameLst>
                                      </p:cBhvr>
                                      <p:to>
                                        <p:strVal val="visible"/>
                                      </p:to>
                                    </p:set>
                                    <p:anim calcmode="lin" valueType="num">
                                      <p:cBhvr>
                                        <p:cTn id="44" dur="1000" fill="hold"/>
                                        <p:tgtEl>
                                          <p:spTgt spid="4108"/>
                                        </p:tgtEl>
                                        <p:attrNameLst>
                                          <p:attrName>ppt_w</p:attrName>
                                        </p:attrNameLst>
                                      </p:cBhvr>
                                      <p:tavLst>
                                        <p:tav tm="0">
                                          <p:val>
                                            <p:fltVal val="0"/>
                                          </p:val>
                                        </p:tav>
                                        <p:tav tm="100000">
                                          <p:val>
                                            <p:strVal val="#ppt_w"/>
                                          </p:val>
                                        </p:tav>
                                      </p:tavLst>
                                    </p:anim>
                                    <p:anim calcmode="lin" valueType="num">
                                      <p:cBhvr>
                                        <p:cTn id="45" dur="1000" fill="hold"/>
                                        <p:tgtEl>
                                          <p:spTgt spid="4108"/>
                                        </p:tgtEl>
                                        <p:attrNameLst>
                                          <p:attrName>ppt_h</p:attrName>
                                        </p:attrNameLst>
                                      </p:cBhvr>
                                      <p:tavLst>
                                        <p:tav tm="0">
                                          <p:val>
                                            <p:fltVal val="0"/>
                                          </p:val>
                                        </p:tav>
                                        <p:tav tm="100000">
                                          <p:val>
                                            <p:strVal val="#ppt_h"/>
                                          </p:val>
                                        </p:tav>
                                      </p:tavLst>
                                    </p:anim>
                                    <p:anim calcmode="lin" valueType="num">
                                      <p:cBhvr>
                                        <p:cTn id="46" dur="1000" fill="hold"/>
                                        <p:tgtEl>
                                          <p:spTgt spid="4108"/>
                                        </p:tgtEl>
                                        <p:attrNameLst>
                                          <p:attrName>style.rotation</p:attrName>
                                        </p:attrNameLst>
                                      </p:cBhvr>
                                      <p:tavLst>
                                        <p:tav tm="0">
                                          <p:val>
                                            <p:fltVal val="90"/>
                                          </p:val>
                                        </p:tav>
                                        <p:tav tm="100000">
                                          <p:val>
                                            <p:fltVal val="0"/>
                                          </p:val>
                                        </p:tav>
                                      </p:tavLst>
                                    </p:anim>
                                    <p:animEffect transition="in" filter="fade">
                                      <p:cBhvr>
                                        <p:cTn id="47" dur="1000"/>
                                        <p:tgtEl>
                                          <p:spTgt spid="4108"/>
                                        </p:tgtEl>
                                      </p:cBhvr>
                                    </p:animEffect>
                                  </p:childTnLst>
                                </p:cTn>
                              </p:par>
                              <p:par>
                                <p:cTn id="48" presetID="31" presetClass="entr" presetSubtype="0" fill="hold" nodeType="withEffect">
                                  <p:stCondLst>
                                    <p:cond delay="0"/>
                                  </p:stCondLst>
                                  <p:childTnLst>
                                    <p:set>
                                      <p:cBhvr>
                                        <p:cTn id="49" dur="1" fill="hold">
                                          <p:stCondLst>
                                            <p:cond delay="0"/>
                                          </p:stCondLst>
                                        </p:cTn>
                                        <p:tgtEl>
                                          <p:spTgt spid="4100"/>
                                        </p:tgtEl>
                                        <p:attrNameLst>
                                          <p:attrName>style.visibility</p:attrName>
                                        </p:attrNameLst>
                                      </p:cBhvr>
                                      <p:to>
                                        <p:strVal val="visible"/>
                                      </p:to>
                                    </p:set>
                                    <p:anim calcmode="lin" valueType="num">
                                      <p:cBhvr>
                                        <p:cTn id="50" dur="1000" fill="hold"/>
                                        <p:tgtEl>
                                          <p:spTgt spid="4100"/>
                                        </p:tgtEl>
                                        <p:attrNameLst>
                                          <p:attrName>ppt_w</p:attrName>
                                        </p:attrNameLst>
                                      </p:cBhvr>
                                      <p:tavLst>
                                        <p:tav tm="0">
                                          <p:val>
                                            <p:fltVal val="0"/>
                                          </p:val>
                                        </p:tav>
                                        <p:tav tm="100000">
                                          <p:val>
                                            <p:strVal val="#ppt_w"/>
                                          </p:val>
                                        </p:tav>
                                      </p:tavLst>
                                    </p:anim>
                                    <p:anim calcmode="lin" valueType="num">
                                      <p:cBhvr>
                                        <p:cTn id="51" dur="1000" fill="hold"/>
                                        <p:tgtEl>
                                          <p:spTgt spid="4100"/>
                                        </p:tgtEl>
                                        <p:attrNameLst>
                                          <p:attrName>ppt_h</p:attrName>
                                        </p:attrNameLst>
                                      </p:cBhvr>
                                      <p:tavLst>
                                        <p:tav tm="0">
                                          <p:val>
                                            <p:fltVal val="0"/>
                                          </p:val>
                                        </p:tav>
                                        <p:tav tm="100000">
                                          <p:val>
                                            <p:strVal val="#ppt_h"/>
                                          </p:val>
                                        </p:tav>
                                      </p:tavLst>
                                    </p:anim>
                                    <p:anim calcmode="lin" valueType="num">
                                      <p:cBhvr>
                                        <p:cTn id="52" dur="1000" fill="hold"/>
                                        <p:tgtEl>
                                          <p:spTgt spid="4100"/>
                                        </p:tgtEl>
                                        <p:attrNameLst>
                                          <p:attrName>style.rotation</p:attrName>
                                        </p:attrNameLst>
                                      </p:cBhvr>
                                      <p:tavLst>
                                        <p:tav tm="0">
                                          <p:val>
                                            <p:fltVal val="90"/>
                                          </p:val>
                                        </p:tav>
                                        <p:tav tm="100000">
                                          <p:val>
                                            <p:fltVal val="0"/>
                                          </p:val>
                                        </p:tav>
                                      </p:tavLst>
                                    </p:anim>
                                    <p:animEffect transition="in" filter="fade">
                                      <p:cBhvr>
                                        <p:cTn id="53" dur="1000"/>
                                        <p:tgtEl>
                                          <p:spTgt spid="4100"/>
                                        </p:tgtEl>
                                      </p:cBhvr>
                                    </p:animEffect>
                                  </p:childTnLst>
                                </p:cTn>
                              </p:par>
                            </p:childTnLst>
                          </p:cTn>
                        </p:par>
                        <p:par>
                          <p:cTn id="54" fill="hold">
                            <p:stCondLst>
                              <p:cond delay="4000"/>
                            </p:stCondLst>
                            <p:childTnLst>
                              <p:par>
                                <p:cTn id="55" presetID="14" presetClass="entr" presetSubtype="1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14" presetClass="entr" presetSubtype="1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randombar(horizontal)">
                                      <p:cBhvr>
                                        <p:cTn id="60" dur="500"/>
                                        <p:tgtEl>
                                          <p:spTgt spid="8"/>
                                        </p:tgtEl>
                                      </p:cBhvr>
                                    </p:animEffect>
                                  </p:childTnLst>
                                </p:cTn>
                              </p:par>
                              <p:par>
                                <p:cTn id="61" presetID="14" presetClass="entr" presetSubtype="1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500"/>
                                        <p:tgtEl>
                                          <p:spTgt spid="9"/>
                                        </p:tgtEl>
                                      </p:cBhvr>
                                    </p:animEffect>
                                  </p:childTnLst>
                                </p:cTn>
                              </p:par>
                              <p:par>
                                <p:cTn id="64" presetID="14" presetClass="entr" presetSubtype="1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par>
                          <p:cTn id="67" fill="hold">
                            <p:stCondLst>
                              <p:cond delay="4500"/>
                            </p:stCondLst>
                            <p:childTnLst>
                              <p:par>
                                <p:cTn id="68" presetID="22" presetClass="entr" presetSubtype="4"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1250"/>
                                        <p:tgtEl>
                                          <p:spTgt spid="11"/>
                                        </p:tgtEl>
                                      </p:cBhvr>
                                    </p:animEffect>
                                  </p:childTnLst>
                                </p:cTn>
                              </p:par>
                            </p:childTnLst>
                          </p:cTn>
                        </p:par>
                        <p:par>
                          <p:cTn id="71" fill="hold">
                            <p:stCondLst>
                              <p:cond delay="5750"/>
                            </p:stCondLst>
                            <p:childTnLst>
                              <p:par>
                                <p:cTn id="72" presetID="15"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1000" fill="hold"/>
                                        <p:tgtEl>
                                          <p:spTgt spid="24"/>
                                        </p:tgtEl>
                                        <p:attrNameLst>
                                          <p:attrName>ppt_w</p:attrName>
                                        </p:attrNameLst>
                                      </p:cBhvr>
                                      <p:tavLst>
                                        <p:tav tm="0">
                                          <p:val>
                                            <p:fltVal val="0"/>
                                          </p:val>
                                        </p:tav>
                                        <p:tav tm="100000">
                                          <p:val>
                                            <p:strVal val="#ppt_w"/>
                                          </p:val>
                                        </p:tav>
                                      </p:tavLst>
                                    </p:anim>
                                    <p:anim calcmode="lin" valueType="num">
                                      <p:cBhvr>
                                        <p:cTn id="75" dur="1000" fill="hold"/>
                                        <p:tgtEl>
                                          <p:spTgt spid="24"/>
                                        </p:tgtEl>
                                        <p:attrNameLst>
                                          <p:attrName>ppt_h</p:attrName>
                                        </p:attrNameLst>
                                      </p:cBhvr>
                                      <p:tavLst>
                                        <p:tav tm="0">
                                          <p:val>
                                            <p:fltVal val="0"/>
                                          </p:val>
                                        </p:tav>
                                        <p:tav tm="100000">
                                          <p:val>
                                            <p:strVal val="#ppt_h"/>
                                          </p:val>
                                        </p:tav>
                                      </p:tavLst>
                                    </p:anim>
                                    <p:anim calcmode="lin" valueType="num">
                                      <p:cBhvr>
                                        <p:cTn id="76"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67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5"/>
                                        </p:tgtEl>
                                        <p:attrNameLst>
                                          <p:attrName>style.visibility</p:attrName>
                                        </p:attrNameLst>
                                      </p:cBhvr>
                                      <p:to>
                                        <p:strVal val="visible"/>
                                      </p:to>
                                    </p:set>
                                    <p:anim calcmode="lin" valueType="num">
                                      <p:cBhvr>
                                        <p:cTn id="81"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2" dur="750" fill="hold"/>
                                        <p:tgtEl>
                                          <p:spTgt spid="25"/>
                                        </p:tgtEl>
                                        <p:attrNameLst>
                                          <p:attrName>ppt_y</p:attrName>
                                        </p:attrNameLst>
                                      </p:cBhvr>
                                      <p:tavLst>
                                        <p:tav tm="0">
                                          <p:val>
                                            <p:strVal val="#ppt_y"/>
                                          </p:val>
                                        </p:tav>
                                        <p:tav tm="100000">
                                          <p:val>
                                            <p:strVal val="#ppt_y"/>
                                          </p:val>
                                        </p:tav>
                                      </p:tavLst>
                                    </p:anim>
                                    <p:anim calcmode="lin" valueType="num">
                                      <p:cBhvr>
                                        <p:cTn id="83"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4"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5" dur="750" tmFilter="0,0; .5, 1; 1, 1"/>
                                        <p:tgtEl>
                                          <p:spTgt spid="25"/>
                                        </p:tgtEl>
                                      </p:cBhvr>
                                    </p:animEffect>
                                  </p:childTnLst>
                                </p:cTn>
                              </p:par>
                            </p:childTnLst>
                          </p:cTn>
                        </p:par>
                        <p:par>
                          <p:cTn id="86" fill="hold">
                            <p:stCondLst>
                              <p:cond delay="10275"/>
                            </p:stCondLst>
                            <p:childTnLst>
                              <p:par>
                                <p:cTn id="87" presetID="2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750"/>
                                        <p:tgtEl>
                                          <p:spTgt spid="20"/>
                                        </p:tgtEl>
                                      </p:cBhvr>
                                    </p:animEffect>
                                  </p:childTnLst>
                                </p:cTn>
                              </p:par>
                            </p:childTnLst>
                          </p:cTn>
                        </p:par>
                        <p:par>
                          <p:cTn id="90" fill="hold">
                            <p:stCondLst>
                              <p:cond delay="11025"/>
                            </p:stCondLst>
                            <p:childTnLst>
                              <p:par>
                                <p:cTn id="91" presetID="22" presetClass="entr" presetSubtype="8"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3" grpId="0" animBg="1"/>
      <p:bldP spid="24" grpId="0" animBg="1"/>
      <p:bldP spid="25"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sp>
        <p:nvSpPr>
          <p:cNvPr id="7" name="ZoneTexte 6"/>
          <p:cNvSpPr txBox="1"/>
          <p:nvPr/>
        </p:nvSpPr>
        <p:spPr>
          <a:xfrm>
            <a:off x="0" y="0"/>
            <a:ext cx="3381054" cy="646331"/>
          </a:xfrm>
          <a:prstGeom prst="rect">
            <a:avLst/>
          </a:prstGeom>
          <a:noFill/>
        </p:spPr>
        <p:txBody>
          <a:bodyPr wrap="none" rtlCol="0">
            <a:spAutoFit/>
          </a:bodyPr>
          <a:lstStyle/>
          <a:p>
            <a:r>
              <a:rPr lang="fr-FR" sz="3600" u="sng" cap="small" dirty="0" smtClean="0">
                <a:solidFill>
                  <a:schemeClr val="accent3">
                    <a:lumMod val="50000"/>
                  </a:schemeClr>
                </a:solidFill>
                <a:latin typeface="Britannic Bold" pitchFamily="34" charset="0"/>
              </a:rPr>
              <a:t>Titre ou activité</a:t>
            </a:r>
            <a:endParaRPr lang="fr-FR" sz="3600" u="sng" cap="small" dirty="0">
              <a:solidFill>
                <a:schemeClr val="accent3">
                  <a:lumMod val="50000"/>
                </a:schemeClr>
              </a:solidFill>
              <a:latin typeface="Britannic Bold" pitchFamily="34" charset="0"/>
            </a:endParaRPr>
          </a:p>
        </p:txBody>
      </p:sp>
      <p:sp>
        <p:nvSpPr>
          <p:cNvPr id="8" name="Rectangle 7"/>
          <p:cNvSpPr/>
          <p:nvPr/>
        </p:nvSpPr>
        <p:spPr>
          <a:xfrm>
            <a:off x="1095054" y="901482"/>
            <a:ext cx="4572000" cy="3970318"/>
          </a:xfrm>
          <a:prstGeom prst="rect">
            <a:avLst/>
          </a:prstGeom>
          <a:solidFill>
            <a:schemeClr val="accent3">
              <a:lumMod val="50000"/>
            </a:schemeClr>
          </a:solidFill>
        </p:spPr>
        <p:style>
          <a:lnRef idx="1">
            <a:schemeClr val="dk1"/>
          </a:lnRef>
          <a:fillRef idx="3">
            <a:schemeClr val="dk1"/>
          </a:fillRef>
          <a:effectRef idx="2">
            <a:schemeClr val="dk1"/>
          </a:effectRef>
          <a:fontRef idx="minor">
            <a:schemeClr val="lt1"/>
          </a:fontRef>
        </p:style>
        <p:txBody>
          <a:bodyPr>
            <a:spAutoFit/>
          </a:bodyPr>
          <a:lstStyle/>
          <a:p>
            <a:pPr algn="just"/>
            <a:r>
              <a:rPr lang="fr-FR" dirty="0" smtClean="0"/>
              <a:t>Les espaces de faible densité (espaces ruraux, montagnes, secteurs touristiques peu urbanisés) sont abordés sous l'angle de la diversité de leurs dynamiques et de leurs atouts. Ce ne sont pas seulement des marges délaissées et des espaces sans ressources productives via notamment les activités agricoles, touristiques ou liées à l'accueil de nouveaux types d'habitants. Les 3 sous-thèmes peuvent être abordés à travers des études de cas, des exemples concrets, au choix du professeur, et des cartes à différentes échelles. Ce thème se prête à la réalisation de croquis ou de schémas.</a:t>
            </a:r>
            <a:endParaRPr lang="fr-FR" dirty="0"/>
          </a:p>
        </p:txBody>
      </p:sp>
    </p:spTree>
    <p:extLst>
      <p:ext uri="{BB962C8B-B14F-4D97-AF65-F5344CB8AC3E}">
        <p14:creationId xmlns:p14="http://schemas.microsoft.com/office/powerpoint/2010/main" val="3163587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396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288</Words>
  <Application>Microsoft Office PowerPoint</Application>
  <PresentationFormat>Affichage à l'écran (4:3)</PresentationFormat>
  <Paragraphs>18</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28</cp:revision>
  <dcterms:created xsi:type="dcterms:W3CDTF">2016-11-26T09:44:58Z</dcterms:created>
  <dcterms:modified xsi:type="dcterms:W3CDTF">2016-12-16T19:00:39Z</dcterms:modified>
</cp:coreProperties>
</file>