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4" r:id="rId7"/>
    <p:sldId id="260" r:id="rId8"/>
    <p:sldId id="261" r:id="rId9"/>
    <p:sldId id="262"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2700" y="-870"/>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5F121AB-EE68-4FBF-AF36-C1A44F069C76}"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1482623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F121AB-EE68-4FBF-AF36-C1A44F069C76}"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33358016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F121AB-EE68-4FBF-AF36-C1A44F069C76}"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23651167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F121AB-EE68-4FBF-AF36-C1A44F069C76}"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2743596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5F121AB-EE68-4FBF-AF36-C1A44F069C76}"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3962625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5F121AB-EE68-4FBF-AF36-C1A44F069C76}"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19589420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5F121AB-EE68-4FBF-AF36-C1A44F069C76}" type="datetimeFigureOut">
              <a:rPr lang="fr-FR" smtClean="0"/>
              <a:t>25/11/2016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11138448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5F121AB-EE68-4FBF-AF36-C1A44F069C76}" type="datetimeFigureOut">
              <a:rPr lang="fr-FR" smtClean="0"/>
              <a:t>25/11/2016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13685746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F121AB-EE68-4FBF-AF36-C1A44F069C76}" type="datetimeFigureOut">
              <a:rPr lang="fr-FR" smtClean="0"/>
              <a:t>25/11/2016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3811831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5F121AB-EE68-4FBF-AF36-C1A44F069C76}"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83934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5F121AB-EE68-4FBF-AF36-C1A44F069C76}"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7DF5BB-0CF3-40CE-B08B-113D8D8A9F7D}" type="slidenum">
              <a:rPr lang="fr-FR" smtClean="0"/>
              <a:t>‹N°›</a:t>
            </a:fld>
            <a:endParaRPr lang="fr-FR"/>
          </a:p>
        </p:txBody>
      </p:sp>
    </p:spTree>
    <p:extLst>
      <p:ext uri="{BB962C8B-B14F-4D97-AF65-F5344CB8AC3E}">
        <p14:creationId xmlns:p14="http://schemas.microsoft.com/office/powerpoint/2010/main" val="2709048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121AB-EE68-4FBF-AF36-C1A44F069C76}" type="datetimeFigureOut">
              <a:rPr lang="fr-FR" smtClean="0"/>
              <a:t>25/11/2016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DF5BB-0CF3-40CE-B08B-113D8D8A9F7D}" type="slidenum">
              <a:rPr lang="fr-FR" smtClean="0"/>
              <a:t>‹N°›</a:t>
            </a:fld>
            <a:endParaRPr lang="fr-FR"/>
          </a:p>
        </p:txBody>
      </p:sp>
    </p:spTree>
    <p:extLst>
      <p:ext uri="{BB962C8B-B14F-4D97-AF65-F5344CB8AC3E}">
        <p14:creationId xmlns:p14="http://schemas.microsoft.com/office/powerpoint/2010/main" val="1795123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fficher l'image d'orig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262"/>
          <a:stretch/>
        </p:blipFill>
        <p:spPr bwMode="auto">
          <a:xfrm>
            <a:off x="17052" y="0"/>
            <a:ext cx="9126949" cy="34812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ficher l'image d'origine"/>
          <p:cNvPicPr>
            <a:picLocks noChangeAspect="1" noChangeArrowheads="1"/>
          </p:cNvPicPr>
          <p:nvPr/>
        </p:nvPicPr>
        <p:blipFill rotWithShape="1">
          <a:blip r:embed="rId3">
            <a:extLst>
              <a:ext uri="{28A0092B-C50C-407E-A947-70E740481C1C}">
                <a14:useLocalDpi xmlns:a14="http://schemas.microsoft.com/office/drawing/2010/main" val="0"/>
              </a:ext>
            </a:extLst>
          </a:blip>
          <a:srcRect l="46667"/>
          <a:stretch/>
        </p:blipFill>
        <p:spPr bwMode="auto">
          <a:xfrm>
            <a:off x="-3" y="0"/>
            <a:ext cx="9144004" cy="6858000"/>
          </a:xfrm>
          <a:prstGeom prst="triangle">
            <a:avLst>
              <a:gd name="adj" fmla="val 100000"/>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Night street à New York."/>
          <p:cNvPicPr>
            <a:picLocks noChangeAspect="1" noChangeArrowheads="1"/>
          </p:cNvPicPr>
          <p:nvPr/>
        </p:nvPicPr>
        <p:blipFill rotWithShape="1">
          <a:blip r:embed="rId4">
            <a:extLst>
              <a:ext uri="{28A0092B-C50C-407E-A947-70E740481C1C}">
                <a14:useLocalDpi xmlns:a14="http://schemas.microsoft.com/office/drawing/2010/main" val="0"/>
              </a:ext>
            </a:extLst>
          </a:blip>
          <a:srcRect l="11067"/>
          <a:stretch/>
        </p:blipFill>
        <p:spPr bwMode="auto">
          <a:xfrm>
            <a:off x="-3" y="0"/>
            <a:ext cx="9144000" cy="6858000"/>
          </a:xfrm>
          <a:prstGeom prst="rtTriangle">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678265" y="0"/>
            <a:ext cx="2465735" cy="360755"/>
          </a:xfrm>
          <a:prstGeom prst="rect">
            <a:avLst/>
          </a:prstGeom>
          <a:solidFill>
            <a:schemeClr val="bg1">
              <a:lumMod val="85000"/>
              <a:alpha val="74902"/>
            </a:schemeClr>
          </a:solidFill>
        </p:spPr>
        <p:txBody>
          <a:bodyPr wrap="square" lIns="82945" tIns="41473" rIns="82945" bIns="41473">
            <a:spAutoFit/>
          </a:bodyPr>
          <a:lstStyle/>
          <a:p>
            <a:pPr algn="r"/>
            <a:r>
              <a:rPr lang="fr-FR" dirty="0" smtClean="0">
                <a:solidFill>
                  <a:schemeClr val="bg2">
                    <a:lumMod val="10000"/>
                  </a:schemeClr>
                </a:solidFill>
                <a:latin typeface="Gloucester MT Extra Condensed" pitchFamily="18" charset="0"/>
              </a:rPr>
              <a:t>Thème 1 : Habiter une métropole</a:t>
            </a:r>
            <a:endParaRPr lang="fr-FR" dirty="0">
              <a:solidFill>
                <a:schemeClr val="bg2">
                  <a:lumMod val="10000"/>
                </a:schemeClr>
              </a:solidFill>
              <a:latin typeface="Gloucester MT Extra Condensed" pitchFamily="18" charset="0"/>
            </a:endParaRPr>
          </a:p>
        </p:txBody>
      </p:sp>
      <p:sp>
        <p:nvSpPr>
          <p:cNvPr id="7" name="ZoneTexte 6"/>
          <p:cNvSpPr txBox="1"/>
          <p:nvPr/>
        </p:nvSpPr>
        <p:spPr>
          <a:xfrm>
            <a:off x="7089756" y="6620356"/>
            <a:ext cx="2054245" cy="237644"/>
          </a:xfrm>
          <a:prstGeom prst="rect">
            <a:avLst/>
          </a:prstGeom>
          <a:noFill/>
        </p:spPr>
        <p:txBody>
          <a:bodyPr wrap="none" lIns="82945" tIns="41473" rIns="82945" bIns="41473" rtlCol="0">
            <a:spAutoFit/>
          </a:bodyPr>
          <a:lstStyle/>
          <a:p>
            <a:r>
              <a:rPr lang="fr-FR" sz="1000" b="1" i="1" dirty="0" smtClean="0">
                <a:solidFill>
                  <a:schemeClr val="bg1"/>
                </a:solidFill>
              </a:rPr>
              <a:t>Rue de New York, </a:t>
            </a:r>
            <a:r>
              <a:rPr lang="fr-FR" sz="1000" b="1" i="1" dirty="0" err="1" smtClean="0">
                <a:solidFill>
                  <a:schemeClr val="bg1"/>
                </a:solidFill>
              </a:rPr>
              <a:t>Mumbai</a:t>
            </a:r>
            <a:r>
              <a:rPr lang="fr-FR" sz="1000" b="1" i="1" dirty="0" smtClean="0">
                <a:solidFill>
                  <a:schemeClr val="bg1"/>
                </a:solidFill>
              </a:rPr>
              <a:t> et Lagos</a:t>
            </a:r>
            <a:endParaRPr lang="fr-FR" sz="1000" b="1" i="1" dirty="0">
              <a:solidFill>
                <a:schemeClr val="bg1"/>
              </a:solidFill>
            </a:endParaRPr>
          </a:p>
        </p:txBody>
      </p:sp>
      <p:sp>
        <p:nvSpPr>
          <p:cNvPr id="8" name="Rectangle 7"/>
          <p:cNvSpPr/>
          <p:nvPr/>
        </p:nvSpPr>
        <p:spPr>
          <a:xfrm>
            <a:off x="-1" y="5114012"/>
            <a:ext cx="7520772" cy="764306"/>
          </a:xfrm>
          <a:prstGeom prst="rect">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9" name="Rectangle 8"/>
          <p:cNvSpPr/>
          <p:nvPr/>
        </p:nvSpPr>
        <p:spPr>
          <a:xfrm>
            <a:off x="-3" y="5208065"/>
            <a:ext cx="7520773" cy="576199"/>
          </a:xfrm>
          <a:prstGeom prst="rect">
            <a:avLst/>
          </a:prstGeom>
        </p:spPr>
        <p:txBody>
          <a:bodyPr wrap="square" lIns="82945" tIns="41473" rIns="82945" bIns="41473">
            <a:spAutoFit/>
          </a:bodyPr>
          <a:lstStyle/>
          <a:p>
            <a:pPr algn="ctr"/>
            <a:r>
              <a:rPr lang="fr-FR" sz="3200" cap="small" dirty="0" smtClean="0">
                <a:latin typeface="Imprint MT Shadow" pitchFamily="82" charset="0"/>
              </a:rPr>
              <a:t>Les </a:t>
            </a:r>
            <a:r>
              <a:rPr lang="fr-FR" sz="3200" cap="small" dirty="0">
                <a:latin typeface="Imprint MT Shadow" pitchFamily="82" charset="0"/>
              </a:rPr>
              <a:t>métropoles et leurs </a:t>
            </a:r>
            <a:r>
              <a:rPr lang="fr-FR" sz="3200" cap="small" dirty="0" smtClean="0">
                <a:latin typeface="Imprint MT Shadow" pitchFamily="82" charset="0"/>
              </a:rPr>
              <a:t>habitants </a:t>
            </a:r>
            <a:endParaRPr lang="fr-FR" sz="3200" cap="small" dirty="0">
              <a:latin typeface="Imprint MT Shadow" pitchFamily="82" charset="0"/>
            </a:endParaRPr>
          </a:p>
        </p:txBody>
      </p:sp>
    </p:spTree>
    <p:extLst>
      <p:ext uri="{BB962C8B-B14F-4D97-AF65-F5344CB8AC3E}">
        <p14:creationId xmlns:p14="http://schemas.microsoft.com/office/powerpoint/2010/main" val="3163563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1500" fill="hold"/>
                                        <p:tgtEl>
                                          <p:spTgt spid="1028"/>
                                        </p:tgtEl>
                                        <p:attrNameLst>
                                          <p:attrName>ppt_x</p:attrName>
                                        </p:attrNameLst>
                                      </p:cBhvr>
                                      <p:tavLst>
                                        <p:tav tm="0">
                                          <p:val>
                                            <p:strVal val="0-#ppt_w/2"/>
                                          </p:val>
                                        </p:tav>
                                        <p:tav tm="100000">
                                          <p:val>
                                            <p:strVal val="#ppt_x"/>
                                          </p:val>
                                        </p:tav>
                                      </p:tavLst>
                                    </p:anim>
                                    <p:anim calcmode="lin" valueType="num">
                                      <p:cBhvr additive="base">
                                        <p:cTn id="8" dur="1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1500" fill="hold"/>
                                        <p:tgtEl>
                                          <p:spTgt spid="1030"/>
                                        </p:tgtEl>
                                        <p:attrNameLst>
                                          <p:attrName>ppt_x</p:attrName>
                                        </p:attrNameLst>
                                      </p:cBhvr>
                                      <p:tavLst>
                                        <p:tav tm="0">
                                          <p:val>
                                            <p:strVal val="#ppt_x"/>
                                          </p:val>
                                        </p:tav>
                                        <p:tav tm="100000">
                                          <p:val>
                                            <p:strVal val="#ppt_x"/>
                                          </p:val>
                                        </p:tav>
                                      </p:tavLst>
                                    </p:anim>
                                    <p:anim calcmode="lin" valueType="num">
                                      <p:cBhvr additive="base">
                                        <p:cTn id="12" dur="1500" fill="hold"/>
                                        <p:tgtEl>
                                          <p:spTgt spid="1030"/>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1500" fill="hold"/>
                                        <p:tgtEl>
                                          <p:spTgt spid="1026"/>
                                        </p:tgtEl>
                                        <p:attrNameLst>
                                          <p:attrName>ppt_x</p:attrName>
                                        </p:attrNameLst>
                                      </p:cBhvr>
                                      <p:tavLst>
                                        <p:tav tm="0">
                                          <p:val>
                                            <p:strVal val="1+#ppt_w/2"/>
                                          </p:val>
                                        </p:tav>
                                        <p:tav tm="100000">
                                          <p:val>
                                            <p:strVal val="#ppt_x"/>
                                          </p:val>
                                        </p:tav>
                                      </p:tavLst>
                                    </p:anim>
                                    <p:anim calcmode="lin" valueType="num">
                                      <p:cBhvr additive="base">
                                        <p:cTn id="16" dur="1500" fill="hold"/>
                                        <p:tgtEl>
                                          <p:spTgt spid="102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2250"/>
                            </p:stCondLst>
                            <p:childTnLst>
                              <p:par>
                                <p:cTn id="22" presetID="1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3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7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750" fill="hold"/>
                                        <p:tgtEl>
                                          <p:spTgt spid="9"/>
                                        </p:tgtEl>
                                        <p:attrNameLst>
                                          <p:attrName>ppt_y</p:attrName>
                                        </p:attrNameLst>
                                      </p:cBhvr>
                                      <p:tavLst>
                                        <p:tav tm="0">
                                          <p:val>
                                            <p:strVal val="#ppt_y"/>
                                          </p:val>
                                        </p:tav>
                                        <p:tav tm="100000">
                                          <p:val>
                                            <p:strVal val="#ppt_y"/>
                                          </p:val>
                                        </p:tav>
                                      </p:tavLst>
                                    </p:anim>
                                    <p:anim calcmode="lin" valueType="num">
                                      <p:cBhvr>
                                        <p:cTn id="33" dur="7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7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750" tmFilter="0,0; .5, 1; 1, 1"/>
                                        <p:tgtEl>
                                          <p:spTgt spid="9"/>
                                        </p:tgtEl>
                                      </p:cBhvr>
                                    </p:animEffect>
                                  </p:childTnLst>
                                </p:cTn>
                              </p:par>
                            </p:childTnLst>
                          </p:cTn>
                        </p:par>
                        <p:par>
                          <p:cTn id="36" fill="hold">
                            <p:stCondLst>
                              <p:cond delay="6100"/>
                            </p:stCondLst>
                            <p:childTnLst>
                              <p:par>
                                <p:cTn id="37" presetID="2" presetClass="entr" presetSubtype="4"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2012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3253" y="23116"/>
            <a:ext cx="4150749" cy="576199"/>
          </a:xfrm>
          <a:prstGeom prst="rect">
            <a:avLst/>
          </a:prstGeom>
        </p:spPr>
        <p:txBody>
          <a:bodyPr wrap="square" lIns="82945" tIns="41473" rIns="82945" bIns="41473">
            <a:spAutoFit/>
            <a:scene3d>
              <a:camera prst="orthographicFront"/>
              <a:lightRig rig="balanced" dir="t">
                <a:rot lat="0" lon="0" rev="2100000"/>
              </a:lightRig>
            </a:scene3d>
            <a:sp3d extrusionH="57150" prstMaterial="metal">
              <a:bevelT w="38100" h="25400"/>
              <a:contourClr>
                <a:schemeClr val="bg2"/>
              </a:contourClr>
            </a:sp3d>
          </a:bodyPr>
          <a:lstStyle/>
          <a:p>
            <a:pPr algn="r"/>
            <a:r>
              <a:rPr lang="fr-FR" sz="3200" b="1" cap="small" dirty="0" smtClean="0">
                <a:ln w="50800"/>
                <a:solidFill>
                  <a:schemeClr val="bg1">
                    <a:shade val="50000"/>
                  </a:schemeClr>
                </a:solidFill>
                <a:latin typeface="Imprint MT Shadow" pitchFamily="82" charset="0"/>
              </a:rPr>
              <a:t>Introduction</a:t>
            </a:r>
            <a:endParaRPr lang="fr-FR" sz="3200" b="1" cap="small" dirty="0">
              <a:ln w="50800"/>
              <a:solidFill>
                <a:schemeClr val="bg1">
                  <a:shade val="50000"/>
                </a:schemeClr>
              </a:solidFill>
              <a:latin typeface="Imprint MT Shadow" pitchFamily="82" charset="0"/>
            </a:endParaRPr>
          </a:p>
        </p:txBody>
      </p:sp>
      <p:sp>
        <p:nvSpPr>
          <p:cNvPr id="3" name="Rectangle 2"/>
          <p:cNvSpPr/>
          <p:nvPr/>
        </p:nvSpPr>
        <p:spPr>
          <a:xfrm>
            <a:off x="3308241" y="1743988"/>
            <a:ext cx="5656024" cy="35394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fr-FR" sz="1400" dirty="0"/>
              <a:t>La métropolisation est une caractéristique majeure de l’évolution géographique du monde contemporain et ce thème doit donner les premières bases de connaissances à l’élève, qui seront remobilisées en classe de 4ème. </a:t>
            </a:r>
          </a:p>
          <a:p>
            <a:pPr algn="just"/>
            <a:r>
              <a:rPr lang="fr-FR" sz="1400" dirty="0"/>
              <a:t>Pour le premier sous-thème on se fonde sur une étude de deux cas de métropoles choisies pour l’une dans un pays développé, pour l’autre dans un pays émergent ou en développement. </a:t>
            </a:r>
          </a:p>
          <a:p>
            <a:pPr algn="just"/>
            <a:r>
              <a:rPr lang="fr-FR" sz="1400" dirty="0"/>
              <a:t>Il s’agit de caractériser ce qu’est une métropole, en insistant sur ses fonctions économiques, sociales, politiques et culturelles, sur la variété des espaces qui la composent et les flux qui la parcourent. Elles sont marquées par la diversité de leurs habitants : résidents, migrants pendulaires, touristes, usagers occasionnels la pratiquent différemment et contribuent à la façonner. Quels sont les problèmes et les contraintes de la métropole d’aujourd’hui ? Quelles sont les réponses apportées ou envisagées ? Quelles sont les analogies et les différences entre une métropole d’un pays développé et une d’un pays émergent ou en développement ? 	</a:t>
            </a:r>
          </a:p>
        </p:txBody>
      </p:sp>
    </p:spTree>
    <p:extLst>
      <p:ext uri="{BB962C8B-B14F-4D97-AF65-F5344CB8AC3E}">
        <p14:creationId xmlns:p14="http://schemas.microsoft.com/office/powerpoint/2010/main" val="8043233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2"/>
                                        </p:tgtEl>
                                        <p:attrNameLst>
                                          <p:attrName>ppt_y</p:attrName>
                                        </p:attrNameLst>
                                      </p:cBhvr>
                                      <p:tavLst>
                                        <p:tav tm="0">
                                          <p:val>
                                            <p:strVal val="#ppt_y"/>
                                          </p:val>
                                        </p:tav>
                                        <p:tav tm="100000">
                                          <p:val>
                                            <p:strVal val="#ppt_y"/>
                                          </p:val>
                                        </p:tav>
                                      </p:tavLst>
                                    </p:anim>
                                    <p:anim calcmode="lin" valueType="num">
                                      <p:cBhvr>
                                        <p:cTn id="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2"/>
                                        </p:tgtEl>
                                      </p:cBhvr>
                                    </p:animEffect>
                                  </p:childTnLst>
                                </p:cTn>
                              </p:par>
                            </p:childTnLst>
                          </p:cTn>
                        </p:par>
                        <p:par>
                          <p:cTn id="12" fill="hold">
                            <p:stCondLst>
                              <p:cond delay="1575"/>
                            </p:stCondLst>
                            <p:childTnLst>
                              <p:par>
                                <p:cTn id="13" presetID="3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ight street à New York."/>
          <p:cNvPicPr>
            <a:picLocks noChangeAspect="1" noChangeArrowheads="1"/>
          </p:cNvPicPr>
          <p:nvPr/>
        </p:nvPicPr>
        <p:blipFill rotWithShape="1">
          <a:blip r:embed="rId2">
            <a:extLst>
              <a:ext uri="{28A0092B-C50C-407E-A947-70E740481C1C}">
                <a14:useLocalDpi xmlns:a14="http://schemas.microsoft.com/office/drawing/2010/main" val="0"/>
              </a:ext>
            </a:extLst>
          </a:blip>
          <a:srcRect l="11067"/>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520771" y="0"/>
            <a:ext cx="1623229"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Etude de cas n°1</a:t>
            </a:r>
            <a:endParaRPr lang="fr-FR" dirty="0">
              <a:solidFill>
                <a:schemeClr val="bg2">
                  <a:lumMod val="10000"/>
                </a:schemeClr>
              </a:solidFill>
              <a:latin typeface="Gloucester MT Extra Condensed" pitchFamily="18" charset="0"/>
            </a:endParaRPr>
          </a:p>
        </p:txBody>
      </p:sp>
      <p:sp>
        <p:nvSpPr>
          <p:cNvPr id="4" name="Rectangle 3"/>
          <p:cNvSpPr/>
          <p:nvPr/>
        </p:nvSpPr>
        <p:spPr>
          <a:xfrm>
            <a:off x="-1" y="5114012"/>
            <a:ext cx="7520772" cy="764306"/>
          </a:xfrm>
          <a:prstGeom prst="rect">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5" name="Rectangle 4"/>
          <p:cNvSpPr/>
          <p:nvPr/>
        </p:nvSpPr>
        <p:spPr>
          <a:xfrm>
            <a:off x="-3" y="5208065"/>
            <a:ext cx="7520773" cy="576199"/>
          </a:xfrm>
          <a:prstGeom prst="rect">
            <a:avLst/>
          </a:prstGeom>
        </p:spPr>
        <p:txBody>
          <a:bodyPr wrap="square" lIns="82945" tIns="41473" rIns="82945" bIns="41473">
            <a:spAutoFit/>
          </a:bodyPr>
          <a:lstStyle/>
          <a:p>
            <a:pPr algn="ctr"/>
            <a:r>
              <a:rPr lang="fr-FR" sz="3200" cap="small" dirty="0" smtClean="0">
                <a:latin typeface="Imprint MT Shadow" pitchFamily="82" charset="0"/>
              </a:rPr>
              <a:t>Comment </a:t>
            </a:r>
            <a:r>
              <a:rPr lang="fr-FR" sz="3200" cap="small" dirty="0" smtClean="0">
                <a:latin typeface="Imprint MT Shadow" pitchFamily="82" charset="0"/>
              </a:rPr>
              <a:t>habite-t-on </a:t>
            </a:r>
            <a:r>
              <a:rPr lang="fr-FR" sz="3200" cap="small" dirty="0" smtClean="0">
                <a:latin typeface="Imprint MT Shadow" pitchFamily="82" charset="0"/>
              </a:rPr>
              <a:t>New York ?</a:t>
            </a:r>
            <a:endParaRPr lang="fr-FR" sz="3200" cap="small" dirty="0">
              <a:latin typeface="Imprint MT Shadow" pitchFamily="82" charset="0"/>
            </a:endParaRPr>
          </a:p>
        </p:txBody>
      </p:sp>
    </p:spTree>
    <p:extLst>
      <p:ext uri="{BB962C8B-B14F-4D97-AF65-F5344CB8AC3E}">
        <p14:creationId xmlns:p14="http://schemas.microsoft.com/office/powerpoint/2010/main" val="37149289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7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5"/>
                                        </p:tgtEl>
                                        <p:attrNameLst>
                                          <p:attrName>ppt_y</p:attrName>
                                        </p:attrNameLst>
                                      </p:cBhvr>
                                      <p:tavLst>
                                        <p:tav tm="0">
                                          <p:val>
                                            <p:strVal val="#ppt_y"/>
                                          </p:val>
                                        </p:tav>
                                        <p:tav tm="100000">
                                          <p:val>
                                            <p:strVal val="#ppt_y"/>
                                          </p:val>
                                        </p:tav>
                                      </p:tavLst>
                                    </p:anim>
                                    <p:anim calcmode="lin" valueType="num">
                                      <p:cBhvr>
                                        <p:cTn id="20"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03"/>
            <a:ext cx="4993253" cy="576199"/>
          </a:xfrm>
          <a:prstGeom prst="rect">
            <a:avLst/>
          </a:prstGeom>
        </p:spPr>
        <p:txBody>
          <a:bodyPr wrap="square" lIns="82945" tIns="41473" rIns="82945" bIns="41473">
            <a:spAutoFit/>
            <a:scene3d>
              <a:camera prst="orthographicFront"/>
              <a:lightRig rig="balanced" dir="t">
                <a:rot lat="0" lon="0" rev="2100000"/>
              </a:lightRig>
            </a:scene3d>
            <a:sp3d extrusionH="57150" prstMaterial="metal">
              <a:bevelT w="38100" h="25400"/>
              <a:contourClr>
                <a:schemeClr val="bg2"/>
              </a:contourClr>
            </a:sp3d>
          </a:bodyPr>
          <a:lstStyle/>
          <a:p>
            <a:r>
              <a:rPr lang="fr-FR" sz="3200" b="1" cap="small" dirty="0" smtClean="0">
                <a:ln w="50800"/>
                <a:solidFill>
                  <a:schemeClr val="bg1">
                    <a:shade val="50000"/>
                  </a:schemeClr>
                </a:solidFill>
                <a:latin typeface="Imprint MT Shadow" pitchFamily="82" charset="0"/>
              </a:rPr>
              <a:t>Titre ou activité</a:t>
            </a:r>
            <a:endParaRPr lang="fr-FR" sz="3200" b="1" cap="small" dirty="0">
              <a:ln w="50800"/>
              <a:solidFill>
                <a:schemeClr val="bg1">
                  <a:shade val="50000"/>
                </a:schemeClr>
              </a:solidFill>
              <a:latin typeface="Imprint MT Shadow" pitchFamily="82" charset="0"/>
            </a:endParaRPr>
          </a:p>
        </p:txBody>
      </p:sp>
    </p:spTree>
    <p:extLst>
      <p:ext uri="{BB962C8B-B14F-4D97-AF65-F5344CB8AC3E}">
        <p14:creationId xmlns:p14="http://schemas.microsoft.com/office/powerpoint/2010/main" val="3433118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2"/>
                                        </p:tgtEl>
                                        <p:attrNameLst>
                                          <p:attrName>ppt_y</p:attrName>
                                        </p:attrNameLst>
                                      </p:cBhvr>
                                      <p:tavLst>
                                        <p:tav tm="0">
                                          <p:val>
                                            <p:strVal val="#ppt_y"/>
                                          </p:val>
                                        </p:tav>
                                        <p:tav tm="100000">
                                          <p:val>
                                            <p:strVal val="#ppt_y"/>
                                          </p:val>
                                        </p:tav>
                                      </p:tavLst>
                                    </p:anim>
                                    <p:anim calcmode="lin" valueType="num">
                                      <p:cBhvr>
                                        <p:cTn id="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20771" y="0"/>
            <a:ext cx="1623229"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Etude de cas n°2</a:t>
            </a:r>
            <a:endParaRPr lang="fr-FR" dirty="0">
              <a:solidFill>
                <a:schemeClr val="bg2">
                  <a:lumMod val="10000"/>
                </a:schemeClr>
              </a:solidFill>
              <a:latin typeface="Gloucester MT Extra Condensed" pitchFamily="18" charset="0"/>
            </a:endParaRPr>
          </a:p>
        </p:txBody>
      </p:sp>
      <p:sp>
        <p:nvSpPr>
          <p:cNvPr id="4" name="Rectangle 3"/>
          <p:cNvSpPr/>
          <p:nvPr/>
        </p:nvSpPr>
        <p:spPr>
          <a:xfrm>
            <a:off x="-1" y="5114012"/>
            <a:ext cx="7520772" cy="764306"/>
          </a:xfrm>
          <a:prstGeom prst="rect">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5" name="Rectangle 4"/>
          <p:cNvSpPr/>
          <p:nvPr/>
        </p:nvSpPr>
        <p:spPr>
          <a:xfrm>
            <a:off x="-3" y="5208065"/>
            <a:ext cx="7520773" cy="576199"/>
          </a:xfrm>
          <a:prstGeom prst="rect">
            <a:avLst/>
          </a:prstGeom>
        </p:spPr>
        <p:txBody>
          <a:bodyPr wrap="square" lIns="82945" tIns="41473" rIns="82945" bIns="41473">
            <a:spAutoFit/>
          </a:bodyPr>
          <a:lstStyle/>
          <a:p>
            <a:pPr algn="ctr"/>
            <a:r>
              <a:rPr lang="fr-FR" sz="3200" cap="small" dirty="0" smtClean="0">
                <a:latin typeface="Imprint MT Shadow" pitchFamily="82" charset="0"/>
              </a:rPr>
              <a:t>Comment </a:t>
            </a:r>
            <a:r>
              <a:rPr lang="fr-FR" sz="3200" cap="small" dirty="0" smtClean="0">
                <a:latin typeface="Imprint MT Shadow" pitchFamily="82" charset="0"/>
              </a:rPr>
              <a:t>habite-t-on </a:t>
            </a:r>
            <a:r>
              <a:rPr lang="fr-FR" sz="3200" cap="small" dirty="0" err="1" smtClean="0">
                <a:latin typeface="Imprint MT Shadow" pitchFamily="82" charset="0"/>
              </a:rPr>
              <a:t>Mumbai</a:t>
            </a:r>
            <a:r>
              <a:rPr lang="fr-FR" sz="3200" cap="small" dirty="0" smtClean="0">
                <a:latin typeface="Imprint MT Shadow" pitchFamily="82" charset="0"/>
              </a:rPr>
              <a:t> ?</a:t>
            </a:r>
            <a:endParaRPr lang="fr-FR" sz="3200" cap="small" dirty="0">
              <a:latin typeface="Imprint MT Shadow" pitchFamily="82" charset="0"/>
            </a:endParaRPr>
          </a:p>
        </p:txBody>
      </p:sp>
    </p:spTree>
    <p:extLst>
      <p:ext uri="{BB962C8B-B14F-4D97-AF65-F5344CB8AC3E}">
        <p14:creationId xmlns:p14="http://schemas.microsoft.com/office/powerpoint/2010/main" val="42926557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7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5"/>
                                        </p:tgtEl>
                                        <p:attrNameLst>
                                          <p:attrName>ppt_y</p:attrName>
                                        </p:attrNameLst>
                                      </p:cBhvr>
                                      <p:tavLst>
                                        <p:tav tm="0">
                                          <p:val>
                                            <p:strVal val="#ppt_y"/>
                                          </p:val>
                                        </p:tav>
                                        <p:tav tm="100000">
                                          <p:val>
                                            <p:strVal val="#ppt_y"/>
                                          </p:val>
                                        </p:tav>
                                      </p:tavLst>
                                    </p:anim>
                                    <p:anim calcmode="lin" valueType="num">
                                      <p:cBhvr>
                                        <p:cTn id="20"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03"/>
            <a:ext cx="4993253" cy="576199"/>
          </a:xfrm>
          <a:prstGeom prst="rect">
            <a:avLst/>
          </a:prstGeom>
        </p:spPr>
        <p:txBody>
          <a:bodyPr wrap="square" lIns="82945" tIns="41473" rIns="82945" bIns="41473">
            <a:spAutoFit/>
            <a:scene3d>
              <a:camera prst="orthographicFront"/>
              <a:lightRig rig="balanced" dir="t">
                <a:rot lat="0" lon="0" rev="2100000"/>
              </a:lightRig>
            </a:scene3d>
            <a:sp3d extrusionH="57150" prstMaterial="metal">
              <a:bevelT w="38100" h="25400"/>
              <a:contourClr>
                <a:schemeClr val="bg2"/>
              </a:contourClr>
            </a:sp3d>
          </a:bodyPr>
          <a:lstStyle/>
          <a:p>
            <a:r>
              <a:rPr lang="fr-FR" sz="3200" b="1" cap="small" dirty="0" smtClean="0">
                <a:ln w="50800"/>
                <a:solidFill>
                  <a:schemeClr val="bg1">
                    <a:shade val="50000"/>
                  </a:schemeClr>
                </a:solidFill>
                <a:latin typeface="Imprint MT Shadow" pitchFamily="82" charset="0"/>
              </a:rPr>
              <a:t>Titre ou activité</a:t>
            </a:r>
            <a:endParaRPr lang="fr-FR" sz="3200" b="1" cap="small" dirty="0">
              <a:ln w="50800"/>
              <a:solidFill>
                <a:schemeClr val="bg1">
                  <a:shade val="50000"/>
                </a:schemeClr>
              </a:solidFill>
              <a:latin typeface="Imprint MT Shadow" pitchFamily="82" charset="0"/>
            </a:endParaRPr>
          </a:p>
        </p:txBody>
      </p:sp>
    </p:spTree>
    <p:extLst>
      <p:ext uri="{BB962C8B-B14F-4D97-AF65-F5344CB8AC3E}">
        <p14:creationId xmlns:p14="http://schemas.microsoft.com/office/powerpoint/2010/main" val="3424625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2"/>
                                        </p:tgtEl>
                                        <p:attrNameLst>
                                          <p:attrName>ppt_y</p:attrName>
                                        </p:attrNameLst>
                                      </p:cBhvr>
                                      <p:tavLst>
                                        <p:tav tm="0">
                                          <p:val>
                                            <p:strVal val="#ppt_y"/>
                                          </p:val>
                                        </p:tav>
                                        <p:tav tm="100000">
                                          <p:val>
                                            <p:strVal val="#ppt_y"/>
                                          </p:val>
                                        </p:tav>
                                      </p:tavLst>
                                    </p:anim>
                                    <p:anim calcmode="lin" valueType="num">
                                      <p:cBhvr>
                                        <p:cTn id="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fficher l'image d'orig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4990"/>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99519" y="0"/>
            <a:ext cx="2044482"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Prospective territoriale</a:t>
            </a:r>
            <a:endParaRPr lang="fr-FR" dirty="0">
              <a:solidFill>
                <a:schemeClr val="bg2">
                  <a:lumMod val="10000"/>
                </a:schemeClr>
              </a:solidFill>
              <a:latin typeface="Gloucester MT Extra Condensed" pitchFamily="18" charset="0"/>
            </a:endParaRPr>
          </a:p>
        </p:txBody>
      </p:sp>
      <p:sp>
        <p:nvSpPr>
          <p:cNvPr id="4" name="Rectangle 3"/>
          <p:cNvSpPr/>
          <p:nvPr/>
        </p:nvSpPr>
        <p:spPr>
          <a:xfrm>
            <a:off x="-1" y="5114012"/>
            <a:ext cx="7520772" cy="764306"/>
          </a:xfrm>
          <a:prstGeom prst="rect">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5" name="Rectangle 4"/>
          <p:cNvSpPr/>
          <p:nvPr/>
        </p:nvSpPr>
        <p:spPr>
          <a:xfrm>
            <a:off x="-3" y="5208065"/>
            <a:ext cx="7520773" cy="576199"/>
          </a:xfrm>
          <a:prstGeom prst="rect">
            <a:avLst/>
          </a:prstGeom>
        </p:spPr>
        <p:txBody>
          <a:bodyPr wrap="square" lIns="82945" tIns="41473" rIns="82945" bIns="41473">
            <a:spAutoFit/>
          </a:bodyPr>
          <a:lstStyle/>
          <a:p>
            <a:pPr algn="ctr"/>
            <a:r>
              <a:rPr lang="fr-FR" sz="3200" cap="small" dirty="0" smtClean="0">
                <a:latin typeface="Imprint MT Shadow" pitchFamily="82" charset="0"/>
              </a:rPr>
              <a:t>Quelle ville pour demain ?</a:t>
            </a:r>
            <a:endParaRPr lang="fr-FR" sz="3200" cap="small" dirty="0">
              <a:latin typeface="Imprint MT Shadow" pitchFamily="82" charset="0"/>
            </a:endParaRPr>
          </a:p>
        </p:txBody>
      </p:sp>
    </p:spTree>
    <p:extLst>
      <p:ext uri="{BB962C8B-B14F-4D97-AF65-F5344CB8AC3E}">
        <p14:creationId xmlns:p14="http://schemas.microsoft.com/office/powerpoint/2010/main" val="18870058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7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5"/>
                                        </p:tgtEl>
                                        <p:attrNameLst>
                                          <p:attrName>ppt_y</p:attrName>
                                        </p:attrNameLst>
                                      </p:cBhvr>
                                      <p:tavLst>
                                        <p:tav tm="0">
                                          <p:val>
                                            <p:strVal val="#ppt_y"/>
                                          </p:val>
                                        </p:tav>
                                        <p:tav tm="100000">
                                          <p:val>
                                            <p:strVal val="#ppt_y"/>
                                          </p:val>
                                        </p:tav>
                                      </p:tavLst>
                                    </p:anim>
                                    <p:anim calcmode="lin" valueType="num">
                                      <p:cBhvr>
                                        <p:cTn id="20"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5803"/>
            <a:ext cx="4993253" cy="576199"/>
          </a:xfrm>
          <a:prstGeom prst="rect">
            <a:avLst/>
          </a:prstGeom>
        </p:spPr>
        <p:txBody>
          <a:bodyPr wrap="square" lIns="82945" tIns="41473" rIns="82945" bIns="41473">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sz="3200" b="1" dirty="0" smtClean="0">
                <a:ln>
                  <a:solidFill>
                    <a:schemeClr val="tx1"/>
                  </a:solidFill>
                </a:ln>
                <a:solidFill>
                  <a:srgbClr val="00B050"/>
                </a:solidFill>
                <a:latin typeface="Imprint MT Shadow" pitchFamily="82" charset="0"/>
              </a:rPr>
              <a:t>Titre ou activité</a:t>
            </a:r>
            <a:endParaRPr lang="fr-FR" sz="3200" b="1" dirty="0">
              <a:ln>
                <a:solidFill>
                  <a:schemeClr val="tx1"/>
                </a:solidFill>
              </a:ln>
              <a:solidFill>
                <a:srgbClr val="00B050"/>
              </a:solidFill>
              <a:latin typeface="Imprint MT Shadow" pitchFamily="82" charset="0"/>
            </a:endParaRPr>
          </a:p>
        </p:txBody>
      </p:sp>
    </p:spTree>
    <p:extLst>
      <p:ext uri="{BB962C8B-B14F-4D97-AF65-F5344CB8AC3E}">
        <p14:creationId xmlns:p14="http://schemas.microsoft.com/office/powerpoint/2010/main" val="24376407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2"/>
                                        </p:tgtEl>
                                        <p:attrNameLst>
                                          <p:attrName>ppt_y</p:attrName>
                                        </p:attrNameLst>
                                      </p:cBhvr>
                                      <p:tavLst>
                                        <p:tav tm="0">
                                          <p:val>
                                            <p:strVal val="#ppt_y"/>
                                          </p:val>
                                        </p:tav>
                                        <p:tav tm="100000">
                                          <p:val>
                                            <p:strVal val="#ppt_y"/>
                                          </p:val>
                                        </p:tav>
                                      </p:tavLst>
                                    </p:anim>
                                    <p:anim calcmode="lin" valueType="num">
                                      <p:cBhvr>
                                        <p:cTn id="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291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226</Words>
  <Application>Microsoft Office PowerPoint</Application>
  <PresentationFormat>Affichage à l'écran (4:3)</PresentationFormat>
  <Paragraphs>16</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15</cp:revision>
  <dcterms:created xsi:type="dcterms:W3CDTF">2016-11-24T18:34:36Z</dcterms:created>
  <dcterms:modified xsi:type="dcterms:W3CDTF">2016-11-25T12:32:58Z</dcterms:modified>
</cp:coreProperties>
</file>