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64" r:id="rId5"/>
    <p:sldId id="259" r:id="rId6"/>
    <p:sldId id="262" r:id="rId7"/>
    <p:sldId id="263" r:id="rId8"/>
    <p:sldId id="257" r:id="rId9"/>
    <p:sldId id="26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E12"/>
    <a:srgbClr val="A24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78-492A-460E-96BF-FE7E1340A68C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1635A-0C58-4EE2-A54E-7EFD47745F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6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1635A-0C58-4EE2-A54E-7EFD47745F4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64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A55A-4FED-4006-B9B8-DAF439A773A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13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A55A-4FED-4006-B9B8-DAF439A773A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13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1635A-0C58-4EE2-A54E-7EFD47745F4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94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1635A-0C58-4EE2-A54E-7EFD47745F4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943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1635A-0C58-4EE2-A54E-7EFD47745F4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943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1635A-0C58-4EE2-A54E-7EFD47745F4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943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1635A-0C58-4EE2-A54E-7EFD47745F4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943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0A55A-4FED-4006-B9B8-DAF439A773A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13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C5B7-6D83-44ED-80C3-5ED796AEFE12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B970-6602-4233-B545-9FBBE2716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9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C5B7-6D83-44ED-80C3-5ED796AEFE12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B970-6602-4233-B545-9FBBE2716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1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C5B7-6D83-44ED-80C3-5ED796AEFE12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B970-6602-4233-B545-9FBBE2716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1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C5B7-6D83-44ED-80C3-5ED796AEFE12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B970-6602-4233-B545-9FBBE2716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0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C5B7-6D83-44ED-80C3-5ED796AEFE12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B970-6602-4233-B545-9FBBE2716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0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C5B7-6D83-44ED-80C3-5ED796AEFE12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B970-6602-4233-B545-9FBBE2716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0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C5B7-6D83-44ED-80C3-5ED796AEFE12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B970-6602-4233-B545-9FBBE2716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76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C5B7-6D83-44ED-80C3-5ED796AEFE12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B970-6602-4233-B545-9FBBE2716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9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C5B7-6D83-44ED-80C3-5ED796AEFE12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B970-6602-4233-B545-9FBBE2716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74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C5B7-6D83-44ED-80C3-5ED796AEFE12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B970-6602-4233-B545-9FBBE2716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74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EC5B7-6D83-44ED-80C3-5ED796AEFE12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B970-6602-4233-B545-9FBBE2716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2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EC5B7-6D83-44ED-80C3-5ED796AEFE12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AB970-6602-4233-B545-9FBBE27162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94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uneanneeanatolin.files.wordpress.com/2011/06/stroop_report_-_warsaw_ghetto_uprising_06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5"/>
          <a:stretch/>
        </p:blipFill>
        <p:spPr bwMode="auto">
          <a:xfrm>
            <a:off x="0" y="0"/>
            <a:ext cx="9143999" cy="690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>
            <a:solidFill>
              <a:srgbClr val="201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940152" y="6669360"/>
            <a:ext cx="31683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000" b="1" dirty="0">
                <a:solidFill>
                  <a:schemeClr val="bg2"/>
                </a:solidFill>
                <a:latin typeface="Tw Cen MT" pitchFamily="34" charset="0"/>
              </a:rPr>
              <a:t>D</a:t>
            </a:r>
            <a:r>
              <a:rPr lang="fr-FR" sz="1000" b="1" dirty="0" smtClean="0">
                <a:solidFill>
                  <a:schemeClr val="bg2"/>
                </a:solidFill>
                <a:latin typeface="Tw Cen MT" pitchFamily="34" charset="0"/>
              </a:rPr>
              <a:t>urant l’insurrection du Ghetto de Varsovie en 1943</a:t>
            </a:r>
            <a:endParaRPr lang="fr-FR" sz="1000" b="1" dirty="0">
              <a:solidFill>
                <a:schemeClr val="bg2"/>
              </a:solidFill>
              <a:latin typeface="Tw Cen M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564" y="5085184"/>
            <a:ext cx="7848872" cy="1200329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dirty="0" smtClean="0">
                <a:solidFill>
                  <a:schemeClr val="bg1"/>
                </a:solidFill>
                <a:latin typeface="28 Days Later" pitchFamily="34" charset="0"/>
              </a:rPr>
              <a:t>La seconde  Guerre Mondiale</a:t>
            </a:r>
            <a:r>
              <a:rPr lang="fr-FR" sz="3600" dirty="0" smtClean="0">
                <a:solidFill>
                  <a:schemeClr val="bg1"/>
                </a:solidFill>
                <a:latin typeface="Algerian" pitchFamily="82" charset="0"/>
              </a:rPr>
              <a:t>,</a:t>
            </a:r>
            <a:r>
              <a:rPr lang="fr-FR" sz="3600" dirty="0" smtClean="0">
                <a:solidFill>
                  <a:schemeClr val="bg1"/>
                </a:solidFill>
                <a:latin typeface="28 Days Later" pitchFamily="34" charset="0"/>
              </a:rPr>
              <a:t> une guerre d’</a:t>
            </a:r>
            <a:r>
              <a:rPr lang="fr-FR" sz="3600" dirty="0" err="1" smtClean="0">
                <a:solidFill>
                  <a:schemeClr val="bg1"/>
                </a:solidFill>
                <a:latin typeface="28 Days Later" pitchFamily="34" charset="0"/>
              </a:rPr>
              <a:t>aneantissement</a:t>
            </a:r>
            <a:endParaRPr lang="fr-FR" sz="3600" dirty="0">
              <a:solidFill>
                <a:schemeClr val="bg1"/>
              </a:solidFill>
              <a:latin typeface="28 Days Later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258" y="5085183"/>
            <a:ext cx="7848872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635896" y="116632"/>
            <a:ext cx="5400600" cy="360755"/>
          </a:xfrm>
          <a:prstGeom prst="rect">
            <a:avLst/>
          </a:prstGeom>
          <a:solidFill>
            <a:srgbClr val="CC6600">
              <a:alpha val="74902"/>
            </a:srgbClr>
          </a:solidFill>
        </p:spPr>
        <p:txBody>
          <a:bodyPr wrap="square" lIns="82945" tIns="41473" rIns="82945" bIns="41473">
            <a:spAutoFit/>
          </a:bodyPr>
          <a:lstStyle/>
          <a:p>
            <a:pPr algn="r"/>
            <a:r>
              <a:rPr lang="fr-FR" dirty="0" smtClean="0">
                <a:solidFill>
                  <a:schemeClr val="bg1"/>
                </a:solidFill>
                <a:latin typeface="Gloucester MT Extra Condensed" pitchFamily="18" charset="0"/>
              </a:rPr>
              <a:t>Thème 1 </a:t>
            </a:r>
            <a:r>
              <a:rPr lang="fr-FR" dirty="0">
                <a:solidFill>
                  <a:schemeClr val="bg1"/>
                </a:solidFill>
                <a:latin typeface="Gloucester MT Extra Condensed" pitchFamily="18" charset="0"/>
              </a:rPr>
              <a:t>: L'Europe, un théâtre majeur des guerres totales (1914-1945). </a:t>
            </a:r>
          </a:p>
        </p:txBody>
      </p:sp>
    </p:spTree>
    <p:extLst>
      <p:ext uri="{BB962C8B-B14F-4D97-AF65-F5344CB8AC3E}">
        <p14:creationId xmlns:p14="http://schemas.microsoft.com/office/powerpoint/2010/main" val="6627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0"/>
            <a:ext cx="356700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500" dirty="0" smtClean="0">
                <a:solidFill>
                  <a:schemeClr val="bg1"/>
                </a:solidFill>
                <a:latin typeface="28 Days Later" pitchFamily="34" charset="0"/>
              </a:rPr>
              <a:t>Plan du cours</a:t>
            </a:r>
            <a:endParaRPr lang="fr-FR" sz="4500" dirty="0">
              <a:solidFill>
                <a:schemeClr val="bg1"/>
              </a:solidFill>
              <a:latin typeface="28 Days Later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283" y="65677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Tw Cen MT" pitchFamily="34" charset="0"/>
              </a:rPr>
              <a:t>Attaque de </a:t>
            </a:r>
            <a:r>
              <a:rPr lang="fr-FR" sz="1200" b="1" dirty="0">
                <a:solidFill>
                  <a:schemeClr val="bg1"/>
                </a:solidFill>
                <a:latin typeface="Tw Cen MT" pitchFamily="34" charset="0"/>
              </a:rPr>
              <a:t>P</a:t>
            </a:r>
            <a:r>
              <a:rPr lang="fr-FR" sz="1200" b="1" dirty="0" smtClean="0">
                <a:solidFill>
                  <a:schemeClr val="bg1"/>
                </a:solidFill>
                <a:latin typeface="Tw Cen MT" pitchFamily="34" charset="0"/>
              </a:rPr>
              <a:t>earl </a:t>
            </a:r>
            <a:r>
              <a:rPr lang="fr-FR" sz="1200" b="1" dirty="0" err="1" smtClean="0">
                <a:solidFill>
                  <a:schemeClr val="bg1"/>
                </a:solidFill>
                <a:latin typeface="Tw Cen MT" pitchFamily="34" charset="0"/>
              </a:rPr>
              <a:t>Harbor</a:t>
            </a:r>
            <a:r>
              <a:rPr lang="fr-FR" sz="1200" b="1" dirty="0" smtClean="0">
                <a:solidFill>
                  <a:schemeClr val="bg1"/>
                </a:solidFill>
                <a:latin typeface="Tw Cen MT" pitchFamily="34" charset="0"/>
              </a:rPr>
              <a:t>, le 7 décembre 1941/ Aviateur japonais</a:t>
            </a:r>
            <a:r>
              <a:rPr lang="fr-FR" sz="1200" b="1" dirty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fr-FR" sz="1200" b="1" dirty="0">
                <a:solidFill>
                  <a:schemeClr val="bg1"/>
                </a:solidFill>
                <a:latin typeface="Tw Cen MT" pitchFamily="34" charset="0"/>
              </a:rPr>
            </a:br>
            <a:endParaRPr lang="fr-FR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968" y="980728"/>
            <a:ext cx="4464496" cy="5148000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6588" indent="-400050">
              <a:buFont typeface="+mj-lt"/>
              <a:buAutoNum type="romanUcPeriod"/>
            </a:pPr>
            <a:r>
              <a:rPr lang="fr-FR" b="1" u="sng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Titre</a:t>
            </a:r>
          </a:p>
          <a:p>
            <a:pPr marL="636588" indent="-400050"/>
            <a:r>
              <a:rPr lang="fr-FR" b="1" dirty="0">
                <a:solidFill>
                  <a:schemeClr val="bg1"/>
                </a:solidFill>
                <a:latin typeface="Tw Cen MT" pitchFamily="34" charset="0"/>
              </a:rPr>
              <a:t>	A. Sous titre</a:t>
            </a:r>
          </a:p>
          <a:p>
            <a:pPr marL="636588" indent="-400050"/>
            <a:r>
              <a:rPr lang="fr-FR" b="1" dirty="0">
                <a:solidFill>
                  <a:schemeClr val="bg1"/>
                </a:solidFill>
                <a:latin typeface="Tw Cen MT" pitchFamily="34" charset="0"/>
              </a:rPr>
              <a:t>	B. Sous titre</a:t>
            </a:r>
          </a:p>
          <a:p>
            <a:pPr marL="636588" indent="-400050"/>
            <a:r>
              <a:rPr lang="fr-FR" b="1" dirty="0">
                <a:solidFill>
                  <a:schemeClr val="bg1"/>
                </a:solidFill>
                <a:latin typeface="Tw Cen MT" pitchFamily="34" charset="0"/>
              </a:rPr>
              <a:t>	C. Sous </a:t>
            </a:r>
            <a:r>
              <a:rPr lang="fr-FR" b="1" dirty="0" smtClean="0">
                <a:solidFill>
                  <a:schemeClr val="bg1"/>
                </a:solidFill>
                <a:latin typeface="Tw Cen MT" pitchFamily="34" charset="0"/>
              </a:rPr>
              <a:t>titre</a:t>
            </a:r>
            <a:endParaRPr lang="fr-FR" b="1" dirty="0">
              <a:solidFill>
                <a:schemeClr val="bg1"/>
              </a:solidFill>
              <a:latin typeface="Tw Cen MT" pitchFamily="34" charset="0"/>
            </a:endParaRPr>
          </a:p>
          <a:p>
            <a:pPr marL="636588" indent="-400050"/>
            <a:endParaRPr lang="fr-FR" b="1" dirty="0">
              <a:solidFill>
                <a:schemeClr val="bg1"/>
              </a:solidFill>
              <a:latin typeface="Tw Cen MT" pitchFamily="34" charset="0"/>
            </a:endParaRPr>
          </a:p>
          <a:p>
            <a:pPr marL="636588" indent="-400050">
              <a:buAutoNum type="romanUcPeriod" startAt="2"/>
            </a:pPr>
            <a:r>
              <a:rPr lang="fr-FR" b="1" u="sng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Titre</a:t>
            </a:r>
          </a:p>
          <a:p>
            <a:pPr marL="636588" indent="-400050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	</a:t>
            </a:r>
            <a:r>
              <a:rPr lang="fr-FR" b="1" dirty="0">
                <a:solidFill>
                  <a:schemeClr val="bg1"/>
                </a:solidFill>
                <a:latin typeface="Tw Cen MT" pitchFamily="34" charset="0"/>
              </a:rPr>
              <a:t>A. Sous titre</a:t>
            </a:r>
          </a:p>
          <a:p>
            <a:pPr marL="636588" indent="-400050"/>
            <a:r>
              <a:rPr lang="fr-FR" b="1" dirty="0">
                <a:solidFill>
                  <a:schemeClr val="bg1"/>
                </a:solidFill>
                <a:latin typeface="Tw Cen MT" pitchFamily="34" charset="0"/>
              </a:rPr>
              <a:t>	B. Sous titre</a:t>
            </a:r>
          </a:p>
          <a:p>
            <a:pPr marL="636588" indent="-400050"/>
            <a:r>
              <a:rPr lang="fr-FR" b="1" dirty="0">
                <a:solidFill>
                  <a:schemeClr val="bg1"/>
                </a:solidFill>
                <a:latin typeface="Tw Cen MT" pitchFamily="34" charset="0"/>
              </a:rPr>
              <a:t>	C. Sous </a:t>
            </a:r>
            <a:r>
              <a:rPr lang="fr-FR" b="1" dirty="0" smtClean="0">
                <a:solidFill>
                  <a:schemeClr val="bg1"/>
                </a:solidFill>
                <a:latin typeface="Tw Cen MT" pitchFamily="34" charset="0"/>
              </a:rPr>
              <a:t>titre</a:t>
            </a:r>
          </a:p>
          <a:p>
            <a:pPr marL="636588" indent="-400050"/>
            <a:endParaRPr lang="fr-FR" b="1" u="sng" cap="sm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  <a:p>
            <a:pPr marL="636588" indent="-400050"/>
            <a:r>
              <a:rPr lang="fr-FR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III. 	</a:t>
            </a:r>
            <a:r>
              <a:rPr lang="fr-FR" b="1" u="sng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Titre</a:t>
            </a:r>
          </a:p>
          <a:p>
            <a:pPr marL="636588" indent="-400050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	</a:t>
            </a:r>
            <a:r>
              <a:rPr lang="fr-FR" b="1" dirty="0">
                <a:solidFill>
                  <a:schemeClr val="bg1"/>
                </a:solidFill>
                <a:latin typeface="Tw Cen MT" pitchFamily="34" charset="0"/>
              </a:rPr>
              <a:t>A. Sous titre</a:t>
            </a:r>
          </a:p>
          <a:p>
            <a:pPr marL="636588" indent="-400050"/>
            <a:r>
              <a:rPr lang="fr-FR" b="1" dirty="0">
                <a:solidFill>
                  <a:schemeClr val="bg1"/>
                </a:solidFill>
                <a:latin typeface="Tw Cen MT" pitchFamily="34" charset="0"/>
              </a:rPr>
              <a:t>	B. Sous titre</a:t>
            </a:r>
          </a:p>
          <a:p>
            <a:pPr marL="636588" indent="-400050"/>
            <a:r>
              <a:rPr lang="fr-FR" b="1" dirty="0">
                <a:solidFill>
                  <a:schemeClr val="bg1"/>
                </a:solidFill>
                <a:latin typeface="Tw Cen MT" pitchFamily="34" charset="0"/>
              </a:rPr>
              <a:t>	C. Sous titre</a:t>
            </a:r>
          </a:p>
          <a:p>
            <a:pPr marL="636588" indent="-400050"/>
            <a:endParaRPr lang="fr-FR" b="1" dirty="0">
              <a:solidFill>
                <a:schemeClr val="tx1"/>
              </a:solidFill>
              <a:latin typeface="Tw Cen MT" pitchFamily="34" charset="0"/>
            </a:endParaRPr>
          </a:p>
        </p:txBody>
      </p:sp>
      <p:pic>
        <p:nvPicPr>
          <p:cNvPr id="5122" name="Picture 2" descr="pearl harb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9" y="980728"/>
            <a:ext cx="3722077" cy="514800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lote japonais 194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"/>
          <a:stretch/>
        </p:blipFill>
        <p:spPr bwMode="auto">
          <a:xfrm flipH="1">
            <a:off x="7831874" y="3786554"/>
            <a:ext cx="1312126" cy="307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0"/>
            <a:ext cx="317266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500" dirty="0" smtClean="0">
                <a:solidFill>
                  <a:schemeClr val="bg1"/>
                </a:solidFill>
                <a:latin typeface="28 Days Later" pitchFamily="34" charset="0"/>
              </a:rPr>
              <a:t>Introduction</a:t>
            </a:r>
            <a:endParaRPr lang="fr-FR" sz="4500" dirty="0">
              <a:solidFill>
                <a:schemeClr val="bg1"/>
              </a:solidFill>
              <a:latin typeface="28 Days Later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67735"/>
            <a:ext cx="917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Tw Cen MT" pitchFamily="34" charset="0"/>
              </a:rPr>
              <a:t>Les ruines de la ville de Dresde (Allemagne)</a:t>
            </a:r>
            <a:r>
              <a:rPr lang="fr-FR" sz="1200" b="1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fr-FR" sz="1200" b="1" dirty="0" smtClean="0">
                <a:solidFill>
                  <a:schemeClr val="bg1"/>
                </a:solidFill>
                <a:latin typeface="Tw Cen MT" pitchFamily="34" charset="0"/>
              </a:rPr>
              <a:t>après les bombardements alliés de Février 1945</a:t>
            </a:r>
            <a:r>
              <a:rPr lang="fr-FR" sz="1200" b="1" dirty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fr-FR" sz="1200" b="1" dirty="0">
                <a:solidFill>
                  <a:schemeClr val="bg1"/>
                </a:solidFill>
                <a:latin typeface="Tw Cen MT" pitchFamily="34" charset="0"/>
              </a:rPr>
            </a:br>
            <a:endParaRPr lang="fr-FR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8024" y="1322766"/>
            <a:ext cx="4032448" cy="4212468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500" b="1" dirty="0">
                <a:latin typeface="Tw Cen MT" pitchFamily="34" charset="0"/>
              </a:rPr>
              <a:t>Violence de masse et anéantissement caractérisent la Deuxième Guerre mondiale, conflit aux dimensions planétaires. Les génocides des Juifs et des Tziganes ainsi que la persécution d'autres minorités sont étudiés</a:t>
            </a:r>
            <a:r>
              <a:rPr lang="fr-FR" sz="1500" b="1" dirty="0" smtClean="0">
                <a:latin typeface="Tw Cen MT" pitchFamily="34" charset="0"/>
              </a:rPr>
              <a:t>.</a:t>
            </a:r>
          </a:p>
          <a:p>
            <a:pPr algn="just"/>
            <a:r>
              <a:rPr lang="fr-FR" sz="1500" b="1" dirty="0">
                <a:solidFill>
                  <a:schemeClr val="bg1"/>
                </a:solidFill>
                <a:latin typeface="Tw Cen MT" pitchFamily="34" charset="0"/>
              </a:rPr>
              <a:t>La notion de crise sert de fil conducteur. Le programme indique qu’il s’agit de </a:t>
            </a:r>
            <a:r>
              <a:rPr lang="fr-FR" sz="1500" b="1" dirty="0" smtClean="0">
                <a:solidFill>
                  <a:schemeClr val="bg1"/>
                </a:solidFill>
                <a:latin typeface="Tw Cen MT" pitchFamily="34" charset="0"/>
              </a:rPr>
              <a:t>montrer « </a:t>
            </a:r>
            <a:r>
              <a:rPr lang="fr-FR" sz="1500" b="1" dirty="0">
                <a:solidFill>
                  <a:schemeClr val="bg1"/>
                </a:solidFill>
                <a:latin typeface="Tw Cen MT" pitchFamily="34" charset="0"/>
              </a:rPr>
              <a:t>l’ampleur des crises que les sociétés françaises, européennes et mondiales ont </a:t>
            </a:r>
            <a:r>
              <a:rPr lang="fr-FR" sz="1500" b="1" dirty="0" smtClean="0">
                <a:solidFill>
                  <a:schemeClr val="bg1"/>
                </a:solidFill>
                <a:latin typeface="Tw Cen MT" pitchFamily="34" charset="0"/>
              </a:rPr>
              <a:t>traversées, mais </a:t>
            </a:r>
            <a:r>
              <a:rPr lang="fr-FR" sz="1500" b="1" dirty="0">
                <a:solidFill>
                  <a:schemeClr val="bg1"/>
                </a:solidFill>
                <a:latin typeface="Tw Cen MT" pitchFamily="34" charset="0"/>
              </a:rPr>
              <a:t>aussi les mutations sociales et politiques que cela a pu engendrer ». </a:t>
            </a:r>
            <a:endParaRPr lang="fr-FR" sz="1500" b="1" dirty="0" smtClean="0">
              <a:solidFill>
                <a:schemeClr val="bg1"/>
              </a:solidFill>
              <a:latin typeface="Tw Cen MT" pitchFamily="34" charset="0"/>
            </a:endParaRPr>
          </a:p>
          <a:p>
            <a:pPr algn="just"/>
            <a:r>
              <a:rPr lang="fr-FR" sz="1500" b="1" dirty="0" smtClean="0">
                <a:solidFill>
                  <a:schemeClr val="bg1"/>
                </a:solidFill>
                <a:latin typeface="Tw Cen MT" pitchFamily="34" charset="0"/>
              </a:rPr>
              <a:t>Il </a:t>
            </a:r>
            <a:r>
              <a:rPr lang="fr-FR" sz="1500" b="1" dirty="0">
                <a:solidFill>
                  <a:schemeClr val="bg1"/>
                </a:solidFill>
                <a:latin typeface="Tw Cen MT" pitchFamily="34" charset="0"/>
              </a:rPr>
              <a:t>est </a:t>
            </a:r>
            <a:r>
              <a:rPr lang="fr-FR" sz="1500" b="1" dirty="0" smtClean="0">
                <a:solidFill>
                  <a:schemeClr val="bg1"/>
                </a:solidFill>
                <a:latin typeface="Tw Cen MT" pitchFamily="34" charset="0"/>
              </a:rPr>
              <a:t>fondamental d’expliquer </a:t>
            </a:r>
            <a:r>
              <a:rPr lang="fr-FR" sz="1500" b="1" dirty="0">
                <a:solidFill>
                  <a:schemeClr val="bg1"/>
                </a:solidFill>
                <a:latin typeface="Tw Cen MT" pitchFamily="34" charset="0"/>
              </a:rPr>
              <a:t>cette notion aux élèves. Le mot de « crise » vient à l’origine du </a:t>
            </a:r>
            <a:r>
              <a:rPr lang="fr-FR" sz="1500" b="1" dirty="0" smtClean="0">
                <a:solidFill>
                  <a:schemeClr val="bg1"/>
                </a:solidFill>
                <a:latin typeface="Tw Cen MT" pitchFamily="34" charset="0"/>
              </a:rPr>
              <a:t>vocabulaire médical</a:t>
            </a:r>
            <a:r>
              <a:rPr lang="fr-FR" sz="1500" b="1" dirty="0">
                <a:solidFill>
                  <a:schemeClr val="bg1"/>
                </a:solidFill>
                <a:latin typeface="Tw Cen MT" pitchFamily="34" charset="0"/>
              </a:rPr>
              <a:t>, et désigne la phase la plus aiguë d’une maladie, qui se dénoue par la </a:t>
            </a:r>
            <a:r>
              <a:rPr lang="fr-FR" sz="1500" b="1" dirty="0" smtClean="0">
                <a:solidFill>
                  <a:schemeClr val="bg1"/>
                </a:solidFill>
                <a:latin typeface="Tw Cen MT" pitchFamily="34" charset="0"/>
              </a:rPr>
              <a:t>guérison, par </a:t>
            </a:r>
            <a:r>
              <a:rPr lang="fr-FR" sz="1500" b="1" dirty="0">
                <a:solidFill>
                  <a:schemeClr val="bg1"/>
                </a:solidFill>
                <a:latin typeface="Tw Cen MT" pitchFamily="34" charset="0"/>
              </a:rPr>
              <a:t>la mort, ou par un mieux temporaire dans le cas d’une maladie chronique. </a:t>
            </a:r>
            <a:endParaRPr lang="fr-FR" sz="1500" b="1" dirty="0">
              <a:solidFill>
                <a:schemeClr val="tx1"/>
              </a:solidFill>
              <a:latin typeface="Tw Cen MT" pitchFamily="34" charset="0"/>
            </a:endParaRPr>
          </a:p>
        </p:txBody>
      </p:sp>
      <p:pic>
        <p:nvPicPr>
          <p:cNvPr id="2050" name="Picture 2" descr="http://gfx.dagbladet.no/pub/artikkel/5/52/524/524021/dresden_120048813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0828"/>
            <a:ext cx="4413795" cy="309634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4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-99392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dirty="0" err="1" smtClean="0">
                <a:solidFill>
                  <a:schemeClr val="bg1"/>
                </a:solidFill>
                <a:latin typeface="28 Days Later" pitchFamily="34" charset="0"/>
              </a:rPr>
              <a:t>I</a:t>
            </a:r>
            <a:r>
              <a:rPr lang="fr-FR" sz="4500" baseline="18000" dirty="0" err="1" smtClean="0">
                <a:solidFill>
                  <a:schemeClr val="bg1"/>
                </a:solidFill>
                <a:latin typeface="Tw Cen MT" pitchFamily="34" charset="0"/>
              </a:rPr>
              <a:t>.</a:t>
            </a:r>
            <a:r>
              <a:rPr lang="fr-FR" sz="4500" dirty="0" err="1" smtClean="0">
                <a:solidFill>
                  <a:schemeClr val="bg1"/>
                </a:solidFill>
                <a:latin typeface="28 Days Later" pitchFamily="34" charset="0"/>
              </a:rPr>
              <a:t>Titre</a:t>
            </a:r>
            <a:endParaRPr lang="fr-FR" sz="4500" dirty="0" smtClean="0">
              <a:solidFill>
                <a:schemeClr val="bg1"/>
              </a:solidFill>
              <a:latin typeface="28 Days Later" pitchFamily="34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28 Days Later" pitchFamily="34" charset="0"/>
              </a:rPr>
              <a:t>	</a:t>
            </a:r>
            <a:r>
              <a:rPr lang="fr-FR" sz="2000" dirty="0" smtClean="0">
                <a:solidFill>
                  <a:schemeClr val="bg1"/>
                </a:solidFill>
                <a:latin typeface="28 Days Later" pitchFamily="34" charset="0"/>
              </a:rPr>
              <a:t>A</a:t>
            </a:r>
            <a:r>
              <a:rPr lang="fr-FR" sz="2000" baseline="30000" dirty="0" smtClean="0">
                <a:solidFill>
                  <a:schemeClr val="bg1"/>
                </a:solidFill>
                <a:latin typeface="28 Days Later" pitchFamily="34" charset="0"/>
              </a:rPr>
              <a:t>.</a:t>
            </a:r>
            <a:r>
              <a:rPr lang="fr-FR" sz="2000" dirty="0" smtClean="0">
                <a:solidFill>
                  <a:schemeClr val="bg1"/>
                </a:solidFill>
                <a:latin typeface="28 Days Later" pitchFamily="34" charset="0"/>
              </a:rPr>
              <a:t> sous</a:t>
            </a:r>
            <a:r>
              <a:rPr lang="fr-FR" sz="2000" baseline="30000" dirty="0" smtClean="0">
                <a:solidFill>
                  <a:schemeClr val="bg1"/>
                </a:solidFill>
                <a:latin typeface="28 Days Later" pitchFamily="34" charset="0"/>
              </a:rPr>
              <a:t>-</a:t>
            </a:r>
            <a:r>
              <a:rPr lang="fr-FR" sz="2000" dirty="0" smtClean="0">
                <a:solidFill>
                  <a:schemeClr val="bg1"/>
                </a:solidFill>
                <a:latin typeface="28 Days Later" pitchFamily="34" charset="0"/>
              </a:rPr>
              <a:t>titre</a:t>
            </a:r>
            <a:endParaRPr lang="fr-FR" sz="2000" dirty="0">
              <a:solidFill>
                <a:schemeClr val="bg1"/>
              </a:solidFill>
              <a:latin typeface="28 Days Later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9912" y="3237468"/>
            <a:ext cx="442839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Plein d’iconographie sur le site suivant :</a:t>
            </a:r>
          </a:p>
          <a:p>
            <a:pPr algn="ctr"/>
            <a:r>
              <a:rPr lang="fr-FR" b="1" dirty="0" smtClean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http</a:t>
            </a:r>
            <a:r>
              <a:rPr lang="fr-FR" b="1" dirty="0">
                <a:solidFill>
                  <a:schemeClr val="bg2">
                    <a:lumMod val="10000"/>
                  </a:schemeClr>
                </a:solidFill>
                <a:latin typeface="Tw Cen MT" pitchFamily="34" charset="0"/>
              </a:rPr>
              <a:t>://www.les-annees-noires.fr/index.html</a:t>
            </a:r>
          </a:p>
        </p:txBody>
      </p:sp>
    </p:spTree>
    <p:extLst>
      <p:ext uri="{BB962C8B-B14F-4D97-AF65-F5344CB8AC3E}">
        <p14:creationId xmlns:p14="http://schemas.microsoft.com/office/powerpoint/2010/main" val="71429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-99392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dirty="0" err="1" smtClean="0">
                <a:solidFill>
                  <a:schemeClr val="bg1"/>
                </a:solidFill>
                <a:latin typeface="28 Days Later" pitchFamily="34" charset="0"/>
              </a:rPr>
              <a:t>I</a:t>
            </a:r>
            <a:r>
              <a:rPr lang="fr-FR" sz="4500" baseline="18000" dirty="0" err="1" smtClean="0">
                <a:solidFill>
                  <a:schemeClr val="bg1"/>
                </a:solidFill>
                <a:latin typeface="Tw Cen MT" pitchFamily="34" charset="0"/>
              </a:rPr>
              <a:t>.</a:t>
            </a:r>
            <a:r>
              <a:rPr lang="fr-FR" sz="4500" dirty="0" err="1" smtClean="0">
                <a:solidFill>
                  <a:schemeClr val="bg1"/>
                </a:solidFill>
                <a:latin typeface="28 Days Later" pitchFamily="34" charset="0"/>
              </a:rPr>
              <a:t>Titre</a:t>
            </a:r>
            <a:endParaRPr lang="fr-FR" sz="4500" dirty="0" smtClean="0">
              <a:solidFill>
                <a:schemeClr val="bg1"/>
              </a:solidFill>
              <a:latin typeface="28 Days Later" pitchFamily="34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28 Days Later" pitchFamily="34" charset="0"/>
              </a:rPr>
              <a:t>	</a:t>
            </a:r>
            <a:r>
              <a:rPr lang="fr-FR" sz="2000" dirty="0" smtClean="0">
                <a:solidFill>
                  <a:schemeClr val="bg1"/>
                </a:solidFill>
                <a:latin typeface="28 Days Later" pitchFamily="34" charset="0"/>
              </a:rPr>
              <a:t>A</a:t>
            </a:r>
            <a:r>
              <a:rPr lang="fr-FR" sz="2000" baseline="30000" dirty="0" smtClean="0">
                <a:solidFill>
                  <a:schemeClr val="bg1"/>
                </a:solidFill>
                <a:latin typeface="28 Days Later" pitchFamily="34" charset="0"/>
              </a:rPr>
              <a:t>.</a:t>
            </a:r>
            <a:r>
              <a:rPr lang="fr-FR" sz="2000" dirty="0" smtClean="0">
                <a:solidFill>
                  <a:schemeClr val="bg1"/>
                </a:solidFill>
                <a:latin typeface="28 Days Later" pitchFamily="34" charset="0"/>
              </a:rPr>
              <a:t> sous</a:t>
            </a:r>
            <a:r>
              <a:rPr lang="fr-FR" sz="2000" baseline="30000" dirty="0" smtClean="0">
                <a:solidFill>
                  <a:schemeClr val="bg1"/>
                </a:solidFill>
                <a:latin typeface="28 Days Later" pitchFamily="34" charset="0"/>
              </a:rPr>
              <a:t>-</a:t>
            </a:r>
            <a:r>
              <a:rPr lang="fr-FR" sz="2000" dirty="0" smtClean="0">
                <a:solidFill>
                  <a:schemeClr val="bg1"/>
                </a:solidFill>
                <a:latin typeface="28 Days Later" pitchFamily="34" charset="0"/>
              </a:rPr>
              <a:t>titre</a:t>
            </a:r>
            <a:endParaRPr lang="fr-FR" sz="2000" dirty="0">
              <a:solidFill>
                <a:schemeClr val="bg1"/>
              </a:solidFill>
              <a:latin typeface="28 Days Later" pitchFamily="34" charset="0"/>
            </a:endParaRPr>
          </a:p>
        </p:txBody>
      </p:sp>
      <p:pic>
        <p:nvPicPr>
          <p:cNvPr id="3074" name="Picture 2" descr="aviateur americain à midwa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99" b="100000" l="1014" r="98986">
                        <a14:foregroundMark x1="2703" y1="7482" x2="6757" y2="10360"/>
                        <a14:foregroundMark x1="12162" y1="16691" x2="13851" y2="18561"/>
                        <a14:foregroundMark x1="37162" y1="25324" x2="42568" y2="25324"/>
                        <a14:foregroundMark x1="50338" y1="19856" x2="58108" y2="17986"/>
                        <a14:foregroundMark x1="63176" y1="14532" x2="76351" y2="14101"/>
                        <a14:foregroundMark x1="62162" y1="13957" x2="74324" y2="13957"/>
                        <a14:foregroundMark x1="71622" y1="13094" x2="75338" y2="13381"/>
                        <a14:foregroundMark x1="78716" y1="19856" x2="78378" y2="23885"/>
                        <a14:foregroundMark x1="50676" y1="20576" x2="53716" y2="20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183975"/>
            <a:ext cx="2819400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67735"/>
            <a:ext cx="9174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b="1" dirty="0" smtClean="0">
                <a:solidFill>
                  <a:schemeClr val="bg1"/>
                </a:solidFill>
                <a:latin typeface="Tw Cen MT" pitchFamily="34" charset="0"/>
              </a:rPr>
              <a:t>Aviateur américain </a:t>
            </a:r>
            <a:endParaRPr lang="fr-FR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-99392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dirty="0" err="1" smtClean="0">
                <a:solidFill>
                  <a:schemeClr val="bg1"/>
                </a:solidFill>
                <a:latin typeface="28 Days Later" pitchFamily="34" charset="0"/>
              </a:rPr>
              <a:t>I</a:t>
            </a:r>
            <a:r>
              <a:rPr lang="fr-FR" sz="4500" baseline="18000" dirty="0" err="1" smtClean="0">
                <a:solidFill>
                  <a:schemeClr val="bg1"/>
                </a:solidFill>
                <a:latin typeface="Tw Cen MT" pitchFamily="34" charset="0"/>
              </a:rPr>
              <a:t>.</a:t>
            </a:r>
            <a:r>
              <a:rPr lang="fr-FR" sz="4500" dirty="0" err="1" smtClean="0">
                <a:solidFill>
                  <a:schemeClr val="bg1"/>
                </a:solidFill>
                <a:latin typeface="28 Days Later" pitchFamily="34" charset="0"/>
              </a:rPr>
              <a:t>Titre</a:t>
            </a:r>
            <a:endParaRPr lang="fr-FR" sz="4500" dirty="0" smtClean="0">
              <a:solidFill>
                <a:schemeClr val="bg1"/>
              </a:solidFill>
              <a:latin typeface="28 Days Later" pitchFamily="34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28 Days Later" pitchFamily="34" charset="0"/>
              </a:rPr>
              <a:t>	</a:t>
            </a:r>
            <a:r>
              <a:rPr lang="fr-FR" sz="2000" dirty="0" smtClean="0">
                <a:solidFill>
                  <a:schemeClr val="bg1"/>
                </a:solidFill>
                <a:latin typeface="28 Days Later" pitchFamily="34" charset="0"/>
              </a:rPr>
              <a:t>A</a:t>
            </a:r>
            <a:r>
              <a:rPr lang="fr-FR" sz="2000" baseline="30000" dirty="0" smtClean="0">
                <a:solidFill>
                  <a:schemeClr val="bg1"/>
                </a:solidFill>
                <a:latin typeface="28 Days Later" pitchFamily="34" charset="0"/>
              </a:rPr>
              <a:t>.</a:t>
            </a:r>
            <a:r>
              <a:rPr lang="fr-FR" sz="2000" dirty="0" smtClean="0">
                <a:solidFill>
                  <a:schemeClr val="bg1"/>
                </a:solidFill>
                <a:latin typeface="28 Days Later" pitchFamily="34" charset="0"/>
              </a:rPr>
              <a:t> sous</a:t>
            </a:r>
            <a:r>
              <a:rPr lang="fr-FR" sz="2000" baseline="30000" dirty="0" smtClean="0">
                <a:solidFill>
                  <a:schemeClr val="bg1"/>
                </a:solidFill>
                <a:latin typeface="28 Days Later" pitchFamily="34" charset="0"/>
              </a:rPr>
              <a:t>-</a:t>
            </a:r>
            <a:r>
              <a:rPr lang="fr-FR" sz="2000" dirty="0" smtClean="0">
                <a:solidFill>
                  <a:schemeClr val="bg1"/>
                </a:solidFill>
                <a:latin typeface="28 Days Later" pitchFamily="34" charset="0"/>
              </a:rPr>
              <a:t>titre</a:t>
            </a:r>
            <a:endParaRPr lang="fr-FR" sz="2000" dirty="0">
              <a:solidFill>
                <a:schemeClr val="bg1"/>
              </a:solidFill>
              <a:latin typeface="28 Days Later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67735"/>
            <a:ext cx="9174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b="1" dirty="0" smtClean="0">
                <a:solidFill>
                  <a:schemeClr val="bg1"/>
                </a:solidFill>
                <a:latin typeface="Tw Cen MT" pitchFamily="34" charset="0"/>
              </a:rPr>
              <a:t>Soldat français dans les années 40</a:t>
            </a:r>
            <a:endParaRPr lang="fr-FR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6146" name="Picture 2" descr="soldat français en 19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" y="1069185"/>
            <a:ext cx="2295525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-99392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dirty="0" err="1" smtClean="0">
                <a:solidFill>
                  <a:schemeClr val="bg1"/>
                </a:solidFill>
                <a:latin typeface="28 Days Later" pitchFamily="34" charset="0"/>
              </a:rPr>
              <a:t>I</a:t>
            </a:r>
            <a:r>
              <a:rPr lang="fr-FR" sz="4500" baseline="18000" dirty="0" err="1" smtClean="0">
                <a:solidFill>
                  <a:schemeClr val="bg1"/>
                </a:solidFill>
                <a:latin typeface="Tw Cen MT" pitchFamily="34" charset="0"/>
              </a:rPr>
              <a:t>.</a:t>
            </a:r>
            <a:r>
              <a:rPr lang="fr-FR" sz="4500" dirty="0" err="1" smtClean="0">
                <a:solidFill>
                  <a:schemeClr val="bg1"/>
                </a:solidFill>
                <a:latin typeface="28 Days Later" pitchFamily="34" charset="0"/>
              </a:rPr>
              <a:t>Titre</a:t>
            </a:r>
            <a:endParaRPr lang="fr-FR" sz="4500" dirty="0" smtClean="0">
              <a:solidFill>
                <a:schemeClr val="bg1"/>
              </a:solidFill>
              <a:latin typeface="28 Days Later" pitchFamily="34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28 Days Later" pitchFamily="34" charset="0"/>
              </a:rPr>
              <a:t>	</a:t>
            </a:r>
            <a:r>
              <a:rPr lang="fr-FR" sz="2000" dirty="0" smtClean="0">
                <a:solidFill>
                  <a:schemeClr val="bg1"/>
                </a:solidFill>
                <a:latin typeface="28 Days Later" pitchFamily="34" charset="0"/>
              </a:rPr>
              <a:t>A</a:t>
            </a:r>
            <a:r>
              <a:rPr lang="fr-FR" sz="2000" baseline="30000" dirty="0" smtClean="0">
                <a:solidFill>
                  <a:schemeClr val="bg1"/>
                </a:solidFill>
                <a:latin typeface="28 Days Later" pitchFamily="34" charset="0"/>
              </a:rPr>
              <a:t>.</a:t>
            </a:r>
            <a:r>
              <a:rPr lang="fr-FR" sz="2000" dirty="0" smtClean="0">
                <a:solidFill>
                  <a:schemeClr val="bg1"/>
                </a:solidFill>
                <a:latin typeface="28 Days Later" pitchFamily="34" charset="0"/>
              </a:rPr>
              <a:t> sous</a:t>
            </a:r>
            <a:r>
              <a:rPr lang="fr-FR" sz="2000" baseline="30000" dirty="0" smtClean="0">
                <a:solidFill>
                  <a:schemeClr val="bg1"/>
                </a:solidFill>
                <a:latin typeface="28 Days Later" pitchFamily="34" charset="0"/>
              </a:rPr>
              <a:t>-</a:t>
            </a:r>
            <a:r>
              <a:rPr lang="fr-FR" sz="2000" dirty="0" smtClean="0">
                <a:solidFill>
                  <a:schemeClr val="bg1"/>
                </a:solidFill>
                <a:latin typeface="28 Days Later" pitchFamily="34" charset="0"/>
              </a:rPr>
              <a:t>titre</a:t>
            </a:r>
            <a:endParaRPr lang="fr-FR" sz="2000" dirty="0">
              <a:solidFill>
                <a:schemeClr val="bg1"/>
              </a:solidFill>
              <a:latin typeface="28 Days Later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08385"/>
            <a:ext cx="9174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Tw Cen MT" pitchFamily="34" charset="0"/>
              </a:rPr>
              <a:t>La stigmatisation des populations juives</a:t>
            </a:r>
            <a:endParaRPr lang="fr-FR" sz="1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7170" name="Picture 2" descr="juive 19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03" y="3035424"/>
            <a:ext cx="22383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ssnews.com/wp-content/uploads/2013/01/shoah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12" y="0"/>
            <a:ext cx="9160012" cy="68580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prstMaterial="translucentPowder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-99392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dirty="0" err="1" smtClean="0">
                <a:solidFill>
                  <a:schemeClr val="bg1"/>
                </a:solidFill>
                <a:latin typeface="28 Days Later" pitchFamily="34" charset="0"/>
              </a:rPr>
              <a:t>I</a:t>
            </a:r>
            <a:r>
              <a:rPr lang="fr-FR" sz="4500" baseline="18000" dirty="0" err="1" smtClean="0">
                <a:solidFill>
                  <a:schemeClr val="bg1"/>
                </a:solidFill>
                <a:latin typeface="Tw Cen MT" pitchFamily="34" charset="0"/>
              </a:rPr>
              <a:t>.</a:t>
            </a:r>
            <a:r>
              <a:rPr lang="fr-FR" sz="4500" dirty="0" err="1" smtClean="0">
                <a:solidFill>
                  <a:schemeClr val="bg1"/>
                </a:solidFill>
                <a:latin typeface="28 Days Later" pitchFamily="34" charset="0"/>
              </a:rPr>
              <a:t>Titre</a:t>
            </a:r>
            <a:endParaRPr lang="fr-FR" sz="4500" dirty="0" smtClean="0">
              <a:solidFill>
                <a:schemeClr val="bg1"/>
              </a:solidFill>
              <a:latin typeface="28 Days Later" pitchFamily="34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28 Days Later" pitchFamily="34" charset="0"/>
              </a:rPr>
              <a:t>	</a:t>
            </a:r>
            <a:r>
              <a:rPr lang="fr-FR" sz="2000" dirty="0" smtClean="0">
                <a:solidFill>
                  <a:schemeClr val="bg1"/>
                </a:solidFill>
                <a:latin typeface="28 Days Later" pitchFamily="34" charset="0"/>
              </a:rPr>
              <a:t>A</a:t>
            </a:r>
            <a:r>
              <a:rPr lang="fr-FR" sz="2000" baseline="30000" dirty="0" smtClean="0">
                <a:solidFill>
                  <a:schemeClr val="bg1"/>
                </a:solidFill>
                <a:latin typeface="28 Days Later" pitchFamily="34" charset="0"/>
              </a:rPr>
              <a:t>.</a:t>
            </a:r>
            <a:r>
              <a:rPr lang="fr-FR" sz="2000" dirty="0" smtClean="0">
                <a:solidFill>
                  <a:schemeClr val="bg1"/>
                </a:solidFill>
                <a:latin typeface="28 Days Later" pitchFamily="34" charset="0"/>
              </a:rPr>
              <a:t> sous</a:t>
            </a:r>
            <a:r>
              <a:rPr lang="fr-FR" sz="2000" baseline="30000" dirty="0" smtClean="0">
                <a:solidFill>
                  <a:schemeClr val="bg1"/>
                </a:solidFill>
                <a:latin typeface="28 Days Later" pitchFamily="34" charset="0"/>
              </a:rPr>
              <a:t>-</a:t>
            </a:r>
            <a:r>
              <a:rPr lang="fr-FR" sz="2000" dirty="0" smtClean="0">
                <a:solidFill>
                  <a:schemeClr val="bg1"/>
                </a:solidFill>
                <a:latin typeface="28 Days Later" pitchFamily="34" charset="0"/>
              </a:rPr>
              <a:t>titre</a:t>
            </a:r>
            <a:endParaRPr lang="fr-FR" sz="2000" dirty="0">
              <a:solidFill>
                <a:schemeClr val="bg1"/>
              </a:solidFill>
              <a:latin typeface="28 Days Lat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0"/>
            <a:ext cx="283923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500" dirty="0" smtClean="0">
                <a:solidFill>
                  <a:schemeClr val="bg1"/>
                </a:solidFill>
                <a:latin typeface="28 Days Later" pitchFamily="34" charset="0"/>
              </a:rPr>
              <a:t>Conclusion</a:t>
            </a:r>
            <a:endParaRPr lang="fr-FR" sz="4500" dirty="0">
              <a:solidFill>
                <a:schemeClr val="bg1"/>
              </a:solidFill>
              <a:latin typeface="28 Days Later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67735"/>
            <a:ext cx="9174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Tw Cen MT" pitchFamily="34" charset="0"/>
              </a:rPr>
              <a:t>Déportés </a:t>
            </a:r>
            <a:r>
              <a:rPr lang="fr-FR" sz="1200" b="1" dirty="0" smtClean="0">
                <a:solidFill>
                  <a:schemeClr val="bg1"/>
                </a:solidFill>
                <a:latin typeface="Tw Cen MT" pitchFamily="34" charset="0"/>
              </a:rPr>
              <a:t>tziganes, près </a:t>
            </a:r>
            <a:r>
              <a:rPr lang="fr-FR" sz="1200" b="1" dirty="0">
                <a:solidFill>
                  <a:schemeClr val="bg1"/>
                </a:solidFill>
                <a:latin typeface="Tw Cen MT" pitchFamily="34" charset="0"/>
              </a:rPr>
              <a:t>de la rampe du camp d'extermination de </a:t>
            </a:r>
            <a:r>
              <a:rPr lang="fr-FR" sz="1200" b="1" dirty="0" smtClean="0">
                <a:solidFill>
                  <a:schemeClr val="bg1"/>
                </a:solidFill>
                <a:latin typeface="Tw Cen MT" pitchFamily="34" charset="0"/>
              </a:rPr>
              <a:t>Belzec</a:t>
            </a:r>
            <a:r>
              <a:rPr lang="fr-FR" sz="1200" b="1" dirty="0">
                <a:solidFill>
                  <a:schemeClr val="bg1"/>
                </a:solidFill>
                <a:latin typeface="Tw Cen MT" pitchFamily="34" charset="0"/>
              </a:rPr>
              <a:t>.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238" l="10000" r="94625">
                        <a14:foregroundMark x1="75563" y1="41714" x2="87188" y2="60381"/>
                        <a14:foregroundMark x1="56875" y1="80571" x2="57063" y2="84095"/>
                        <a14:foregroundMark x1="62875" y1="82762" x2="76563" y2="92952"/>
                        <a14:foregroundMark x1="30312" y1="81238" x2="29938" y2="84381"/>
                        <a14:foregroundMark x1="37375" y1="86952" x2="37813" y2="91048"/>
                        <a14:foregroundMark x1="28401" y1="77904" x2="38640" y2="62528"/>
                        <a14:foregroundMark x1="51271" y1="64009" x2="64200" y2="79043"/>
                        <a14:foregroundMark x1="65471" y1="77677" x2="67414" y2="83485"/>
                        <a14:foregroundMark x1="71226" y1="69362" x2="71375" y2="65945"/>
                        <a14:foregroundMark x1="92526" y1="47722" x2="93124" y2="50569"/>
                        <a14:foregroundMark x1="92825" y1="46697" x2="92975" y2="48861"/>
                        <a14:foregroundMark x1="15770" y1="11617" x2="15620" y2="13554"/>
                        <a14:foregroundMark x1="62631" y1="33030" x2="63752" y2="34738"/>
                        <a14:foregroundMark x1="65321" y1="29157" x2="66293" y2="31321"/>
                        <a14:backgroundMark x1="69133" y1="71982" x2="69806" y2="7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440571"/>
            <a:ext cx="5553696" cy="36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88024" y="1322766"/>
            <a:ext cx="4032448" cy="4212468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500" b="1" dirty="0">
                <a:latin typeface="Tw Cen MT" pitchFamily="34" charset="0"/>
              </a:rPr>
              <a:t>Violence de masse et anéantissement caractérisent la Deuxième Guerre mondiale, conflit aux dimensions planétaires. Les génocides des Juifs et des Tziganes ainsi que la persécution d'autres minorités sont étudiés</a:t>
            </a:r>
            <a:r>
              <a:rPr lang="fr-FR" sz="1500" b="1" dirty="0" smtClean="0">
                <a:latin typeface="Tw Cen MT" pitchFamily="34" charset="0"/>
              </a:rPr>
              <a:t>.</a:t>
            </a:r>
          </a:p>
          <a:p>
            <a:pPr algn="just"/>
            <a:r>
              <a:rPr lang="fr-FR" sz="1500" b="1" dirty="0">
                <a:solidFill>
                  <a:schemeClr val="bg1"/>
                </a:solidFill>
                <a:latin typeface="Tw Cen MT" pitchFamily="34" charset="0"/>
              </a:rPr>
              <a:t>La notion de crise sert de fil conducteur. Le programme indique qu’il s’agit de </a:t>
            </a:r>
            <a:r>
              <a:rPr lang="fr-FR" sz="1500" b="1" dirty="0" smtClean="0">
                <a:solidFill>
                  <a:schemeClr val="bg1"/>
                </a:solidFill>
                <a:latin typeface="Tw Cen MT" pitchFamily="34" charset="0"/>
              </a:rPr>
              <a:t>montrer « </a:t>
            </a:r>
            <a:r>
              <a:rPr lang="fr-FR" sz="1500" b="1" dirty="0">
                <a:solidFill>
                  <a:schemeClr val="bg1"/>
                </a:solidFill>
                <a:latin typeface="Tw Cen MT" pitchFamily="34" charset="0"/>
              </a:rPr>
              <a:t>l’ampleur des crises que les sociétés françaises, européennes et mondiales ont </a:t>
            </a:r>
            <a:r>
              <a:rPr lang="fr-FR" sz="1500" b="1" dirty="0" smtClean="0">
                <a:solidFill>
                  <a:schemeClr val="bg1"/>
                </a:solidFill>
                <a:latin typeface="Tw Cen MT" pitchFamily="34" charset="0"/>
              </a:rPr>
              <a:t>traversées, mais </a:t>
            </a:r>
            <a:r>
              <a:rPr lang="fr-FR" sz="1500" b="1" dirty="0">
                <a:solidFill>
                  <a:schemeClr val="bg1"/>
                </a:solidFill>
                <a:latin typeface="Tw Cen MT" pitchFamily="34" charset="0"/>
              </a:rPr>
              <a:t>aussi les mutations sociales et politiques que cela a pu engendrer ». </a:t>
            </a:r>
            <a:endParaRPr lang="fr-FR" sz="1500" b="1" dirty="0" smtClean="0">
              <a:solidFill>
                <a:schemeClr val="bg1"/>
              </a:solidFill>
              <a:latin typeface="Tw Cen MT" pitchFamily="34" charset="0"/>
            </a:endParaRPr>
          </a:p>
          <a:p>
            <a:pPr algn="just"/>
            <a:r>
              <a:rPr lang="fr-FR" sz="1500" b="1" dirty="0" smtClean="0">
                <a:solidFill>
                  <a:schemeClr val="bg1"/>
                </a:solidFill>
                <a:latin typeface="Tw Cen MT" pitchFamily="34" charset="0"/>
              </a:rPr>
              <a:t>Il </a:t>
            </a:r>
            <a:r>
              <a:rPr lang="fr-FR" sz="1500" b="1" dirty="0">
                <a:solidFill>
                  <a:schemeClr val="bg1"/>
                </a:solidFill>
                <a:latin typeface="Tw Cen MT" pitchFamily="34" charset="0"/>
              </a:rPr>
              <a:t>est </a:t>
            </a:r>
            <a:r>
              <a:rPr lang="fr-FR" sz="1500" b="1" dirty="0" smtClean="0">
                <a:solidFill>
                  <a:schemeClr val="bg1"/>
                </a:solidFill>
                <a:latin typeface="Tw Cen MT" pitchFamily="34" charset="0"/>
              </a:rPr>
              <a:t>fondamental d’expliquer </a:t>
            </a:r>
            <a:r>
              <a:rPr lang="fr-FR" sz="1500" b="1" dirty="0">
                <a:solidFill>
                  <a:schemeClr val="bg1"/>
                </a:solidFill>
                <a:latin typeface="Tw Cen MT" pitchFamily="34" charset="0"/>
              </a:rPr>
              <a:t>cette notion aux élèves. Le mot de « crise » vient à l’origine du </a:t>
            </a:r>
            <a:r>
              <a:rPr lang="fr-FR" sz="1500" b="1" dirty="0" smtClean="0">
                <a:solidFill>
                  <a:schemeClr val="bg1"/>
                </a:solidFill>
                <a:latin typeface="Tw Cen MT" pitchFamily="34" charset="0"/>
              </a:rPr>
              <a:t>vocabulaire médical</a:t>
            </a:r>
            <a:r>
              <a:rPr lang="fr-FR" sz="1500" b="1" dirty="0">
                <a:solidFill>
                  <a:schemeClr val="bg1"/>
                </a:solidFill>
                <a:latin typeface="Tw Cen MT" pitchFamily="34" charset="0"/>
              </a:rPr>
              <a:t>, et désigne la phase la plus aiguë d’une maladie, qui se dénoue par la </a:t>
            </a:r>
            <a:r>
              <a:rPr lang="fr-FR" sz="1500" b="1" dirty="0" smtClean="0">
                <a:solidFill>
                  <a:schemeClr val="bg1"/>
                </a:solidFill>
                <a:latin typeface="Tw Cen MT" pitchFamily="34" charset="0"/>
              </a:rPr>
              <a:t>guérison, par </a:t>
            </a:r>
            <a:r>
              <a:rPr lang="fr-FR" sz="1500" b="1" dirty="0">
                <a:solidFill>
                  <a:schemeClr val="bg1"/>
                </a:solidFill>
                <a:latin typeface="Tw Cen MT" pitchFamily="34" charset="0"/>
              </a:rPr>
              <a:t>la mort, ou par un mieux temporaire dans le cas d’une maladie chronique. </a:t>
            </a:r>
            <a:endParaRPr lang="fr-FR" sz="1500" b="1" dirty="0">
              <a:solidFill>
                <a:schemeClr val="tx1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377</Words>
  <Application>Microsoft Office PowerPoint</Application>
  <PresentationFormat>Affichage à l'écran (4:3)</PresentationFormat>
  <Paragraphs>53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User</cp:lastModifiedBy>
  <cp:revision>27</cp:revision>
  <dcterms:created xsi:type="dcterms:W3CDTF">2013-02-08T03:43:04Z</dcterms:created>
  <dcterms:modified xsi:type="dcterms:W3CDTF">2016-12-16T14:16:33Z</dcterms:modified>
</cp:coreProperties>
</file>