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7" r:id="rId3"/>
    <p:sldId id="258" r:id="rId4"/>
    <p:sldId id="260" r:id="rId5"/>
    <p:sldId id="259"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1092" y="-396"/>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EF32FF-B3B3-4B87-943C-80A34803AC7F}" type="datetimeFigureOut">
              <a:rPr lang="fr-FR" smtClean="0"/>
              <a:t>25/11/2016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5D102-CA90-49B8-A791-B104D0B79892}" type="slidenum">
              <a:rPr lang="fr-FR" smtClean="0"/>
              <a:t>‹N°›</a:t>
            </a:fld>
            <a:endParaRPr lang="fr-FR"/>
          </a:p>
        </p:txBody>
      </p:sp>
    </p:spTree>
    <p:extLst>
      <p:ext uri="{BB962C8B-B14F-4D97-AF65-F5344CB8AC3E}">
        <p14:creationId xmlns:p14="http://schemas.microsoft.com/office/powerpoint/2010/main" val="156350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Non car de</a:t>
            </a:r>
            <a:r>
              <a:rPr lang="fr-FR" baseline="0" dirty="0" smtClean="0"/>
              <a:t> fortes chances que les élèves pensent à une église </a:t>
            </a:r>
          </a:p>
          <a:p>
            <a:r>
              <a:rPr lang="fr-FR" baseline="0" dirty="0" smtClean="0"/>
              <a:t>Oui car </a:t>
            </a:r>
            <a:r>
              <a:rPr lang="fr-FR" baseline="0" dirty="0" err="1" smtClean="0"/>
              <a:t>edifice</a:t>
            </a:r>
            <a:r>
              <a:rPr lang="fr-FR" baseline="0" dirty="0" smtClean="0"/>
              <a:t> religieux comme de pouvoir politique et de culture (voir architecture + fonctions de la mosquée : pas uniquement un lieu de culte)</a:t>
            </a:r>
            <a:endParaRPr lang="fr-FR" dirty="0"/>
          </a:p>
        </p:txBody>
      </p:sp>
      <p:sp>
        <p:nvSpPr>
          <p:cNvPr id="4" name="Espace réservé du numéro de diapositive 3"/>
          <p:cNvSpPr>
            <a:spLocks noGrp="1"/>
          </p:cNvSpPr>
          <p:nvPr>
            <p:ph type="sldNum" sz="quarter" idx="10"/>
          </p:nvPr>
        </p:nvSpPr>
        <p:spPr/>
        <p:txBody>
          <a:bodyPr/>
          <a:lstStyle/>
          <a:p>
            <a:fld id="{648FC5C2-285B-4BF5-82F6-1BD96215604F}" type="slidenum">
              <a:rPr lang="fr-FR" smtClean="0"/>
              <a:t>1</a:t>
            </a:fld>
            <a:endParaRPr lang="fr-FR"/>
          </a:p>
        </p:txBody>
      </p:sp>
    </p:spTree>
    <p:extLst>
      <p:ext uri="{BB962C8B-B14F-4D97-AF65-F5344CB8AC3E}">
        <p14:creationId xmlns:p14="http://schemas.microsoft.com/office/powerpoint/2010/main" val="240884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0D2FF19-DCE1-41D6-976D-978F73BE4349}" type="slidenum">
              <a:rPr lang="fr-FR" smtClean="0"/>
              <a:t>5</a:t>
            </a:fld>
            <a:endParaRPr lang="fr-FR"/>
          </a:p>
        </p:txBody>
      </p:sp>
    </p:spTree>
    <p:extLst>
      <p:ext uri="{BB962C8B-B14F-4D97-AF65-F5344CB8AC3E}">
        <p14:creationId xmlns:p14="http://schemas.microsoft.com/office/powerpoint/2010/main" val="83696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A9F9BD1-E1D3-495C-8D61-D9C99EEE601B}"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98130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9F9BD1-E1D3-495C-8D61-D9C99EEE601B}"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240199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9F9BD1-E1D3-495C-8D61-D9C99EEE601B}"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338956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9F9BD1-E1D3-495C-8D61-D9C99EEE601B}"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148339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A9F9BD1-E1D3-495C-8D61-D9C99EEE601B}" type="datetimeFigureOut">
              <a:rPr lang="fr-FR" smtClean="0"/>
              <a:t>25/11/2016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303268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A9F9BD1-E1D3-495C-8D61-D9C99EEE601B}"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384973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A9F9BD1-E1D3-495C-8D61-D9C99EEE601B}" type="datetimeFigureOut">
              <a:rPr lang="fr-FR" smtClean="0"/>
              <a:t>25/11/2016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193022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A9F9BD1-E1D3-495C-8D61-D9C99EEE601B}" type="datetimeFigureOut">
              <a:rPr lang="fr-FR" smtClean="0"/>
              <a:t>25/11/2016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268748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9F9BD1-E1D3-495C-8D61-D9C99EEE601B}" type="datetimeFigureOut">
              <a:rPr lang="fr-FR" smtClean="0"/>
              <a:t>25/11/2016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159682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A9F9BD1-E1D3-495C-8D61-D9C99EEE601B}"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380761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A9F9BD1-E1D3-495C-8D61-D9C99EEE601B}" type="datetimeFigureOut">
              <a:rPr lang="fr-FR" smtClean="0"/>
              <a:t>25/11/2016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1D508-911F-401C-9C2B-720907DC5F59}" type="slidenum">
              <a:rPr lang="fr-FR" smtClean="0"/>
              <a:t>‹N°›</a:t>
            </a:fld>
            <a:endParaRPr lang="fr-FR"/>
          </a:p>
        </p:txBody>
      </p:sp>
    </p:spTree>
    <p:extLst>
      <p:ext uri="{BB962C8B-B14F-4D97-AF65-F5344CB8AC3E}">
        <p14:creationId xmlns:p14="http://schemas.microsoft.com/office/powerpoint/2010/main" val="392941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F9BD1-E1D3-495C-8D61-D9C99EEE601B}" type="datetimeFigureOut">
              <a:rPr lang="fr-FR" smtClean="0"/>
              <a:t>25/11/2016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1D508-911F-401C-9C2B-720907DC5F59}" type="slidenum">
              <a:rPr lang="fr-FR" smtClean="0"/>
              <a:t>‹N°›</a:t>
            </a:fld>
            <a:endParaRPr lang="fr-FR"/>
          </a:p>
        </p:txBody>
      </p:sp>
    </p:spTree>
    <p:extLst>
      <p:ext uri="{BB962C8B-B14F-4D97-AF65-F5344CB8AC3E}">
        <p14:creationId xmlns:p14="http://schemas.microsoft.com/office/powerpoint/2010/main" val="1574961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acredfootsteps.org/wp-content/uploads/2014/08/damscusmosque2.jpg">
            <a:hlinkClick r:id="" action="ppaction://noaction"/>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47" y="6627168"/>
            <a:ext cx="9144000" cy="261610"/>
          </a:xfrm>
          <a:prstGeom prst="rect">
            <a:avLst/>
          </a:prstGeom>
        </p:spPr>
        <p:txBody>
          <a:bodyPr wrap="square">
            <a:spAutoFit/>
          </a:bodyPr>
          <a:lstStyle/>
          <a:p>
            <a:pPr algn="r"/>
            <a:r>
              <a:rPr lang="fr-FR" sz="1100" b="1" i="1" dirty="0" smtClean="0">
                <a:solidFill>
                  <a:schemeClr val="tx1">
                    <a:lumMod val="95000"/>
                    <a:lumOff val="5000"/>
                  </a:schemeClr>
                </a:solidFill>
                <a:latin typeface="Tw Cen MT" pitchFamily="34" charset="0"/>
              </a:rPr>
              <a:t>La mosquée de Damas (cours intérieure)</a:t>
            </a:r>
            <a:endParaRPr lang="fr-FR" sz="1100" b="1" i="1" dirty="0">
              <a:solidFill>
                <a:schemeClr val="tx1">
                  <a:lumMod val="95000"/>
                  <a:lumOff val="5000"/>
                </a:schemeClr>
              </a:solidFill>
              <a:latin typeface="Tw Cen MT" pitchFamily="34" charset="0"/>
            </a:endParaRPr>
          </a:p>
        </p:txBody>
      </p:sp>
      <p:sp>
        <p:nvSpPr>
          <p:cNvPr id="6" name="Rectangle 5"/>
          <p:cNvSpPr/>
          <p:nvPr/>
        </p:nvSpPr>
        <p:spPr>
          <a:xfrm>
            <a:off x="4150747" y="0"/>
            <a:ext cx="4993254" cy="360755"/>
          </a:xfrm>
          <a:prstGeom prst="rect">
            <a:avLst/>
          </a:prstGeom>
          <a:solidFill>
            <a:srgbClr val="CC6600">
              <a:alpha val="74902"/>
            </a:srgbClr>
          </a:solidFill>
        </p:spPr>
        <p:txBody>
          <a:bodyPr wrap="square" lIns="82945" tIns="41473" rIns="82945" bIns="41473">
            <a:spAutoFit/>
          </a:bodyPr>
          <a:lstStyle/>
          <a:p>
            <a:pPr algn="r"/>
            <a:r>
              <a:rPr lang="fr-FR" dirty="0" smtClean="0">
                <a:solidFill>
                  <a:schemeClr val="bg1"/>
                </a:solidFill>
                <a:latin typeface="Gloucester MT Extra Condensed" pitchFamily="18" charset="0"/>
              </a:rPr>
              <a:t>Thème 1 : Chrétientés et islam (VIe-XIIIe siècles), des mondes en contact</a:t>
            </a:r>
            <a:endParaRPr lang="fr-FR" dirty="0">
              <a:solidFill>
                <a:schemeClr val="bg1"/>
              </a:solidFill>
              <a:latin typeface="Gloucester MT Extra Condensed" pitchFamily="18" charset="0"/>
            </a:endParaRPr>
          </a:p>
        </p:txBody>
      </p:sp>
      <p:sp>
        <p:nvSpPr>
          <p:cNvPr id="9" name="Rectangle 8"/>
          <p:cNvSpPr/>
          <p:nvPr/>
        </p:nvSpPr>
        <p:spPr>
          <a:xfrm>
            <a:off x="1713411" y="4754856"/>
            <a:ext cx="7459165" cy="1404000"/>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8" name="Text Box 8"/>
          <p:cNvSpPr txBox="1">
            <a:spLocks noChangeArrowheads="1"/>
          </p:cNvSpPr>
          <p:nvPr/>
        </p:nvSpPr>
        <p:spPr bwMode="auto">
          <a:xfrm>
            <a:off x="1728822" y="4750309"/>
            <a:ext cx="74283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cap="small" dirty="0">
                <a:ln w="11430">
                  <a:solidFill>
                    <a:srgbClr val="FFC000"/>
                  </a:solidFill>
                </a:ln>
                <a:solidFill>
                  <a:schemeClr val="accent6">
                    <a:lumMod val="75000"/>
                  </a:schemeClr>
                </a:solidFill>
                <a:effectLst>
                  <a:glow rad="228600">
                    <a:schemeClr val="accent6">
                      <a:satMod val="175000"/>
                      <a:alpha val="40000"/>
                    </a:schemeClr>
                  </a:glow>
                  <a:outerShdw blurRad="50800" dist="39000" dir="5460000" algn="tl">
                    <a:srgbClr val="000000">
                      <a:alpha val="38000"/>
                    </a:srgbClr>
                  </a:outerShdw>
                </a:effectLst>
                <a:latin typeface="XXII ARABIAN-ONENIGHTSTAND" pitchFamily="2" charset="0"/>
              </a:rPr>
              <a:t>De la naissance de l'islam à la prise de Bagdad par les </a:t>
            </a:r>
            <a:r>
              <a:rPr lang="fr-FR" sz="2800" b="1" cap="small" dirty="0" smtClean="0">
                <a:ln w="11430">
                  <a:solidFill>
                    <a:srgbClr val="FFC000"/>
                  </a:solidFill>
                </a:ln>
                <a:solidFill>
                  <a:schemeClr val="accent6">
                    <a:lumMod val="75000"/>
                  </a:schemeClr>
                </a:solidFill>
                <a:effectLst>
                  <a:glow rad="228600">
                    <a:schemeClr val="accent6">
                      <a:satMod val="175000"/>
                      <a:alpha val="40000"/>
                    </a:schemeClr>
                  </a:glow>
                  <a:outerShdw blurRad="50800" dist="39000" dir="5460000" algn="tl">
                    <a:srgbClr val="000000">
                      <a:alpha val="38000"/>
                    </a:srgbClr>
                  </a:outerShdw>
                </a:effectLst>
                <a:latin typeface="XXII ARABIAN-ONENIGHTSTAND" pitchFamily="2" charset="0"/>
              </a:rPr>
              <a:t>Mongols </a:t>
            </a:r>
            <a:r>
              <a:rPr lang="fr-FR" sz="2800" b="1" cap="small" dirty="0">
                <a:ln w="11430">
                  <a:solidFill>
                    <a:srgbClr val="FFC000"/>
                  </a:solidFill>
                </a:ln>
                <a:solidFill>
                  <a:schemeClr val="accent6">
                    <a:lumMod val="75000"/>
                  </a:schemeClr>
                </a:solidFill>
                <a:effectLst>
                  <a:glow rad="228600">
                    <a:schemeClr val="accent6">
                      <a:satMod val="175000"/>
                      <a:alpha val="40000"/>
                    </a:schemeClr>
                  </a:glow>
                  <a:outerShdw blurRad="50800" dist="39000" dir="5460000" algn="tl">
                    <a:srgbClr val="000000">
                      <a:alpha val="38000"/>
                    </a:srgbClr>
                  </a:outerShdw>
                </a:effectLst>
                <a:latin typeface="XXII ARABIAN-ONENIGHTSTAND" pitchFamily="2" charset="0"/>
              </a:rPr>
              <a:t>: pouvoirs, sociétés, cultures.</a:t>
            </a:r>
          </a:p>
        </p:txBody>
      </p:sp>
    </p:spTree>
    <p:extLst>
      <p:ext uri="{BB962C8B-B14F-4D97-AF65-F5344CB8AC3E}">
        <p14:creationId xmlns:p14="http://schemas.microsoft.com/office/powerpoint/2010/main" val="26322754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1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7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animBg="1"/>
      <p:bldP spid="9"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572001" y="56818"/>
            <a:ext cx="4562246" cy="707886"/>
          </a:xfrm>
          <a:prstGeom prst="rect">
            <a:avLst/>
          </a:prstGeom>
          <a:noFill/>
        </p:spPr>
        <p:txBody>
          <a:bodyPr wrap="square" rtlCol="0">
            <a:spAutoFit/>
          </a:bodyPr>
          <a:lstStyle/>
          <a:p>
            <a:pPr algn="r"/>
            <a:r>
              <a:rPr lang="fr-FR" sz="4000" b="1" dirty="0" smtClean="0">
                <a:ln w="10541" cmpd="sng">
                  <a:solidFill>
                    <a:sysClr val="windowText" lastClr="000000"/>
                  </a:solidFill>
                  <a:prstDash val="solid"/>
                </a:ln>
                <a:solidFill>
                  <a:schemeClr val="accent2">
                    <a:lumMod val="75000"/>
                  </a:schemeClr>
                </a:solidFill>
                <a:latin typeface="XXII ARABIAN-ONENIGHTSTAND" pitchFamily="2" charset="0"/>
              </a:rPr>
              <a:t>INTRODUCTION</a:t>
            </a:r>
            <a:endParaRPr lang="fr-FR" sz="4000" b="1" dirty="0">
              <a:ln w="10541" cmpd="sng">
                <a:solidFill>
                  <a:sysClr val="windowText" lastClr="000000"/>
                </a:solidFill>
                <a:prstDash val="solid"/>
              </a:ln>
              <a:solidFill>
                <a:schemeClr val="accent2">
                  <a:lumMod val="75000"/>
                </a:schemeClr>
              </a:solidFill>
              <a:latin typeface="XXII ARABIAN-ONENIGHTSTAND" pitchFamily="2" charset="0"/>
            </a:endParaRPr>
          </a:p>
        </p:txBody>
      </p:sp>
      <p:pic>
        <p:nvPicPr>
          <p:cNvPr id="3" name="Picture 4" descr="http://expositions.bnf.fr/islam/images/3/sturc_242_077.jpg"/>
          <p:cNvPicPr>
            <a:picLocks noChangeAspect="1" noChangeArrowheads="1"/>
          </p:cNvPicPr>
          <p:nvPr/>
        </p:nvPicPr>
        <p:blipFill rotWithShape="1">
          <a:blip r:embed="rId2">
            <a:extLst>
              <a:ext uri="{28A0092B-C50C-407E-A947-70E740481C1C}">
                <a14:useLocalDpi xmlns:a14="http://schemas.microsoft.com/office/drawing/2010/main" val="0"/>
              </a:ext>
            </a:extLst>
          </a:blip>
          <a:srcRect l="31077" t="26361" r="2374" b="15367"/>
          <a:stretch/>
        </p:blipFill>
        <p:spPr bwMode="auto">
          <a:xfrm>
            <a:off x="251520" y="1556792"/>
            <a:ext cx="2665517" cy="37444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6556" y="6427113"/>
            <a:ext cx="9150802" cy="430887"/>
          </a:xfrm>
          <a:prstGeom prst="rect">
            <a:avLst/>
          </a:prstGeom>
        </p:spPr>
        <p:txBody>
          <a:bodyPr wrap="square">
            <a:spAutoFit/>
          </a:bodyPr>
          <a:lstStyle/>
          <a:p>
            <a:pPr algn="ctr"/>
            <a:r>
              <a:rPr lang="fr-FR" sz="1050" b="1" i="1" dirty="0" smtClean="0">
                <a:latin typeface="Tw Cen MT" pitchFamily="34" charset="0"/>
              </a:rPr>
              <a:t>La mosquée des Omeyades à Damas, en Syrie Mehmed ibn Emir Hasan al-</a:t>
            </a:r>
            <a:r>
              <a:rPr lang="fr-FR" sz="1050" b="1" i="1" dirty="0" err="1" smtClean="0">
                <a:latin typeface="Tw Cen MT" pitchFamily="34" charset="0"/>
              </a:rPr>
              <a:t>Su’ûdî</a:t>
            </a:r>
            <a:r>
              <a:rPr lang="fr-FR" sz="1050" b="1" i="1" dirty="0" smtClean="0">
                <a:latin typeface="Tw Cen MT" pitchFamily="34" charset="0"/>
              </a:rPr>
              <a:t>, </a:t>
            </a:r>
            <a:r>
              <a:rPr lang="fr-FR" sz="1050" b="1" i="1" dirty="0" err="1" smtClean="0">
                <a:latin typeface="Tw Cen MT" pitchFamily="34" charset="0"/>
              </a:rPr>
              <a:t>Matâli</a:t>
            </a:r>
            <a:r>
              <a:rPr lang="fr-FR" sz="1050" b="1" i="1" dirty="0" smtClean="0">
                <a:latin typeface="Tw Cen MT" pitchFamily="34" charset="0"/>
              </a:rPr>
              <a:t>’ al-</a:t>
            </a:r>
            <a:r>
              <a:rPr lang="fr-FR" sz="1050" b="1" i="1" dirty="0" err="1" smtClean="0">
                <a:latin typeface="Tw Cen MT" pitchFamily="34" charset="0"/>
              </a:rPr>
              <a:t>su‘âda</a:t>
            </a:r>
            <a:r>
              <a:rPr lang="fr-FR" sz="1050" b="1" i="1" dirty="0" smtClean="0">
                <a:latin typeface="Tw Cen MT" pitchFamily="34" charset="0"/>
              </a:rPr>
              <a:t> </a:t>
            </a:r>
            <a:r>
              <a:rPr lang="fr-FR" sz="1050" b="1" i="1" dirty="0" err="1" smtClean="0">
                <a:latin typeface="Tw Cen MT" pitchFamily="34" charset="0"/>
              </a:rPr>
              <a:t>wa</a:t>
            </a:r>
            <a:r>
              <a:rPr lang="fr-FR" sz="1050" b="1" i="1" dirty="0" smtClean="0">
                <a:latin typeface="Tw Cen MT" pitchFamily="34" charset="0"/>
              </a:rPr>
              <a:t> </a:t>
            </a:r>
            <a:r>
              <a:rPr lang="fr-FR" sz="1050" b="1" i="1" dirty="0" err="1" smtClean="0">
                <a:latin typeface="Tw Cen MT" pitchFamily="34" charset="0"/>
              </a:rPr>
              <a:t>yanâbi</a:t>
            </a:r>
            <a:r>
              <a:rPr lang="fr-FR" sz="1050" b="1" i="1" dirty="0" smtClean="0">
                <a:latin typeface="Tw Cen MT" pitchFamily="34" charset="0"/>
              </a:rPr>
              <a:t>‘ al-</a:t>
            </a:r>
            <a:r>
              <a:rPr lang="fr-FR" sz="1050" b="1" i="1" dirty="0" err="1" smtClean="0">
                <a:latin typeface="Tw Cen MT" pitchFamily="34" charset="0"/>
              </a:rPr>
              <a:t>siyâda</a:t>
            </a:r>
            <a:r>
              <a:rPr lang="fr-FR" sz="1050" b="1" i="1" dirty="0" smtClean="0">
                <a:latin typeface="Tw Cen MT" pitchFamily="34" charset="0"/>
              </a:rPr>
              <a:t> (Le Lever des astres chanceux et les Sources de la souveraineté) Istanbul (Turquie), 1582. Papier, 183 f., 31 × 20,5 cm </a:t>
            </a:r>
            <a:r>
              <a:rPr lang="fr-FR" sz="1050" b="1" i="1" dirty="0" err="1" smtClean="0">
                <a:latin typeface="Tw Cen MT" pitchFamily="34" charset="0"/>
              </a:rPr>
              <a:t>BnF</a:t>
            </a:r>
            <a:r>
              <a:rPr lang="fr-FR" sz="1050" b="1" i="1" dirty="0" smtClean="0">
                <a:latin typeface="Tw Cen MT" pitchFamily="34" charset="0"/>
              </a:rPr>
              <a:t>, département des Manuscrits, supplément turc 242, f. 77</a:t>
            </a:r>
          </a:p>
        </p:txBody>
      </p:sp>
      <p:sp>
        <p:nvSpPr>
          <p:cNvPr id="5" name="Rectangle 4"/>
          <p:cNvSpPr/>
          <p:nvPr/>
        </p:nvSpPr>
        <p:spPr>
          <a:xfrm>
            <a:off x="3024430" y="1743988"/>
            <a:ext cx="5886400" cy="3293209"/>
          </a:xfrm>
          <a:prstGeom prst="rect">
            <a:avLst/>
          </a:prstGeom>
          <a:solidFill>
            <a:srgbClr val="FFC000">
              <a:alpha val="39000"/>
            </a:srgbClr>
          </a:solidFill>
          <a:ln>
            <a:solidFill>
              <a:schemeClr val="bg2">
                <a:lumMod val="10000"/>
              </a:schemeClr>
            </a:solidFill>
          </a:ln>
        </p:spPr>
        <p:txBody>
          <a:bodyPr wrap="square">
            <a:spAutoFit/>
          </a:bodyPr>
          <a:lstStyle/>
          <a:p>
            <a:pPr algn="just"/>
            <a:r>
              <a:rPr lang="fr-FR" sz="1600" b="1" dirty="0" smtClean="0">
                <a:latin typeface="Tw Cen MT" pitchFamily="34" charset="0"/>
              </a:rPr>
              <a:t>La période qui s’étend du VIe au XIIIe siècle, de Justinien à la prise de Bagdad par les Mongols (1258), est l’occasion de montrer comment naissent et évoluent des empires, d’en souligner les facteurs d’unité, ou au contraire, de morcellement. Parmi ces facteurs d’unité ou de division, la religion est un facteur explicatif important. Les relations entre les pouvoirs politiques, militaires et religieux permettent par ailleurs de définir les fonctions de calife, de basileus et d’empereur.</a:t>
            </a:r>
          </a:p>
          <a:p>
            <a:pPr algn="just"/>
            <a:r>
              <a:rPr lang="fr-FR" sz="1600" b="1" dirty="0" smtClean="0">
                <a:latin typeface="Tw Cen MT" pitchFamily="34" charset="0"/>
              </a:rPr>
              <a:t>L’étude des contacts entre ces puissances, au sein de l’espace méditerranéen, illustre les modalités de leur ouverture sur l’extérieur. La Méditerranée, sillonnée par des marins, des guerriers, des marchands, est aussi un lieu d’échanges scientifiques, culturels et artistiques.</a:t>
            </a:r>
            <a:endParaRPr lang="fr-FR" sz="1600" b="1" dirty="0">
              <a:latin typeface="Tw Cen MT" pitchFamily="34" charset="0"/>
            </a:endParaRPr>
          </a:p>
        </p:txBody>
      </p:sp>
    </p:spTree>
    <p:extLst>
      <p:ext uri="{BB962C8B-B14F-4D97-AF65-F5344CB8AC3E}">
        <p14:creationId xmlns:p14="http://schemas.microsoft.com/office/powerpoint/2010/main" val="19597773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3000"/>
                                        <p:tgtEl>
                                          <p:spTgt spid="3"/>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0"/>
                                        <p:tgtEl>
                                          <p:spTgt spid="4"/>
                                        </p:tgtEl>
                                        <p:attrNameLst>
                                          <p:attrName>ppt_y</p:attrName>
                                        </p:attrNameLst>
                                      </p:cBhvr>
                                      <p:tavLst>
                                        <p:tav tm="0">
                                          <p:val>
                                            <p:strVal val="#ppt_y+#ppt_h*1.125000"/>
                                          </p:val>
                                        </p:tav>
                                        <p:tav tm="100000">
                                          <p:val>
                                            <p:strVal val="#ppt_y"/>
                                          </p:val>
                                        </p:tav>
                                      </p:tavLst>
                                    </p:anim>
                                    <p:animEffect transition="in" filter="wipe(up)">
                                      <p:cBhvr>
                                        <p:cTn id="15" dur="3000"/>
                                        <p:tgtEl>
                                          <p:spTgt spid="4"/>
                                        </p:tgtEl>
                                      </p:cBhvr>
                                    </p:animEffect>
                                  </p:childTnLst>
                                </p:cTn>
                              </p:par>
                            </p:childTnLst>
                          </p:cTn>
                        </p:par>
                        <p:par>
                          <p:cTn id="16" fill="hold">
                            <p:stCondLst>
                              <p:cond delay="5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6" descr="data:image/png;base64,iVBORw0KGgoAAAANSUhEUgAABHQAAANmCAYAAACbtdyoAAAgAElEQVR4Xu3YQQ0AAAwCseHf9HRc0ikgZS92jgABAgQIECBAgAABAgQIECBAICWwVFphCRAgQIAAAQIECBAgQIAAAQIEzqDjCQ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H4qfv4AACAASURBV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WfENZwAAC4BJREFU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Aw6PgBAgQIECBAgAABAgQIECBAgEBMwKATK0xcAgQIECBAgAABAgQIECBAgIBBxw8QIECAAAECBAgQIECAAAECBGICBp1YYeISIECAAAECBAgQIECAAAECBAw6foAAAQIECBAgQIAAAQIECBAgEBMw6MQKE5cAAQIECBAgQIAAAQIECBAgYNDxAwQIECBAgAABAgQIECBAgACBmIBBJ1aYuAQIECBAgAABAgQIECBAgAABg44fIECAAAECBAgQIECAAAECBAjEBAw6scLEJUCAAAECBAgQIECAAAECBAgYdPwAAQIECBAgQIAAAQIECBAgQCAmYNCJFSYuAQIECBAgQIAAAQIECBAgQMCg4wcIECBAgAABAgQIECBAgAABAjEBg06sMHEJECBAgAABAgQIECBAgAABAgYdP0CAAAECBAgQIECAAAECBAgQiAkYdGKFiUuAAAECBAgQIECAAAECBAgQMOj4AQIECBAgQIAAAQIECBAgQIBATMCgEytMXAIECBAgQIAAAQIECBAgQICAQccPECBAgAABAgQIECBAgAABAgRiAgadWGHiEiBAgAABAgQIECBAgAABAgQMOn6AAAECBAgQIECAAAECBAgQIBATMOjEChOXAAECBAgQIECAAAECBAgQIGDQ8QMECBAgQIAAAQIECBAgQIAAgZiAQSdWmLgECBAgQIAAAQIECBAgQIAAAYOOHyBAgAABAgQIECBAgAABAgQIxAQMOrHCxCVAgAABAgQIECBAgAABAgQIGHT8AAECBAgQIECAAAECBAgQIEAgJmDQiRUmLgECBAgQIECAAAECBAgQIEDAoOMHCBAgQIAAAQIECBAgQIAAAQIxAYNOrDBxCRAgQIAAAQIECBAgQIAAAQIGHT9AgAABAgQIECBAgAABAgQIEIgJGHRihYlLgAABAgQIECBAgAABAgQIEDDo+AECBAgQIECAAAECBAgQIECAQEzAoBMrTFwCBAgQIECAAAECBAgQIECAgEHHDxAgQIAAAQIECBAgQIAAAQIEYgIGnVhh4hIgQIAAAQIECBAgQIAAAQIEDDp+gAABAgQIECBAgAABAgQIECAQEzDoxAoTlwABAgQIECBAgAABAgQIECBg0PEDBAgQIECAAAECBAgQIECAAIGYgEEnVpi4BAgQIECAAAECBAgQIECAAAGDjh8gQIAAAQIECBAgQIAAAQIECMQEDDqxwsQlQIAAAQIECBAgQIAAAQIECBh0/AABAgQIECBAgAABAgQIECBAICZg0IkVJi4BAgQIECBAgAABAgQIECBAwKDjBwgQIECAAAECBAgQIECAAAECMQGDTqwwcQkQIECAAAECBAgQIECAAAECBh0/QIAAAQIECBAgQIAAAQIECBCICRh0YoWJS4AAAQIECBAgQIAAAQIECBB4OkgDZ1phPeg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6396335"/>
            <a:ext cx="7099518" cy="461665"/>
          </a:xfrm>
          <a:prstGeom prst="rect">
            <a:avLst/>
          </a:prstGeom>
        </p:spPr>
        <p:txBody>
          <a:bodyPr wrap="square">
            <a:spAutoFit/>
          </a:bodyPr>
          <a:lstStyle/>
          <a:p>
            <a:pPr algn="just"/>
            <a:r>
              <a:rPr lang="fr-FR" sz="800" dirty="0" smtClean="0"/>
              <a:t>Carreau </a:t>
            </a:r>
            <a:r>
              <a:rPr lang="fr-FR" sz="800" dirty="0"/>
              <a:t>de </a:t>
            </a:r>
            <a:r>
              <a:rPr lang="fr-FR" sz="800" dirty="0" smtClean="0"/>
              <a:t>revêtement/</a:t>
            </a:r>
            <a:r>
              <a:rPr lang="fr-FR" sz="800" dirty="0" err="1" smtClean="0"/>
              <a:t>Kashan</a:t>
            </a:r>
            <a:r>
              <a:rPr lang="fr-FR" sz="800" dirty="0" smtClean="0"/>
              <a:t> </a:t>
            </a:r>
            <a:r>
              <a:rPr lang="fr-FR" sz="800" dirty="0"/>
              <a:t>(Iran), 690 H (1291</a:t>
            </a:r>
            <a:r>
              <a:rPr lang="fr-FR" sz="800" dirty="0" smtClean="0"/>
              <a:t>)/Céramique lustrée/Musée </a:t>
            </a:r>
            <a:r>
              <a:rPr lang="fr-FR" sz="800" dirty="0"/>
              <a:t>du Louvre, section islamique, inv. MAO </a:t>
            </a:r>
            <a:r>
              <a:rPr lang="fr-FR" sz="800" dirty="0" smtClean="0"/>
              <a:t>551/ © </a:t>
            </a:r>
            <a:r>
              <a:rPr lang="fr-FR" sz="800" dirty="0"/>
              <a:t>photo RMN / Hervé </a:t>
            </a:r>
            <a:r>
              <a:rPr lang="fr-FR" sz="800" dirty="0" err="1"/>
              <a:t>Lewandowski</a:t>
            </a:r>
            <a:endParaRPr lang="fr-FR" sz="800" dirty="0"/>
          </a:p>
          <a:p>
            <a:pPr algn="just"/>
            <a:r>
              <a:rPr lang="fr-FR" sz="800" dirty="0"/>
              <a:t>Provenant de monuments civils ou religieux de l'Iran central mongol, de nombreux carreaux de revêtement de ce type ont été dispersés à travers diverses collections. Cette étoile est ornée en son centre de huit personnages aux coiffures toutes différentes, tandis que sur ses bords tourne un petit texte poétique en écriture persane.</a:t>
            </a:r>
          </a:p>
        </p:txBody>
      </p:sp>
      <p:sp>
        <p:nvSpPr>
          <p:cNvPr id="9" name="ZoneTexte 8"/>
          <p:cNvSpPr txBox="1"/>
          <p:nvPr/>
        </p:nvSpPr>
        <p:spPr>
          <a:xfrm>
            <a:off x="5015091" y="7937"/>
            <a:ext cx="4119155" cy="707886"/>
          </a:xfrm>
          <a:prstGeom prst="rect">
            <a:avLst/>
          </a:prstGeom>
          <a:noFill/>
        </p:spPr>
        <p:txBody>
          <a:bodyPr wrap="square" rtlCol="0">
            <a:spAutoFit/>
          </a:bodyPr>
          <a:lstStyle/>
          <a:p>
            <a:pPr algn="r"/>
            <a:r>
              <a:rPr lang="fr-FR" sz="4000" b="1" cap="small" dirty="0" smtClean="0">
                <a:ln w="10541" cmpd="sng">
                  <a:solidFill>
                    <a:sysClr val="windowText" lastClr="000000"/>
                  </a:solidFill>
                  <a:prstDash val="solid"/>
                </a:ln>
                <a:solidFill>
                  <a:schemeClr val="accent2">
                    <a:lumMod val="75000"/>
                  </a:schemeClr>
                </a:solidFill>
                <a:latin typeface="XXII ARABIAN-ONENIGHTSTAND" pitchFamily="2" charset="0"/>
              </a:rPr>
              <a:t>Plan du cours</a:t>
            </a:r>
            <a:endParaRPr lang="fr-FR" sz="4000" b="1" cap="small" dirty="0">
              <a:ln w="10541" cmpd="sng">
                <a:solidFill>
                  <a:sysClr val="windowText" lastClr="000000"/>
                </a:solidFill>
                <a:prstDash val="solid"/>
              </a:ln>
              <a:solidFill>
                <a:schemeClr val="accent2">
                  <a:lumMod val="75000"/>
                </a:schemeClr>
              </a:solidFill>
              <a:latin typeface="XXII ARABIAN-ONENIGHTSTAND" pitchFamily="2" charset="0"/>
            </a:endParaRPr>
          </a:p>
        </p:txBody>
      </p:sp>
      <p:sp>
        <p:nvSpPr>
          <p:cNvPr id="10" name="ZoneTexte 9"/>
          <p:cNvSpPr txBox="1"/>
          <p:nvPr/>
        </p:nvSpPr>
        <p:spPr>
          <a:xfrm>
            <a:off x="-9753" y="1743988"/>
            <a:ext cx="9143999" cy="3014305"/>
          </a:xfrm>
          <a:prstGeom prst="doubleWave">
            <a:avLst>
              <a:gd name="adj1" fmla="val 2819"/>
              <a:gd name="adj2" fmla="val 0"/>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softEdge rad="31750"/>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endParaRPr lang="fr-FR" sz="2800" b="1"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John Handy LET" pitchFamily="2" charset="0"/>
              <a:sym typeface="Wingdings"/>
            </a:endParaRPr>
          </a:p>
          <a:p>
            <a:pPr algn="just"/>
            <a:r>
              <a:rPr lang="fr-FR" sz="2800" b="1"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John Handy LET" pitchFamily="2" charset="0"/>
                <a:sym typeface="Wingdings"/>
              </a:rPr>
              <a:t>I</a:t>
            </a:r>
            <a:r>
              <a:rPr lang="fr-FR" sz="28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John Handy LET" pitchFamily="2" charset="0"/>
                <a:sym typeface="Wingdings"/>
              </a:rPr>
              <a:t>. </a:t>
            </a:r>
            <a:endParaRPr lang="fr-FR" sz="2800" b="1"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John Handy LET" pitchFamily="2" charset="0"/>
              <a:sym typeface="Wingdings"/>
            </a:endParaRPr>
          </a:p>
          <a:p>
            <a:pPr algn="just"/>
            <a:r>
              <a:rPr lang="fr-FR" sz="2800" b="1"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John Handy LET" pitchFamily="2" charset="0"/>
                <a:sym typeface="Wingdings"/>
              </a:rPr>
              <a:t>	</a:t>
            </a:r>
          </a:p>
          <a:p>
            <a:pPr algn="just" defTabSz="361950"/>
            <a:r>
              <a:rPr lang="fr-FR" sz="2800" b="1"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John Handy LET" pitchFamily="2" charset="0"/>
                <a:sym typeface="Wingdings"/>
              </a:rPr>
              <a:t>II.  </a:t>
            </a:r>
          </a:p>
          <a:p>
            <a:pPr algn="just" defTabSz="361950"/>
            <a:endParaRPr lang="fr-FR" sz="2800" b="1" dirty="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John Handy LET" pitchFamily="2" charset="0"/>
              <a:sym typeface="Wingdings"/>
            </a:endParaRPr>
          </a:p>
          <a:p>
            <a:pPr algn="just"/>
            <a:r>
              <a:rPr lang="fr-FR" sz="2800" b="1" dirty="0" smtClean="0">
                <a:ln w="1905">
                  <a:solidFill>
                    <a:sysClr val="windowText" lastClr="000000"/>
                  </a:solidFill>
                </a:ln>
                <a:solidFill>
                  <a:schemeClr val="accent2">
                    <a:lumMod val="75000"/>
                  </a:schemeClr>
                </a:solidFill>
                <a:effectLst>
                  <a:innerShdw blurRad="69850" dist="43180" dir="5400000">
                    <a:srgbClr val="000000">
                      <a:alpha val="65000"/>
                    </a:srgbClr>
                  </a:innerShdw>
                </a:effectLst>
                <a:latin typeface="John Handy LET" pitchFamily="2" charset="0"/>
                <a:sym typeface="Wingdings"/>
              </a:rPr>
              <a:t>III. </a:t>
            </a:r>
            <a:r>
              <a:rPr lang="fr-FR" sz="2800" b="1" dirty="0">
                <a:ln>
                  <a:solidFill>
                    <a:sysClr val="windowText" lastClr="000000"/>
                  </a:solidFill>
                </a:ln>
                <a:solidFill>
                  <a:schemeClr val="accent2">
                    <a:lumMod val="75000"/>
                  </a:schemeClr>
                </a:solidFill>
                <a:effectLst>
                  <a:outerShdw blurRad="38100" dist="38100" dir="2700000" algn="tl">
                    <a:srgbClr val="000000">
                      <a:alpha val="43137"/>
                    </a:srgbClr>
                  </a:outerShdw>
                </a:effectLst>
                <a:latin typeface="John Handy LET" pitchFamily="2" charset="0"/>
                <a:sym typeface="Wingdings"/>
              </a:rPr>
              <a:t>	</a:t>
            </a:r>
          </a:p>
        </p:txBody>
      </p:sp>
      <p:pic>
        <p:nvPicPr>
          <p:cNvPr id="2057" name="Picture 9" descr="http://classes.bnf.fr/ecritures/images/3/n07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4190" y1="15500" x2="14858" y2="36000"/>
                        <a14:foregroundMark x1="19199" y1="15000" x2="32888" y2="15167"/>
                        <a14:foregroundMark x1="34558" y1="14333" x2="53923" y2="1333"/>
                        <a14:foregroundMark x1="84975" y1="66833" x2="84641" y2="83500"/>
                        <a14:foregroundMark x1="86477" y1="64167" x2="97997" y2="53333"/>
                        <a14:foregroundMark x1="50751" y1="97667" x2="63606" y2="85833"/>
                        <a14:foregroundMark x1="64274" y1="85167" x2="83306" y2="85500"/>
                        <a14:foregroundMark x1="36060" y1="85667" x2="48581" y2="97333"/>
                        <a14:foregroundMark x1="14691" y1="83833" x2="35225" y2="84833"/>
                        <a14:foregroundMark x1="14691" y1="65667" x2="14190" y2="82167"/>
                      </a14:backgroundRemoval>
                    </a14:imgEffect>
                  </a14:imgLayer>
                </a14:imgProps>
              </a:ext>
              <a:ext uri="{28A0092B-C50C-407E-A947-70E740481C1C}">
                <a14:useLocalDpi xmlns:a14="http://schemas.microsoft.com/office/drawing/2010/main" val="0"/>
              </a:ext>
            </a:extLst>
          </a:blip>
          <a:srcRect/>
          <a:stretch>
            <a:fillRect/>
          </a:stretch>
        </p:blipFill>
        <p:spPr bwMode="auto">
          <a:xfrm>
            <a:off x="7099518" y="4909400"/>
            <a:ext cx="1914197" cy="191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5318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left)">
                                      <p:cBhvr>
                                        <p:cTn id="12" dur="1000"/>
                                        <p:tgtEl>
                                          <p:spTgt spid="1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2057"/>
                                        </p:tgtEl>
                                        <p:attrNameLst>
                                          <p:attrName>style.visibility</p:attrName>
                                        </p:attrNameLst>
                                      </p:cBhvr>
                                      <p:to>
                                        <p:strVal val="visible"/>
                                      </p:to>
                                    </p:set>
                                    <p:anim calcmode="lin" valueType="num">
                                      <p:cBhvr>
                                        <p:cTn id="21" dur="1000" fill="hold"/>
                                        <p:tgtEl>
                                          <p:spTgt spid="2057"/>
                                        </p:tgtEl>
                                        <p:attrNameLst>
                                          <p:attrName>ppt_w</p:attrName>
                                        </p:attrNameLst>
                                      </p:cBhvr>
                                      <p:tavLst>
                                        <p:tav tm="0">
                                          <p:val>
                                            <p:fltVal val="0"/>
                                          </p:val>
                                        </p:tav>
                                        <p:tav tm="100000">
                                          <p:val>
                                            <p:strVal val="#ppt_w"/>
                                          </p:val>
                                        </p:tav>
                                      </p:tavLst>
                                    </p:anim>
                                    <p:anim calcmode="lin" valueType="num">
                                      <p:cBhvr>
                                        <p:cTn id="22" dur="1000" fill="hold"/>
                                        <p:tgtEl>
                                          <p:spTgt spid="2057"/>
                                        </p:tgtEl>
                                        <p:attrNameLst>
                                          <p:attrName>ppt_h</p:attrName>
                                        </p:attrNameLst>
                                      </p:cBhvr>
                                      <p:tavLst>
                                        <p:tav tm="0">
                                          <p:val>
                                            <p:fltVal val="0"/>
                                          </p:val>
                                        </p:tav>
                                        <p:tav tm="100000">
                                          <p:val>
                                            <p:strVal val="#ppt_h"/>
                                          </p:val>
                                        </p:tav>
                                      </p:tavLst>
                                    </p:anim>
                                    <p:anim calcmode="lin" valueType="num">
                                      <p:cBhvr>
                                        <p:cTn id="23" dur="1000" fill="hold"/>
                                        <p:tgtEl>
                                          <p:spTgt spid="2057"/>
                                        </p:tgtEl>
                                        <p:attrNameLst>
                                          <p:attrName>style.rotation</p:attrName>
                                        </p:attrNameLst>
                                      </p:cBhvr>
                                      <p:tavLst>
                                        <p:tav tm="0">
                                          <p:val>
                                            <p:fltVal val="90"/>
                                          </p:val>
                                        </p:tav>
                                        <p:tav tm="100000">
                                          <p:val>
                                            <p:fltVal val="0"/>
                                          </p:val>
                                        </p:tav>
                                      </p:tavLst>
                                    </p:anim>
                                    <p:animEffect transition="in" filter="fade">
                                      <p:cBhvr>
                                        <p:cTn id="24" dur="1000"/>
                                        <p:tgtEl>
                                          <p:spTgt spid="2057"/>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left)">
                                      <p:cBhvr>
                                        <p:cTn id="33" dur="10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wipe(left)">
                                      <p:cBhvr>
                                        <p:cTn id="38"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 y="7937"/>
            <a:ext cx="9134246" cy="707886"/>
          </a:xfrm>
          <a:prstGeom prst="rect">
            <a:avLst/>
          </a:prstGeom>
          <a:noFill/>
        </p:spPr>
        <p:txBody>
          <a:bodyPr wrap="square" rtlCol="0">
            <a:spAutoFit/>
          </a:bodyPr>
          <a:lstStyle/>
          <a:p>
            <a:r>
              <a:rPr lang="fr-FR" sz="4000" b="1" cap="small" dirty="0" smtClean="0">
                <a:ln w="10541" cmpd="sng">
                  <a:solidFill>
                    <a:sysClr val="windowText" lastClr="000000"/>
                  </a:solidFill>
                  <a:prstDash val="solid"/>
                </a:ln>
                <a:solidFill>
                  <a:schemeClr val="accent2">
                    <a:lumMod val="75000"/>
                  </a:schemeClr>
                </a:solidFill>
                <a:latin typeface="Algerian" pitchFamily="82" charset="0"/>
              </a:rPr>
              <a:t>I</a:t>
            </a:r>
            <a:r>
              <a:rPr lang="fr-FR" sz="4000" b="1" cap="small" dirty="0" smtClean="0">
                <a:ln w="10541" cmpd="sng">
                  <a:solidFill>
                    <a:sysClr val="windowText" lastClr="000000"/>
                  </a:solidFill>
                  <a:prstDash val="solid"/>
                </a:ln>
                <a:solidFill>
                  <a:schemeClr val="accent2">
                    <a:lumMod val="75000"/>
                  </a:schemeClr>
                </a:solidFill>
                <a:latin typeface="XXII ARABIAN-ONENIGHTSTAND" pitchFamily="2" charset="0"/>
              </a:rPr>
              <a:t>. Titre</a:t>
            </a:r>
            <a:endParaRPr lang="fr-FR" sz="4000" b="1" cap="small" dirty="0">
              <a:ln w="10541" cmpd="sng">
                <a:solidFill>
                  <a:sysClr val="windowText" lastClr="000000"/>
                </a:solidFill>
                <a:prstDash val="solid"/>
              </a:ln>
              <a:solidFill>
                <a:schemeClr val="accent2">
                  <a:lumMod val="75000"/>
                </a:schemeClr>
              </a:solidFill>
              <a:latin typeface="XXII ARABIAN-ONENIGHTSTAND" pitchFamily="2" charset="0"/>
            </a:endParaRPr>
          </a:p>
        </p:txBody>
      </p:sp>
      <p:pic>
        <p:nvPicPr>
          <p:cNvPr id="3" name="Picture 9" descr="http://expositions.bnf.fr/islam/images/3/sturc_242_030v.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2167" b="54833" l="19519" r="49465">
                        <a14:backgroundMark x1="32620" y1="33167" x2="33690" y2="33167"/>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8177" t="31495" r="48865" b="43616"/>
          <a:stretch/>
        </p:blipFill>
        <p:spPr bwMode="auto">
          <a:xfrm>
            <a:off x="7942024" y="5415007"/>
            <a:ext cx="1258420" cy="152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21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style.rotation</p:attrName>
                                        </p:attrNameLst>
                                      </p:cBhvr>
                                      <p:tavLst>
                                        <p:tav tm="0">
                                          <p:val>
                                            <p:fltVal val="90"/>
                                          </p:val>
                                        </p:tav>
                                        <p:tav tm="100000">
                                          <p:val>
                                            <p:fltVal val="0"/>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572001" y="56818"/>
            <a:ext cx="4562246" cy="707886"/>
          </a:xfrm>
          <a:prstGeom prst="rect">
            <a:avLst/>
          </a:prstGeom>
          <a:noFill/>
        </p:spPr>
        <p:txBody>
          <a:bodyPr wrap="square" rtlCol="0">
            <a:spAutoFit/>
          </a:bodyPr>
          <a:lstStyle/>
          <a:p>
            <a:pPr algn="r"/>
            <a:r>
              <a:rPr lang="fr-FR" sz="4000" b="1" dirty="0" smtClean="0">
                <a:ln w="10541" cmpd="sng">
                  <a:solidFill>
                    <a:sysClr val="windowText" lastClr="000000"/>
                  </a:solidFill>
                  <a:prstDash val="solid"/>
                </a:ln>
                <a:solidFill>
                  <a:schemeClr val="accent2">
                    <a:lumMod val="75000"/>
                  </a:schemeClr>
                </a:solidFill>
                <a:latin typeface="XXII ARABIAN-ONENIGHTSTAND" pitchFamily="2" charset="0"/>
              </a:rPr>
              <a:t>CONCLUSION</a:t>
            </a:r>
            <a:endParaRPr lang="fr-FR" sz="4000" b="1" dirty="0">
              <a:ln w="10541" cmpd="sng">
                <a:solidFill>
                  <a:sysClr val="windowText" lastClr="000000"/>
                </a:solidFill>
                <a:prstDash val="solid"/>
              </a:ln>
              <a:solidFill>
                <a:schemeClr val="accent2">
                  <a:lumMod val="75000"/>
                </a:schemeClr>
              </a:solidFill>
              <a:latin typeface="XXII ARABIAN-ONENIGHTSTAND" pitchFamily="2" charset="0"/>
            </a:endParaRPr>
          </a:p>
        </p:txBody>
      </p:sp>
      <p:pic>
        <p:nvPicPr>
          <p:cNvPr id="4100"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65" y="1859263"/>
            <a:ext cx="7366671" cy="47269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30582" y="410761"/>
            <a:ext cx="5283923" cy="1323439"/>
          </a:xfrm>
          <a:prstGeom prst="rect">
            <a:avLst/>
          </a:prstGeom>
          <a:solidFill>
            <a:srgbClr val="FFC000">
              <a:alpha val="39000"/>
            </a:srgbClr>
          </a:solidFill>
          <a:ln>
            <a:solidFill>
              <a:schemeClr val="bg2">
                <a:lumMod val="10000"/>
              </a:schemeClr>
            </a:solidFill>
          </a:ln>
        </p:spPr>
        <p:txBody>
          <a:bodyPr wrap="square">
            <a:spAutoFit/>
          </a:bodyPr>
          <a:lstStyle/>
          <a:p>
            <a:pPr algn="just"/>
            <a:r>
              <a:rPr lang="fr-FR" sz="1600" b="1" dirty="0" smtClean="0">
                <a:latin typeface="Tw Cen MT" pitchFamily="34" charset="0"/>
              </a:rPr>
              <a:t>L’étude des contacts entre ces puissances, au sein de l’espace méditerranéen, illustre les modalités de leur ouverture sur l’extérieur. La Méditerranée, sillonnée par des marins, des guerriers, des marchands, est aussi un lieu d’échanges scientifiques, culturels et artistiques.</a:t>
            </a:r>
            <a:endParaRPr lang="fr-FR" sz="1600" b="1" dirty="0">
              <a:latin typeface="Tw Cen MT" pitchFamily="34" charset="0"/>
            </a:endParaRPr>
          </a:p>
        </p:txBody>
      </p:sp>
      <p:sp>
        <p:nvSpPr>
          <p:cNvPr id="8" name="ZoneTexte 7"/>
          <p:cNvSpPr txBox="1"/>
          <p:nvPr/>
        </p:nvSpPr>
        <p:spPr>
          <a:xfrm>
            <a:off x="-1746795" y="2586494"/>
            <a:ext cx="184731" cy="369332"/>
          </a:xfrm>
          <a:prstGeom prst="rect">
            <a:avLst/>
          </a:prstGeom>
          <a:noFill/>
        </p:spPr>
        <p:txBody>
          <a:bodyPr wrap="none" rtlCol="0">
            <a:spAutoFit/>
          </a:bodyPr>
          <a:lstStyle/>
          <a:p>
            <a:endParaRPr lang="fr-FR" dirty="0"/>
          </a:p>
        </p:txBody>
      </p:sp>
      <p:sp>
        <p:nvSpPr>
          <p:cNvPr id="10" name="ZoneTexte 9"/>
          <p:cNvSpPr txBox="1"/>
          <p:nvPr/>
        </p:nvSpPr>
        <p:spPr>
          <a:xfrm>
            <a:off x="0" y="6458769"/>
            <a:ext cx="9134248" cy="400110"/>
          </a:xfrm>
          <a:prstGeom prst="rect">
            <a:avLst/>
          </a:prstGeom>
          <a:noFill/>
        </p:spPr>
        <p:txBody>
          <a:bodyPr wrap="square" rtlCol="0">
            <a:spAutoFit/>
          </a:bodyPr>
          <a:lstStyle/>
          <a:p>
            <a:r>
              <a:rPr lang="fr-FR" sz="1000" b="1" dirty="0" smtClean="0"/>
              <a:t>Siège de Bagdad (1258) </a:t>
            </a:r>
            <a:r>
              <a:rPr lang="fr-FR" sz="1000" b="1" dirty="0" err="1" smtClean="0"/>
              <a:t>Jami</a:t>
            </a:r>
            <a:r>
              <a:rPr lang="fr-FR" sz="1000" b="1" dirty="0" smtClean="0"/>
              <a:t> al-</a:t>
            </a:r>
            <a:r>
              <a:rPr lang="fr-FR" sz="1000" b="1" dirty="0" err="1" smtClean="0"/>
              <a:t>tawarikh</a:t>
            </a:r>
            <a:r>
              <a:rPr lang="fr-FR" sz="1000" b="1" dirty="0" smtClean="0"/>
              <a:t>, Rashid al-Din.1450 (Bibliothèque nationale de France. Département des Manuscrits. Division orientale. Supplément persan 1113, fol. 180v-1). Auteur : </a:t>
            </a:r>
            <a:r>
              <a:rPr lang="fr-FR" sz="1000" b="1" dirty="0" err="1" smtClean="0"/>
              <a:t>Sayf</a:t>
            </a:r>
            <a:r>
              <a:rPr lang="fr-FR" sz="1000" b="1" dirty="0" smtClean="0"/>
              <a:t> al-</a:t>
            </a:r>
            <a:r>
              <a:rPr lang="fr-FR" sz="1000" b="1" dirty="0" err="1" smtClean="0"/>
              <a:t>Vâhidî</a:t>
            </a:r>
            <a:r>
              <a:rPr lang="fr-FR" sz="1000" b="1" dirty="0" smtClean="0"/>
              <a:t>. </a:t>
            </a:r>
            <a:r>
              <a:rPr lang="fr-FR" sz="1000" b="1" dirty="0" err="1" smtClean="0"/>
              <a:t>Hérât</a:t>
            </a:r>
            <a:r>
              <a:rPr lang="fr-FR" sz="1000" b="1" dirty="0" smtClean="0"/>
              <a:t>. Afghanistan</a:t>
            </a:r>
          </a:p>
        </p:txBody>
      </p:sp>
    </p:spTree>
    <p:extLst>
      <p:ext uri="{BB962C8B-B14F-4D97-AF65-F5344CB8AC3E}">
        <p14:creationId xmlns:p14="http://schemas.microsoft.com/office/powerpoint/2010/main" val="14448614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500" fill="hold"/>
                                        <p:tgtEl>
                                          <p:spTgt spid="4100"/>
                                        </p:tgtEl>
                                        <p:attrNameLst>
                                          <p:attrName>ppt_w</p:attrName>
                                        </p:attrNameLst>
                                      </p:cBhvr>
                                      <p:tavLst>
                                        <p:tav tm="0">
                                          <p:val>
                                            <p:fltVal val="0"/>
                                          </p:val>
                                        </p:tav>
                                        <p:tav tm="100000">
                                          <p:val>
                                            <p:strVal val="#ppt_w"/>
                                          </p:val>
                                        </p:tav>
                                      </p:tavLst>
                                    </p:anim>
                                    <p:anim calcmode="lin" valueType="num">
                                      <p:cBhvr>
                                        <p:cTn id="12" dur="500" fill="hold"/>
                                        <p:tgtEl>
                                          <p:spTgt spid="4100"/>
                                        </p:tgtEl>
                                        <p:attrNameLst>
                                          <p:attrName>ppt_h</p:attrName>
                                        </p:attrNameLst>
                                      </p:cBhvr>
                                      <p:tavLst>
                                        <p:tav tm="0">
                                          <p:val>
                                            <p:fltVal val="0"/>
                                          </p:val>
                                        </p:tav>
                                        <p:tav tm="100000">
                                          <p:val>
                                            <p:strVal val="#ppt_h"/>
                                          </p:val>
                                        </p:tav>
                                      </p:tavLst>
                                    </p:anim>
                                    <p:animEffect transition="in" filter="fade">
                                      <p:cBhvr>
                                        <p:cTn id="13" dur="500"/>
                                        <p:tgtEl>
                                          <p:spTgt spid="4100"/>
                                        </p:tgtEl>
                                      </p:cBhvr>
                                    </p:animEffect>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ppt_w</p:attrName>
                                        </p:attrNameLst>
                                      </p:cBhvr>
                                      <p:tavLst>
                                        <p:tav tm="0">
                                          <p:val>
                                            <p:fltVal val="0"/>
                                          </p:val>
                                        </p:tav>
                                        <p:tav tm="100000">
                                          <p:val>
                                            <p:strVal val="#ppt_w"/>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Effect transition="in" filter="fad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433</Words>
  <Application>Microsoft Office PowerPoint</Application>
  <PresentationFormat>Affichage à l'écran (4:3)</PresentationFormat>
  <Paragraphs>24</Paragraphs>
  <Slides>5</Slides>
  <Notes>2</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14</cp:revision>
  <dcterms:created xsi:type="dcterms:W3CDTF">2016-11-23T17:22:41Z</dcterms:created>
  <dcterms:modified xsi:type="dcterms:W3CDTF">2016-11-25T22:08:24Z</dcterms:modified>
</cp:coreProperties>
</file>