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58" r:id="rId5"/>
    <p:sldId id="264" r:id="rId6"/>
    <p:sldId id="259" r:id="rId7"/>
    <p:sldId id="260" r:id="rId8"/>
    <p:sldId id="262" r:id="rId9"/>
    <p:sldId id="261"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16" y="-84"/>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49554-22B2-4A96-8CC6-9C55FFF50581}" type="datetimeFigureOut">
              <a:rPr lang="fr-FR" smtClean="0"/>
              <a:t>16/12/2016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B0DE2-E776-4BA0-B92C-D03C04D9010E}" type="slidenum">
              <a:rPr lang="fr-FR" smtClean="0"/>
              <a:t>‹N°›</a:t>
            </a:fld>
            <a:endParaRPr lang="fr-FR"/>
          </a:p>
        </p:txBody>
      </p:sp>
    </p:spTree>
    <p:extLst>
      <p:ext uri="{BB962C8B-B14F-4D97-AF65-F5344CB8AC3E}">
        <p14:creationId xmlns:p14="http://schemas.microsoft.com/office/powerpoint/2010/main" val="30262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0577ED-12FC-4CC3-87ED-73ACAAC67266}" type="slidenum">
              <a:rPr lang="fr-FR" smtClean="0"/>
              <a:t>6</a:t>
            </a:fld>
            <a:endParaRPr lang="fr-FR"/>
          </a:p>
        </p:txBody>
      </p:sp>
    </p:spTree>
    <p:extLst>
      <p:ext uri="{BB962C8B-B14F-4D97-AF65-F5344CB8AC3E}">
        <p14:creationId xmlns:p14="http://schemas.microsoft.com/office/powerpoint/2010/main" val="136518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44D9F29-5F86-4FAC-B4B6-896D8283E3F2}"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7926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4D9F29-5F86-4FAC-B4B6-896D8283E3F2}"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291010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4D9F29-5F86-4FAC-B4B6-896D8283E3F2}"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408011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4D9F29-5F86-4FAC-B4B6-896D8283E3F2}"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382778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4D9F29-5F86-4FAC-B4B6-896D8283E3F2}"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424853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4D9F29-5F86-4FAC-B4B6-896D8283E3F2}"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3651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4D9F29-5F86-4FAC-B4B6-896D8283E3F2}" type="datetimeFigureOut">
              <a:rPr lang="fr-FR" smtClean="0"/>
              <a:t>16/12/2016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247190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44D9F29-5F86-4FAC-B4B6-896D8283E3F2}" type="datetimeFigureOut">
              <a:rPr lang="fr-FR" smtClean="0"/>
              <a:t>16/12/2016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244498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4D9F29-5F86-4FAC-B4B6-896D8283E3F2}" type="datetimeFigureOut">
              <a:rPr lang="fr-FR" smtClean="0"/>
              <a:t>16/12/2016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263253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4D9F29-5F86-4FAC-B4B6-896D8283E3F2}"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313398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4D9F29-5F86-4FAC-B4B6-896D8283E3F2}"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8515D8-05E0-47A5-9A58-E9BD5CA279ED}" type="slidenum">
              <a:rPr lang="fr-FR" smtClean="0"/>
              <a:t>‹N°›</a:t>
            </a:fld>
            <a:endParaRPr lang="fr-FR"/>
          </a:p>
        </p:txBody>
      </p:sp>
    </p:spTree>
    <p:extLst>
      <p:ext uri="{BB962C8B-B14F-4D97-AF65-F5344CB8AC3E}">
        <p14:creationId xmlns:p14="http://schemas.microsoft.com/office/powerpoint/2010/main" val="4138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D9F29-5F86-4FAC-B4B6-896D8283E3F2}" type="datetimeFigureOut">
              <a:rPr lang="fr-FR" smtClean="0"/>
              <a:t>16/12/2016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515D8-05E0-47A5-9A58-E9BD5CA279ED}" type="slidenum">
              <a:rPr lang="fr-FR" smtClean="0"/>
              <a:t>‹N°›</a:t>
            </a:fld>
            <a:endParaRPr lang="fr-FR"/>
          </a:p>
        </p:txBody>
      </p:sp>
    </p:spTree>
    <p:extLst>
      <p:ext uri="{BB962C8B-B14F-4D97-AF65-F5344CB8AC3E}">
        <p14:creationId xmlns:p14="http://schemas.microsoft.com/office/powerpoint/2010/main" val="422829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9673" t="5651" r="1310"/>
          <a:stretch/>
        </p:blipFill>
        <p:spPr>
          <a:xfrm>
            <a:off x="-61783" y="-1262"/>
            <a:ext cx="9267566" cy="6962388"/>
          </a:xfrm>
          <a:prstGeom prst="rect">
            <a:avLst/>
          </a:prstGeom>
        </p:spPr>
      </p:pic>
      <p:sp>
        <p:nvSpPr>
          <p:cNvPr id="6" name="Rectangle 5"/>
          <p:cNvSpPr/>
          <p:nvPr/>
        </p:nvSpPr>
        <p:spPr>
          <a:xfrm>
            <a:off x="780723" y="2234489"/>
            <a:ext cx="8425061" cy="584775"/>
          </a:xfrm>
          <a:prstGeom prst="rect">
            <a:avLst/>
          </a:prstGeom>
          <a:solidFill>
            <a:schemeClr val="bg2">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80724" y="2234489"/>
            <a:ext cx="8425060" cy="584775"/>
          </a:xfrm>
          <a:prstGeom prst="rect">
            <a:avLst/>
          </a:prstGeom>
        </p:spPr>
        <p:txBody>
          <a:bodyPr wrap="square">
            <a:spAutoFit/>
          </a:bodyPr>
          <a:lstStyle/>
          <a:p>
            <a:pPr algn="ctr"/>
            <a:r>
              <a:rPr lang="fr-FR" sz="3200" b="1" cap="small" dirty="0" smtClean="0">
                <a:ln w="1905"/>
                <a:effectLst>
                  <a:outerShdw blurRad="38100" dist="38100" dir="2700000" algn="tl">
                    <a:srgbClr val="000000">
                      <a:alpha val="43137"/>
                    </a:srgbClr>
                  </a:outerShdw>
                </a:effectLst>
                <a:latin typeface="Bradley Hand ITC" pitchFamily="66" charset="0"/>
                <a:cs typeface="FrankRuehl" pitchFamily="34" charset="-79"/>
              </a:rPr>
              <a:t>la </a:t>
            </a:r>
            <a:r>
              <a:rPr lang="fr-FR" sz="3200" b="1" cap="small" dirty="0">
                <a:ln w="1905"/>
                <a:effectLst>
                  <a:outerShdw blurRad="38100" dist="38100" dir="2700000" algn="tl">
                    <a:srgbClr val="000000">
                      <a:alpha val="43137"/>
                    </a:srgbClr>
                  </a:outerShdw>
                </a:effectLst>
                <a:latin typeface="Bradley Hand ITC" pitchFamily="66" charset="0"/>
                <a:cs typeface="FrankRuehl" pitchFamily="34" charset="-79"/>
              </a:rPr>
              <a:t>croissance </a:t>
            </a:r>
            <a:r>
              <a:rPr lang="fr-FR" sz="3200" b="1" cap="small" dirty="0" smtClean="0">
                <a:ln w="1905"/>
                <a:effectLst>
                  <a:outerShdw blurRad="38100" dist="38100" dir="2700000" algn="tl">
                    <a:srgbClr val="000000">
                      <a:alpha val="43137"/>
                    </a:srgbClr>
                  </a:outerShdw>
                </a:effectLst>
                <a:latin typeface="Bradley Hand ITC" pitchFamily="66" charset="0"/>
                <a:cs typeface="FrankRuehl" pitchFamily="34" charset="-79"/>
              </a:rPr>
              <a:t>démographique </a:t>
            </a:r>
            <a:r>
              <a:rPr lang="fr-FR" sz="3200" b="1" cap="small" dirty="0">
                <a:ln w="1905"/>
                <a:effectLst>
                  <a:outerShdw blurRad="38100" dist="38100" dir="2700000" algn="tl">
                    <a:srgbClr val="000000">
                      <a:alpha val="43137"/>
                    </a:srgbClr>
                  </a:outerShdw>
                </a:effectLst>
                <a:latin typeface="Bradley Hand ITC" pitchFamily="66" charset="0"/>
                <a:cs typeface="FrankRuehl" pitchFamily="34" charset="-79"/>
              </a:rPr>
              <a:t>et ses effets</a:t>
            </a:r>
          </a:p>
        </p:txBody>
      </p:sp>
      <p:sp>
        <p:nvSpPr>
          <p:cNvPr id="14" name="Rectangle 13"/>
          <p:cNvSpPr/>
          <p:nvPr/>
        </p:nvSpPr>
        <p:spPr>
          <a:xfrm>
            <a:off x="4572000" y="0"/>
            <a:ext cx="4633783"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Thème 1 : La question démographique et l’inégal développement  </a:t>
            </a:r>
            <a:endParaRPr lang="fr-FR" dirty="0">
              <a:solidFill>
                <a:schemeClr val="bg2">
                  <a:lumMod val="10000"/>
                </a:schemeClr>
              </a:solidFill>
              <a:latin typeface="Gloucester MT Extra Condensed" pitchFamily="18" charset="0"/>
            </a:endParaRPr>
          </a:p>
        </p:txBody>
      </p:sp>
    </p:spTree>
    <p:extLst>
      <p:ext uri="{BB962C8B-B14F-4D97-AF65-F5344CB8AC3E}">
        <p14:creationId xmlns:p14="http://schemas.microsoft.com/office/powerpoint/2010/main" val="3028948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7"/>
                                        </p:tgtEl>
                                        <p:attrNameLst>
                                          <p:attrName>ppt_y</p:attrName>
                                        </p:attrNameLst>
                                      </p:cBhvr>
                                      <p:tavLst>
                                        <p:tav tm="0">
                                          <p:val>
                                            <p:strVal val="#ppt_y"/>
                                          </p:val>
                                        </p:tav>
                                        <p:tav tm="100000">
                                          <p:val>
                                            <p:strVal val="#ppt_y"/>
                                          </p:val>
                                        </p:tav>
                                      </p:tavLst>
                                    </p:anim>
                                    <p:anim calcmode="lin" valueType="num">
                                      <p:cBhvr>
                                        <p:cTn id="20"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r="25000"/>
          <a:stretch/>
        </p:blipFill>
        <p:spPr>
          <a:xfrm>
            <a:off x="0" y="0"/>
            <a:ext cx="9144000" cy="6858000"/>
          </a:xfrm>
          <a:prstGeom prst="rect">
            <a:avLst/>
          </a:prstGeom>
        </p:spPr>
      </p:pic>
      <p:sp>
        <p:nvSpPr>
          <p:cNvPr id="7" name="Rectangle 6"/>
          <p:cNvSpPr/>
          <p:nvPr/>
        </p:nvSpPr>
        <p:spPr>
          <a:xfrm>
            <a:off x="3364561" y="1743987"/>
            <a:ext cx="5784903" cy="842507"/>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308242" y="1743987"/>
            <a:ext cx="5897542" cy="830997"/>
          </a:xfrm>
          <a:prstGeom prst="rect">
            <a:avLst/>
          </a:prstGeom>
        </p:spPr>
        <p:txBody>
          <a:bodyPr wrap="square">
            <a:spAutoFit/>
          </a:bodyPr>
          <a:lstStyle/>
          <a:p>
            <a:pPr algn="ctr"/>
            <a:r>
              <a:rPr lang="fr-FR" sz="24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La scolarisation en Chine : quels enjeux ?</a:t>
            </a:r>
          </a:p>
        </p:txBody>
      </p:sp>
      <p:sp>
        <p:nvSpPr>
          <p:cNvPr id="2" name="AutoShape 2" descr="Students take an examination on an open-air playground at a high school in Yich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Students take an examination on an open-air playground at a high school in Yich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2785" y="6591791"/>
            <a:ext cx="8784530" cy="261610"/>
          </a:xfrm>
          <a:prstGeom prst="rect">
            <a:avLst/>
          </a:prstGeom>
        </p:spPr>
        <p:txBody>
          <a:bodyPr wrap="square">
            <a:spAutoFit/>
          </a:bodyPr>
          <a:lstStyle/>
          <a:p>
            <a:r>
              <a:rPr lang="fr-FR" sz="1050" b="1" dirty="0" smtClean="0">
                <a:solidFill>
                  <a:schemeClr val="bg1"/>
                </a:solidFill>
                <a:latin typeface="Tw Cen MT" pitchFamily="34" charset="0"/>
              </a:rPr>
              <a:t>Etudiants chinois passant le </a:t>
            </a:r>
            <a:r>
              <a:rPr lang="fr-FR" sz="1050" b="1" dirty="0" err="1">
                <a:solidFill>
                  <a:schemeClr val="bg1"/>
                </a:solidFill>
                <a:latin typeface="Tw Cen MT" pitchFamily="34" charset="0"/>
              </a:rPr>
              <a:t>gaokao</a:t>
            </a:r>
            <a:r>
              <a:rPr lang="fr-FR" sz="1050" b="1" dirty="0">
                <a:solidFill>
                  <a:schemeClr val="bg1"/>
                </a:solidFill>
                <a:latin typeface="Tw Cen MT" pitchFamily="34" charset="0"/>
              </a:rPr>
              <a:t> </a:t>
            </a:r>
            <a:r>
              <a:rPr lang="fr-FR" sz="1050" b="1" dirty="0" smtClean="0">
                <a:solidFill>
                  <a:schemeClr val="bg1"/>
                </a:solidFill>
                <a:latin typeface="Tw Cen MT" pitchFamily="34" charset="0"/>
              </a:rPr>
              <a:t>(concours nationale d’entrée à l’université) </a:t>
            </a:r>
            <a:endParaRPr lang="fr-FR" sz="1050" b="1" dirty="0">
              <a:solidFill>
                <a:schemeClr val="bg1"/>
              </a:solidFill>
              <a:latin typeface="Tw Cen MT" pitchFamily="34" charset="0"/>
            </a:endParaRPr>
          </a:p>
        </p:txBody>
      </p:sp>
      <p:sp>
        <p:nvSpPr>
          <p:cNvPr id="9" name="Rectangle 8"/>
          <p:cNvSpPr/>
          <p:nvPr/>
        </p:nvSpPr>
        <p:spPr>
          <a:xfrm>
            <a:off x="7520771" y="0"/>
            <a:ext cx="1623229"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Etude de cas n°1</a:t>
            </a:r>
            <a:endParaRPr lang="fr-FR" dirty="0">
              <a:solidFill>
                <a:schemeClr val="bg2">
                  <a:lumMod val="10000"/>
                </a:schemeClr>
              </a:solidFill>
              <a:latin typeface="Gloucester MT Extra Condensed" pitchFamily="18" charset="0"/>
            </a:endParaRPr>
          </a:p>
        </p:txBody>
      </p:sp>
    </p:spTree>
    <p:extLst>
      <p:ext uri="{BB962C8B-B14F-4D97-AF65-F5344CB8AC3E}">
        <p14:creationId xmlns:p14="http://schemas.microsoft.com/office/powerpoint/2010/main" val="3232410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6"/>
                                        </p:tgtEl>
                                        <p:attrNameLst>
                                          <p:attrName>ppt_y</p:attrName>
                                        </p:attrNameLst>
                                      </p:cBhvr>
                                      <p:tavLst>
                                        <p:tav tm="0">
                                          <p:val>
                                            <p:strVal val="#ppt_y"/>
                                          </p:val>
                                        </p:tav>
                                        <p:tav tm="100000">
                                          <p:val>
                                            <p:strVal val="#ppt_y"/>
                                          </p:val>
                                        </p:tav>
                                      </p:tavLst>
                                    </p:anim>
                                    <p:anim calcmode="lin" valueType="num">
                                      <p:cBhvr>
                                        <p:cTn id="20"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17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1067"/>
          <a:stretch/>
        </p:blipFill>
        <p:spPr>
          <a:xfrm>
            <a:off x="0" y="0"/>
            <a:ext cx="9144000" cy="6858000"/>
          </a:xfrm>
          <a:prstGeom prst="rect">
            <a:avLst/>
          </a:prstGeom>
        </p:spPr>
      </p:pic>
      <p:sp>
        <p:nvSpPr>
          <p:cNvPr id="7" name="Rectangle 6"/>
          <p:cNvSpPr/>
          <p:nvPr/>
        </p:nvSpPr>
        <p:spPr>
          <a:xfrm>
            <a:off x="2559310" y="4635019"/>
            <a:ext cx="6584690" cy="900246"/>
          </a:xfrm>
          <a:prstGeom prst="rect">
            <a:avLst/>
          </a:prstGeom>
          <a:solidFill>
            <a:schemeClr val="bg2">
              <a:lumMod val="1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2727960" y="4704267"/>
            <a:ext cx="6393307" cy="830997"/>
          </a:xfrm>
          <a:prstGeom prst="rect">
            <a:avLst/>
          </a:prstGeom>
        </p:spPr>
        <p:txBody>
          <a:bodyPr wrap="square">
            <a:spAutoFit/>
          </a:bodyPr>
          <a:lstStyle/>
          <a:p>
            <a:pPr algn="ctr"/>
            <a:r>
              <a:rPr lang="fr-FR" sz="24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La scolarisation des filles au Nigeria : quels enjeux ?</a:t>
            </a:r>
            <a:endParaRPr lang="fr-FR" sz="2400" b="1"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endParaRPr>
          </a:p>
        </p:txBody>
      </p:sp>
      <p:sp>
        <p:nvSpPr>
          <p:cNvPr id="8" name="Rectangle 7"/>
          <p:cNvSpPr/>
          <p:nvPr/>
        </p:nvSpPr>
        <p:spPr>
          <a:xfrm>
            <a:off x="7520771" y="0"/>
            <a:ext cx="1623229"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Etude de cas n°2</a:t>
            </a:r>
            <a:endParaRPr lang="fr-FR" dirty="0">
              <a:solidFill>
                <a:schemeClr val="bg2">
                  <a:lumMod val="10000"/>
                </a:schemeClr>
              </a:solidFill>
              <a:latin typeface="Gloucester MT Extra Condensed" pitchFamily="18" charset="0"/>
            </a:endParaRPr>
          </a:p>
        </p:txBody>
      </p:sp>
    </p:spTree>
    <p:extLst>
      <p:ext uri="{BB962C8B-B14F-4D97-AF65-F5344CB8AC3E}">
        <p14:creationId xmlns:p14="http://schemas.microsoft.com/office/powerpoint/2010/main" val="500920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6"/>
                                        </p:tgtEl>
                                        <p:attrNameLst>
                                          <p:attrName>ppt_y</p:attrName>
                                        </p:attrNameLst>
                                      </p:cBhvr>
                                      <p:tavLst>
                                        <p:tav tm="0">
                                          <p:val>
                                            <p:strVal val="#ppt_y"/>
                                          </p:val>
                                        </p:tav>
                                        <p:tav tm="100000">
                                          <p:val>
                                            <p:strVal val="#ppt_y"/>
                                          </p:val>
                                        </p:tav>
                                      </p:tavLst>
                                    </p:anim>
                                    <p:anim calcmode="lin" valueType="num">
                                      <p:cBhvr>
                                        <p:cTn id="20"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10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apres-paris.typepad.com/.a/6a01347fbb2200970c0148c865a3cf970c-pi"/>
          <p:cNvPicPr>
            <a:picLocks noChangeAspect="1" noChangeArrowheads="1"/>
          </p:cNvPicPr>
          <p:nvPr/>
        </p:nvPicPr>
        <p:blipFill rotWithShape="1">
          <a:blip r:embed="rId3">
            <a:extLst>
              <a:ext uri="{28A0092B-C50C-407E-A947-70E740481C1C}">
                <a14:useLocalDpi xmlns:a14="http://schemas.microsoft.com/office/drawing/2010/main" val="0"/>
              </a:ext>
            </a:extLst>
          </a:blip>
          <a:srcRect l="6463"/>
          <a:stretch/>
        </p:blipFill>
        <p:spPr bwMode="auto">
          <a:xfrm>
            <a:off x="0" y="-2889"/>
            <a:ext cx="9254944" cy="6959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1" r="1" b="7507"/>
          <a:stretch/>
        </p:blipFill>
        <p:spPr bwMode="auto">
          <a:xfrm>
            <a:off x="0" y="0"/>
            <a:ext cx="9254944" cy="695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7231" y="4552518"/>
            <a:ext cx="6561957" cy="900246"/>
          </a:xfrm>
          <a:prstGeom prst="rect">
            <a:avLst/>
          </a:prstGeom>
          <a:solidFill>
            <a:schemeClr val="bg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8581" y="4621767"/>
            <a:ext cx="6393307" cy="830997"/>
          </a:xfrm>
          <a:prstGeom prst="rect">
            <a:avLst/>
          </a:prstGeom>
        </p:spPr>
        <p:txBody>
          <a:bodyPr wrap="square">
            <a:spAutoFit/>
          </a:bodyPr>
          <a:lstStyle/>
          <a:p>
            <a:pPr algn="ctr"/>
            <a:r>
              <a:rPr lang="fr-FR" sz="2400" cap="small" dirty="0" smtClean="0">
                <a:ln w="13500">
                  <a:solidFill>
                    <a:schemeClr val="accent1">
                      <a:shade val="2500"/>
                      <a:alpha val="6500"/>
                    </a:schemeClr>
                  </a:solidFill>
                  <a:prstDash val="solid"/>
                </a:ln>
                <a:solidFill>
                  <a:schemeClr val="bg2">
                    <a:lumMod val="25000"/>
                    <a:alpha val="95000"/>
                  </a:schemeClr>
                </a:solidFill>
                <a:effectLst>
                  <a:innerShdw blurRad="50900" dist="38500" dir="13500000">
                    <a:srgbClr val="000000">
                      <a:alpha val="60000"/>
                    </a:srgbClr>
                  </a:innerShdw>
                </a:effectLst>
                <a:latin typeface="handwriting-draft_free-version" pitchFamily="2" charset="0"/>
              </a:rPr>
              <a:t>Population et </a:t>
            </a:r>
            <a:r>
              <a:rPr lang="fr-FR" sz="2400" cap="small" dirty="0" err="1" smtClean="0">
                <a:ln w="13500">
                  <a:solidFill>
                    <a:schemeClr val="accent1">
                      <a:shade val="2500"/>
                      <a:alpha val="6500"/>
                    </a:schemeClr>
                  </a:solidFill>
                  <a:prstDash val="solid"/>
                </a:ln>
                <a:solidFill>
                  <a:schemeClr val="bg2">
                    <a:lumMod val="25000"/>
                    <a:alpha val="95000"/>
                  </a:schemeClr>
                </a:solidFill>
                <a:effectLst>
                  <a:innerShdw blurRad="50900" dist="38500" dir="13500000">
                    <a:srgbClr val="000000">
                      <a:alpha val="60000"/>
                    </a:srgbClr>
                  </a:innerShdw>
                </a:effectLst>
                <a:latin typeface="handwriting-draft_free-version" pitchFamily="2" charset="0"/>
              </a:rPr>
              <a:t>Developpement</a:t>
            </a:r>
            <a:r>
              <a:rPr lang="fr-FR" sz="2400" cap="small" dirty="0" smtClean="0">
                <a:ln w="13500">
                  <a:solidFill>
                    <a:schemeClr val="accent1">
                      <a:shade val="2500"/>
                      <a:alpha val="6500"/>
                    </a:schemeClr>
                  </a:solidFill>
                  <a:prstDash val="solid"/>
                </a:ln>
                <a:solidFill>
                  <a:schemeClr val="bg2">
                    <a:lumMod val="25000"/>
                    <a:alpha val="95000"/>
                  </a:schemeClr>
                </a:solidFill>
                <a:effectLst>
                  <a:innerShdw blurRad="50900" dist="38500" dir="13500000">
                    <a:srgbClr val="000000">
                      <a:alpha val="60000"/>
                    </a:srgbClr>
                  </a:innerShdw>
                </a:effectLst>
                <a:latin typeface="handwriting-draft_free-version" pitchFamily="2" charset="0"/>
              </a:rPr>
              <a:t> dans le monde</a:t>
            </a:r>
            <a:endParaRPr lang="fr-FR" sz="2400" cap="small" dirty="0">
              <a:ln w="13500">
                <a:solidFill>
                  <a:schemeClr val="accent1">
                    <a:shade val="2500"/>
                    <a:alpha val="6500"/>
                  </a:schemeClr>
                </a:solidFill>
                <a:prstDash val="solid"/>
              </a:ln>
              <a:solidFill>
                <a:schemeClr val="bg2">
                  <a:lumMod val="25000"/>
                  <a:alpha val="95000"/>
                </a:schemeClr>
              </a:solidFill>
              <a:effectLst>
                <a:innerShdw blurRad="50900" dist="38500" dir="13500000">
                  <a:srgbClr val="000000">
                    <a:alpha val="60000"/>
                  </a:srgbClr>
                </a:innerShdw>
              </a:effectLst>
              <a:latin typeface="handwriting-draft_free-version" pitchFamily="2" charset="0"/>
            </a:endParaRPr>
          </a:p>
        </p:txBody>
      </p:sp>
      <p:sp>
        <p:nvSpPr>
          <p:cNvPr id="2" name="AutoShape 2" descr="Afficher l'image d'origine"/>
          <p:cNvSpPr>
            <a:spLocks noChangeAspect="1" noChangeArrowheads="1"/>
          </p:cNvSpPr>
          <p:nvPr/>
        </p:nvSpPr>
        <p:spPr bwMode="auto">
          <a:xfrm>
            <a:off x="155575" y="-1897063"/>
            <a:ext cx="7038975" cy="3952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7631715" y="0"/>
            <a:ext cx="1623229"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Mise en perspective</a:t>
            </a:r>
            <a:endParaRPr lang="fr-FR" dirty="0">
              <a:solidFill>
                <a:schemeClr val="bg2">
                  <a:lumMod val="10000"/>
                </a:schemeClr>
              </a:solidFill>
              <a:latin typeface="Gloucester MT Extra Condensed" pitchFamily="18" charset="0"/>
            </a:endParaRPr>
          </a:p>
        </p:txBody>
      </p:sp>
    </p:spTree>
    <p:extLst>
      <p:ext uri="{BB962C8B-B14F-4D97-AF65-F5344CB8AC3E}">
        <p14:creationId xmlns:p14="http://schemas.microsoft.com/office/powerpoint/2010/main" val="2172322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6"/>
                                        </p:tgtEl>
                                        <p:attrNameLst>
                                          <p:attrName>ppt_y</p:attrName>
                                        </p:attrNameLst>
                                      </p:cBhvr>
                                      <p:tavLst>
                                        <p:tav tm="0">
                                          <p:val>
                                            <p:strVal val="#ppt_y"/>
                                          </p:val>
                                        </p:tav>
                                        <p:tav tm="100000">
                                          <p:val>
                                            <p:strVal val="#ppt_y"/>
                                          </p:val>
                                        </p:tav>
                                      </p:tavLst>
                                    </p:anim>
                                    <p:anim calcmode="lin" valueType="num">
                                      <p:cBhvr>
                                        <p:cTn id="20"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Introduction</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3" name="ZoneTexte 2"/>
          <p:cNvSpPr txBox="1"/>
          <p:nvPr/>
        </p:nvSpPr>
        <p:spPr>
          <a:xfrm>
            <a:off x="1928815" y="1582341"/>
            <a:ext cx="5286371" cy="2092881"/>
          </a:xfrm>
          <a:prstGeom prst="rect">
            <a:avLst/>
          </a:prstGeom>
          <a:solidFill>
            <a:schemeClr val="bg2">
              <a:alpha val="38000"/>
            </a:schemeClr>
          </a:solidFill>
        </p:spPr>
        <p:txBody>
          <a:bodyPr wrap="square" rtlCol="0">
            <a:spAutoFit/>
          </a:bodyPr>
          <a:lstStyle/>
          <a:p>
            <a:pPr algn="just"/>
            <a:r>
              <a:rPr lang="fr-FR" sz="1300" b="1" dirty="0" smtClean="0">
                <a:latin typeface="Tw Cen MT" pitchFamily="34" charset="0"/>
              </a:rPr>
              <a:t>Pour ce premier thème, on part des acquis du dernier thème de la 6ème pour aborder la problématique posée par la croissance démographique, notamment dans les pays en développement et en émergence, où elle rend difficile le développement durable et équitable et l’accès de tous aux biens et aux services de base. Le premier sous-thème sera abordé à partir de deux études de cas : une puissance émergente (la Chine ou l’Inde) et un pays d’Afrique au choix. On mettra en perspective ces cas avec les États-Unis et l’Europe, où la question démographique se pose de manière très différente. Mais on montrera aussi les points communs, comme, par exemple, celui du vieillissement.</a:t>
            </a:r>
            <a:endParaRPr lang="fr-FR" sz="1300" b="1" dirty="0">
              <a:latin typeface="Tw Cen MT" pitchFamily="34" charset="0"/>
            </a:endParaRPr>
          </a:p>
        </p:txBody>
      </p:sp>
    </p:spTree>
    <p:extLst>
      <p:ext uri="{BB962C8B-B14F-4D97-AF65-F5344CB8AC3E}">
        <p14:creationId xmlns:p14="http://schemas.microsoft.com/office/powerpoint/2010/main" val="6178080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 Titre</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Tree>
    <p:extLst>
      <p:ext uri="{BB962C8B-B14F-4D97-AF65-F5344CB8AC3E}">
        <p14:creationId xmlns:p14="http://schemas.microsoft.com/office/powerpoint/2010/main" val="1941271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Conclusion</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3" name="ZoneTexte 2"/>
          <p:cNvSpPr txBox="1"/>
          <p:nvPr/>
        </p:nvSpPr>
        <p:spPr>
          <a:xfrm>
            <a:off x="1928815" y="1582341"/>
            <a:ext cx="5286371" cy="2092881"/>
          </a:xfrm>
          <a:prstGeom prst="rect">
            <a:avLst/>
          </a:prstGeom>
          <a:solidFill>
            <a:schemeClr val="bg2">
              <a:alpha val="38000"/>
            </a:schemeClr>
          </a:solidFill>
        </p:spPr>
        <p:txBody>
          <a:bodyPr wrap="square" rtlCol="0">
            <a:spAutoFit/>
          </a:bodyPr>
          <a:lstStyle/>
          <a:p>
            <a:pPr algn="just"/>
            <a:r>
              <a:rPr lang="fr-FR" sz="1300" b="1" dirty="0" smtClean="0">
                <a:latin typeface="Tw Cen MT" pitchFamily="34" charset="0"/>
              </a:rPr>
              <a:t>Pour ce premier thème, on part des acquis du dernier thème de la 6ème pour aborder la problématique posée par la croissance démographique, notamment dans les pays en développement et en émergence, où elle rend difficile le développement durable et équitable et l’accès de tous aux biens et aux services de base. Le premier sous-thème sera abordé à partir de deux études de cas : une puissance émergente (la Chine ou l’Inde) et un pays d’Afrique au choix. On mettra en perspective ces cas avec les États-Unis et l’Europe, où la question démographique se pose de manière très différente. Mais on montrera aussi les points communs, comme, par exemple, celui du vieillissement.</a:t>
            </a:r>
            <a:endParaRPr lang="fr-FR" sz="1300" b="1" dirty="0">
              <a:latin typeface="Tw Cen MT" pitchFamily="34" charset="0"/>
            </a:endParaRPr>
          </a:p>
        </p:txBody>
      </p:sp>
    </p:spTree>
    <p:extLst>
      <p:ext uri="{BB962C8B-B14F-4D97-AF65-F5344CB8AC3E}">
        <p14:creationId xmlns:p14="http://schemas.microsoft.com/office/powerpoint/2010/main" val="1137338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318</Words>
  <Application>Microsoft Office PowerPoint</Application>
  <PresentationFormat>Affichage à l'écran (4:3)</PresentationFormat>
  <Paragraphs>15</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9</cp:revision>
  <dcterms:created xsi:type="dcterms:W3CDTF">2016-11-25T12:46:27Z</dcterms:created>
  <dcterms:modified xsi:type="dcterms:W3CDTF">2016-12-16T17:40:46Z</dcterms:modified>
</cp:coreProperties>
</file>