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57" r:id="rId3"/>
    <p:sldId id="260" r:id="rId4"/>
    <p:sldId id="265" r:id="rId5"/>
    <p:sldId id="263" r:id="rId6"/>
    <p:sldId id="266" r:id="rId7"/>
    <p:sldId id="270" r:id="rId8"/>
    <p:sldId id="264" r:id="rId9"/>
    <p:sldId id="268" r:id="rId10"/>
    <p:sldId id="273"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00" autoAdjust="0"/>
  </p:normalViewPr>
  <p:slideViewPr>
    <p:cSldViewPr>
      <p:cViewPr>
        <p:scale>
          <a:sx n="98" d="100"/>
          <a:sy n="98" d="100"/>
        </p:scale>
        <p:origin x="-1386" y="-19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57F9F-95C4-497D-81A9-7CE1D11C810E}"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fr-FR"/>
        </a:p>
      </dgm:t>
    </dgm:pt>
    <dgm:pt modelId="{A0E615DB-4FD4-44F4-A6B5-85D9FC7C408D}">
      <dgm:prSet phldrT="[Texte]"/>
      <dgm:spPr/>
      <dgm:t>
        <a:bodyPr/>
        <a:lstStyle/>
        <a:p>
          <a:pPr algn="ctr"/>
          <a:r>
            <a:rPr lang="fr-FR" b="1" u="sng" cap="small" baseline="0" dirty="0" smtClean="0">
              <a:solidFill>
                <a:schemeClr val="bg2">
                  <a:lumMod val="10000"/>
                </a:schemeClr>
              </a:solidFill>
              <a:latin typeface="Century Gothic" pitchFamily="34" charset="0"/>
            </a:rPr>
            <a:t>Etude de cas filée  </a:t>
          </a:r>
          <a:r>
            <a:rPr lang="fr-FR" b="1" cap="small" baseline="0" dirty="0" smtClean="0">
              <a:solidFill>
                <a:schemeClr val="bg2">
                  <a:lumMod val="10000"/>
                </a:schemeClr>
              </a:solidFill>
              <a:latin typeface="Century Gothic" pitchFamily="34" charset="0"/>
            </a:rPr>
            <a:t>Développement et inégalités en Russie</a:t>
          </a:r>
          <a:endParaRPr lang="fr-FR" b="1" cap="small" baseline="0" dirty="0">
            <a:solidFill>
              <a:schemeClr val="bg2">
                <a:lumMod val="10000"/>
              </a:schemeClr>
            </a:solidFill>
            <a:latin typeface="Century Gothic" pitchFamily="34" charset="0"/>
          </a:endParaRPr>
        </a:p>
      </dgm:t>
    </dgm:pt>
    <dgm:pt modelId="{6CB3B04E-4D62-437B-BDEE-C895EAB728D8}" type="parTrans" cxnId="{6B20B76F-5BFE-4A65-B06B-C3862944710E}">
      <dgm:prSet/>
      <dgm:spPr/>
      <dgm:t>
        <a:bodyPr/>
        <a:lstStyle/>
        <a:p>
          <a:endParaRPr lang="fr-FR">
            <a:solidFill>
              <a:schemeClr val="bg2">
                <a:lumMod val="10000"/>
              </a:schemeClr>
            </a:solidFill>
            <a:latin typeface="Century Gothic" pitchFamily="34" charset="0"/>
          </a:endParaRPr>
        </a:p>
      </dgm:t>
    </dgm:pt>
    <dgm:pt modelId="{E7EA9605-B1A5-4ECB-A379-4DCF7EB74D27}" type="sibTrans" cxnId="{6B20B76F-5BFE-4A65-B06B-C3862944710E}">
      <dgm:prSet/>
      <dgm:spPr/>
      <dgm:t>
        <a:bodyPr/>
        <a:lstStyle/>
        <a:p>
          <a:endParaRPr lang="fr-FR">
            <a:solidFill>
              <a:schemeClr val="bg2">
                <a:lumMod val="10000"/>
              </a:schemeClr>
            </a:solidFill>
            <a:latin typeface="Century Gothic" pitchFamily="34" charset="0"/>
          </a:endParaRPr>
        </a:p>
      </dgm:t>
    </dgm:pt>
    <dgm:pt modelId="{C7D0640B-44EE-489D-9A45-EACE48E8DFE6}">
      <dgm:prSet phldrT="[Texte]"/>
      <dgm:spPr/>
      <dgm:t>
        <a:bodyPr/>
        <a:lstStyle/>
        <a:p>
          <a:pPr algn="ctr"/>
          <a:r>
            <a:rPr lang="fr-FR" b="1" u="sng" cap="small" baseline="0" dirty="0" smtClean="0">
              <a:solidFill>
                <a:schemeClr val="bg2">
                  <a:lumMod val="10000"/>
                </a:schemeClr>
              </a:solidFill>
              <a:latin typeface="Century Gothic" pitchFamily="34" charset="0"/>
            </a:rPr>
            <a:t>Question 2  </a:t>
          </a:r>
          <a:r>
            <a:rPr lang="fr-FR" b="1" cap="small" baseline="0" dirty="0" smtClean="0">
              <a:solidFill>
                <a:schemeClr val="bg2">
                  <a:lumMod val="10000"/>
                </a:schemeClr>
              </a:solidFill>
              <a:latin typeface="Century Gothic" pitchFamily="34" charset="0"/>
            </a:rPr>
            <a:t>Développement et inégalités.</a:t>
          </a:r>
        </a:p>
      </dgm:t>
    </dgm:pt>
    <dgm:pt modelId="{7793129A-7FC1-4D33-9ED1-3AA6AC41E593}" type="parTrans" cxnId="{A904C046-6599-43F0-BB74-35EB384523D0}">
      <dgm:prSet/>
      <dgm:spPr/>
      <dgm:t>
        <a:bodyPr/>
        <a:lstStyle/>
        <a:p>
          <a:endParaRPr lang="fr-FR">
            <a:solidFill>
              <a:schemeClr val="bg2">
                <a:lumMod val="10000"/>
              </a:schemeClr>
            </a:solidFill>
            <a:latin typeface="Century Gothic" pitchFamily="34" charset="0"/>
          </a:endParaRPr>
        </a:p>
      </dgm:t>
    </dgm:pt>
    <dgm:pt modelId="{CD17190D-0A5B-4CD6-9458-553B58F8ACFA}" type="sibTrans" cxnId="{A904C046-6599-43F0-BB74-35EB384523D0}">
      <dgm:prSet/>
      <dgm:spPr/>
      <dgm:t>
        <a:bodyPr/>
        <a:lstStyle/>
        <a:p>
          <a:endParaRPr lang="fr-FR">
            <a:solidFill>
              <a:schemeClr val="bg2">
                <a:lumMod val="10000"/>
              </a:schemeClr>
            </a:solidFill>
            <a:latin typeface="Century Gothic" pitchFamily="34" charset="0"/>
          </a:endParaRPr>
        </a:p>
      </dgm:t>
    </dgm:pt>
    <dgm:pt modelId="{6556222D-C152-41F6-908A-35CE3EFFF33B}">
      <dgm:prSet phldrT="[Texte]"/>
      <dgm:spPr/>
      <dgm:t>
        <a:bodyPr/>
        <a:lstStyle/>
        <a:p>
          <a:pPr algn="ctr"/>
          <a:r>
            <a:rPr lang="fr-FR" b="1" u="sng" cap="small" baseline="0" dirty="0" smtClean="0">
              <a:solidFill>
                <a:schemeClr val="bg2">
                  <a:lumMod val="10000"/>
                </a:schemeClr>
              </a:solidFill>
              <a:latin typeface="Century Gothic" pitchFamily="34" charset="0"/>
            </a:rPr>
            <a:t>La France</a:t>
          </a:r>
        </a:p>
        <a:p>
          <a:pPr algn="ctr"/>
          <a:r>
            <a:rPr lang="fr-FR" b="1" cap="small" baseline="0" dirty="0" smtClean="0">
              <a:solidFill>
                <a:schemeClr val="bg2">
                  <a:lumMod val="10000"/>
                </a:schemeClr>
              </a:solidFill>
              <a:latin typeface="Century Gothic" pitchFamily="34" charset="0"/>
            </a:rPr>
            <a:t>dynamiques démographiques, inégalités socio-économiques.</a:t>
          </a:r>
        </a:p>
      </dgm:t>
    </dgm:pt>
    <dgm:pt modelId="{EDCF1CAA-A9F7-442E-8DFF-7593A9E077A6}" type="parTrans" cxnId="{0B9224BC-2AB7-49F0-9CBB-D507A448635A}">
      <dgm:prSet/>
      <dgm:spPr/>
      <dgm:t>
        <a:bodyPr/>
        <a:lstStyle/>
        <a:p>
          <a:endParaRPr lang="fr-FR">
            <a:solidFill>
              <a:schemeClr val="bg2">
                <a:lumMod val="10000"/>
              </a:schemeClr>
            </a:solidFill>
          </a:endParaRPr>
        </a:p>
      </dgm:t>
    </dgm:pt>
    <dgm:pt modelId="{10E51C5E-9525-4195-8462-6E4530815E97}" type="sibTrans" cxnId="{0B9224BC-2AB7-49F0-9CBB-D507A448635A}">
      <dgm:prSet/>
      <dgm:spPr/>
      <dgm:t>
        <a:bodyPr/>
        <a:lstStyle/>
        <a:p>
          <a:endParaRPr lang="fr-FR">
            <a:solidFill>
              <a:schemeClr val="bg2">
                <a:lumMod val="10000"/>
              </a:schemeClr>
            </a:solidFill>
          </a:endParaRPr>
        </a:p>
      </dgm:t>
    </dgm:pt>
    <dgm:pt modelId="{989A3B91-0626-43CE-88C0-C9B1AB058370}">
      <dgm:prSet/>
      <dgm:spPr/>
      <dgm:t>
        <a:bodyPr/>
        <a:lstStyle/>
        <a:p>
          <a:pPr algn="l"/>
          <a:r>
            <a:rPr lang="fr-FR" b="0" cap="none" baseline="0" dirty="0" smtClean="0">
              <a:solidFill>
                <a:schemeClr val="bg2">
                  <a:lumMod val="10000"/>
                </a:schemeClr>
              </a:solidFill>
              <a:latin typeface="Century Gothic" pitchFamily="34" charset="0"/>
            </a:rPr>
            <a:t>Un monde inégalement développé</a:t>
          </a:r>
        </a:p>
      </dgm:t>
    </dgm:pt>
    <dgm:pt modelId="{52651DA1-FBFE-49DB-A841-429FF90637E4}" type="parTrans" cxnId="{7FC2253D-E559-4B64-BAEF-0FBDD594ECE4}">
      <dgm:prSet/>
      <dgm:spPr/>
      <dgm:t>
        <a:bodyPr/>
        <a:lstStyle/>
        <a:p>
          <a:endParaRPr lang="fr-FR">
            <a:solidFill>
              <a:schemeClr val="bg2">
                <a:lumMod val="10000"/>
              </a:schemeClr>
            </a:solidFill>
          </a:endParaRPr>
        </a:p>
      </dgm:t>
    </dgm:pt>
    <dgm:pt modelId="{776C3592-2816-4E24-858A-5409ACC1B40F}" type="sibTrans" cxnId="{7FC2253D-E559-4B64-BAEF-0FBDD594ECE4}">
      <dgm:prSet/>
      <dgm:spPr/>
      <dgm:t>
        <a:bodyPr/>
        <a:lstStyle/>
        <a:p>
          <a:endParaRPr lang="fr-FR">
            <a:solidFill>
              <a:schemeClr val="bg2">
                <a:lumMod val="10000"/>
              </a:schemeClr>
            </a:solidFill>
          </a:endParaRPr>
        </a:p>
      </dgm:t>
    </dgm:pt>
    <dgm:pt modelId="{039CF80C-BB39-466A-88D4-F512A23E219D}">
      <dgm:prSet/>
      <dgm:spPr/>
      <dgm:t>
        <a:bodyPr/>
        <a:lstStyle/>
        <a:p>
          <a:pPr algn="l"/>
          <a:r>
            <a:rPr lang="fr-FR" b="0" cap="none" baseline="0" dirty="0" smtClean="0">
              <a:solidFill>
                <a:schemeClr val="bg2">
                  <a:lumMod val="10000"/>
                </a:schemeClr>
              </a:solidFill>
              <a:latin typeface="Century Gothic" pitchFamily="34" charset="0"/>
            </a:rPr>
            <a:t>Un développement inégal à toutes les échelles</a:t>
          </a:r>
        </a:p>
      </dgm:t>
    </dgm:pt>
    <dgm:pt modelId="{3CAE31B7-8F93-46C9-8735-B442D85F672A}" type="parTrans" cxnId="{1C67A42C-BD79-4657-A8E6-FE0BCD3AE3E7}">
      <dgm:prSet/>
      <dgm:spPr/>
      <dgm:t>
        <a:bodyPr/>
        <a:lstStyle/>
        <a:p>
          <a:endParaRPr lang="fr-FR">
            <a:solidFill>
              <a:schemeClr val="bg2">
                <a:lumMod val="10000"/>
              </a:schemeClr>
            </a:solidFill>
          </a:endParaRPr>
        </a:p>
      </dgm:t>
    </dgm:pt>
    <dgm:pt modelId="{1515A188-CCEA-4440-8F23-B0F1C1C7A322}" type="sibTrans" cxnId="{1C67A42C-BD79-4657-A8E6-FE0BCD3AE3E7}">
      <dgm:prSet/>
      <dgm:spPr/>
      <dgm:t>
        <a:bodyPr/>
        <a:lstStyle/>
        <a:p>
          <a:endParaRPr lang="fr-FR">
            <a:solidFill>
              <a:schemeClr val="bg2">
                <a:lumMod val="10000"/>
              </a:schemeClr>
            </a:solidFill>
          </a:endParaRPr>
        </a:p>
      </dgm:t>
    </dgm:pt>
    <dgm:pt modelId="{BB0B593A-0252-445B-A07C-59AF226225B9}">
      <dgm:prSet/>
      <dgm:spPr/>
      <dgm:t>
        <a:bodyPr/>
        <a:lstStyle/>
        <a:p>
          <a:pPr algn="l"/>
          <a:r>
            <a:rPr lang="fr-FR" b="0" cap="none" baseline="0" dirty="0" smtClean="0">
              <a:solidFill>
                <a:schemeClr val="bg2">
                  <a:lumMod val="10000"/>
                </a:schemeClr>
              </a:solidFill>
              <a:latin typeface="Century Gothic" pitchFamily="34" charset="0"/>
            </a:rPr>
            <a:t>Réduire les inégalités</a:t>
          </a:r>
        </a:p>
      </dgm:t>
    </dgm:pt>
    <dgm:pt modelId="{5137A90B-539E-4B15-8492-204567D212F1}" type="parTrans" cxnId="{B8C4B1BA-0140-4949-B457-98C7F3038BD5}">
      <dgm:prSet/>
      <dgm:spPr/>
      <dgm:t>
        <a:bodyPr/>
        <a:lstStyle/>
        <a:p>
          <a:endParaRPr lang="fr-FR">
            <a:solidFill>
              <a:schemeClr val="bg2">
                <a:lumMod val="10000"/>
              </a:schemeClr>
            </a:solidFill>
          </a:endParaRPr>
        </a:p>
      </dgm:t>
    </dgm:pt>
    <dgm:pt modelId="{9C0C8E49-C556-4AFC-8538-1EA9E2A4C42F}" type="sibTrans" cxnId="{B8C4B1BA-0140-4949-B457-98C7F3038BD5}">
      <dgm:prSet/>
      <dgm:spPr/>
      <dgm:t>
        <a:bodyPr/>
        <a:lstStyle/>
        <a:p>
          <a:endParaRPr lang="fr-FR">
            <a:solidFill>
              <a:schemeClr val="bg2">
                <a:lumMod val="10000"/>
              </a:schemeClr>
            </a:solidFill>
          </a:endParaRPr>
        </a:p>
      </dgm:t>
    </dgm:pt>
    <dgm:pt modelId="{C3544E97-625D-4177-B163-3DD7F98B48A4}">
      <dgm:prSet/>
      <dgm:spPr/>
      <dgm:t>
        <a:bodyPr/>
        <a:lstStyle/>
        <a:p>
          <a:pPr algn="l"/>
          <a:r>
            <a:rPr lang="fr-FR" b="0" cap="none" baseline="0" dirty="0" smtClean="0">
              <a:solidFill>
                <a:schemeClr val="bg2">
                  <a:lumMod val="10000"/>
                </a:schemeClr>
              </a:solidFill>
              <a:latin typeface="Century Gothic" pitchFamily="34" charset="0"/>
            </a:rPr>
            <a:t>Les dynamiques démographiques en France</a:t>
          </a:r>
        </a:p>
      </dgm:t>
    </dgm:pt>
    <dgm:pt modelId="{CBE3115C-877A-4274-8F01-39C3A87B671D}" type="parTrans" cxnId="{2D0C6D62-F580-4465-A39D-4264E4DBBB84}">
      <dgm:prSet/>
      <dgm:spPr/>
      <dgm:t>
        <a:bodyPr/>
        <a:lstStyle/>
        <a:p>
          <a:endParaRPr lang="fr-FR">
            <a:solidFill>
              <a:schemeClr val="bg2">
                <a:lumMod val="10000"/>
              </a:schemeClr>
            </a:solidFill>
          </a:endParaRPr>
        </a:p>
      </dgm:t>
    </dgm:pt>
    <dgm:pt modelId="{C21131A4-BB88-4637-9D10-F935433B8774}" type="sibTrans" cxnId="{2D0C6D62-F580-4465-A39D-4264E4DBBB84}">
      <dgm:prSet/>
      <dgm:spPr/>
      <dgm:t>
        <a:bodyPr/>
        <a:lstStyle/>
        <a:p>
          <a:endParaRPr lang="fr-FR">
            <a:solidFill>
              <a:schemeClr val="bg2">
                <a:lumMod val="10000"/>
              </a:schemeClr>
            </a:solidFill>
          </a:endParaRPr>
        </a:p>
      </dgm:t>
    </dgm:pt>
    <dgm:pt modelId="{D6BDCBF1-8EC2-4064-8B76-E5CD227CB19E}">
      <dgm:prSet/>
      <dgm:spPr/>
      <dgm:t>
        <a:bodyPr/>
        <a:lstStyle/>
        <a:p>
          <a:pPr algn="l"/>
          <a:r>
            <a:rPr lang="fr-FR" b="0" cap="none" baseline="0" dirty="0" smtClean="0">
              <a:solidFill>
                <a:schemeClr val="bg2">
                  <a:lumMod val="10000"/>
                </a:schemeClr>
              </a:solidFill>
              <a:latin typeface="Century Gothic" pitchFamily="34" charset="0"/>
            </a:rPr>
            <a:t>Quelles inégalités socio-spatiales en France ?</a:t>
          </a:r>
        </a:p>
      </dgm:t>
    </dgm:pt>
    <dgm:pt modelId="{99DC9299-F469-4C38-8846-37DE71C2328B}" type="parTrans" cxnId="{B51B90EF-011D-4962-B214-39421CD641CD}">
      <dgm:prSet/>
      <dgm:spPr/>
      <dgm:t>
        <a:bodyPr/>
        <a:lstStyle/>
        <a:p>
          <a:endParaRPr lang="fr-FR">
            <a:solidFill>
              <a:schemeClr val="bg2">
                <a:lumMod val="10000"/>
              </a:schemeClr>
            </a:solidFill>
          </a:endParaRPr>
        </a:p>
      </dgm:t>
    </dgm:pt>
    <dgm:pt modelId="{03062173-2B1B-4C9B-B5C6-71C13DA04042}" type="sibTrans" cxnId="{B51B90EF-011D-4962-B214-39421CD641CD}">
      <dgm:prSet/>
      <dgm:spPr/>
      <dgm:t>
        <a:bodyPr/>
        <a:lstStyle/>
        <a:p>
          <a:endParaRPr lang="fr-FR">
            <a:solidFill>
              <a:schemeClr val="bg2">
                <a:lumMod val="10000"/>
              </a:schemeClr>
            </a:solidFill>
          </a:endParaRPr>
        </a:p>
      </dgm:t>
    </dgm:pt>
    <dgm:pt modelId="{A0AE59A6-1074-457C-9C29-6450FDEFE4C5}">
      <dgm:prSet phldrT="[Texte]"/>
      <dgm:spPr/>
      <dgm:t>
        <a:bodyPr/>
        <a:lstStyle/>
        <a:p>
          <a:pPr algn="ctr"/>
          <a:r>
            <a:rPr lang="fr-FR" b="1" u="sng" cap="small" baseline="0" dirty="0" smtClean="0">
              <a:solidFill>
                <a:schemeClr val="bg2">
                  <a:lumMod val="10000"/>
                </a:schemeClr>
              </a:solidFill>
              <a:latin typeface="Century Gothic" pitchFamily="34" charset="0"/>
            </a:rPr>
            <a:t>Question 1                 </a:t>
          </a:r>
          <a:r>
            <a:rPr lang="fr-FR" b="1" cap="small" baseline="0" dirty="0" smtClean="0">
              <a:solidFill>
                <a:schemeClr val="bg2">
                  <a:lumMod val="10000"/>
                </a:schemeClr>
              </a:solidFill>
              <a:latin typeface="Century Gothic" pitchFamily="34" charset="0"/>
            </a:rPr>
            <a:t>Des trajectoires démographiques différenciées : les défis du nombre et du vieillissement</a:t>
          </a:r>
          <a:endParaRPr lang="fr-FR" b="1" cap="small" baseline="0" dirty="0">
            <a:solidFill>
              <a:schemeClr val="bg2">
                <a:lumMod val="10000"/>
              </a:schemeClr>
            </a:solidFill>
            <a:latin typeface="Century Gothic" pitchFamily="34" charset="0"/>
          </a:endParaRPr>
        </a:p>
      </dgm:t>
    </dgm:pt>
    <dgm:pt modelId="{F06E786B-55EA-4B95-9F43-1EDBFB9991AE}" type="parTrans" cxnId="{770FD4D5-6C87-4A4A-A83F-77E5284624B4}">
      <dgm:prSet/>
      <dgm:spPr/>
      <dgm:t>
        <a:bodyPr/>
        <a:lstStyle/>
        <a:p>
          <a:endParaRPr lang="fr-FR"/>
        </a:p>
      </dgm:t>
    </dgm:pt>
    <dgm:pt modelId="{A0E7261D-D1B0-44FE-BAB7-91F5D508CFF2}" type="sibTrans" cxnId="{770FD4D5-6C87-4A4A-A83F-77E5284624B4}">
      <dgm:prSet/>
      <dgm:spPr/>
      <dgm:t>
        <a:bodyPr/>
        <a:lstStyle/>
        <a:p>
          <a:endParaRPr lang="fr-FR"/>
        </a:p>
      </dgm:t>
    </dgm:pt>
    <dgm:pt modelId="{DF864ADC-6EE1-42EE-A436-7DB777936F99}">
      <dgm:prSet/>
      <dgm:spPr/>
      <dgm:t>
        <a:bodyPr/>
        <a:lstStyle/>
        <a:p>
          <a:r>
            <a:rPr lang="fr-FR" smtClean="0">
              <a:solidFill>
                <a:schemeClr val="bg2">
                  <a:lumMod val="10000"/>
                </a:schemeClr>
              </a:solidFill>
              <a:latin typeface="Century Gothic" pitchFamily="34" charset="0"/>
            </a:rPr>
            <a:t>Quelles inégalités territoriales ? (Question 2)</a:t>
          </a:r>
          <a:endParaRPr lang="fr-FR" dirty="0">
            <a:solidFill>
              <a:schemeClr val="bg2">
                <a:lumMod val="10000"/>
              </a:schemeClr>
            </a:solidFill>
            <a:latin typeface="Century Gothic" pitchFamily="34" charset="0"/>
          </a:endParaRPr>
        </a:p>
      </dgm:t>
    </dgm:pt>
    <dgm:pt modelId="{06193642-DFD0-4970-8983-91CC6B1AE2DB}" type="parTrans" cxnId="{E789BDE3-251F-4B7B-9069-025C88119463}">
      <dgm:prSet/>
      <dgm:spPr/>
      <dgm:t>
        <a:bodyPr/>
        <a:lstStyle/>
        <a:p>
          <a:endParaRPr lang="fr-FR"/>
        </a:p>
      </dgm:t>
    </dgm:pt>
    <dgm:pt modelId="{5C1098ED-B3EB-4AA8-81F5-D4FFBEB215EA}" type="sibTrans" cxnId="{E789BDE3-251F-4B7B-9069-025C88119463}">
      <dgm:prSet/>
      <dgm:spPr/>
      <dgm:t>
        <a:bodyPr/>
        <a:lstStyle/>
        <a:p>
          <a:endParaRPr lang="fr-FR"/>
        </a:p>
      </dgm:t>
    </dgm:pt>
    <dgm:pt modelId="{23FBAC33-3161-46F0-99C1-65AA2B0F42AD}">
      <dgm:prSet/>
      <dgm:spPr/>
      <dgm:t>
        <a:bodyPr/>
        <a:lstStyle/>
        <a:p>
          <a:r>
            <a:rPr lang="fr-FR" dirty="0" smtClean="0">
              <a:solidFill>
                <a:schemeClr val="bg2">
                  <a:lumMod val="10000"/>
                </a:schemeClr>
              </a:solidFill>
              <a:latin typeface="Century Gothic" pitchFamily="34" charset="0"/>
            </a:rPr>
            <a:t>Elaborer un croquis à partir d’un article de journal </a:t>
          </a:r>
          <a:endParaRPr lang="fr-FR" dirty="0">
            <a:solidFill>
              <a:schemeClr val="bg2">
                <a:lumMod val="10000"/>
              </a:schemeClr>
            </a:solidFill>
            <a:latin typeface="Century Gothic" pitchFamily="34" charset="0"/>
          </a:endParaRPr>
        </a:p>
      </dgm:t>
    </dgm:pt>
    <dgm:pt modelId="{1CCA91E9-EF0D-4FD2-874D-5DF6C202320E}" type="parTrans" cxnId="{812CA217-DDB9-49E7-BD2C-0348ADC4704C}">
      <dgm:prSet/>
      <dgm:spPr/>
      <dgm:t>
        <a:bodyPr/>
        <a:lstStyle/>
        <a:p>
          <a:endParaRPr lang="fr-FR"/>
        </a:p>
      </dgm:t>
    </dgm:pt>
    <dgm:pt modelId="{EF8A8618-6F22-42A3-86CF-13CDF7595D2F}" type="sibTrans" cxnId="{812CA217-DDB9-49E7-BD2C-0348ADC4704C}">
      <dgm:prSet/>
      <dgm:spPr/>
      <dgm:t>
        <a:bodyPr/>
        <a:lstStyle/>
        <a:p>
          <a:endParaRPr lang="fr-FR"/>
        </a:p>
      </dgm:t>
    </dgm:pt>
    <dgm:pt modelId="{2FA65CFC-3FDC-44F4-9027-41BA42328150}">
      <dgm:prSet/>
      <dgm:spPr/>
      <dgm:t>
        <a:bodyPr/>
        <a:lstStyle/>
        <a:p>
          <a:r>
            <a:rPr lang="fr-FR" smtClean="0">
              <a:solidFill>
                <a:schemeClr val="bg2">
                  <a:lumMod val="10000"/>
                </a:schemeClr>
              </a:solidFill>
              <a:latin typeface="Century Gothic" pitchFamily="34" charset="0"/>
            </a:rPr>
            <a:t>Des évolutions démographiques très différentes</a:t>
          </a:r>
          <a:endParaRPr lang="fr-FR" dirty="0">
            <a:solidFill>
              <a:schemeClr val="bg2">
                <a:lumMod val="10000"/>
              </a:schemeClr>
            </a:solidFill>
            <a:latin typeface="Century Gothic" pitchFamily="34" charset="0"/>
          </a:endParaRPr>
        </a:p>
      </dgm:t>
    </dgm:pt>
    <dgm:pt modelId="{9B21F2A8-1224-4558-863D-BAF4631CD253}" type="parTrans" cxnId="{2BBFF03F-1DBB-4C93-87CF-8EBF4051C6BC}">
      <dgm:prSet/>
      <dgm:spPr/>
      <dgm:t>
        <a:bodyPr/>
        <a:lstStyle/>
        <a:p>
          <a:endParaRPr lang="fr-FR"/>
        </a:p>
      </dgm:t>
    </dgm:pt>
    <dgm:pt modelId="{3634FD20-D30F-435F-B586-326075280615}" type="sibTrans" cxnId="{2BBFF03F-1DBB-4C93-87CF-8EBF4051C6BC}">
      <dgm:prSet/>
      <dgm:spPr/>
      <dgm:t>
        <a:bodyPr/>
        <a:lstStyle/>
        <a:p>
          <a:endParaRPr lang="fr-FR"/>
        </a:p>
      </dgm:t>
    </dgm:pt>
    <dgm:pt modelId="{A7EE48D9-086F-4A14-89CD-2DD24AE5506A}">
      <dgm:prSet/>
      <dgm:spPr/>
      <dgm:t>
        <a:bodyPr/>
        <a:lstStyle/>
        <a:p>
          <a:r>
            <a:rPr lang="fr-FR" smtClean="0">
              <a:solidFill>
                <a:schemeClr val="bg2">
                  <a:lumMod val="10000"/>
                </a:schemeClr>
              </a:solidFill>
              <a:latin typeface="Century Gothic" pitchFamily="34" charset="0"/>
            </a:rPr>
            <a:t>Des facteurs multiples</a:t>
          </a:r>
          <a:endParaRPr lang="fr-FR" dirty="0">
            <a:solidFill>
              <a:schemeClr val="bg2">
                <a:lumMod val="10000"/>
              </a:schemeClr>
            </a:solidFill>
            <a:latin typeface="Century Gothic" pitchFamily="34" charset="0"/>
          </a:endParaRPr>
        </a:p>
      </dgm:t>
    </dgm:pt>
    <dgm:pt modelId="{DBE914E5-E48B-49B0-BF9B-E217F467E679}" type="parTrans" cxnId="{33364C37-6EB5-40A3-B43F-8F79AE2D966A}">
      <dgm:prSet/>
      <dgm:spPr/>
      <dgm:t>
        <a:bodyPr/>
        <a:lstStyle/>
        <a:p>
          <a:endParaRPr lang="fr-FR"/>
        </a:p>
      </dgm:t>
    </dgm:pt>
    <dgm:pt modelId="{E0D9D9F4-25F4-4384-BC6C-F08B5756D680}" type="sibTrans" cxnId="{33364C37-6EB5-40A3-B43F-8F79AE2D966A}">
      <dgm:prSet/>
      <dgm:spPr/>
      <dgm:t>
        <a:bodyPr/>
        <a:lstStyle/>
        <a:p>
          <a:endParaRPr lang="fr-FR"/>
        </a:p>
      </dgm:t>
    </dgm:pt>
    <dgm:pt modelId="{B12886D6-E562-4384-AEFF-4CDB1CDE926C}">
      <dgm:prSet/>
      <dgm:spPr/>
      <dgm:t>
        <a:bodyPr/>
        <a:lstStyle/>
        <a:p>
          <a:r>
            <a:rPr lang="fr-FR" smtClean="0">
              <a:solidFill>
                <a:schemeClr val="bg2">
                  <a:lumMod val="10000"/>
                </a:schemeClr>
              </a:solidFill>
              <a:latin typeface="Century Gothic" pitchFamily="34" charset="0"/>
            </a:rPr>
            <a:t>Des défis différents selon la trajectoire démographique des Etats</a:t>
          </a:r>
          <a:endParaRPr lang="fr-FR" dirty="0">
            <a:solidFill>
              <a:schemeClr val="bg2">
                <a:lumMod val="10000"/>
              </a:schemeClr>
            </a:solidFill>
            <a:latin typeface="Century Gothic" pitchFamily="34" charset="0"/>
          </a:endParaRPr>
        </a:p>
      </dgm:t>
    </dgm:pt>
    <dgm:pt modelId="{7928F356-6D81-4663-B42E-4650651D1E81}" type="parTrans" cxnId="{C62D3F7B-000D-4FF9-BED7-7AC9F64C747B}">
      <dgm:prSet/>
      <dgm:spPr/>
      <dgm:t>
        <a:bodyPr/>
        <a:lstStyle/>
        <a:p>
          <a:endParaRPr lang="fr-FR"/>
        </a:p>
      </dgm:t>
    </dgm:pt>
    <dgm:pt modelId="{2B33EFD2-9E71-4670-8308-8BDA6D938748}" type="sibTrans" cxnId="{C62D3F7B-000D-4FF9-BED7-7AC9F64C747B}">
      <dgm:prSet/>
      <dgm:spPr/>
      <dgm:t>
        <a:bodyPr/>
        <a:lstStyle/>
        <a:p>
          <a:endParaRPr lang="fr-FR"/>
        </a:p>
      </dgm:t>
    </dgm:pt>
    <dgm:pt modelId="{F6BB881A-8F4C-40AE-8E5D-B8C94A9DBF06}" type="pres">
      <dgm:prSet presAssocID="{60857F9F-95C4-497D-81A9-7CE1D11C810E}" presName="Name0" presStyleCnt="0">
        <dgm:presLayoutVars>
          <dgm:dir/>
          <dgm:resizeHandles val="exact"/>
        </dgm:presLayoutVars>
      </dgm:prSet>
      <dgm:spPr/>
      <dgm:t>
        <a:bodyPr/>
        <a:lstStyle/>
        <a:p>
          <a:endParaRPr lang="fr-FR"/>
        </a:p>
      </dgm:t>
    </dgm:pt>
    <dgm:pt modelId="{B83F549E-1C33-483B-B9F0-4CC42E874E33}" type="pres">
      <dgm:prSet presAssocID="{A0AE59A6-1074-457C-9C29-6450FDEFE4C5}" presName="node" presStyleLbl="node1" presStyleIdx="0" presStyleCnt="4">
        <dgm:presLayoutVars>
          <dgm:bulletEnabled val="1"/>
        </dgm:presLayoutVars>
      </dgm:prSet>
      <dgm:spPr/>
      <dgm:t>
        <a:bodyPr/>
        <a:lstStyle/>
        <a:p>
          <a:endParaRPr lang="fr-FR"/>
        </a:p>
      </dgm:t>
    </dgm:pt>
    <dgm:pt modelId="{AECBB449-A650-4545-BA60-8DE256CF52FE}" type="pres">
      <dgm:prSet presAssocID="{A0E7261D-D1B0-44FE-BAB7-91F5D508CFF2}" presName="sibTrans" presStyleCnt="0"/>
      <dgm:spPr/>
    </dgm:pt>
    <dgm:pt modelId="{629CA652-3C2A-4B49-A807-2B077E981617}" type="pres">
      <dgm:prSet presAssocID="{A0E615DB-4FD4-44F4-A6B5-85D9FC7C408D}" presName="node" presStyleLbl="node1" presStyleIdx="1" presStyleCnt="4">
        <dgm:presLayoutVars>
          <dgm:bulletEnabled val="1"/>
        </dgm:presLayoutVars>
      </dgm:prSet>
      <dgm:spPr/>
      <dgm:t>
        <a:bodyPr/>
        <a:lstStyle/>
        <a:p>
          <a:endParaRPr lang="fr-FR"/>
        </a:p>
      </dgm:t>
    </dgm:pt>
    <dgm:pt modelId="{7DC299AD-7757-4D5D-BF0D-40D84FF7EA1F}" type="pres">
      <dgm:prSet presAssocID="{E7EA9605-B1A5-4ECB-A379-4DCF7EB74D27}" presName="sibTrans" presStyleCnt="0"/>
      <dgm:spPr/>
      <dgm:t>
        <a:bodyPr/>
        <a:lstStyle/>
        <a:p>
          <a:endParaRPr lang="fr-FR"/>
        </a:p>
      </dgm:t>
    </dgm:pt>
    <dgm:pt modelId="{386008BD-0008-4AC3-9F25-0AEB13F1FB03}" type="pres">
      <dgm:prSet presAssocID="{C7D0640B-44EE-489D-9A45-EACE48E8DFE6}" presName="node" presStyleLbl="node1" presStyleIdx="2" presStyleCnt="4">
        <dgm:presLayoutVars>
          <dgm:bulletEnabled val="1"/>
        </dgm:presLayoutVars>
      </dgm:prSet>
      <dgm:spPr/>
      <dgm:t>
        <a:bodyPr/>
        <a:lstStyle/>
        <a:p>
          <a:endParaRPr lang="fr-FR"/>
        </a:p>
      </dgm:t>
    </dgm:pt>
    <dgm:pt modelId="{30ED91AC-51BF-4F98-AC0F-71B150FE8521}" type="pres">
      <dgm:prSet presAssocID="{CD17190D-0A5B-4CD6-9458-553B58F8ACFA}" presName="sibTrans" presStyleCnt="0"/>
      <dgm:spPr/>
      <dgm:t>
        <a:bodyPr/>
        <a:lstStyle/>
        <a:p>
          <a:endParaRPr lang="fr-FR"/>
        </a:p>
      </dgm:t>
    </dgm:pt>
    <dgm:pt modelId="{603696CE-1881-489F-A69B-20EA8D98BD37}" type="pres">
      <dgm:prSet presAssocID="{6556222D-C152-41F6-908A-35CE3EFFF33B}" presName="node" presStyleLbl="node1" presStyleIdx="3" presStyleCnt="4">
        <dgm:presLayoutVars>
          <dgm:bulletEnabled val="1"/>
        </dgm:presLayoutVars>
      </dgm:prSet>
      <dgm:spPr/>
      <dgm:t>
        <a:bodyPr/>
        <a:lstStyle/>
        <a:p>
          <a:endParaRPr lang="fr-FR"/>
        </a:p>
      </dgm:t>
    </dgm:pt>
  </dgm:ptLst>
  <dgm:cxnLst>
    <dgm:cxn modelId="{B8C4B1BA-0140-4949-B457-98C7F3038BD5}" srcId="{C7D0640B-44EE-489D-9A45-EACE48E8DFE6}" destId="{BB0B593A-0252-445B-A07C-59AF226225B9}" srcOrd="2" destOrd="0" parTransId="{5137A90B-539E-4B15-8492-204567D212F1}" sibTransId="{9C0C8E49-C556-4AFC-8538-1EA9E2A4C42F}"/>
    <dgm:cxn modelId="{770FD4D5-6C87-4A4A-A83F-77E5284624B4}" srcId="{60857F9F-95C4-497D-81A9-7CE1D11C810E}" destId="{A0AE59A6-1074-457C-9C29-6450FDEFE4C5}" srcOrd="0" destOrd="0" parTransId="{F06E786B-55EA-4B95-9F43-1EDBFB9991AE}" sibTransId="{A0E7261D-D1B0-44FE-BAB7-91F5D508CFF2}"/>
    <dgm:cxn modelId="{FA8284F3-A8BA-45C9-A275-C181FC5493F3}" type="presOf" srcId="{B12886D6-E562-4384-AEFF-4CDB1CDE926C}" destId="{B83F549E-1C33-483B-B9F0-4CC42E874E33}" srcOrd="0" destOrd="3" presId="urn:microsoft.com/office/officeart/2005/8/layout/hList6"/>
    <dgm:cxn modelId="{6B20B76F-5BFE-4A65-B06B-C3862944710E}" srcId="{60857F9F-95C4-497D-81A9-7CE1D11C810E}" destId="{A0E615DB-4FD4-44F4-A6B5-85D9FC7C408D}" srcOrd="1" destOrd="0" parTransId="{6CB3B04E-4D62-437B-BDEE-C895EAB728D8}" sibTransId="{E7EA9605-B1A5-4ECB-A379-4DCF7EB74D27}"/>
    <dgm:cxn modelId="{2E015BCA-40A6-47F8-8CC3-C55F37AFBD28}" type="presOf" srcId="{C7D0640B-44EE-489D-9A45-EACE48E8DFE6}" destId="{386008BD-0008-4AC3-9F25-0AEB13F1FB03}" srcOrd="0" destOrd="0" presId="urn:microsoft.com/office/officeart/2005/8/layout/hList6"/>
    <dgm:cxn modelId="{33364C37-6EB5-40A3-B43F-8F79AE2D966A}" srcId="{A0AE59A6-1074-457C-9C29-6450FDEFE4C5}" destId="{A7EE48D9-086F-4A14-89CD-2DD24AE5506A}" srcOrd="1" destOrd="0" parTransId="{DBE914E5-E48B-49B0-BF9B-E217F467E679}" sibTransId="{E0D9D9F4-25F4-4384-BC6C-F08B5756D680}"/>
    <dgm:cxn modelId="{E789BDE3-251F-4B7B-9069-025C88119463}" srcId="{A0E615DB-4FD4-44F4-A6B5-85D9FC7C408D}" destId="{DF864ADC-6EE1-42EE-A436-7DB777936F99}" srcOrd="0" destOrd="0" parTransId="{06193642-DFD0-4970-8983-91CC6B1AE2DB}" sibTransId="{5C1098ED-B3EB-4AA8-81F5-D4FFBEB215EA}"/>
    <dgm:cxn modelId="{DD3F8301-050D-4EED-BE95-F6BB69CF5775}" type="presOf" srcId="{DF864ADC-6EE1-42EE-A436-7DB777936F99}" destId="{629CA652-3C2A-4B49-A807-2B077E981617}" srcOrd="0" destOrd="1" presId="urn:microsoft.com/office/officeart/2005/8/layout/hList6"/>
    <dgm:cxn modelId="{0B9224BC-2AB7-49F0-9CBB-D507A448635A}" srcId="{60857F9F-95C4-497D-81A9-7CE1D11C810E}" destId="{6556222D-C152-41F6-908A-35CE3EFFF33B}" srcOrd="3" destOrd="0" parTransId="{EDCF1CAA-A9F7-442E-8DFF-7593A9E077A6}" sibTransId="{10E51C5E-9525-4195-8462-6E4530815E97}"/>
    <dgm:cxn modelId="{1C67A42C-BD79-4657-A8E6-FE0BCD3AE3E7}" srcId="{C7D0640B-44EE-489D-9A45-EACE48E8DFE6}" destId="{039CF80C-BB39-466A-88D4-F512A23E219D}" srcOrd="1" destOrd="0" parTransId="{3CAE31B7-8F93-46C9-8735-B442D85F672A}" sibTransId="{1515A188-CCEA-4440-8F23-B0F1C1C7A322}"/>
    <dgm:cxn modelId="{A904C046-6599-43F0-BB74-35EB384523D0}" srcId="{60857F9F-95C4-497D-81A9-7CE1D11C810E}" destId="{C7D0640B-44EE-489D-9A45-EACE48E8DFE6}" srcOrd="2" destOrd="0" parTransId="{7793129A-7FC1-4D33-9ED1-3AA6AC41E593}" sibTransId="{CD17190D-0A5B-4CD6-9458-553B58F8ACFA}"/>
    <dgm:cxn modelId="{CF4ADBF8-0D20-49B8-8AC9-6DDCB6C5AA6C}" type="presOf" srcId="{C3544E97-625D-4177-B163-3DD7F98B48A4}" destId="{603696CE-1881-489F-A69B-20EA8D98BD37}" srcOrd="0" destOrd="1" presId="urn:microsoft.com/office/officeart/2005/8/layout/hList6"/>
    <dgm:cxn modelId="{7FC2253D-E559-4B64-BAEF-0FBDD594ECE4}" srcId="{C7D0640B-44EE-489D-9A45-EACE48E8DFE6}" destId="{989A3B91-0626-43CE-88C0-C9B1AB058370}" srcOrd="0" destOrd="0" parTransId="{52651DA1-FBFE-49DB-A841-429FF90637E4}" sibTransId="{776C3592-2816-4E24-858A-5409ACC1B40F}"/>
    <dgm:cxn modelId="{2F050B0E-1879-44FF-B204-6A30E2EBAD2A}" type="presOf" srcId="{A0AE59A6-1074-457C-9C29-6450FDEFE4C5}" destId="{B83F549E-1C33-483B-B9F0-4CC42E874E33}" srcOrd="0" destOrd="0" presId="urn:microsoft.com/office/officeart/2005/8/layout/hList6"/>
    <dgm:cxn modelId="{3FFCC12F-D31D-4DFC-93EF-9CF1265C4B46}" type="presOf" srcId="{D6BDCBF1-8EC2-4064-8B76-E5CD227CB19E}" destId="{603696CE-1881-489F-A69B-20EA8D98BD37}" srcOrd="0" destOrd="2" presId="urn:microsoft.com/office/officeart/2005/8/layout/hList6"/>
    <dgm:cxn modelId="{B51B90EF-011D-4962-B214-39421CD641CD}" srcId="{6556222D-C152-41F6-908A-35CE3EFFF33B}" destId="{D6BDCBF1-8EC2-4064-8B76-E5CD227CB19E}" srcOrd="1" destOrd="0" parTransId="{99DC9299-F469-4C38-8846-37DE71C2328B}" sibTransId="{03062173-2B1B-4C9B-B5C6-71C13DA04042}"/>
    <dgm:cxn modelId="{2D0C6D62-F580-4465-A39D-4264E4DBBB84}" srcId="{6556222D-C152-41F6-908A-35CE3EFFF33B}" destId="{C3544E97-625D-4177-B163-3DD7F98B48A4}" srcOrd="0" destOrd="0" parTransId="{CBE3115C-877A-4274-8F01-39C3A87B671D}" sibTransId="{C21131A4-BB88-4637-9D10-F935433B8774}"/>
    <dgm:cxn modelId="{421D19B8-9190-4D58-B998-2CEBCE474E1D}" type="presOf" srcId="{2FA65CFC-3FDC-44F4-9027-41BA42328150}" destId="{B83F549E-1C33-483B-B9F0-4CC42E874E33}" srcOrd="0" destOrd="1" presId="urn:microsoft.com/office/officeart/2005/8/layout/hList6"/>
    <dgm:cxn modelId="{E2EEB6ED-9F83-487C-9729-0919F262DB62}" type="presOf" srcId="{A7EE48D9-086F-4A14-89CD-2DD24AE5506A}" destId="{B83F549E-1C33-483B-B9F0-4CC42E874E33}" srcOrd="0" destOrd="2" presId="urn:microsoft.com/office/officeart/2005/8/layout/hList6"/>
    <dgm:cxn modelId="{1659EF66-886B-4AA6-B574-E9D1C02BB9AB}" type="presOf" srcId="{039CF80C-BB39-466A-88D4-F512A23E219D}" destId="{386008BD-0008-4AC3-9F25-0AEB13F1FB03}" srcOrd="0" destOrd="2" presId="urn:microsoft.com/office/officeart/2005/8/layout/hList6"/>
    <dgm:cxn modelId="{19D1AE95-1048-40B2-90CF-C02817B9EA5E}" type="presOf" srcId="{60857F9F-95C4-497D-81A9-7CE1D11C810E}" destId="{F6BB881A-8F4C-40AE-8E5D-B8C94A9DBF06}" srcOrd="0" destOrd="0" presId="urn:microsoft.com/office/officeart/2005/8/layout/hList6"/>
    <dgm:cxn modelId="{812CA217-DDB9-49E7-BD2C-0348ADC4704C}" srcId="{A0E615DB-4FD4-44F4-A6B5-85D9FC7C408D}" destId="{23FBAC33-3161-46F0-99C1-65AA2B0F42AD}" srcOrd="1" destOrd="0" parTransId="{1CCA91E9-EF0D-4FD2-874D-5DF6C202320E}" sibTransId="{EF8A8618-6F22-42A3-86CF-13CDF7595D2F}"/>
    <dgm:cxn modelId="{3E265924-87F0-4F60-ADC9-1883DFB96C96}" type="presOf" srcId="{23FBAC33-3161-46F0-99C1-65AA2B0F42AD}" destId="{629CA652-3C2A-4B49-A807-2B077E981617}" srcOrd="0" destOrd="2" presId="urn:microsoft.com/office/officeart/2005/8/layout/hList6"/>
    <dgm:cxn modelId="{0F8DE628-0753-43C6-936C-93B641FAF537}" type="presOf" srcId="{6556222D-C152-41F6-908A-35CE3EFFF33B}" destId="{603696CE-1881-489F-A69B-20EA8D98BD37}" srcOrd="0" destOrd="0" presId="urn:microsoft.com/office/officeart/2005/8/layout/hList6"/>
    <dgm:cxn modelId="{2BBFF03F-1DBB-4C93-87CF-8EBF4051C6BC}" srcId="{A0AE59A6-1074-457C-9C29-6450FDEFE4C5}" destId="{2FA65CFC-3FDC-44F4-9027-41BA42328150}" srcOrd="0" destOrd="0" parTransId="{9B21F2A8-1224-4558-863D-BAF4631CD253}" sibTransId="{3634FD20-D30F-435F-B586-326075280615}"/>
    <dgm:cxn modelId="{05683632-ED86-428B-99ED-9D18609E9E0F}" type="presOf" srcId="{989A3B91-0626-43CE-88C0-C9B1AB058370}" destId="{386008BD-0008-4AC3-9F25-0AEB13F1FB03}" srcOrd="0" destOrd="1" presId="urn:microsoft.com/office/officeart/2005/8/layout/hList6"/>
    <dgm:cxn modelId="{C62D3F7B-000D-4FF9-BED7-7AC9F64C747B}" srcId="{A0AE59A6-1074-457C-9C29-6450FDEFE4C5}" destId="{B12886D6-E562-4384-AEFF-4CDB1CDE926C}" srcOrd="2" destOrd="0" parTransId="{7928F356-6D81-4663-B42E-4650651D1E81}" sibTransId="{2B33EFD2-9E71-4670-8308-8BDA6D938748}"/>
    <dgm:cxn modelId="{6F41297D-5809-4D3A-92CE-D0DD59472BF1}" type="presOf" srcId="{A0E615DB-4FD4-44F4-A6B5-85D9FC7C408D}" destId="{629CA652-3C2A-4B49-A807-2B077E981617}" srcOrd="0" destOrd="0" presId="urn:microsoft.com/office/officeart/2005/8/layout/hList6"/>
    <dgm:cxn modelId="{F8A81BD3-1374-4713-BBA3-C782782C738D}" type="presOf" srcId="{BB0B593A-0252-445B-A07C-59AF226225B9}" destId="{386008BD-0008-4AC3-9F25-0AEB13F1FB03}" srcOrd="0" destOrd="3" presId="urn:microsoft.com/office/officeart/2005/8/layout/hList6"/>
    <dgm:cxn modelId="{EE7D10CC-26C2-4FDB-9BA1-0AA5332CE342}" type="presParOf" srcId="{F6BB881A-8F4C-40AE-8E5D-B8C94A9DBF06}" destId="{B83F549E-1C33-483B-B9F0-4CC42E874E33}" srcOrd="0" destOrd="0" presId="urn:microsoft.com/office/officeart/2005/8/layout/hList6"/>
    <dgm:cxn modelId="{5BC8997F-7AE0-42EA-9C8E-C00D7F9BBE27}" type="presParOf" srcId="{F6BB881A-8F4C-40AE-8E5D-B8C94A9DBF06}" destId="{AECBB449-A650-4545-BA60-8DE256CF52FE}" srcOrd="1" destOrd="0" presId="urn:microsoft.com/office/officeart/2005/8/layout/hList6"/>
    <dgm:cxn modelId="{24FACF72-02BE-45F2-8F26-11F7A71F7602}" type="presParOf" srcId="{F6BB881A-8F4C-40AE-8E5D-B8C94A9DBF06}" destId="{629CA652-3C2A-4B49-A807-2B077E981617}" srcOrd="2" destOrd="0" presId="urn:microsoft.com/office/officeart/2005/8/layout/hList6"/>
    <dgm:cxn modelId="{A31DA845-872C-43BC-9DC2-9A0842A9E55C}" type="presParOf" srcId="{F6BB881A-8F4C-40AE-8E5D-B8C94A9DBF06}" destId="{7DC299AD-7757-4D5D-BF0D-40D84FF7EA1F}" srcOrd="3" destOrd="0" presId="urn:microsoft.com/office/officeart/2005/8/layout/hList6"/>
    <dgm:cxn modelId="{18943CB3-6475-4197-B55F-6F062639E9AF}" type="presParOf" srcId="{F6BB881A-8F4C-40AE-8E5D-B8C94A9DBF06}" destId="{386008BD-0008-4AC3-9F25-0AEB13F1FB03}" srcOrd="4" destOrd="0" presId="urn:microsoft.com/office/officeart/2005/8/layout/hList6"/>
    <dgm:cxn modelId="{5137893B-4D97-4570-AAAA-7D3954982C95}" type="presParOf" srcId="{F6BB881A-8F4C-40AE-8E5D-B8C94A9DBF06}" destId="{30ED91AC-51BF-4F98-AC0F-71B150FE8521}" srcOrd="5" destOrd="0" presId="urn:microsoft.com/office/officeart/2005/8/layout/hList6"/>
    <dgm:cxn modelId="{70567A2E-BDA5-4DAA-A1B6-88387A85C81D}" type="presParOf" srcId="{F6BB881A-8F4C-40AE-8E5D-B8C94A9DBF06}" destId="{603696CE-1881-489F-A69B-20EA8D98BD3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549E-1C33-483B-B9F0-4CC42E874E33}">
      <dsp:nvSpPr>
        <dsp:cNvPr id="0" name=""/>
        <dsp:cNvSpPr/>
      </dsp:nvSpPr>
      <dsp:spPr>
        <a:xfrm rot="16200000">
          <a:off x="-1204480" y="1206667"/>
          <a:ext cx="4559518" cy="2146183"/>
        </a:xfrm>
        <a:prstGeom prst="flowChartManualOperation">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t" anchorCtr="0">
          <a:noAutofit/>
        </a:bodyPr>
        <a:lstStyle/>
        <a:p>
          <a:pPr lvl="0" algn="ctr" defTabSz="622300">
            <a:lnSpc>
              <a:spcPct val="90000"/>
            </a:lnSpc>
            <a:spcBef>
              <a:spcPct val="0"/>
            </a:spcBef>
            <a:spcAft>
              <a:spcPct val="35000"/>
            </a:spcAft>
          </a:pPr>
          <a:r>
            <a:rPr lang="fr-FR" sz="1400" b="1" u="sng" kern="1200" cap="small" baseline="0" dirty="0" smtClean="0">
              <a:solidFill>
                <a:schemeClr val="bg2">
                  <a:lumMod val="10000"/>
                </a:schemeClr>
              </a:solidFill>
              <a:latin typeface="Century Gothic" pitchFamily="34" charset="0"/>
            </a:rPr>
            <a:t>Question 1                 </a:t>
          </a:r>
          <a:r>
            <a:rPr lang="fr-FR" sz="1400" b="1" kern="1200" cap="small" baseline="0" dirty="0" smtClean="0">
              <a:solidFill>
                <a:schemeClr val="bg2">
                  <a:lumMod val="10000"/>
                </a:schemeClr>
              </a:solidFill>
              <a:latin typeface="Century Gothic" pitchFamily="34" charset="0"/>
            </a:rPr>
            <a:t>Des trajectoires démographiques différenciées : les défis du nombre et du vieillissement</a:t>
          </a:r>
          <a:endParaRPr lang="fr-FR" sz="1400" b="1" kern="1200" cap="small" baseline="0" dirty="0">
            <a:solidFill>
              <a:schemeClr val="bg2">
                <a:lumMod val="10000"/>
              </a:schemeClr>
            </a:solidFill>
            <a:latin typeface="Century Gothic" pitchFamily="34" charset="0"/>
          </a:endParaRPr>
        </a:p>
        <a:p>
          <a:pPr marL="57150" lvl="1" indent="-57150" algn="l" defTabSz="488950">
            <a:lnSpc>
              <a:spcPct val="90000"/>
            </a:lnSpc>
            <a:spcBef>
              <a:spcPct val="0"/>
            </a:spcBef>
            <a:spcAft>
              <a:spcPct val="15000"/>
            </a:spcAft>
            <a:buChar char="••"/>
          </a:pPr>
          <a:r>
            <a:rPr lang="fr-FR" sz="1100" kern="1200" smtClean="0">
              <a:solidFill>
                <a:schemeClr val="bg2">
                  <a:lumMod val="10000"/>
                </a:schemeClr>
              </a:solidFill>
              <a:latin typeface="Century Gothic" pitchFamily="34" charset="0"/>
            </a:rPr>
            <a:t>Des évolutions démographiques très différentes</a:t>
          </a:r>
          <a:endParaRPr lang="fr-FR" sz="1100" kern="1200" dirty="0">
            <a:solidFill>
              <a:schemeClr val="bg2">
                <a:lumMod val="10000"/>
              </a:schemeClr>
            </a:solidFill>
            <a:latin typeface="Century Gothic" pitchFamily="34" charset="0"/>
          </a:endParaRPr>
        </a:p>
        <a:p>
          <a:pPr marL="57150" lvl="1" indent="-57150" algn="l" defTabSz="488950">
            <a:lnSpc>
              <a:spcPct val="90000"/>
            </a:lnSpc>
            <a:spcBef>
              <a:spcPct val="0"/>
            </a:spcBef>
            <a:spcAft>
              <a:spcPct val="15000"/>
            </a:spcAft>
            <a:buChar char="••"/>
          </a:pPr>
          <a:r>
            <a:rPr lang="fr-FR" sz="1100" kern="1200" smtClean="0">
              <a:solidFill>
                <a:schemeClr val="bg2">
                  <a:lumMod val="10000"/>
                </a:schemeClr>
              </a:solidFill>
              <a:latin typeface="Century Gothic" pitchFamily="34" charset="0"/>
            </a:rPr>
            <a:t>Des facteurs multiples</a:t>
          </a:r>
          <a:endParaRPr lang="fr-FR" sz="1100" kern="1200" dirty="0">
            <a:solidFill>
              <a:schemeClr val="bg2">
                <a:lumMod val="10000"/>
              </a:schemeClr>
            </a:solidFill>
            <a:latin typeface="Century Gothic" pitchFamily="34" charset="0"/>
          </a:endParaRPr>
        </a:p>
        <a:p>
          <a:pPr marL="57150" lvl="1" indent="-57150" algn="l" defTabSz="488950">
            <a:lnSpc>
              <a:spcPct val="90000"/>
            </a:lnSpc>
            <a:spcBef>
              <a:spcPct val="0"/>
            </a:spcBef>
            <a:spcAft>
              <a:spcPct val="15000"/>
            </a:spcAft>
            <a:buChar char="••"/>
          </a:pPr>
          <a:r>
            <a:rPr lang="fr-FR" sz="1100" kern="1200" smtClean="0">
              <a:solidFill>
                <a:schemeClr val="bg2">
                  <a:lumMod val="10000"/>
                </a:schemeClr>
              </a:solidFill>
              <a:latin typeface="Century Gothic" pitchFamily="34" charset="0"/>
            </a:rPr>
            <a:t>Des défis différents selon la trajectoire démographique des Etats</a:t>
          </a:r>
          <a:endParaRPr lang="fr-FR" sz="1100" kern="1200" dirty="0">
            <a:solidFill>
              <a:schemeClr val="bg2">
                <a:lumMod val="10000"/>
              </a:schemeClr>
            </a:solidFill>
            <a:latin typeface="Century Gothic" pitchFamily="34" charset="0"/>
          </a:endParaRPr>
        </a:p>
      </dsp:txBody>
      <dsp:txXfrm rot="5400000">
        <a:off x="2187" y="911904"/>
        <a:ext cx="2146183" cy="2735710"/>
      </dsp:txXfrm>
    </dsp:sp>
    <dsp:sp modelId="{629CA652-3C2A-4B49-A807-2B077E981617}">
      <dsp:nvSpPr>
        <dsp:cNvPr id="0" name=""/>
        <dsp:cNvSpPr/>
      </dsp:nvSpPr>
      <dsp:spPr>
        <a:xfrm rot="16200000">
          <a:off x="1102667" y="1206667"/>
          <a:ext cx="4559518" cy="2146183"/>
        </a:xfrm>
        <a:prstGeom prst="flowChartManualOperation">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t" anchorCtr="0">
          <a:noAutofit/>
        </a:bodyPr>
        <a:lstStyle/>
        <a:p>
          <a:pPr lvl="0" algn="ctr" defTabSz="622300">
            <a:lnSpc>
              <a:spcPct val="90000"/>
            </a:lnSpc>
            <a:spcBef>
              <a:spcPct val="0"/>
            </a:spcBef>
            <a:spcAft>
              <a:spcPct val="35000"/>
            </a:spcAft>
          </a:pPr>
          <a:r>
            <a:rPr lang="fr-FR" sz="1400" b="1" u="sng" kern="1200" cap="small" baseline="0" dirty="0" smtClean="0">
              <a:solidFill>
                <a:schemeClr val="bg2">
                  <a:lumMod val="10000"/>
                </a:schemeClr>
              </a:solidFill>
              <a:latin typeface="Century Gothic" pitchFamily="34" charset="0"/>
            </a:rPr>
            <a:t>Etude de cas filée  </a:t>
          </a:r>
          <a:r>
            <a:rPr lang="fr-FR" sz="1400" b="1" kern="1200" cap="small" baseline="0" dirty="0" smtClean="0">
              <a:solidFill>
                <a:schemeClr val="bg2">
                  <a:lumMod val="10000"/>
                </a:schemeClr>
              </a:solidFill>
              <a:latin typeface="Century Gothic" pitchFamily="34" charset="0"/>
            </a:rPr>
            <a:t>Développement et inégalités en Russie</a:t>
          </a:r>
          <a:endParaRPr lang="fr-FR" sz="1400" b="1" kern="1200" cap="small" baseline="0" dirty="0">
            <a:solidFill>
              <a:schemeClr val="bg2">
                <a:lumMod val="10000"/>
              </a:schemeClr>
            </a:solidFill>
            <a:latin typeface="Century Gothic" pitchFamily="34" charset="0"/>
          </a:endParaRPr>
        </a:p>
        <a:p>
          <a:pPr marL="57150" lvl="1" indent="-57150" algn="l" defTabSz="488950">
            <a:lnSpc>
              <a:spcPct val="90000"/>
            </a:lnSpc>
            <a:spcBef>
              <a:spcPct val="0"/>
            </a:spcBef>
            <a:spcAft>
              <a:spcPct val="15000"/>
            </a:spcAft>
            <a:buChar char="••"/>
          </a:pPr>
          <a:r>
            <a:rPr lang="fr-FR" sz="1100" kern="1200" smtClean="0">
              <a:solidFill>
                <a:schemeClr val="bg2">
                  <a:lumMod val="10000"/>
                </a:schemeClr>
              </a:solidFill>
              <a:latin typeface="Century Gothic" pitchFamily="34" charset="0"/>
            </a:rPr>
            <a:t>Quelles inégalités territoriales ? (Question 2)</a:t>
          </a:r>
          <a:endParaRPr lang="fr-FR" sz="1100" kern="1200" dirty="0">
            <a:solidFill>
              <a:schemeClr val="bg2">
                <a:lumMod val="10000"/>
              </a:schemeClr>
            </a:solidFill>
            <a:latin typeface="Century Gothic" pitchFamily="34" charset="0"/>
          </a:endParaRPr>
        </a:p>
        <a:p>
          <a:pPr marL="57150" lvl="1" indent="-57150" algn="l" defTabSz="488950">
            <a:lnSpc>
              <a:spcPct val="90000"/>
            </a:lnSpc>
            <a:spcBef>
              <a:spcPct val="0"/>
            </a:spcBef>
            <a:spcAft>
              <a:spcPct val="15000"/>
            </a:spcAft>
            <a:buChar char="••"/>
          </a:pPr>
          <a:r>
            <a:rPr lang="fr-FR" sz="1100" kern="1200" dirty="0" smtClean="0">
              <a:solidFill>
                <a:schemeClr val="bg2">
                  <a:lumMod val="10000"/>
                </a:schemeClr>
              </a:solidFill>
              <a:latin typeface="Century Gothic" pitchFamily="34" charset="0"/>
            </a:rPr>
            <a:t>Elaborer un croquis à partir d’un article de journal </a:t>
          </a:r>
          <a:endParaRPr lang="fr-FR" sz="1100" kern="1200" dirty="0">
            <a:solidFill>
              <a:schemeClr val="bg2">
                <a:lumMod val="10000"/>
              </a:schemeClr>
            </a:solidFill>
            <a:latin typeface="Century Gothic" pitchFamily="34" charset="0"/>
          </a:endParaRPr>
        </a:p>
      </dsp:txBody>
      <dsp:txXfrm rot="5400000">
        <a:off x="2309334" y="911904"/>
        <a:ext cx="2146183" cy="2735710"/>
      </dsp:txXfrm>
    </dsp:sp>
    <dsp:sp modelId="{386008BD-0008-4AC3-9F25-0AEB13F1FB03}">
      <dsp:nvSpPr>
        <dsp:cNvPr id="0" name=""/>
        <dsp:cNvSpPr/>
      </dsp:nvSpPr>
      <dsp:spPr>
        <a:xfrm rot="16200000">
          <a:off x="3409814" y="1206667"/>
          <a:ext cx="4559518" cy="2146183"/>
        </a:xfrm>
        <a:prstGeom prst="flowChartManualOperation">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t" anchorCtr="0">
          <a:noAutofit/>
        </a:bodyPr>
        <a:lstStyle/>
        <a:p>
          <a:pPr lvl="0" algn="ctr" defTabSz="622300">
            <a:lnSpc>
              <a:spcPct val="90000"/>
            </a:lnSpc>
            <a:spcBef>
              <a:spcPct val="0"/>
            </a:spcBef>
            <a:spcAft>
              <a:spcPct val="35000"/>
            </a:spcAft>
          </a:pPr>
          <a:r>
            <a:rPr lang="fr-FR" sz="1400" b="1" u="sng" kern="1200" cap="small" baseline="0" dirty="0" smtClean="0">
              <a:solidFill>
                <a:schemeClr val="bg2">
                  <a:lumMod val="10000"/>
                </a:schemeClr>
              </a:solidFill>
              <a:latin typeface="Century Gothic" pitchFamily="34" charset="0"/>
            </a:rPr>
            <a:t>Question 2  </a:t>
          </a:r>
          <a:r>
            <a:rPr lang="fr-FR" sz="1400" b="1" kern="1200" cap="small" baseline="0" dirty="0" smtClean="0">
              <a:solidFill>
                <a:schemeClr val="bg2">
                  <a:lumMod val="10000"/>
                </a:schemeClr>
              </a:solidFill>
              <a:latin typeface="Century Gothic" pitchFamily="34" charset="0"/>
            </a:rPr>
            <a:t>Développement et inégalités.</a:t>
          </a:r>
        </a:p>
        <a:p>
          <a:pPr marL="57150" lvl="1" indent="-57150" algn="l" defTabSz="488950">
            <a:lnSpc>
              <a:spcPct val="90000"/>
            </a:lnSpc>
            <a:spcBef>
              <a:spcPct val="0"/>
            </a:spcBef>
            <a:spcAft>
              <a:spcPct val="15000"/>
            </a:spcAft>
            <a:buChar char="••"/>
          </a:pPr>
          <a:r>
            <a:rPr lang="fr-FR" sz="1100" b="0" kern="1200" cap="none" baseline="0" dirty="0" smtClean="0">
              <a:solidFill>
                <a:schemeClr val="bg2">
                  <a:lumMod val="10000"/>
                </a:schemeClr>
              </a:solidFill>
              <a:latin typeface="Century Gothic" pitchFamily="34" charset="0"/>
            </a:rPr>
            <a:t>Un monde inégalement développé</a:t>
          </a:r>
        </a:p>
        <a:p>
          <a:pPr marL="57150" lvl="1" indent="-57150" algn="l" defTabSz="488950">
            <a:lnSpc>
              <a:spcPct val="90000"/>
            </a:lnSpc>
            <a:spcBef>
              <a:spcPct val="0"/>
            </a:spcBef>
            <a:spcAft>
              <a:spcPct val="15000"/>
            </a:spcAft>
            <a:buChar char="••"/>
          </a:pPr>
          <a:r>
            <a:rPr lang="fr-FR" sz="1100" b="0" kern="1200" cap="none" baseline="0" dirty="0" smtClean="0">
              <a:solidFill>
                <a:schemeClr val="bg2">
                  <a:lumMod val="10000"/>
                </a:schemeClr>
              </a:solidFill>
              <a:latin typeface="Century Gothic" pitchFamily="34" charset="0"/>
            </a:rPr>
            <a:t>Un développement inégal à toutes les échelles</a:t>
          </a:r>
        </a:p>
        <a:p>
          <a:pPr marL="57150" lvl="1" indent="-57150" algn="l" defTabSz="488950">
            <a:lnSpc>
              <a:spcPct val="90000"/>
            </a:lnSpc>
            <a:spcBef>
              <a:spcPct val="0"/>
            </a:spcBef>
            <a:spcAft>
              <a:spcPct val="15000"/>
            </a:spcAft>
            <a:buChar char="••"/>
          </a:pPr>
          <a:r>
            <a:rPr lang="fr-FR" sz="1100" b="0" kern="1200" cap="none" baseline="0" dirty="0" smtClean="0">
              <a:solidFill>
                <a:schemeClr val="bg2">
                  <a:lumMod val="10000"/>
                </a:schemeClr>
              </a:solidFill>
              <a:latin typeface="Century Gothic" pitchFamily="34" charset="0"/>
            </a:rPr>
            <a:t>Réduire les inégalités</a:t>
          </a:r>
        </a:p>
      </dsp:txBody>
      <dsp:txXfrm rot="5400000">
        <a:off x="4616481" y="911904"/>
        <a:ext cx="2146183" cy="2735710"/>
      </dsp:txXfrm>
    </dsp:sp>
    <dsp:sp modelId="{603696CE-1881-489F-A69B-20EA8D98BD37}">
      <dsp:nvSpPr>
        <dsp:cNvPr id="0" name=""/>
        <dsp:cNvSpPr/>
      </dsp:nvSpPr>
      <dsp:spPr>
        <a:xfrm rot="16200000">
          <a:off x="5716962" y="1206667"/>
          <a:ext cx="4559518" cy="2146183"/>
        </a:xfrm>
        <a:prstGeom prst="flowChartManualOperation">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561" bIns="0" numCol="1" spcCol="1270" anchor="t" anchorCtr="0">
          <a:noAutofit/>
        </a:bodyPr>
        <a:lstStyle/>
        <a:p>
          <a:pPr lvl="0" algn="ctr" defTabSz="622300">
            <a:lnSpc>
              <a:spcPct val="90000"/>
            </a:lnSpc>
            <a:spcBef>
              <a:spcPct val="0"/>
            </a:spcBef>
            <a:spcAft>
              <a:spcPct val="35000"/>
            </a:spcAft>
          </a:pPr>
          <a:r>
            <a:rPr lang="fr-FR" sz="1400" b="1" u="sng" kern="1200" cap="small" baseline="0" dirty="0" smtClean="0">
              <a:solidFill>
                <a:schemeClr val="bg2">
                  <a:lumMod val="10000"/>
                </a:schemeClr>
              </a:solidFill>
              <a:latin typeface="Century Gothic" pitchFamily="34" charset="0"/>
            </a:rPr>
            <a:t>La France</a:t>
          </a:r>
        </a:p>
        <a:p>
          <a:pPr lvl="0" algn="ctr" defTabSz="622300">
            <a:lnSpc>
              <a:spcPct val="90000"/>
            </a:lnSpc>
            <a:spcBef>
              <a:spcPct val="0"/>
            </a:spcBef>
            <a:spcAft>
              <a:spcPct val="35000"/>
            </a:spcAft>
          </a:pPr>
          <a:r>
            <a:rPr lang="fr-FR" sz="1400" b="1" kern="1200" cap="small" baseline="0" dirty="0" smtClean="0">
              <a:solidFill>
                <a:schemeClr val="bg2">
                  <a:lumMod val="10000"/>
                </a:schemeClr>
              </a:solidFill>
              <a:latin typeface="Century Gothic" pitchFamily="34" charset="0"/>
            </a:rPr>
            <a:t>dynamiques démographiques, inégalités socio-économiques.</a:t>
          </a:r>
        </a:p>
        <a:p>
          <a:pPr marL="57150" lvl="1" indent="-57150" algn="l" defTabSz="488950">
            <a:lnSpc>
              <a:spcPct val="90000"/>
            </a:lnSpc>
            <a:spcBef>
              <a:spcPct val="0"/>
            </a:spcBef>
            <a:spcAft>
              <a:spcPct val="15000"/>
            </a:spcAft>
            <a:buChar char="••"/>
          </a:pPr>
          <a:r>
            <a:rPr lang="fr-FR" sz="1100" b="0" kern="1200" cap="none" baseline="0" dirty="0" smtClean="0">
              <a:solidFill>
                <a:schemeClr val="bg2">
                  <a:lumMod val="10000"/>
                </a:schemeClr>
              </a:solidFill>
              <a:latin typeface="Century Gothic" pitchFamily="34" charset="0"/>
            </a:rPr>
            <a:t>Les dynamiques démographiques en France</a:t>
          </a:r>
        </a:p>
        <a:p>
          <a:pPr marL="57150" lvl="1" indent="-57150" algn="l" defTabSz="488950">
            <a:lnSpc>
              <a:spcPct val="90000"/>
            </a:lnSpc>
            <a:spcBef>
              <a:spcPct val="0"/>
            </a:spcBef>
            <a:spcAft>
              <a:spcPct val="15000"/>
            </a:spcAft>
            <a:buChar char="••"/>
          </a:pPr>
          <a:r>
            <a:rPr lang="fr-FR" sz="1100" b="0" kern="1200" cap="none" baseline="0" dirty="0" smtClean="0">
              <a:solidFill>
                <a:schemeClr val="bg2">
                  <a:lumMod val="10000"/>
                </a:schemeClr>
              </a:solidFill>
              <a:latin typeface="Century Gothic" pitchFamily="34" charset="0"/>
            </a:rPr>
            <a:t>Quelles inégalités socio-spatiales en France ?</a:t>
          </a:r>
        </a:p>
      </dsp:txBody>
      <dsp:txXfrm rot="5400000">
        <a:off x="6923629" y="911904"/>
        <a:ext cx="2146183" cy="27357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548BB-4528-4E26-9B4A-FE4F5A6013DA}" type="datetimeFigureOut">
              <a:rPr lang="fr-FR" smtClean="0"/>
              <a:t>27/03/2020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5341D-E958-4267-96A3-0248CF978780}" type="slidenum">
              <a:rPr lang="fr-FR" smtClean="0"/>
              <a:t>‹N°›</a:t>
            </a:fld>
            <a:endParaRPr lang="fr-FR"/>
          </a:p>
        </p:txBody>
      </p:sp>
    </p:spTree>
    <p:extLst>
      <p:ext uri="{BB962C8B-B14F-4D97-AF65-F5344CB8AC3E}">
        <p14:creationId xmlns:p14="http://schemas.microsoft.com/office/powerpoint/2010/main" val="18229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lobalpartnership.org/fr/blog/cinq-visages-de-leducation-des-filles-au-nigeri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étude de cas de 5ème</a:t>
            </a:r>
            <a:endParaRPr lang="fr-FR" dirty="0"/>
          </a:p>
        </p:txBody>
      </p:sp>
      <p:sp>
        <p:nvSpPr>
          <p:cNvPr id="4" name="Espace réservé du numéro de diapositive 3"/>
          <p:cNvSpPr>
            <a:spLocks noGrp="1"/>
          </p:cNvSpPr>
          <p:nvPr>
            <p:ph type="sldNum" sz="quarter" idx="10"/>
          </p:nvPr>
        </p:nvSpPr>
        <p:spPr/>
        <p:txBody>
          <a:bodyPr/>
          <a:lstStyle/>
          <a:p>
            <a:fld id="{D115341D-E958-4267-96A3-0248CF978780}" type="slidenum">
              <a:rPr lang="fr-FR" smtClean="0"/>
              <a:t>2</a:t>
            </a:fld>
            <a:endParaRPr lang="fr-FR"/>
          </a:p>
        </p:txBody>
      </p:sp>
    </p:spTree>
    <p:extLst>
      <p:ext uri="{BB962C8B-B14F-4D97-AF65-F5344CB8AC3E}">
        <p14:creationId xmlns:p14="http://schemas.microsoft.com/office/powerpoint/2010/main" val="28775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https://www.globalpartnership.org/fr/blog/cinq-visages-de-leducation-des-filles-au-nigeria</a:t>
            </a:r>
            <a:endParaRPr lang="fr-FR" dirty="0"/>
          </a:p>
        </p:txBody>
      </p:sp>
      <p:sp>
        <p:nvSpPr>
          <p:cNvPr id="4" name="Espace réservé du numéro de diapositive 3"/>
          <p:cNvSpPr>
            <a:spLocks noGrp="1"/>
          </p:cNvSpPr>
          <p:nvPr>
            <p:ph type="sldNum" sz="quarter" idx="10"/>
          </p:nvPr>
        </p:nvSpPr>
        <p:spPr/>
        <p:txBody>
          <a:bodyPr/>
          <a:lstStyle/>
          <a:p>
            <a:fld id="{D115341D-E958-4267-96A3-0248CF978780}" type="slidenum">
              <a:rPr lang="fr-FR" smtClean="0"/>
              <a:t>10</a:t>
            </a:fld>
            <a:endParaRPr lang="fr-FR"/>
          </a:p>
        </p:txBody>
      </p:sp>
    </p:spTree>
    <p:extLst>
      <p:ext uri="{BB962C8B-B14F-4D97-AF65-F5344CB8AC3E}">
        <p14:creationId xmlns:p14="http://schemas.microsoft.com/office/powerpoint/2010/main" val="214523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722745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3481059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3147462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2242211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1434388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B603A5-3EE6-49DD-AE4D-74A0A8AC6707}" type="datetimeFigureOut">
              <a:rPr lang="fr-FR" smtClean="0"/>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1990227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B603A5-3EE6-49DD-AE4D-74A0A8AC6707}" type="datetimeFigureOut">
              <a:rPr lang="fr-FR" smtClean="0"/>
              <a:t>27/03/2020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3415449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5B603A5-3EE6-49DD-AE4D-74A0A8AC6707}" type="datetimeFigureOut">
              <a:rPr lang="fr-FR" smtClean="0"/>
              <a:t>27/03/2020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1755782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603A5-3EE6-49DD-AE4D-74A0A8AC6707}" type="datetimeFigureOut">
              <a:rPr lang="fr-FR" smtClean="0"/>
              <a:t>27/03/2020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1720313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B603A5-3EE6-49DD-AE4D-74A0A8AC6707}" type="datetimeFigureOut">
              <a:rPr lang="fr-FR" smtClean="0"/>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780070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B603A5-3EE6-49DD-AE4D-74A0A8AC6707}" type="datetimeFigureOut">
              <a:rPr lang="fr-FR" smtClean="0"/>
              <a:t>27/03/2020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15FB1A-D023-4B18-9A4A-6682661D678E}" type="slidenum">
              <a:rPr lang="fr-FR" smtClean="0"/>
              <a:t>‹N°›</a:t>
            </a:fld>
            <a:endParaRPr lang="fr-FR"/>
          </a:p>
        </p:txBody>
      </p:sp>
    </p:spTree>
    <p:extLst>
      <p:ext uri="{BB962C8B-B14F-4D97-AF65-F5344CB8AC3E}">
        <p14:creationId xmlns:p14="http://schemas.microsoft.com/office/powerpoint/2010/main" val="1142485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603A5-3EE6-49DD-AE4D-74A0A8AC6707}" type="datetimeFigureOut">
              <a:rPr lang="fr-FR" smtClean="0"/>
              <a:t>27/03/2020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5FB1A-D023-4B18-9A4A-6682661D678E}" type="slidenum">
              <a:rPr lang="fr-FR" smtClean="0"/>
              <a:t>‹N°›</a:t>
            </a:fld>
            <a:endParaRPr lang="fr-FR"/>
          </a:p>
        </p:txBody>
      </p:sp>
    </p:spTree>
    <p:extLst>
      <p:ext uri="{BB962C8B-B14F-4D97-AF65-F5344CB8AC3E}">
        <p14:creationId xmlns:p14="http://schemas.microsoft.com/office/powerpoint/2010/main" val="56641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www.youtube.com/watch?v=z29VmsEHMWQ" TargetMode="External"/><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www.ined.fr/fr/tout-savoir-population/graphiques-cartes/population_graphiques/" TargetMode="External"/><Relationship Id="rId5" Type="http://schemas.openxmlformats.org/officeDocument/2006/relationships/image" Target="../media/image21.png"/><Relationship Id="rId4" Type="http://schemas.openxmlformats.org/officeDocument/2006/relationships/image" Target="../media/image20.gif"/><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hyperlink" Target="https://www.youtube.com/watch?v=4F5b0ghSHiY" TargetMode="External"/><Relationship Id="rId7"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wallpaper human arount earth&quot;"/>
          <p:cNvPicPr>
            <a:picLocks noChangeAspect="1" noChangeArrowheads="1"/>
          </p:cNvPicPr>
          <p:nvPr/>
        </p:nvPicPr>
        <p:blipFill rotWithShape="1">
          <a:blip r:embed="rId2">
            <a:extLst>
              <a:ext uri="{28A0092B-C50C-407E-A947-70E740481C1C}">
                <a14:useLocalDpi xmlns:a14="http://schemas.microsoft.com/office/drawing/2010/main" val="0"/>
              </a:ext>
            </a:extLst>
          </a:blip>
          <a:srcRect l="8310" r="830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63277" y="0"/>
            <a:ext cx="780724" cy="360755"/>
          </a:xfrm>
          <a:prstGeom prst="rect">
            <a:avLst/>
          </a:prstGeom>
          <a:solidFill>
            <a:schemeClr val="accent5">
              <a:lumMod val="50000"/>
              <a:alpha val="74902"/>
            </a:scheme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a:t>
            </a:r>
            <a:endParaRPr lang="fr-FR" dirty="0">
              <a:solidFill>
                <a:schemeClr val="bg1"/>
              </a:solidFill>
              <a:latin typeface="Gloucester MT Extra Condensed" pitchFamily="18" charset="0"/>
            </a:endParaRPr>
          </a:p>
        </p:txBody>
      </p:sp>
      <p:sp>
        <p:nvSpPr>
          <p:cNvPr id="5" name="Rectangle 4"/>
          <p:cNvSpPr/>
          <p:nvPr/>
        </p:nvSpPr>
        <p:spPr>
          <a:xfrm>
            <a:off x="2279322" y="5177092"/>
            <a:ext cx="6864678" cy="900000"/>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6" name="Rectangle 5"/>
          <p:cNvSpPr/>
          <p:nvPr/>
        </p:nvSpPr>
        <p:spPr>
          <a:xfrm>
            <a:off x="2299292" y="5195654"/>
            <a:ext cx="6864678" cy="914753"/>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TERRITOIRES, POPULATIONS ET DÉVELOPPEMENT : QUELS DÉFIS  </a:t>
            </a:r>
            <a:r>
              <a:rPr lang="fr-FR" sz="3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 </a:t>
            </a:r>
            <a:endParaRPr lang="fr-FR" sz="3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1371680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6"/>
                                        </p:tgtEl>
                                        <p:attrNameLst>
                                          <p:attrName>ppt_y</p:attrName>
                                        </p:attrNameLst>
                                      </p:cBhvr>
                                      <p:tavLst>
                                        <p:tav tm="0">
                                          <p:val>
                                            <p:strVal val="#ppt_y"/>
                                          </p:val>
                                        </p:tav>
                                        <p:tav tm="100000">
                                          <p:val>
                                            <p:strVal val="#ppt_y"/>
                                          </p:val>
                                        </p:tav>
                                      </p:tavLst>
                                    </p:anim>
                                    <p:anim calcmode="lin" valueType="num">
                                      <p:cBhvr>
                                        <p:cTn id="21"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205783"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III – Des défis différents à relever selon la trajectoire démographique des Etats</a:t>
            </a:r>
          </a:p>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 Le défi du nombre : une population jeune, un atout ?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 name="Connecteur droit 2"/>
          <p:cNvCxnSpPr/>
          <p:nvPr/>
        </p:nvCxnSpPr>
        <p:spPr>
          <a:xfrm>
            <a:off x="4572000" y="1401717"/>
            <a:ext cx="0" cy="3313499"/>
          </a:xfrm>
          <a:prstGeom prst="line">
            <a:avLst/>
          </a:prstGeom>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201976" y="1401717"/>
            <a:ext cx="2268000"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Groupe  1 : le Nigéria</a:t>
            </a:r>
            <a:endParaRPr lang="fr-FR" sz="1200" b="1" cap="small" dirty="0">
              <a:solidFill>
                <a:prstClr val="white"/>
              </a:solidFill>
              <a:latin typeface="Century Gothic" pitchFamily="34" charset="0"/>
            </a:endParaRPr>
          </a:p>
        </p:txBody>
      </p:sp>
      <p:sp>
        <p:nvSpPr>
          <p:cNvPr id="17" name="Rectangle 16"/>
          <p:cNvSpPr/>
          <p:nvPr/>
        </p:nvSpPr>
        <p:spPr>
          <a:xfrm>
            <a:off x="5414506" y="1401717"/>
            <a:ext cx="2268000"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Groupe  2 : L’Inde</a:t>
            </a:r>
            <a:endParaRPr lang="fr-FR" sz="1200" b="1" cap="small" dirty="0">
              <a:solidFill>
                <a:prstClr val="white"/>
              </a:solidFill>
              <a:latin typeface="Century Gothic" pitchFamily="34" charset="0"/>
            </a:endParaRPr>
          </a:p>
        </p:txBody>
      </p:sp>
      <p:pic>
        <p:nvPicPr>
          <p:cNvPr id="3074" name="Picture 2" descr="Résultat de recherche d'images pour &quot;scolarisation nigéria&quot;">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655" y="1900122"/>
            <a:ext cx="4222641" cy="28150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scolarisation ind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283" y="1900122"/>
            <a:ext cx="4222642" cy="28150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nigéria localisati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655" y="4350488"/>
            <a:ext cx="1999171" cy="1999171"/>
          </a:xfrm>
          <a:prstGeom prst="rect">
            <a:avLst/>
          </a:prstGeom>
          <a:noFill/>
          <a:effectLst>
            <a:glow rad="101600">
              <a:schemeClr val="bg2">
                <a:lumMod val="50000"/>
                <a:alpha val="60000"/>
              </a:schemeClr>
            </a:glow>
          </a:effectLst>
          <a:extLst>
            <a:ext uri="{909E8E84-426E-40DD-AFC4-6F175D3DCCD1}">
              <a14:hiddenFill xmlns:a14="http://schemas.microsoft.com/office/drawing/2010/main">
                <a:solidFill>
                  <a:srgbClr val="FFFFFF"/>
                </a:solidFill>
              </a14:hiddenFill>
            </a:ext>
          </a:extLst>
        </p:spPr>
      </p:pic>
      <p:pic>
        <p:nvPicPr>
          <p:cNvPr id="3080" name="Picture 8" descr="Résultat de recherche d'images pour &quot;inde localisatio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8925" y="4350488"/>
            <a:ext cx="1998000" cy="1998000"/>
          </a:xfrm>
          <a:prstGeom prst="rect">
            <a:avLst/>
          </a:prstGeom>
          <a:noFill/>
          <a:effectLst>
            <a:glow rad="101600">
              <a:schemeClr val="bg2">
                <a:lumMod val="50000"/>
                <a:alpha val="60000"/>
              </a:schemeClr>
            </a:glo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8445" y="646331"/>
            <a:ext cx="8708480" cy="600164"/>
          </a:xfrm>
          <a:prstGeom prst="rect">
            <a:avLst/>
          </a:prstGeom>
          <a:solidFill>
            <a:schemeClr val="bg1">
              <a:lumMod val="85000"/>
            </a:schemeClr>
          </a:solidFill>
        </p:spPr>
        <p:txBody>
          <a:bodyPr wrap="square">
            <a:spAutoFit/>
          </a:bodyPr>
          <a:lstStyle/>
          <a:p>
            <a:pPr algn="just"/>
            <a:r>
              <a:rPr lang="fr-FR" sz="1100" dirty="0"/>
              <a:t>Les Etats en cours de transition démographique connaissent une </a:t>
            </a:r>
            <a:r>
              <a:rPr lang="fr-FR" sz="1100" b="1" dirty="0"/>
              <a:t>très forte croissance démographique</a:t>
            </a:r>
            <a:r>
              <a:rPr lang="fr-FR" sz="1100" dirty="0"/>
              <a:t>. Leur population s’accroit rapidement. Elle est </a:t>
            </a:r>
            <a:r>
              <a:rPr lang="fr-FR" sz="1100" b="1" dirty="0"/>
              <a:t>surtout très jeune </a:t>
            </a:r>
            <a:r>
              <a:rPr lang="fr-FR" sz="1100" dirty="0"/>
              <a:t>: la plupart des Etats d’Afrique subsaharienne comptent ainsi plus de </a:t>
            </a:r>
            <a:r>
              <a:rPr lang="fr-FR" sz="1100" b="1" dirty="0"/>
              <a:t>40% d’habitants de moins de 15 ans</a:t>
            </a:r>
            <a:r>
              <a:rPr lang="fr-FR" sz="1100" dirty="0"/>
              <a:t> ! </a:t>
            </a:r>
            <a:r>
              <a:rPr lang="fr-FR" sz="1100" dirty="0" smtClean="0"/>
              <a:t>Une population jeune peut représenter un atout comme une contrainte…</a:t>
            </a:r>
            <a:endParaRPr lang="fr-FR" sz="1100" dirty="0"/>
          </a:p>
        </p:txBody>
      </p:sp>
      <p:sp>
        <p:nvSpPr>
          <p:cNvPr id="24" name="Rectangle 23"/>
          <p:cNvSpPr/>
          <p:nvPr/>
        </p:nvSpPr>
        <p:spPr>
          <a:xfrm>
            <a:off x="2740653" y="5114012"/>
            <a:ext cx="3724474" cy="769441"/>
          </a:xfrm>
          <a:prstGeom prst="rect">
            <a:avLst/>
          </a:prstGeom>
          <a:solidFill>
            <a:schemeClr val="accent2">
              <a:lumMod val="60000"/>
              <a:lumOff val="40000"/>
            </a:schemeClr>
          </a:solidFill>
        </p:spPr>
        <p:txBody>
          <a:bodyPr wrap="square">
            <a:spAutoFit/>
          </a:bodyPr>
          <a:lstStyle/>
          <a:p>
            <a:pPr algn="ctr"/>
            <a:r>
              <a:rPr lang="fr-FR" sz="1100" b="1" u="sng" dirty="0" smtClean="0"/>
              <a:t>Questionnement</a:t>
            </a:r>
          </a:p>
          <a:p>
            <a:pPr algn="ctr"/>
            <a:r>
              <a:rPr lang="fr-FR" sz="1100" dirty="0" smtClean="0"/>
              <a:t> Quelle est la trajectoire démographique du  Nigéria et l’Inde ? Comment ces Etats répondent-ils à la croissance démographique ? </a:t>
            </a:r>
            <a:endParaRPr lang="fr-FR" sz="1100" dirty="0"/>
          </a:p>
        </p:txBody>
      </p:sp>
    </p:spTree>
    <p:extLst>
      <p:ext uri="{BB962C8B-B14F-4D97-AF65-F5344CB8AC3E}">
        <p14:creationId xmlns:p14="http://schemas.microsoft.com/office/powerpoint/2010/main" val="1314760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1000" fill="hold"/>
                                        <p:tgtEl>
                                          <p:spTgt spid="3074"/>
                                        </p:tgtEl>
                                        <p:attrNameLst>
                                          <p:attrName>ppt_w</p:attrName>
                                        </p:attrNameLst>
                                      </p:cBhvr>
                                      <p:tavLst>
                                        <p:tav tm="0">
                                          <p:val>
                                            <p:fltVal val="0"/>
                                          </p:val>
                                        </p:tav>
                                        <p:tav tm="100000">
                                          <p:val>
                                            <p:strVal val="#ppt_w"/>
                                          </p:val>
                                        </p:tav>
                                      </p:tavLst>
                                    </p:anim>
                                    <p:anim calcmode="lin" valueType="num">
                                      <p:cBhvr>
                                        <p:cTn id="40" dur="1000" fill="hold"/>
                                        <p:tgtEl>
                                          <p:spTgt spid="3074"/>
                                        </p:tgtEl>
                                        <p:attrNameLst>
                                          <p:attrName>ppt_h</p:attrName>
                                        </p:attrNameLst>
                                      </p:cBhvr>
                                      <p:tavLst>
                                        <p:tav tm="0">
                                          <p:val>
                                            <p:fltVal val="0"/>
                                          </p:val>
                                        </p:tav>
                                        <p:tav tm="100000">
                                          <p:val>
                                            <p:strVal val="#ppt_h"/>
                                          </p:val>
                                        </p:tav>
                                      </p:tavLst>
                                    </p:anim>
                                    <p:anim calcmode="lin" valueType="num">
                                      <p:cBhvr>
                                        <p:cTn id="41" dur="1000" fill="hold"/>
                                        <p:tgtEl>
                                          <p:spTgt spid="3074"/>
                                        </p:tgtEl>
                                        <p:attrNameLst>
                                          <p:attrName>style.rotation</p:attrName>
                                        </p:attrNameLst>
                                      </p:cBhvr>
                                      <p:tavLst>
                                        <p:tav tm="0">
                                          <p:val>
                                            <p:fltVal val="90"/>
                                          </p:val>
                                        </p:tav>
                                        <p:tav tm="100000">
                                          <p:val>
                                            <p:fltVal val="0"/>
                                          </p:val>
                                        </p:tav>
                                      </p:tavLst>
                                    </p:anim>
                                    <p:animEffect transition="in" filter="fade">
                                      <p:cBhvr>
                                        <p:cTn id="42" dur="1000"/>
                                        <p:tgtEl>
                                          <p:spTgt spid="3074"/>
                                        </p:tgtEl>
                                      </p:cBhvr>
                                    </p:animEffect>
                                  </p:childTnLst>
                                </p:cTn>
                              </p:par>
                              <p:par>
                                <p:cTn id="43" presetID="31" presetClass="entr" presetSubtype="0" fill="hold" nodeType="withEffect">
                                  <p:stCondLst>
                                    <p:cond delay="0"/>
                                  </p:stCondLst>
                                  <p:childTnLst>
                                    <p:set>
                                      <p:cBhvr>
                                        <p:cTn id="44" dur="1" fill="hold">
                                          <p:stCondLst>
                                            <p:cond delay="0"/>
                                          </p:stCondLst>
                                        </p:cTn>
                                        <p:tgtEl>
                                          <p:spTgt spid="3076"/>
                                        </p:tgtEl>
                                        <p:attrNameLst>
                                          <p:attrName>style.visibility</p:attrName>
                                        </p:attrNameLst>
                                      </p:cBhvr>
                                      <p:to>
                                        <p:strVal val="visible"/>
                                      </p:to>
                                    </p:set>
                                    <p:anim calcmode="lin" valueType="num">
                                      <p:cBhvr>
                                        <p:cTn id="45" dur="1000" fill="hold"/>
                                        <p:tgtEl>
                                          <p:spTgt spid="3076"/>
                                        </p:tgtEl>
                                        <p:attrNameLst>
                                          <p:attrName>ppt_w</p:attrName>
                                        </p:attrNameLst>
                                      </p:cBhvr>
                                      <p:tavLst>
                                        <p:tav tm="0">
                                          <p:val>
                                            <p:fltVal val="0"/>
                                          </p:val>
                                        </p:tav>
                                        <p:tav tm="100000">
                                          <p:val>
                                            <p:strVal val="#ppt_w"/>
                                          </p:val>
                                        </p:tav>
                                      </p:tavLst>
                                    </p:anim>
                                    <p:anim calcmode="lin" valueType="num">
                                      <p:cBhvr>
                                        <p:cTn id="46" dur="1000" fill="hold"/>
                                        <p:tgtEl>
                                          <p:spTgt spid="3076"/>
                                        </p:tgtEl>
                                        <p:attrNameLst>
                                          <p:attrName>ppt_h</p:attrName>
                                        </p:attrNameLst>
                                      </p:cBhvr>
                                      <p:tavLst>
                                        <p:tav tm="0">
                                          <p:val>
                                            <p:fltVal val="0"/>
                                          </p:val>
                                        </p:tav>
                                        <p:tav tm="100000">
                                          <p:val>
                                            <p:strVal val="#ppt_h"/>
                                          </p:val>
                                        </p:tav>
                                      </p:tavLst>
                                    </p:anim>
                                    <p:anim calcmode="lin" valueType="num">
                                      <p:cBhvr>
                                        <p:cTn id="47" dur="1000" fill="hold"/>
                                        <p:tgtEl>
                                          <p:spTgt spid="3076"/>
                                        </p:tgtEl>
                                        <p:attrNameLst>
                                          <p:attrName>style.rotation</p:attrName>
                                        </p:attrNameLst>
                                      </p:cBhvr>
                                      <p:tavLst>
                                        <p:tav tm="0">
                                          <p:val>
                                            <p:fltVal val="90"/>
                                          </p:val>
                                        </p:tav>
                                        <p:tav tm="100000">
                                          <p:val>
                                            <p:fltVal val="0"/>
                                          </p:val>
                                        </p:tav>
                                      </p:tavLst>
                                    </p:anim>
                                    <p:animEffect transition="in" filter="fade">
                                      <p:cBhvr>
                                        <p:cTn id="48" dur="1000"/>
                                        <p:tgtEl>
                                          <p:spTgt spid="3076"/>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3078"/>
                                        </p:tgtEl>
                                        <p:attrNameLst>
                                          <p:attrName>style.visibility</p:attrName>
                                        </p:attrNameLst>
                                      </p:cBhvr>
                                      <p:to>
                                        <p:strVal val="visible"/>
                                      </p:to>
                                    </p:set>
                                    <p:anim calcmode="lin" valueType="num">
                                      <p:cBhvr>
                                        <p:cTn id="52" dur="500" fill="hold"/>
                                        <p:tgtEl>
                                          <p:spTgt spid="3078"/>
                                        </p:tgtEl>
                                        <p:attrNameLst>
                                          <p:attrName>ppt_w</p:attrName>
                                        </p:attrNameLst>
                                      </p:cBhvr>
                                      <p:tavLst>
                                        <p:tav tm="0">
                                          <p:val>
                                            <p:fltVal val="0"/>
                                          </p:val>
                                        </p:tav>
                                        <p:tav tm="100000">
                                          <p:val>
                                            <p:strVal val="#ppt_w"/>
                                          </p:val>
                                        </p:tav>
                                      </p:tavLst>
                                    </p:anim>
                                    <p:anim calcmode="lin" valueType="num">
                                      <p:cBhvr>
                                        <p:cTn id="53" dur="500" fill="hold"/>
                                        <p:tgtEl>
                                          <p:spTgt spid="3078"/>
                                        </p:tgtEl>
                                        <p:attrNameLst>
                                          <p:attrName>ppt_h</p:attrName>
                                        </p:attrNameLst>
                                      </p:cBhvr>
                                      <p:tavLst>
                                        <p:tav tm="0">
                                          <p:val>
                                            <p:fltVal val="0"/>
                                          </p:val>
                                        </p:tav>
                                        <p:tav tm="100000">
                                          <p:val>
                                            <p:strVal val="#ppt_h"/>
                                          </p:val>
                                        </p:tav>
                                      </p:tavLst>
                                    </p:anim>
                                    <p:animEffect transition="in" filter="fade">
                                      <p:cBhvr>
                                        <p:cTn id="54" dur="500"/>
                                        <p:tgtEl>
                                          <p:spTgt spid="3078"/>
                                        </p:tgtEl>
                                      </p:cBhvr>
                                    </p:animEffect>
                                  </p:childTnLst>
                                </p:cTn>
                              </p:par>
                              <p:par>
                                <p:cTn id="55" presetID="53" presetClass="entr" presetSubtype="16" fill="hold" nodeType="withEffect">
                                  <p:stCondLst>
                                    <p:cond delay="0"/>
                                  </p:stCondLst>
                                  <p:childTnLst>
                                    <p:set>
                                      <p:cBhvr>
                                        <p:cTn id="56" dur="1" fill="hold">
                                          <p:stCondLst>
                                            <p:cond delay="0"/>
                                          </p:stCondLst>
                                        </p:cTn>
                                        <p:tgtEl>
                                          <p:spTgt spid="3080"/>
                                        </p:tgtEl>
                                        <p:attrNameLst>
                                          <p:attrName>style.visibility</p:attrName>
                                        </p:attrNameLst>
                                      </p:cBhvr>
                                      <p:to>
                                        <p:strVal val="visible"/>
                                      </p:to>
                                    </p:set>
                                    <p:anim calcmode="lin" valueType="num">
                                      <p:cBhvr>
                                        <p:cTn id="57" dur="500" fill="hold"/>
                                        <p:tgtEl>
                                          <p:spTgt spid="3080"/>
                                        </p:tgtEl>
                                        <p:attrNameLst>
                                          <p:attrName>ppt_w</p:attrName>
                                        </p:attrNameLst>
                                      </p:cBhvr>
                                      <p:tavLst>
                                        <p:tav tm="0">
                                          <p:val>
                                            <p:fltVal val="0"/>
                                          </p:val>
                                        </p:tav>
                                        <p:tav tm="100000">
                                          <p:val>
                                            <p:strVal val="#ppt_w"/>
                                          </p:val>
                                        </p:tav>
                                      </p:tavLst>
                                    </p:anim>
                                    <p:anim calcmode="lin" valueType="num">
                                      <p:cBhvr>
                                        <p:cTn id="58" dur="500" fill="hold"/>
                                        <p:tgtEl>
                                          <p:spTgt spid="3080"/>
                                        </p:tgtEl>
                                        <p:attrNameLst>
                                          <p:attrName>ppt_h</p:attrName>
                                        </p:attrNameLst>
                                      </p:cBhvr>
                                      <p:tavLst>
                                        <p:tav tm="0">
                                          <p:val>
                                            <p:fltVal val="0"/>
                                          </p:val>
                                        </p:tav>
                                        <p:tav tm="100000">
                                          <p:val>
                                            <p:strVal val="#ppt_h"/>
                                          </p:val>
                                        </p:tav>
                                      </p:tavLst>
                                    </p:anim>
                                    <p:animEffect transition="in" filter="fade">
                                      <p:cBhvr>
                                        <p:cTn id="59" dur="500"/>
                                        <p:tgtEl>
                                          <p:spTgt spid="308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P spid="17" grpId="0" animBg="1"/>
      <p:bldP spid="18"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7011" y="1371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6257012" y="308174"/>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Accroche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6" name="Rectangle 5"/>
          <p:cNvSpPr/>
          <p:nvPr/>
        </p:nvSpPr>
        <p:spPr>
          <a:xfrm>
            <a:off x="359470" y="301318"/>
            <a:ext cx="4572000" cy="769441"/>
          </a:xfrm>
          <a:prstGeom prst="rect">
            <a:avLst/>
          </a:prstGeom>
          <a:solidFill>
            <a:schemeClr val="bg2">
              <a:lumMod val="90000"/>
            </a:schemeClr>
          </a:solidFill>
          <a:ln>
            <a:solidFill>
              <a:schemeClr val="bg2">
                <a:lumMod val="10000"/>
              </a:schemeClr>
            </a:solidFill>
          </a:ln>
        </p:spPr>
        <p:txBody>
          <a:bodyPr>
            <a:spAutoFit/>
          </a:bodyPr>
          <a:lstStyle/>
          <a:p>
            <a:pPr algn="just"/>
            <a:r>
              <a:rPr lang="fr-FR" sz="1100" b="1" dirty="0" smtClean="0"/>
              <a:t>Géo-fiction</a:t>
            </a:r>
            <a:r>
              <a:rPr lang="fr-FR" sz="1100" dirty="0" smtClean="0"/>
              <a:t> : Quelle est la situation du monde imaginé par le réalisateur Tommy </a:t>
            </a:r>
            <a:r>
              <a:rPr lang="fr-FR" sz="1100" dirty="0" err="1" smtClean="0"/>
              <a:t>Wirkola</a:t>
            </a:r>
            <a:r>
              <a:rPr lang="fr-FR" sz="1100" dirty="0" smtClean="0"/>
              <a:t>, dans </a:t>
            </a:r>
            <a:r>
              <a:rPr lang="fr-FR" sz="1100" dirty="0" err="1" smtClean="0"/>
              <a:t>Seven</a:t>
            </a:r>
            <a:r>
              <a:rPr lang="fr-FR" sz="1100" dirty="0" smtClean="0"/>
              <a:t> </a:t>
            </a:r>
            <a:r>
              <a:rPr lang="fr-FR" sz="1100" dirty="0" err="1" smtClean="0"/>
              <a:t>Sisters</a:t>
            </a:r>
            <a:r>
              <a:rPr lang="fr-FR" sz="1100" dirty="0" smtClean="0"/>
              <a:t> (2017) ? Face à cette situation, que décide de faire le gouvernement ? </a:t>
            </a:r>
          </a:p>
          <a:p>
            <a:pPr algn="just"/>
            <a:r>
              <a:rPr lang="fr-FR" sz="1100" dirty="0" smtClean="0"/>
              <a:t>Cette politique a-t-elle été menée dans l’histoire ? </a:t>
            </a:r>
            <a:endParaRPr lang="fr-FR" sz="1100" dirty="0"/>
          </a:p>
        </p:txBody>
      </p:sp>
      <p:pic>
        <p:nvPicPr>
          <p:cNvPr id="4098" name="Picture 2" descr="Résultat de recherche d'images pour &quot;affiche politique de l'enfant unique Chine&quot;"/>
          <p:cNvPicPr>
            <a:picLocks noChangeAspect="1" noChangeArrowheads="1"/>
          </p:cNvPicPr>
          <p:nvPr/>
        </p:nvPicPr>
        <p:blipFill rotWithShape="1">
          <a:blip r:embed="rId3">
            <a:extLst>
              <a:ext uri="{28A0092B-C50C-407E-A947-70E740481C1C}">
                <a14:useLocalDpi xmlns:a14="http://schemas.microsoft.com/office/drawing/2010/main" val="0"/>
              </a:ext>
            </a:extLst>
          </a:blip>
          <a:srcRect l="3740" t="3256" r="5571"/>
          <a:stretch/>
        </p:blipFill>
        <p:spPr bwMode="auto">
          <a:xfrm rot="956415">
            <a:off x="5100862" y="1290613"/>
            <a:ext cx="3370024" cy="255964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affiche politique de l'enfant unique Chin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87206">
            <a:off x="4931470" y="3364437"/>
            <a:ext cx="3370024" cy="25275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affiche politique de l'enfant unique Chin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4588">
            <a:off x="1033454" y="3684867"/>
            <a:ext cx="4304657" cy="24213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59468" y="1209400"/>
            <a:ext cx="4932000" cy="1277273"/>
          </a:xfrm>
          <a:prstGeom prst="rect">
            <a:avLst/>
          </a:prstGeom>
          <a:solidFill>
            <a:schemeClr val="bg1">
              <a:lumMod val="85000"/>
            </a:schemeClr>
          </a:solidFill>
        </p:spPr>
        <p:txBody>
          <a:bodyPr wrap="square" rtlCol="0">
            <a:spAutoFit/>
          </a:bodyPr>
          <a:lstStyle/>
          <a:p>
            <a:pPr algn="just"/>
            <a:r>
              <a:rPr lang="fr-FR" sz="1100" dirty="0" smtClean="0"/>
              <a:t>En </a:t>
            </a:r>
            <a:r>
              <a:rPr lang="fr-FR" sz="1100" b="1" dirty="0" smtClean="0"/>
              <a:t>Chine</a:t>
            </a:r>
            <a:r>
              <a:rPr lang="fr-FR" sz="1100" dirty="0" smtClean="0"/>
              <a:t>, le gouvernement central a imposé la politique de l’enfant unique de </a:t>
            </a:r>
            <a:r>
              <a:rPr lang="fr-FR" sz="1100" b="1" dirty="0" smtClean="0"/>
              <a:t>1979 à 2015</a:t>
            </a:r>
            <a:r>
              <a:rPr lang="fr-FR" sz="1100" dirty="0" smtClean="0"/>
              <a:t>. Cette politique  a été abandonnée pour plusieurs raisons : </a:t>
            </a:r>
          </a:p>
          <a:p>
            <a:pPr marL="171450" indent="-171450" algn="just">
              <a:buFontTx/>
              <a:buChar char="-"/>
            </a:pPr>
            <a:r>
              <a:rPr lang="fr-FR" sz="1100" dirty="0" smtClean="0"/>
              <a:t>Dérives : avortements et stérilisations forcés</a:t>
            </a:r>
          </a:p>
          <a:p>
            <a:pPr marL="171450" indent="-171450" algn="just">
              <a:buFontTx/>
              <a:buChar char="-"/>
            </a:pPr>
            <a:r>
              <a:rPr lang="fr-FR" sz="1100" dirty="0" smtClean="0"/>
              <a:t>Infanticide (surtout féminin)</a:t>
            </a:r>
          </a:p>
          <a:p>
            <a:pPr marL="171450" indent="-171450" algn="just">
              <a:buFontTx/>
              <a:buChar char="-"/>
            </a:pPr>
            <a:r>
              <a:rPr lang="fr-FR" sz="1100" dirty="0" smtClean="0"/>
              <a:t>Déséquilibre homme-femme</a:t>
            </a:r>
          </a:p>
          <a:p>
            <a:pPr marL="171450" indent="-171450" algn="just">
              <a:buFontTx/>
              <a:buChar char="-"/>
            </a:pPr>
            <a:r>
              <a:rPr lang="fr-FR" sz="1100" dirty="0" smtClean="0"/>
              <a:t>Vieillissement de la population</a:t>
            </a:r>
            <a:endParaRPr lang="fr-FR" sz="1100" dirty="0"/>
          </a:p>
        </p:txBody>
      </p:sp>
      <p:pic>
        <p:nvPicPr>
          <p:cNvPr id="4106" name="Picture 10" descr="https://www.ieb-eib.org/_base/img-resize.php?i=https%3A%2F%2Fwww.ieb-eib.org%2Fimg%2Fimages%2F2019-06%2Fimg-1560863562-325.jpg&amp;h=0&amp;w=5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2721" y="1002767"/>
            <a:ext cx="3748568" cy="24961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Résultat de recherche d'images pour &quot;infanticide feminin chin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800" y="3072877"/>
            <a:ext cx="3653429" cy="2648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F201007081702231663121874"/>
          <p:cNvPicPr>
            <a:picLocks noChangeAspect="1" noChangeArrowheads="1"/>
          </p:cNvPicPr>
          <p:nvPr/>
        </p:nvPicPr>
        <p:blipFill rotWithShape="1">
          <a:blip r:embed="rId8">
            <a:extLst>
              <a:ext uri="{28A0092B-C50C-407E-A947-70E740481C1C}">
                <a14:useLocalDpi xmlns:a14="http://schemas.microsoft.com/office/drawing/2010/main" val="0"/>
              </a:ext>
            </a:extLst>
          </a:blip>
          <a:srcRect l="3076" t="3700" r="2456" b="4919"/>
          <a:stretch/>
        </p:blipFill>
        <p:spPr bwMode="auto">
          <a:xfrm>
            <a:off x="221154" y="4396900"/>
            <a:ext cx="3599234" cy="22630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0" name="Picture 14" descr=" &#10;La Chine ne possede pas aujourd'hui l'equivalent des infrastructures que les vieilles nations industrielles ont pu developper au cours des decennies precedentes pour faire face au vieillissement.&#10;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70" y="2598541"/>
            <a:ext cx="3791277" cy="161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773230" y="5788169"/>
            <a:ext cx="5383615" cy="1077218"/>
          </a:xfrm>
          <a:prstGeom prst="rect">
            <a:avLst/>
          </a:prstGeom>
        </p:spPr>
        <p:txBody>
          <a:bodyPr wrap="square">
            <a:spAutoFit/>
          </a:bodyPr>
          <a:lstStyle/>
          <a:p>
            <a:pPr algn="just"/>
            <a:r>
              <a:rPr lang="fr-FR" sz="800" i="1" dirty="0" smtClean="0"/>
              <a:t>- 13 </a:t>
            </a:r>
            <a:r>
              <a:rPr lang="fr-FR" sz="800" i="1" dirty="0"/>
              <a:t>millions d'avortements étaient réalisés chaque année avant 2009 (quotidien officiel </a:t>
            </a:r>
            <a:r>
              <a:rPr lang="fr-FR" sz="800" i="1" dirty="0" smtClean="0"/>
              <a:t>«  China </a:t>
            </a:r>
            <a:r>
              <a:rPr lang="fr-FR" sz="800" i="1" dirty="0"/>
              <a:t>Daily »)</a:t>
            </a:r>
            <a:endParaRPr lang="fr-FR" sz="800" i="1" dirty="0" smtClean="0"/>
          </a:p>
          <a:p>
            <a:pPr algn="just"/>
            <a:r>
              <a:rPr lang="fr-FR" sz="800" i="1" dirty="0" smtClean="0"/>
              <a:t>- Traditionnellement, la naissance d’un garçon est une bénédiction : il travaillera, transmettra son nom et le patrimoine familial. Celle d’une fille, en revanche, est un désastre puisqu’il faudra lui constituer une dote</a:t>
            </a:r>
          </a:p>
          <a:p>
            <a:pPr algn="just"/>
            <a:r>
              <a:rPr lang="fr-FR" sz="800" i="1" dirty="0" smtClean="0"/>
              <a:t>- Pour 100 jeunes filles nées, on compte 117 bébés de sexe masculin : 24 millions d’hommes Chinois pourraient ne pas trouver d’épouse d’ici la fin de la décennie.</a:t>
            </a:r>
          </a:p>
          <a:p>
            <a:pPr algn="just"/>
            <a:r>
              <a:rPr lang="fr-FR" sz="800" i="1" dirty="0" smtClean="0"/>
              <a:t>- Aujourd’hui, 144 millions d’habitants ont plus de 60 ans</a:t>
            </a:r>
            <a:r>
              <a:rPr lang="fr-FR" sz="800" i="1" dirty="0" smtClean="0"/>
              <a:t>. </a:t>
            </a:r>
            <a:r>
              <a:rPr lang="fr-FR" sz="800" i="1" dirty="0" smtClean="0"/>
              <a:t>En 2050, plus de 400 millions de Chinois auront plus de 60 ans et les retraités représenteront 39 % de la population. Un défi pour les autorités.</a:t>
            </a:r>
          </a:p>
        </p:txBody>
      </p:sp>
      <p:sp>
        <p:nvSpPr>
          <p:cNvPr id="2" name="Rectangle 1"/>
          <p:cNvSpPr/>
          <p:nvPr/>
        </p:nvSpPr>
        <p:spPr>
          <a:xfrm>
            <a:off x="359470" y="1322735"/>
            <a:ext cx="8363278" cy="4704344"/>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Bande annonce du film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Seven</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r-F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Sister</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(2017)</a:t>
            </a:r>
          </a:p>
          <a:p>
            <a:pPr algn="ct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Lien actif : </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1"/>
              </a:rPr>
              <a:t>https://</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1"/>
              </a:rPr>
              <a:t>www.youtube.com/watch?v=z29VmsEHMWQ</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81099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left)">
                                      <p:cBhvr>
                                        <p:cTn id="27" dur="500"/>
                                        <p:tgtEl>
                                          <p:spTgt spid="6">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4102"/>
                                        </p:tgtEl>
                                        <p:attrNameLst>
                                          <p:attrName>style.visibility</p:attrName>
                                        </p:attrNameLst>
                                      </p:cBhvr>
                                      <p:to>
                                        <p:strVal val="visible"/>
                                      </p:to>
                                    </p:set>
                                    <p:anim calcmode="lin" valueType="num">
                                      <p:cBhvr>
                                        <p:cTn id="43" dur="1000" fill="hold"/>
                                        <p:tgtEl>
                                          <p:spTgt spid="4102"/>
                                        </p:tgtEl>
                                        <p:attrNameLst>
                                          <p:attrName>ppt_w</p:attrName>
                                        </p:attrNameLst>
                                      </p:cBhvr>
                                      <p:tavLst>
                                        <p:tav tm="0">
                                          <p:val>
                                            <p:fltVal val="0"/>
                                          </p:val>
                                        </p:tav>
                                        <p:tav tm="100000">
                                          <p:val>
                                            <p:strVal val="#ppt_w"/>
                                          </p:val>
                                        </p:tav>
                                      </p:tavLst>
                                    </p:anim>
                                    <p:anim calcmode="lin" valueType="num">
                                      <p:cBhvr>
                                        <p:cTn id="44" dur="1000" fill="hold"/>
                                        <p:tgtEl>
                                          <p:spTgt spid="4102"/>
                                        </p:tgtEl>
                                        <p:attrNameLst>
                                          <p:attrName>ppt_h</p:attrName>
                                        </p:attrNameLst>
                                      </p:cBhvr>
                                      <p:tavLst>
                                        <p:tav tm="0">
                                          <p:val>
                                            <p:fltVal val="0"/>
                                          </p:val>
                                        </p:tav>
                                        <p:tav tm="100000">
                                          <p:val>
                                            <p:strVal val="#ppt_h"/>
                                          </p:val>
                                        </p:tav>
                                      </p:tavLst>
                                    </p:anim>
                                    <p:anim calcmode="lin" valueType="num">
                                      <p:cBhvr>
                                        <p:cTn id="45"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102"/>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p:cTn id="49" dur="1000" fill="hold"/>
                                        <p:tgtEl>
                                          <p:spTgt spid="4100"/>
                                        </p:tgtEl>
                                        <p:attrNameLst>
                                          <p:attrName>ppt_w</p:attrName>
                                        </p:attrNameLst>
                                      </p:cBhvr>
                                      <p:tavLst>
                                        <p:tav tm="0">
                                          <p:val>
                                            <p:fltVal val="0"/>
                                          </p:val>
                                        </p:tav>
                                        <p:tav tm="100000">
                                          <p:val>
                                            <p:strVal val="#ppt_w"/>
                                          </p:val>
                                        </p:tav>
                                      </p:tavLst>
                                    </p:anim>
                                    <p:anim calcmode="lin" valueType="num">
                                      <p:cBhvr>
                                        <p:cTn id="50" dur="1000" fill="hold"/>
                                        <p:tgtEl>
                                          <p:spTgt spid="4100"/>
                                        </p:tgtEl>
                                        <p:attrNameLst>
                                          <p:attrName>ppt_h</p:attrName>
                                        </p:attrNameLst>
                                      </p:cBhvr>
                                      <p:tavLst>
                                        <p:tav tm="0">
                                          <p:val>
                                            <p:fltVal val="0"/>
                                          </p:val>
                                        </p:tav>
                                        <p:tav tm="100000">
                                          <p:val>
                                            <p:strVal val="#ppt_h"/>
                                          </p:val>
                                        </p:tav>
                                      </p:tavLst>
                                    </p:anim>
                                    <p:anim calcmode="lin" valueType="num">
                                      <p:cBhvr>
                                        <p:cTn id="51"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100"/>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4098"/>
                                        </p:tgtEl>
                                        <p:attrNameLst>
                                          <p:attrName>style.visibility</p:attrName>
                                        </p:attrNameLst>
                                      </p:cBhvr>
                                      <p:to>
                                        <p:strVal val="visible"/>
                                      </p:to>
                                    </p:set>
                                    <p:anim calcmode="lin" valueType="num">
                                      <p:cBhvr>
                                        <p:cTn id="55" dur="1000" fill="hold"/>
                                        <p:tgtEl>
                                          <p:spTgt spid="4098"/>
                                        </p:tgtEl>
                                        <p:attrNameLst>
                                          <p:attrName>ppt_w</p:attrName>
                                        </p:attrNameLst>
                                      </p:cBhvr>
                                      <p:tavLst>
                                        <p:tav tm="0">
                                          <p:val>
                                            <p:fltVal val="0"/>
                                          </p:val>
                                        </p:tav>
                                        <p:tav tm="100000">
                                          <p:val>
                                            <p:strVal val="#ppt_w"/>
                                          </p:val>
                                        </p:tav>
                                      </p:tavLst>
                                    </p:anim>
                                    <p:anim calcmode="lin" valueType="num">
                                      <p:cBhvr>
                                        <p:cTn id="56" dur="1000" fill="hold"/>
                                        <p:tgtEl>
                                          <p:spTgt spid="4098"/>
                                        </p:tgtEl>
                                        <p:attrNameLst>
                                          <p:attrName>ppt_h</p:attrName>
                                        </p:attrNameLst>
                                      </p:cBhvr>
                                      <p:tavLst>
                                        <p:tav tm="0">
                                          <p:val>
                                            <p:fltVal val="0"/>
                                          </p:val>
                                        </p:tav>
                                        <p:tav tm="100000">
                                          <p:val>
                                            <p:strVal val="#ppt_h"/>
                                          </p:val>
                                        </p:tav>
                                      </p:tavLst>
                                    </p:anim>
                                    <p:anim calcmode="lin" valueType="num">
                                      <p:cBhvr>
                                        <p:cTn id="57"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bg/>
                                          </p:spTgt>
                                        </p:tgtEl>
                                        <p:attrNameLst>
                                          <p:attrName>style.visibility</p:attrName>
                                        </p:attrNameLst>
                                      </p:cBhvr>
                                      <p:to>
                                        <p:strVal val="visible"/>
                                      </p:to>
                                    </p:set>
                                    <p:animEffect transition="in" filter="wipe(left)">
                                      <p:cBhvr>
                                        <p:cTn id="63" dur="500"/>
                                        <p:tgtEl>
                                          <p:spTgt spid="8">
                                            <p:bg/>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wipe(left)">
                                      <p:cBhvr>
                                        <p:cTn id="66" dur="500"/>
                                        <p:tgtEl>
                                          <p:spTgt spid="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4102"/>
                                        </p:tgtEl>
                                      </p:cBhvr>
                                    </p:animEffect>
                                    <p:set>
                                      <p:cBhvr>
                                        <p:cTn id="71" dur="1" fill="hold">
                                          <p:stCondLst>
                                            <p:cond delay="499"/>
                                          </p:stCondLst>
                                        </p:cTn>
                                        <p:tgtEl>
                                          <p:spTgt spid="410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100"/>
                                        </p:tgtEl>
                                      </p:cBhvr>
                                    </p:animEffect>
                                    <p:set>
                                      <p:cBhvr>
                                        <p:cTn id="74" dur="1" fill="hold">
                                          <p:stCondLst>
                                            <p:cond delay="499"/>
                                          </p:stCondLst>
                                        </p:cTn>
                                        <p:tgtEl>
                                          <p:spTgt spid="410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098"/>
                                        </p:tgtEl>
                                      </p:cBhvr>
                                    </p:animEffect>
                                    <p:set>
                                      <p:cBhvr>
                                        <p:cTn id="77" dur="1" fill="hold">
                                          <p:stCondLst>
                                            <p:cond delay="499"/>
                                          </p:stCondLst>
                                        </p:cTn>
                                        <p:tgtEl>
                                          <p:spTgt spid="409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nodeType="clickEffect">
                                  <p:stCondLst>
                                    <p:cond delay="0"/>
                                  </p:stCondLst>
                                  <p:childTnLst>
                                    <p:set>
                                      <p:cBhvr>
                                        <p:cTn id="81" dur="1" fill="hold">
                                          <p:stCondLst>
                                            <p:cond delay="0"/>
                                          </p:stCondLst>
                                        </p:cTn>
                                        <p:tgtEl>
                                          <p:spTgt spid="4106"/>
                                        </p:tgtEl>
                                        <p:attrNameLst>
                                          <p:attrName>style.visibility</p:attrName>
                                        </p:attrNameLst>
                                      </p:cBhvr>
                                      <p:to>
                                        <p:strVal val="visible"/>
                                      </p:to>
                                    </p:set>
                                    <p:anim calcmode="lin" valueType="num">
                                      <p:cBhvr>
                                        <p:cTn id="82" dur="1000" fill="hold"/>
                                        <p:tgtEl>
                                          <p:spTgt spid="4106"/>
                                        </p:tgtEl>
                                        <p:attrNameLst>
                                          <p:attrName>ppt_w</p:attrName>
                                        </p:attrNameLst>
                                      </p:cBhvr>
                                      <p:tavLst>
                                        <p:tav tm="0">
                                          <p:val>
                                            <p:fltVal val="0"/>
                                          </p:val>
                                        </p:tav>
                                        <p:tav tm="100000">
                                          <p:val>
                                            <p:strVal val="#ppt_w"/>
                                          </p:val>
                                        </p:tav>
                                      </p:tavLst>
                                    </p:anim>
                                    <p:anim calcmode="lin" valueType="num">
                                      <p:cBhvr>
                                        <p:cTn id="83" dur="1000" fill="hold"/>
                                        <p:tgtEl>
                                          <p:spTgt spid="4106"/>
                                        </p:tgtEl>
                                        <p:attrNameLst>
                                          <p:attrName>ppt_h</p:attrName>
                                        </p:attrNameLst>
                                      </p:cBhvr>
                                      <p:tavLst>
                                        <p:tav tm="0">
                                          <p:val>
                                            <p:fltVal val="0"/>
                                          </p:val>
                                        </p:tav>
                                        <p:tav tm="100000">
                                          <p:val>
                                            <p:strVal val="#ppt_h"/>
                                          </p:val>
                                        </p:tav>
                                      </p:tavLst>
                                    </p:anim>
                                    <p:anim calcmode="lin" valueType="num">
                                      <p:cBhvr>
                                        <p:cTn id="84" dur="1000" fill="hold"/>
                                        <p:tgtEl>
                                          <p:spTgt spid="4106"/>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41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8">
                                            <p:txEl>
                                              <p:pRg st="1" end="1"/>
                                            </p:txEl>
                                          </p:spTgt>
                                        </p:tgtEl>
                                        <p:attrNameLst>
                                          <p:attrName>style.visibility</p:attrName>
                                        </p:attrNameLst>
                                      </p:cBhvr>
                                      <p:to>
                                        <p:strVal val="visible"/>
                                      </p:to>
                                    </p:set>
                                    <p:animEffect transition="in" filter="wipe(left)">
                                      <p:cBhvr>
                                        <p:cTn id="90" dur="500"/>
                                        <p:tgtEl>
                                          <p:spTgt spid="8">
                                            <p:txEl>
                                              <p:pRg st="1" end="1"/>
                                            </p:txEl>
                                          </p:spTgt>
                                        </p:tgtEl>
                                      </p:cBhvr>
                                    </p:animEffect>
                                  </p:childTnLst>
                                </p:cTn>
                              </p:par>
                            </p:childTnLst>
                          </p:cTn>
                        </p:par>
                        <p:par>
                          <p:cTn id="91" fill="hold">
                            <p:stCondLst>
                              <p:cond delay="500"/>
                            </p:stCondLst>
                            <p:childTnLst>
                              <p:par>
                                <p:cTn id="92" presetID="2" presetClass="entr" presetSubtype="4" fill="hold" grpId="0" nodeType="afterEffect">
                                  <p:stCondLst>
                                    <p:cond delay="0"/>
                                  </p:stCondLst>
                                  <p:childTnLst>
                                    <p:set>
                                      <p:cBhvr>
                                        <p:cTn id="93" dur="1" fill="hold">
                                          <p:stCondLst>
                                            <p:cond delay="0"/>
                                          </p:stCondLst>
                                        </p:cTn>
                                        <p:tgtEl>
                                          <p:spTgt spid="10">
                                            <p:txEl>
                                              <p:pRg st="0" end="0"/>
                                            </p:txEl>
                                          </p:spTgt>
                                        </p:tgtEl>
                                        <p:attrNameLst>
                                          <p:attrName>style.visibility</p:attrName>
                                        </p:attrNameLst>
                                      </p:cBhvr>
                                      <p:to>
                                        <p:strVal val="visible"/>
                                      </p:to>
                                    </p:set>
                                    <p:anim calcmode="lin" valueType="num">
                                      <p:cBhvr additive="base">
                                        <p:cTn id="9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4108"/>
                                        </p:tgtEl>
                                        <p:attrNameLst>
                                          <p:attrName>style.visibility</p:attrName>
                                        </p:attrNameLst>
                                      </p:cBhvr>
                                      <p:to>
                                        <p:strVal val="visible"/>
                                      </p:to>
                                    </p:set>
                                    <p:anim calcmode="lin" valueType="num">
                                      <p:cBhvr>
                                        <p:cTn id="100" dur="1000" fill="hold"/>
                                        <p:tgtEl>
                                          <p:spTgt spid="4108"/>
                                        </p:tgtEl>
                                        <p:attrNameLst>
                                          <p:attrName>ppt_w</p:attrName>
                                        </p:attrNameLst>
                                      </p:cBhvr>
                                      <p:tavLst>
                                        <p:tav tm="0">
                                          <p:val>
                                            <p:fltVal val="0"/>
                                          </p:val>
                                        </p:tav>
                                        <p:tav tm="100000">
                                          <p:val>
                                            <p:strVal val="#ppt_w"/>
                                          </p:val>
                                        </p:tav>
                                      </p:tavLst>
                                    </p:anim>
                                    <p:anim calcmode="lin" valueType="num">
                                      <p:cBhvr>
                                        <p:cTn id="101" dur="1000" fill="hold"/>
                                        <p:tgtEl>
                                          <p:spTgt spid="4108"/>
                                        </p:tgtEl>
                                        <p:attrNameLst>
                                          <p:attrName>ppt_h</p:attrName>
                                        </p:attrNameLst>
                                      </p:cBhvr>
                                      <p:tavLst>
                                        <p:tav tm="0">
                                          <p:val>
                                            <p:fltVal val="0"/>
                                          </p:val>
                                        </p:tav>
                                        <p:tav tm="100000">
                                          <p:val>
                                            <p:strVal val="#ppt_h"/>
                                          </p:val>
                                        </p:tav>
                                      </p:tavLst>
                                    </p:anim>
                                    <p:anim calcmode="lin" valueType="num">
                                      <p:cBhvr>
                                        <p:cTn id="102" dur="10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41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
                                            <p:txEl>
                                              <p:pRg st="2" end="2"/>
                                            </p:txEl>
                                          </p:spTgt>
                                        </p:tgtEl>
                                        <p:attrNameLst>
                                          <p:attrName>style.visibility</p:attrName>
                                        </p:attrNameLst>
                                      </p:cBhvr>
                                      <p:to>
                                        <p:strVal val="visible"/>
                                      </p:to>
                                    </p:set>
                                    <p:animEffect transition="in" filter="wipe(left)">
                                      <p:cBhvr>
                                        <p:cTn id="108" dur="500"/>
                                        <p:tgtEl>
                                          <p:spTgt spid="8">
                                            <p:txEl>
                                              <p:pRg st="2" end="2"/>
                                            </p:txEl>
                                          </p:spTgt>
                                        </p:tgtEl>
                                      </p:cBhvr>
                                    </p:animEffect>
                                  </p:childTnLst>
                                </p:cTn>
                              </p:par>
                            </p:childTnLst>
                          </p:cTn>
                        </p:par>
                        <p:par>
                          <p:cTn id="109" fill="hold">
                            <p:stCondLst>
                              <p:cond delay="500"/>
                            </p:stCondLst>
                            <p:childTnLst>
                              <p:par>
                                <p:cTn id="110" presetID="2" presetClass="entr" presetSubtype="4" fill="hold" grpId="0" nodeType="afterEffect">
                                  <p:stCondLst>
                                    <p:cond delay="0"/>
                                  </p:stCondLst>
                                  <p:childTnLst>
                                    <p:set>
                                      <p:cBhvr>
                                        <p:cTn id="111" dur="1" fill="hold">
                                          <p:stCondLst>
                                            <p:cond delay="0"/>
                                          </p:stCondLst>
                                        </p:cTn>
                                        <p:tgtEl>
                                          <p:spTgt spid="10">
                                            <p:txEl>
                                              <p:pRg st="1" end="1"/>
                                            </p:txEl>
                                          </p:spTgt>
                                        </p:tgtEl>
                                        <p:attrNameLst>
                                          <p:attrName>style.visibility</p:attrName>
                                        </p:attrNameLst>
                                      </p:cBhvr>
                                      <p:to>
                                        <p:strVal val="visible"/>
                                      </p:to>
                                    </p:set>
                                    <p:anim calcmode="lin" valueType="num">
                                      <p:cBhvr additive="base">
                                        <p:cTn id="1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5" presetClass="entr" presetSubtype="0" fill="hold" nodeType="clickEffect">
                                  <p:stCondLst>
                                    <p:cond delay="0"/>
                                  </p:stCondLst>
                                  <p:childTnLst>
                                    <p:set>
                                      <p:cBhvr>
                                        <p:cTn id="117" dur="1" fill="hold">
                                          <p:stCondLst>
                                            <p:cond delay="0"/>
                                          </p:stCondLst>
                                        </p:cTn>
                                        <p:tgtEl>
                                          <p:spTgt spid="4104"/>
                                        </p:tgtEl>
                                        <p:attrNameLst>
                                          <p:attrName>style.visibility</p:attrName>
                                        </p:attrNameLst>
                                      </p:cBhvr>
                                      <p:to>
                                        <p:strVal val="visible"/>
                                      </p:to>
                                    </p:set>
                                    <p:anim calcmode="lin" valueType="num">
                                      <p:cBhvr>
                                        <p:cTn id="118" dur="1000" fill="hold"/>
                                        <p:tgtEl>
                                          <p:spTgt spid="4104"/>
                                        </p:tgtEl>
                                        <p:attrNameLst>
                                          <p:attrName>ppt_w</p:attrName>
                                        </p:attrNameLst>
                                      </p:cBhvr>
                                      <p:tavLst>
                                        <p:tav tm="0">
                                          <p:val>
                                            <p:fltVal val="0"/>
                                          </p:val>
                                        </p:tav>
                                        <p:tav tm="100000">
                                          <p:val>
                                            <p:strVal val="#ppt_w"/>
                                          </p:val>
                                        </p:tav>
                                      </p:tavLst>
                                    </p:anim>
                                    <p:anim calcmode="lin" valueType="num">
                                      <p:cBhvr>
                                        <p:cTn id="119" dur="1000" fill="hold"/>
                                        <p:tgtEl>
                                          <p:spTgt spid="4104"/>
                                        </p:tgtEl>
                                        <p:attrNameLst>
                                          <p:attrName>ppt_h</p:attrName>
                                        </p:attrNameLst>
                                      </p:cBhvr>
                                      <p:tavLst>
                                        <p:tav tm="0">
                                          <p:val>
                                            <p:fltVal val="0"/>
                                          </p:val>
                                        </p:tav>
                                        <p:tav tm="100000">
                                          <p:val>
                                            <p:strVal val="#ppt_h"/>
                                          </p:val>
                                        </p:tav>
                                      </p:tavLst>
                                    </p:anim>
                                    <p:anim calcmode="lin" valueType="num">
                                      <p:cBhvr>
                                        <p:cTn id="120" dur="1000" fill="hold"/>
                                        <p:tgtEl>
                                          <p:spTgt spid="4104"/>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4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8">
                                            <p:txEl>
                                              <p:pRg st="3" end="3"/>
                                            </p:txEl>
                                          </p:spTgt>
                                        </p:tgtEl>
                                        <p:attrNameLst>
                                          <p:attrName>style.visibility</p:attrName>
                                        </p:attrNameLst>
                                      </p:cBhvr>
                                      <p:to>
                                        <p:strVal val="visible"/>
                                      </p:to>
                                    </p:set>
                                    <p:animEffect transition="in" filter="wipe(left)">
                                      <p:cBhvr>
                                        <p:cTn id="126" dur="500"/>
                                        <p:tgtEl>
                                          <p:spTgt spid="8">
                                            <p:txEl>
                                              <p:pRg st="3" end="3"/>
                                            </p:txEl>
                                          </p:spTgt>
                                        </p:tgtEl>
                                      </p:cBhvr>
                                    </p:animEffect>
                                  </p:childTnLst>
                                </p:cTn>
                              </p:par>
                            </p:childTnLst>
                          </p:cTn>
                        </p:par>
                        <p:par>
                          <p:cTn id="127" fill="hold">
                            <p:stCondLst>
                              <p:cond delay="500"/>
                            </p:stCondLst>
                            <p:childTnLst>
                              <p:par>
                                <p:cTn id="128" presetID="2" presetClass="entr" presetSubtype="4" fill="hold" grpId="0" nodeType="afterEffect">
                                  <p:stCondLst>
                                    <p:cond delay="0"/>
                                  </p:stCondLst>
                                  <p:childTnLst>
                                    <p:set>
                                      <p:cBhvr>
                                        <p:cTn id="129" dur="1" fill="hold">
                                          <p:stCondLst>
                                            <p:cond delay="0"/>
                                          </p:stCondLst>
                                        </p:cTn>
                                        <p:tgtEl>
                                          <p:spTgt spid="10">
                                            <p:txEl>
                                              <p:pRg st="2" end="2"/>
                                            </p:txEl>
                                          </p:spTgt>
                                        </p:tgtEl>
                                        <p:attrNameLst>
                                          <p:attrName>style.visibility</p:attrName>
                                        </p:attrNameLst>
                                      </p:cBhvr>
                                      <p:to>
                                        <p:strVal val="visible"/>
                                      </p:to>
                                    </p:set>
                                    <p:anim calcmode="lin" valueType="num">
                                      <p:cBhvr additive="base">
                                        <p:cTn id="1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5" presetClass="entr" presetSubtype="0" fill="hold" nodeType="clickEffect">
                                  <p:stCondLst>
                                    <p:cond delay="0"/>
                                  </p:stCondLst>
                                  <p:childTnLst>
                                    <p:set>
                                      <p:cBhvr>
                                        <p:cTn id="135" dur="1" fill="hold">
                                          <p:stCondLst>
                                            <p:cond delay="0"/>
                                          </p:stCondLst>
                                        </p:cTn>
                                        <p:tgtEl>
                                          <p:spTgt spid="4110"/>
                                        </p:tgtEl>
                                        <p:attrNameLst>
                                          <p:attrName>style.visibility</p:attrName>
                                        </p:attrNameLst>
                                      </p:cBhvr>
                                      <p:to>
                                        <p:strVal val="visible"/>
                                      </p:to>
                                    </p:set>
                                    <p:anim calcmode="lin" valueType="num">
                                      <p:cBhvr>
                                        <p:cTn id="136" dur="1000" fill="hold"/>
                                        <p:tgtEl>
                                          <p:spTgt spid="4110"/>
                                        </p:tgtEl>
                                        <p:attrNameLst>
                                          <p:attrName>ppt_w</p:attrName>
                                        </p:attrNameLst>
                                      </p:cBhvr>
                                      <p:tavLst>
                                        <p:tav tm="0">
                                          <p:val>
                                            <p:fltVal val="0"/>
                                          </p:val>
                                        </p:tav>
                                        <p:tav tm="100000">
                                          <p:val>
                                            <p:strVal val="#ppt_w"/>
                                          </p:val>
                                        </p:tav>
                                      </p:tavLst>
                                    </p:anim>
                                    <p:anim calcmode="lin" valueType="num">
                                      <p:cBhvr>
                                        <p:cTn id="137" dur="1000" fill="hold"/>
                                        <p:tgtEl>
                                          <p:spTgt spid="4110"/>
                                        </p:tgtEl>
                                        <p:attrNameLst>
                                          <p:attrName>ppt_h</p:attrName>
                                        </p:attrNameLst>
                                      </p:cBhvr>
                                      <p:tavLst>
                                        <p:tav tm="0">
                                          <p:val>
                                            <p:fltVal val="0"/>
                                          </p:val>
                                        </p:tav>
                                        <p:tav tm="100000">
                                          <p:val>
                                            <p:strVal val="#ppt_h"/>
                                          </p:val>
                                        </p:tav>
                                      </p:tavLst>
                                    </p:anim>
                                    <p:anim calcmode="lin" valueType="num">
                                      <p:cBhvr>
                                        <p:cTn id="138" dur="1000" fill="hold"/>
                                        <p:tgtEl>
                                          <p:spTgt spid="4110"/>
                                        </p:tgtEl>
                                        <p:attrNameLst>
                                          <p:attrName>ppt_x</p:attrName>
                                        </p:attrNameLst>
                                      </p:cBhvr>
                                      <p:tavLst>
                                        <p:tav tm="0" fmla="#ppt_x+(cos(-2*pi*(1-$))*-#ppt_x-sin(-2*pi*(1-$))*(1-#ppt_y))*(1-$)">
                                          <p:val>
                                            <p:fltVal val="0"/>
                                          </p:val>
                                        </p:tav>
                                        <p:tav tm="100000">
                                          <p:val>
                                            <p:fltVal val="1"/>
                                          </p:val>
                                        </p:tav>
                                      </p:tavLst>
                                    </p:anim>
                                    <p:anim calcmode="lin" valueType="num">
                                      <p:cBhvr>
                                        <p:cTn id="139" dur="1000" fill="hold"/>
                                        <p:tgtEl>
                                          <p:spTgt spid="41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8">
                                            <p:txEl>
                                              <p:pRg st="4" end="4"/>
                                            </p:txEl>
                                          </p:spTgt>
                                        </p:tgtEl>
                                        <p:attrNameLst>
                                          <p:attrName>style.visibility</p:attrName>
                                        </p:attrNameLst>
                                      </p:cBhvr>
                                      <p:to>
                                        <p:strVal val="visible"/>
                                      </p:to>
                                    </p:set>
                                    <p:animEffect transition="in" filter="wipe(left)">
                                      <p:cBhvr>
                                        <p:cTn id="144" dur="500"/>
                                        <p:tgtEl>
                                          <p:spTgt spid="8">
                                            <p:txEl>
                                              <p:pRg st="4" end="4"/>
                                            </p:txEl>
                                          </p:spTgt>
                                        </p:tgtEl>
                                      </p:cBhvr>
                                    </p:animEffec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10">
                                            <p:txEl>
                                              <p:pRg st="3" end="3"/>
                                            </p:txEl>
                                          </p:spTgt>
                                        </p:tgtEl>
                                        <p:attrNameLst>
                                          <p:attrName>style.visibility</p:attrName>
                                        </p:attrNameLst>
                                      </p:cBhvr>
                                      <p:to>
                                        <p:strVal val="visible"/>
                                      </p:to>
                                    </p:set>
                                    <p:anim calcmode="lin" valueType="num">
                                      <p:cBhvr additive="base">
                                        <p:cTn id="148"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uiExpand="1" build="p" animBg="1"/>
      <p:bldP spid="8" grpId="0" uiExpand="1" build="p" animBg="1"/>
      <p:bldP spid="10" grpId="0" uiExpand="1" build="p"/>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7011" y="1371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6257012" y="134065"/>
            <a:ext cx="2886989" cy="760864"/>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Introduction au thème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6" name="Rectangle 5"/>
          <p:cNvSpPr/>
          <p:nvPr/>
        </p:nvSpPr>
        <p:spPr>
          <a:xfrm>
            <a:off x="6538573" y="993100"/>
            <a:ext cx="2535793" cy="1446550"/>
          </a:xfrm>
          <a:prstGeom prst="rect">
            <a:avLst/>
          </a:prstGeom>
          <a:solidFill>
            <a:schemeClr val="accent2">
              <a:lumMod val="60000"/>
              <a:lumOff val="40000"/>
            </a:schemeClr>
          </a:solidFill>
        </p:spPr>
        <p:txBody>
          <a:bodyPr wrap="square">
            <a:spAutoFit/>
          </a:bodyPr>
          <a:lstStyle/>
          <a:p>
            <a:pPr algn="ctr"/>
            <a:r>
              <a:rPr lang="fr-FR" sz="1100" b="1" u="sng" dirty="0" smtClean="0"/>
              <a:t>Problématique</a:t>
            </a:r>
          </a:p>
          <a:p>
            <a:pPr algn="ctr"/>
            <a:r>
              <a:rPr lang="fr-FR" sz="1100" dirty="0" smtClean="0"/>
              <a:t>Quels sont les changements provoqués par le développement ? Quelles réponses les sociétés apportent-elles aux défis imposés par les transitions démographique et économique ?</a:t>
            </a:r>
            <a:endParaRPr lang="fr-FR" sz="1100" dirty="0"/>
          </a:p>
        </p:txBody>
      </p:sp>
      <p:pic>
        <p:nvPicPr>
          <p:cNvPr id="9"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36025" flipH="1">
            <a:off x="1182221" y="642942"/>
            <a:ext cx="1006809" cy="1240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263975">
            <a:off x="4445335" y="642941"/>
            <a:ext cx="1006809" cy="12403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73386" y="345610"/>
            <a:ext cx="3128506" cy="461665"/>
          </a:xfrm>
          <a:prstGeom prst="rect">
            <a:avLst/>
          </a:prstGeom>
          <a:solidFill>
            <a:schemeClr val="bg2">
              <a:lumMod val="10000"/>
            </a:schemeClr>
          </a:solidFill>
        </p:spPr>
        <p:txBody>
          <a:bodyPr wrap="square">
            <a:spAutoFit/>
          </a:bodyPr>
          <a:lstStyle/>
          <a:p>
            <a:pPr lvl="0" algn="ctr"/>
            <a:r>
              <a:rPr lang="fr-FR" sz="1200" b="1" cap="small" dirty="0">
                <a:solidFill>
                  <a:prstClr val="white"/>
                </a:solidFill>
                <a:latin typeface="Century Gothic" pitchFamily="34" charset="0"/>
              </a:rPr>
              <a:t>Thème </a:t>
            </a:r>
            <a:r>
              <a:rPr lang="fr-FR" sz="1200" b="1" cap="small" dirty="0" smtClean="0">
                <a:solidFill>
                  <a:prstClr val="white"/>
                </a:solidFill>
                <a:latin typeface="Century Gothic" pitchFamily="34" charset="0"/>
              </a:rPr>
              <a:t>2 = Analyse du développement et de ses conséquences sur </a:t>
            </a:r>
            <a:endParaRPr lang="fr-FR" sz="1200" b="1" cap="small" dirty="0">
              <a:solidFill>
                <a:prstClr val="white"/>
              </a:solidFill>
              <a:latin typeface="Century Gothic" pitchFamily="34" charset="0"/>
            </a:endParaRPr>
          </a:p>
        </p:txBody>
      </p:sp>
      <p:sp>
        <p:nvSpPr>
          <p:cNvPr id="13" name="Rectangle 12"/>
          <p:cNvSpPr/>
          <p:nvPr/>
        </p:nvSpPr>
        <p:spPr>
          <a:xfrm>
            <a:off x="6538572" y="2607174"/>
            <a:ext cx="2535793" cy="3785652"/>
          </a:xfrm>
          <a:prstGeom prst="rect">
            <a:avLst/>
          </a:prstGeom>
          <a:solidFill>
            <a:schemeClr val="bg2">
              <a:lumMod val="90000"/>
            </a:schemeClr>
          </a:solidFill>
        </p:spPr>
        <p:txBody>
          <a:bodyPr wrap="square">
            <a:spAutoFit/>
          </a:bodyPr>
          <a:lstStyle/>
          <a:p>
            <a:pPr algn="ctr"/>
            <a:r>
              <a:rPr lang="fr-FR" sz="1000" b="1" u="sng" cap="small" dirty="0" smtClean="0"/>
              <a:t>Définitions</a:t>
            </a:r>
            <a:r>
              <a:rPr lang="fr-FR" sz="1000" dirty="0" smtClean="0"/>
              <a:t> </a:t>
            </a:r>
          </a:p>
          <a:p>
            <a:pPr algn="just"/>
            <a:r>
              <a:rPr lang="fr-FR" sz="1000" b="1" u="sng" dirty="0" smtClean="0"/>
              <a:t>Développement</a:t>
            </a:r>
            <a:r>
              <a:rPr lang="fr-FR" sz="1000" dirty="0" smtClean="0"/>
              <a:t> </a:t>
            </a:r>
            <a:r>
              <a:rPr lang="fr-FR" sz="1000" dirty="0"/>
              <a:t>:  </a:t>
            </a:r>
            <a:r>
              <a:rPr lang="fr-FR" sz="1000" dirty="0" smtClean="0"/>
              <a:t>ensemble </a:t>
            </a:r>
            <a:r>
              <a:rPr lang="fr-FR" sz="1000" dirty="0"/>
              <a:t>des transformations techniques, sociales, territoriales, démographiques et culturelles accompagnant la croissance de la production. Il </a:t>
            </a:r>
            <a:r>
              <a:rPr lang="fr-FR" sz="1000" dirty="0" smtClean="0"/>
              <a:t>est </a:t>
            </a:r>
            <a:r>
              <a:rPr lang="fr-FR" sz="1000" dirty="0"/>
              <a:t>associé à l’idée de progrès économique et </a:t>
            </a:r>
            <a:r>
              <a:rPr lang="fr-FR" sz="1000" dirty="0" smtClean="0"/>
              <a:t>social et inclut </a:t>
            </a:r>
            <a:r>
              <a:rPr lang="fr-FR" sz="1000" dirty="0"/>
              <a:t>différentes dimensions </a:t>
            </a:r>
            <a:r>
              <a:rPr lang="fr-FR" sz="1000" dirty="0" smtClean="0"/>
              <a:t>du </a:t>
            </a:r>
            <a:r>
              <a:rPr lang="fr-FR" sz="1000" dirty="0"/>
              <a:t>bien-être, voire du bonheur : </a:t>
            </a:r>
            <a:r>
              <a:rPr lang="fr-FR" sz="1000" dirty="0" smtClean="0"/>
              <a:t>état de </a:t>
            </a:r>
            <a:r>
              <a:rPr lang="fr-FR" sz="1000" dirty="0"/>
              <a:t>santé des populations, </a:t>
            </a:r>
            <a:r>
              <a:rPr lang="fr-FR" sz="1000" dirty="0" smtClean="0"/>
              <a:t>niveaux </a:t>
            </a:r>
            <a:r>
              <a:rPr lang="fr-FR" sz="1000" dirty="0"/>
              <a:t>d'instruction, </a:t>
            </a:r>
            <a:r>
              <a:rPr lang="fr-FR" sz="1000" dirty="0" smtClean="0"/>
              <a:t>conditions </a:t>
            </a:r>
            <a:r>
              <a:rPr lang="fr-FR" sz="1000" dirty="0"/>
              <a:t>de vie.</a:t>
            </a:r>
            <a:endParaRPr lang="fr-FR" sz="1000" dirty="0" smtClean="0"/>
          </a:p>
          <a:p>
            <a:pPr algn="just"/>
            <a:r>
              <a:rPr lang="fr-FR" sz="1000" b="1" u="sng" dirty="0" smtClean="0"/>
              <a:t>Transition</a:t>
            </a:r>
            <a:r>
              <a:rPr lang="fr-FR" sz="1000" dirty="0" smtClean="0"/>
              <a:t> </a:t>
            </a:r>
            <a:r>
              <a:rPr lang="fr-FR" sz="1000" dirty="0"/>
              <a:t>: ensemble de changements majeurs de différentes natures intervenant dans une période relativement courte</a:t>
            </a:r>
            <a:endParaRPr lang="fr-FR" sz="1000" dirty="0" smtClean="0"/>
          </a:p>
          <a:p>
            <a:pPr algn="just"/>
            <a:r>
              <a:rPr lang="fr-FR" sz="1000" b="1" u="sng" dirty="0" smtClean="0"/>
              <a:t>Transition </a:t>
            </a:r>
            <a:r>
              <a:rPr lang="fr-FR" sz="1000" b="1" u="sng" dirty="0"/>
              <a:t>démographique</a:t>
            </a:r>
            <a:r>
              <a:rPr lang="fr-FR" sz="1000" dirty="0"/>
              <a:t> : passage d’un équilibre démographique ancien (natalité et de mortalité élevées) à un équilibre nouveau (natalités et mortalités basses).</a:t>
            </a:r>
            <a:endParaRPr lang="fr-FR" sz="1000" dirty="0" smtClean="0"/>
          </a:p>
          <a:p>
            <a:pPr algn="just"/>
            <a:r>
              <a:rPr lang="fr-FR" sz="1000" b="1" u="sng" dirty="0" smtClean="0"/>
              <a:t>Transition économique</a:t>
            </a:r>
            <a:r>
              <a:rPr lang="fr-FR" sz="1000" dirty="0" smtClean="0"/>
              <a:t> </a:t>
            </a:r>
            <a:r>
              <a:rPr lang="fr-FR" sz="1000" dirty="0"/>
              <a:t>: processus de développement et d’enrichissement des populations.</a:t>
            </a:r>
          </a:p>
        </p:txBody>
      </p:sp>
      <p:pic>
        <p:nvPicPr>
          <p:cNvPr id="1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6183" flipH="1">
            <a:off x="1090692" y="2182750"/>
            <a:ext cx="1006809" cy="12403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13817">
            <a:off x="4549578" y="2182748"/>
            <a:ext cx="1006809" cy="12403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13020" y="1944000"/>
            <a:ext cx="1864747"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Les territoires</a:t>
            </a:r>
            <a:endParaRPr lang="fr-FR" sz="1200" b="1" cap="small" dirty="0">
              <a:solidFill>
                <a:prstClr val="white"/>
              </a:solidFill>
              <a:latin typeface="Century Gothic" pitchFamily="34" charset="0"/>
            </a:endParaRPr>
          </a:p>
        </p:txBody>
      </p:sp>
      <p:sp>
        <p:nvSpPr>
          <p:cNvPr id="12" name="Rectangle 11"/>
          <p:cNvSpPr/>
          <p:nvPr/>
        </p:nvSpPr>
        <p:spPr>
          <a:xfrm>
            <a:off x="4359880" y="1944000"/>
            <a:ext cx="1864747"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Les populations</a:t>
            </a:r>
            <a:endParaRPr lang="fr-FR" sz="1200" b="1" cap="small" dirty="0">
              <a:solidFill>
                <a:prstClr val="white"/>
              </a:solidFill>
              <a:latin typeface="Century Gothic" pitchFamily="34" charset="0"/>
            </a:endParaRPr>
          </a:p>
        </p:txBody>
      </p:sp>
      <p:pic>
        <p:nvPicPr>
          <p:cNvPr id="17"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13817">
            <a:off x="2389289" y="3384000"/>
            <a:ext cx="749707" cy="9175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6183" flipH="1">
            <a:off x="3561954" y="3384000"/>
            <a:ext cx="749707" cy="9175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172912" y="3312000"/>
            <a:ext cx="2329454"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Transition </a:t>
            </a:r>
            <a:endParaRPr lang="fr-FR" sz="1200" b="1" cap="small" dirty="0">
              <a:solidFill>
                <a:prstClr val="white"/>
              </a:solidFill>
              <a:latin typeface="Century Gothic" pitchFamily="34" charset="0"/>
            </a:endParaRPr>
          </a:p>
        </p:txBody>
      </p:sp>
      <p:sp>
        <p:nvSpPr>
          <p:cNvPr id="19" name="Rectangle 18"/>
          <p:cNvSpPr/>
          <p:nvPr/>
        </p:nvSpPr>
        <p:spPr>
          <a:xfrm>
            <a:off x="741811" y="4451898"/>
            <a:ext cx="1792158"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Démographique</a:t>
            </a:r>
            <a:endParaRPr lang="fr-FR" sz="1200" b="1" cap="small" dirty="0">
              <a:solidFill>
                <a:prstClr val="white"/>
              </a:solidFill>
              <a:latin typeface="Century Gothic" pitchFamily="34" charset="0"/>
            </a:endParaRPr>
          </a:p>
        </p:txBody>
      </p:sp>
      <p:sp>
        <p:nvSpPr>
          <p:cNvPr id="20" name="Rectangle 19"/>
          <p:cNvSpPr/>
          <p:nvPr/>
        </p:nvSpPr>
        <p:spPr>
          <a:xfrm>
            <a:off x="4155088" y="4451898"/>
            <a:ext cx="1795787"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Economique</a:t>
            </a:r>
            <a:endParaRPr lang="fr-FR" sz="1200" b="1" cap="small" dirty="0">
              <a:solidFill>
                <a:prstClr val="white"/>
              </a:solidFill>
              <a:latin typeface="Century Gothic" pitchFamily="34" charset="0"/>
            </a:endParaRPr>
          </a:p>
        </p:txBody>
      </p:sp>
      <p:pic>
        <p:nvPicPr>
          <p:cNvPr id="1030" name="Picture 6" descr="Résultat de recherche d'images pour &quot;fleche aller retour&quot;"/>
          <p:cNvPicPr>
            <a:picLocks noChangeAspect="1" noChangeArrowheads="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26667" b="65833" l="4167" r="95556"/>
                    </a14:imgEffect>
                  </a14:imgLayer>
                </a14:imgProps>
              </a:ext>
              <a:ext uri="{28A0092B-C50C-407E-A947-70E740481C1C}">
                <a14:useLocalDpi xmlns:a14="http://schemas.microsoft.com/office/drawing/2010/main" val="0"/>
              </a:ext>
            </a:extLst>
          </a:blip>
          <a:srcRect t="21717" b="28697"/>
          <a:stretch/>
        </p:blipFill>
        <p:spPr bwMode="auto">
          <a:xfrm>
            <a:off x="2533969" y="4332459"/>
            <a:ext cx="1507127" cy="4537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ng.pngtree.com/png-clipart/20190921/original/pngtree-hand-drawn-orange-arrow-free-illustration-png-image_4761414.jpg"/>
          <p:cNvPicPr>
            <a:picLocks noChangeAspect="1" noChangeArrowheads="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backgroundRemoval t="4500" b="94417" l="6167" r="93833"/>
                    </a14:imgEffect>
                  </a14:imgLayer>
                </a14:imgProps>
              </a:ext>
              <a:ext uri="{28A0092B-C50C-407E-A947-70E740481C1C}">
                <a14:useLocalDpi xmlns:a14="http://schemas.microsoft.com/office/drawing/2010/main" val="0"/>
              </a:ext>
            </a:extLst>
          </a:blip>
          <a:srcRect/>
          <a:stretch>
            <a:fillRect/>
          </a:stretch>
        </p:blipFill>
        <p:spPr bwMode="auto">
          <a:xfrm>
            <a:off x="492831" y="4572000"/>
            <a:ext cx="1201976" cy="12019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s://png.pngtree.com/png-clipart/20190921/original/pngtree-hand-drawn-orange-arrow-free-illustration-png-image_4761414.jp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backgroundRemoval t="4500" b="94417" l="6167" r="93833"/>
                    </a14:imgEffect>
                  </a14:imgLayer>
                </a14:imgProps>
              </a:ext>
              <a:ext uri="{28A0092B-C50C-407E-A947-70E740481C1C}">
                <a14:useLocalDpi xmlns:a14="http://schemas.microsoft.com/office/drawing/2010/main" val="0"/>
              </a:ext>
            </a:extLst>
          </a:blip>
          <a:srcRect/>
          <a:stretch>
            <a:fillRect/>
          </a:stretch>
        </p:blipFill>
        <p:spPr bwMode="auto">
          <a:xfrm flipH="1">
            <a:off x="4967068" y="4572000"/>
            <a:ext cx="1201976" cy="1201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2356" y="4895999"/>
            <a:ext cx="3810565" cy="1107996"/>
          </a:xfrm>
          <a:prstGeom prst="rect">
            <a:avLst/>
          </a:prstGeom>
          <a:solidFill>
            <a:schemeClr val="bg1">
              <a:lumMod val="75000"/>
            </a:schemeClr>
          </a:solidFill>
        </p:spPr>
        <p:txBody>
          <a:bodyPr wrap="square">
            <a:spAutoFit/>
          </a:bodyPr>
          <a:lstStyle/>
          <a:p>
            <a:pPr algn="ctr"/>
            <a:r>
              <a:rPr lang="fr-FR" sz="1100" b="1" u="sng" dirty="0" smtClean="0"/>
              <a:t>Difficultés</a:t>
            </a:r>
            <a:r>
              <a:rPr lang="fr-FR" sz="1100" b="1" dirty="0" smtClean="0"/>
              <a:t>  </a:t>
            </a:r>
            <a:endParaRPr lang="fr-FR" sz="1100" dirty="0"/>
          </a:p>
          <a:p>
            <a:pPr algn="just"/>
            <a:r>
              <a:rPr lang="fr-FR" sz="1100" dirty="0" smtClean="0"/>
              <a:t>- Des </a:t>
            </a:r>
            <a:r>
              <a:rPr lang="fr-FR" sz="1100" b="1" dirty="0" smtClean="0"/>
              <a:t>rythmes </a:t>
            </a:r>
            <a:r>
              <a:rPr lang="fr-FR" sz="1100" b="1" dirty="0"/>
              <a:t>différents en fonction des territoires </a:t>
            </a:r>
            <a:r>
              <a:rPr lang="fr-FR" sz="1100" dirty="0" smtClean="0"/>
              <a:t>qui affichent des trajectoires différentes dans le temps et dans l’espace</a:t>
            </a:r>
            <a:endParaRPr lang="fr-FR" sz="1100" dirty="0"/>
          </a:p>
          <a:p>
            <a:pPr algn="ctr"/>
            <a:r>
              <a:rPr lang="fr-FR" sz="1100" dirty="0" smtClean="0"/>
              <a:t>= des évolutions qui posent </a:t>
            </a:r>
            <a:r>
              <a:rPr lang="fr-FR" sz="1100" dirty="0"/>
              <a:t>de </a:t>
            </a:r>
            <a:r>
              <a:rPr lang="fr-FR" sz="1100" b="1" dirty="0"/>
              <a:t>nombreux </a:t>
            </a:r>
            <a:r>
              <a:rPr lang="fr-FR" sz="1100" b="1" dirty="0" smtClean="0"/>
              <a:t>défis parmi lesquels celui du nombre et celui du vieillissement</a:t>
            </a:r>
            <a:endParaRPr lang="fr-FR" sz="1100" dirty="0"/>
          </a:p>
        </p:txBody>
      </p:sp>
      <p:pic>
        <p:nvPicPr>
          <p:cNvPr id="1026" name="Picture 2" descr="Résultat de recherche d'images pour &quot;développement&quot;"/>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4312" b="81463" l="9385" r="86538">
                        <a14:foregroundMark x1="40615" y1="43263" x2="32192" y2="62985"/>
                        <a14:foregroundMark x1="53308" y1="42612" x2="80615" y2="53035"/>
                        <a14:foregroundMark x1="62346" y1="28872" x2="65615" y2="31093"/>
                        <a14:foregroundMark x1="21923" y1="53509" x2="29538" y2="45455"/>
                        <a14:foregroundMark x1="19577" y1="51051" x2="20077" y2="53094"/>
                        <a14:foregroundMark x1="19192" y1="51821" x2="18615" y2="53450"/>
                        <a14:foregroundMark x1="23077" y1="35268" x2="25769" y2="35386"/>
                        <a14:foregroundMark x1="42731" y1="32633" x2="43423" y2="32633"/>
                        <a14:foregroundMark x1="41538" y1="29346" x2="44231" y2="29138"/>
                        <a14:foregroundMark x1="52077" y1="27214" x2="53346" y2="27214"/>
                        <a14:foregroundMark x1="51654" y1="27006" x2="53000" y2="26799"/>
                        <a14:foregroundMark x1="70654" y1="35327" x2="75115" y2="34765"/>
                        <a14:foregroundMark x1="75885" y1="36926" x2="78731" y2="36630"/>
                        <a14:backgroundMark x1="17846" y1="55819" x2="17962" y2="58662"/>
                      </a14:backgroundRemoval>
                    </a14:imgEffect>
                  </a14:imgLayer>
                </a14:imgProps>
              </a:ext>
              <a:ext uri="{28A0092B-C50C-407E-A947-70E740481C1C}">
                <a14:useLocalDpi xmlns:a14="http://schemas.microsoft.com/office/drawing/2010/main" val="0"/>
              </a:ext>
            </a:extLst>
          </a:blip>
          <a:srcRect l="9328" t="23833" r="13654" b="18207"/>
          <a:stretch/>
        </p:blipFill>
        <p:spPr bwMode="auto">
          <a:xfrm>
            <a:off x="2021035" y="721741"/>
            <a:ext cx="2532996" cy="247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108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bg/>
                                          </p:spTgt>
                                        </p:tgtEl>
                                        <p:attrNameLst>
                                          <p:attrName>style.visibility</p:attrName>
                                        </p:attrNameLst>
                                      </p:cBhvr>
                                      <p:to>
                                        <p:strVal val="visible"/>
                                      </p:to>
                                    </p:set>
                                    <p:animEffect transition="in" filter="wipe(left)">
                                      <p:cBhvr>
                                        <p:cTn id="34" dur="500"/>
                                        <p:tgtEl>
                                          <p:spTgt spid="13">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left)">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3"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1+#ppt_w/2"/>
                                          </p:val>
                                        </p:tav>
                                        <p:tav tm="100000">
                                          <p:val>
                                            <p:strVal val="#ppt_x"/>
                                          </p:val>
                                        </p:tav>
                                      </p:tavLst>
                                    </p:anim>
                                    <p:anim calcmode="lin" valueType="num">
                                      <p:cBhvr additive="base">
                                        <p:cTn id="7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3">
                                            <p:txEl>
                                              <p:pRg st="2" end="2"/>
                                            </p:txEl>
                                          </p:spTgt>
                                        </p:tgtEl>
                                        <p:attrNameLst>
                                          <p:attrName>style.visibility</p:attrName>
                                        </p:attrNameLst>
                                      </p:cBhvr>
                                      <p:to>
                                        <p:strVal val="visible"/>
                                      </p:to>
                                    </p:set>
                                    <p:animEffect transition="in" filter="wipe(left)">
                                      <p:cBhvr>
                                        <p:cTn id="84" dur="500"/>
                                        <p:tgtEl>
                                          <p:spTgt spid="13">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par>
                                <p:cTn id="92" presetID="53" presetClass="entr" presetSubtype="16" fill="hold" nodeType="with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left)">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
                                            <p:txEl>
                                              <p:pRg st="3" end="3"/>
                                            </p:txEl>
                                          </p:spTgt>
                                        </p:tgtEl>
                                        <p:attrNameLst>
                                          <p:attrName>style.visibility</p:attrName>
                                        </p:attrNameLst>
                                      </p:cBhvr>
                                      <p:to>
                                        <p:strVal val="visible"/>
                                      </p:to>
                                    </p:set>
                                    <p:animEffect transition="in" filter="wipe(left)">
                                      <p:cBhvr>
                                        <p:cTn id="106" dur="500"/>
                                        <p:tgtEl>
                                          <p:spTgt spid="13">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wipe(right)">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3">
                                            <p:txEl>
                                              <p:pRg st="4" end="4"/>
                                            </p:txEl>
                                          </p:spTgt>
                                        </p:tgtEl>
                                        <p:attrNameLst>
                                          <p:attrName>style.visibility</p:attrName>
                                        </p:attrNameLst>
                                      </p:cBhvr>
                                      <p:to>
                                        <p:strVal val="visible"/>
                                      </p:to>
                                    </p:set>
                                    <p:animEffect transition="in" filter="wipe(left)">
                                      <p:cBhvr>
                                        <p:cTn id="116" dur="500"/>
                                        <p:tgtEl>
                                          <p:spTgt spid="13">
                                            <p:txEl>
                                              <p:pRg st="4" end="4"/>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1030"/>
                                        </p:tgtEl>
                                        <p:attrNameLst>
                                          <p:attrName>style.visibility</p:attrName>
                                        </p:attrNameLst>
                                      </p:cBhvr>
                                      <p:to>
                                        <p:strVal val="visible"/>
                                      </p:to>
                                    </p:set>
                                    <p:anim calcmode="lin" valueType="num">
                                      <p:cBhvr>
                                        <p:cTn id="121" dur="500" fill="hold"/>
                                        <p:tgtEl>
                                          <p:spTgt spid="1030"/>
                                        </p:tgtEl>
                                        <p:attrNameLst>
                                          <p:attrName>ppt_w</p:attrName>
                                        </p:attrNameLst>
                                      </p:cBhvr>
                                      <p:tavLst>
                                        <p:tav tm="0">
                                          <p:val>
                                            <p:fltVal val="0"/>
                                          </p:val>
                                        </p:tav>
                                        <p:tav tm="100000">
                                          <p:val>
                                            <p:strVal val="#ppt_w"/>
                                          </p:val>
                                        </p:tav>
                                      </p:tavLst>
                                    </p:anim>
                                    <p:anim calcmode="lin" valueType="num">
                                      <p:cBhvr>
                                        <p:cTn id="122" dur="500" fill="hold"/>
                                        <p:tgtEl>
                                          <p:spTgt spid="1030"/>
                                        </p:tgtEl>
                                        <p:attrNameLst>
                                          <p:attrName>ppt_h</p:attrName>
                                        </p:attrNameLst>
                                      </p:cBhvr>
                                      <p:tavLst>
                                        <p:tav tm="0">
                                          <p:val>
                                            <p:fltVal val="0"/>
                                          </p:val>
                                        </p:tav>
                                        <p:tav tm="100000">
                                          <p:val>
                                            <p:strVal val="#ppt_h"/>
                                          </p:val>
                                        </p:tav>
                                      </p:tavLst>
                                    </p:anim>
                                    <p:animEffect transition="in" filter="fade">
                                      <p:cBhvr>
                                        <p:cTn id="123" dur="500"/>
                                        <p:tgtEl>
                                          <p:spTgt spid="103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032"/>
                                        </p:tgtEl>
                                        <p:attrNameLst>
                                          <p:attrName>style.visibility</p:attrName>
                                        </p:attrNameLst>
                                      </p:cBhvr>
                                      <p:to>
                                        <p:strVal val="visible"/>
                                      </p:to>
                                    </p:set>
                                    <p:animEffect transition="in" filter="wipe(up)">
                                      <p:cBhvr>
                                        <p:cTn id="128" dur="500"/>
                                        <p:tgtEl>
                                          <p:spTgt spid="1032"/>
                                        </p:tgtEl>
                                      </p:cBhvr>
                                    </p:animEffect>
                                  </p:childTnLst>
                                </p:cTn>
                              </p:par>
                              <p:par>
                                <p:cTn id="129" presetID="22" presetClass="entr" presetSubtype="1" fill="hold"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up)">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1000"/>
                                        <p:tgtEl>
                                          <p:spTgt spid="3"/>
                                        </p:tgtEl>
                                      </p:cBhvr>
                                    </p:animEffect>
                                    <p:anim calcmode="lin" valueType="num">
                                      <p:cBhvr>
                                        <p:cTn id="137" dur="1000" fill="hold"/>
                                        <p:tgtEl>
                                          <p:spTgt spid="3"/>
                                        </p:tgtEl>
                                        <p:attrNameLst>
                                          <p:attrName>ppt_x</p:attrName>
                                        </p:attrNameLst>
                                      </p:cBhvr>
                                      <p:tavLst>
                                        <p:tav tm="0">
                                          <p:val>
                                            <p:strVal val="#ppt_x"/>
                                          </p:val>
                                        </p:tav>
                                        <p:tav tm="100000">
                                          <p:val>
                                            <p:strVal val="#ppt_x"/>
                                          </p:val>
                                        </p:tav>
                                      </p:tavLst>
                                    </p:anim>
                                    <p:anim calcmode="lin" valueType="num">
                                      <p:cBhvr>
                                        <p:cTn id="1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 calcmode="lin" valueType="num">
                                      <p:cBhvr>
                                        <p:cTn id="143" dur="500" fill="hold"/>
                                        <p:tgtEl>
                                          <p:spTgt spid="6"/>
                                        </p:tgtEl>
                                        <p:attrNameLst>
                                          <p:attrName>ppt_w</p:attrName>
                                        </p:attrNameLst>
                                      </p:cBhvr>
                                      <p:tavLst>
                                        <p:tav tm="0">
                                          <p:val>
                                            <p:fltVal val="0"/>
                                          </p:val>
                                        </p:tav>
                                        <p:tav tm="100000">
                                          <p:val>
                                            <p:strVal val="#ppt_w"/>
                                          </p:val>
                                        </p:tav>
                                      </p:tavLst>
                                    </p:anim>
                                    <p:anim calcmode="lin" valueType="num">
                                      <p:cBhvr>
                                        <p:cTn id="144" dur="500" fill="hold"/>
                                        <p:tgtEl>
                                          <p:spTgt spid="6"/>
                                        </p:tgtEl>
                                        <p:attrNameLst>
                                          <p:attrName>ppt_h</p:attrName>
                                        </p:attrNameLst>
                                      </p:cBhvr>
                                      <p:tavLst>
                                        <p:tav tm="0">
                                          <p:val>
                                            <p:fltVal val="0"/>
                                          </p:val>
                                        </p:tav>
                                        <p:tav tm="100000">
                                          <p:val>
                                            <p:strVal val="#ppt_h"/>
                                          </p:val>
                                        </p:tav>
                                      </p:tavLst>
                                    </p:anim>
                                    <p:animEffect transition="in" filter="fade">
                                      <p:cBhvr>
                                        <p:cTn id="1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13" grpId="0" uiExpand="1" build="p" animBg="1"/>
      <p:bldP spid="11" grpId="0" animBg="1"/>
      <p:bldP spid="12" grpId="0" animBg="1"/>
      <p:bldP spid="16" grpId="0" animBg="1"/>
      <p:bldP spid="19" grpId="0" animBg="1"/>
      <p:bldP spid="2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7011" y="1371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6257012" y="308174"/>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Progression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graphicFrame>
        <p:nvGraphicFramePr>
          <p:cNvPr id="7" name="Diagramme 6"/>
          <p:cNvGraphicFramePr/>
          <p:nvPr>
            <p:extLst>
              <p:ext uri="{D42A27DB-BD31-4B8C-83A1-F6EECF244321}">
                <p14:modId xmlns:p14="http://schemas.microsoft.com/office/powerpoint/2010/main" val="2915855164"/>
              </p:ext>
            </p:extLst>
          </p:nvPr>
        </p:nvGraphicFramePr>
        <p:xfrm>
          <a:off x="36000" y="1397000"/>
          <a:ext cx="9072000" cy="455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971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graphicEl>
                                              <a:dgm id="{B83F549E-1C33-483B-B9F0-4CC42E874E33}"/>
                                            </p:graphicEl>
                                          </p:spTgt>
                                        </p:tgtEl>
                                        <p:attrNameLst>
                                          <p:attrName>style.visibility</p:attrName>
                                        </p:attrNameLst>
                                      </p:cBhvr>
                                      <p:to>
                                        <p:strVal val="visible"/>
                                      </p:to>
                                    </p:set>
                                    <p:anim calcmode="lin" valueType="num">
                                      <p:cBhvr>
                                        <p:cTn id="23" dur="1000" fill="hold"/>
                                        <p:tgtEl>
                                          <p:spTgt spid="7">
                                            <p:graphicEl>
                                              <a:dgm id="{B83F549E-1C33-483B-B9F0-4CC42E874E33}"/>
                                            </p:graphicEl>
                                          </p:spTgt>
                                        </p:tgtEl>
                                        <p:attrNameLst>
                                          <p:attrName>ppt_w</p:attrName>
                                        </p:attrNameLst>
                                      </p:cBhvr>
                                      <p:tavLst>
                                        <p:tav tm="0">
                                          <p:val>
                                            <p:fltVal val="0"/>
                                          </p:val>
                                        </p:tav>
                                        <p:tav tm="100000">
                                          <p:val>
                                            <p:strVal val="#ppt_w"/>
                                          </p:val>
                                        </p:tav>
                                      </p:tavLst>
                                    </p:anim>
                                    <p:anim calcmode="lin" valueType="num">
                                      <p:cBhvr>
                                        <p:cTn id="24" dur="1000" fill="hold"/>
                                        <p:tgtEl>
                                          <p:spTgt spid="7">
                                            <p:graphicEl>
                                              <a:dgm id="{B83F549E-1C33-483B-B9F0-4CC42E874E33}"/>
                                            </p:graphicEl>
                                          </p:spTgt>
                                        </p:tgtEl>
                                        <p:attrNameLst>
                                          <p:attrName>ppt_h</p:attrName>
                                        </p:attrNameLst>
                                      </p:cBhvr>
                                      <p:tavLst>
                                        <p:tav tm="0">
                                          <p:val>
                                            <p:fltVal val="0"/>
                                          </p:val>
                                        </p:tav>
                                        <p:tav tm="100000">
                                          <p:val>
                                            <p:strVal val="#ppt_h"/>
                                          </p:val>
                                        </p:tav>
                                      </p:tavLst>
                                    </p:anim>
                                    <p:anim calcmode="lin" valueType="num">
                                      <p:cBhvr>
                                        <p:cTn id="25" dur="1000" fill="hold"/>
                                        <p:tgtEl>
                                          <p:spTgt spid="7">
                                            <p:graphicEl>
                                              <a:dgm id="{B83F549E-1C33-483B-B9F0-4CC42E874E33}"/>
                                            </p:graphic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graphicEl>
                                              <a:dgm id="{B83F549E-1C33-483B-B9F0-4CC42E874E3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graphicEl>
                                              <a:dgm id="{629CA652-3C2A-4B49-A807-2B077E981617}"/>
                                            </p:graphicEl>
                                          </p:spTgt>
                                        </p:tgtEl>
                                        <p:attrNameLst>
                                          <p:attrName>style.visibility</p:attrName>
                                        </p:attrNameLst>
                                      </p:cBhvr>
                                      <p:to>
                                        <p:strVal val="visible"/>
                                      </p:to>
                                    </p:set>
                                    <p:anim calcmode="lin" valueType="num">
                                      <p:cBhvr>
                                        <p:cTn id="31" dur="1000" fill="hold"/>
                                        <p:tgtEl>
                                          <p:spTgt spid="7">
                                            <p:graphicEl>
                                              <a:dgm id="{629CA652-3C2A-4B49-A807-2B077E981617}"/>
                                            </p:graphicEl>
                                          </p:spTgt>
                                        </p:tgtEl>
                                        <p:attrNameLst>
                                          <p:attrName>ppt_w</p:attrName>
                                        </p:attrNameLst>
                                      </p:cBhvr>
                                      <p:tavLst>
                                        <p:tav tm="0">
                                          <p:val>
                                            <p:fltVal val="0"/>
                                          </p:val>
                                        </p:tav>
                                        <p:tav tm="100000">
                                          <p:val>
                                            <p:strVal val="#ppt_w"/>
                                          </p:val>
                                        </p:tav>
                                      </p:tavLst>
                                    </p:anim>
                                    <p:anim calcmode="lin" valueType="num">
                                      <p:cBhvr>
                                        <p:cTn id="32" dur="1000" fill="hold"/>
                                        <p:tgtEl>
                                          <p:spTgt spid="7">
                                            <p:graphicEl>
                                              <a:dgm id="{629CA652-3C2A-4B49-A807-2B077E981617}"/>
                                            </p:graphicEl>
                                          </p:spTgt>
                                        </p:tgtEl>
                                        <p:attrNameLst>
                                          <p:attrName>ppt_h</p:attrName>
                                        </p:attrNameLst>
                                      </p:cBhvr>
                                      <p:tavLst>
                                        <p:tav tm="0">
                                          <p:val>
                                            <p:fltVal val="0"/>
                                          </p:val>
                                        </p:tav>
                                        <p:tav tm="100000">
                                          <p:val>
                                            <p:strVal val="#ppt_h"/>
                                          </p:val>
                                        </p:tav>
                                      </p:tavLst>
                                    </p:anim>
                                    <p:anim calcmode="lin" valueType="num">
                                      <p:cBhvr>
                                        <p:cTn id="33" dur="1000" fill="hold"/>
                                        <p:tgtEl>
                                          <p:spTgt spid="7">
                                            <p:graphicEl>
                                              <a:dgm id="{629CA652-3C2A-4B49-A807-2B077E981617}"/>
                                            </p:graphic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graphicEl>
                                              <a:dgm id="{629CA652-3C2A-4B49-A807-2B077E98161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graphicEl>
                                              <a:dgm id="{386008BD-0008-4AC3-9F25-0AEB13F1FB03}"/>
                                            </p:graphicEl>
                                          </p:spTgt>
                                        </p:tgtEl>
                                        <p:attrNameLst>
                                          <p:attrName>style.visibility</p:attrName>
                                        </p:attrNameLst>
                                      </p:cBhvr>
                                      <p:to>
                                        <p:strVal val="visible"/>
                                      </p:to>
                                    </p:set>
                                    <p:anim calcmode="lin" valueType="num">
                                      <p:cBhvr>
                                        <p:cTn id="39" dur="1000" fill="hold"/>
                                        <p:tgtEl>
                                          <p:spTgt spid="7">
                                            <p:graphicEl>
                                              <a:dgm id="{386008BD-0008-4AC3-9F25-0AEB13F1FB03}"/>
                                            </p:graphicEl>
                                          </p:spTgt>
                                        </p:tgtEl>
                                        <p:attrNameLst>
                                          <p:attrName>ppt_w</p:attrName>
                                        </p:attrNameLst>
                                      </p:cBhvr>
                                      <p:tavLst>
                                        <p:tav tm="0">
                                          <p:val>
                                            <p:fltVal val="0"/>
                                          </p:val>
                                        </p:tav>
                                        <p:tav tm="100000">
                                          <p:val>
                                            <p:strVal val="#ppt_w"/>
                                          </p:val>
                                        </p:tav>
                                      </p:tavLst>
                                    </p:anim>
                                    <p:anim calcmode="lin" valueType="num">
                                      <p:cBhvr>
                                        <p:cTn id="40" dur="1000" fill="hold"/>
                                        <p:tgtEl>
                                          <p:spTgt spid="7">
                                            <p:graphicEl>
                                              <a:dgm id="{386008BD-0008-4AC3-9F25-0AEB13F1FB03}"/>
                                            </p:graphicEl>
                                          </p:spTgt>
                                        </p:tgtEl>
                                        <p:attrNameLst>
                                          <p:attrName>ppt_h</p:attrName>
                                        </p:attrNameLst>
                                      </p:cBhvr>
                                      <p:tavLst>
                                        <p:tav tm="0">
                                          <p:val>
                                            <p:fltVal val="0"/>
                                          </p:val>
                                        </p:tav>
                                        <p:tav tm="100000">
                                          <p:val>
                                            <p:strVal val="#ppt_h"/>
                                          </p:val>
                                        </p:tav>
                                      </p:tavLst>
                                    </p:anim>
                                    <p:anim calcmode="lin" valueType="num">
                                      <p:cBhvr>
                                        <p:cTn id="41" dur="1000" fill="hold"/>
                                        <p:tgtEl>
                                          <p:spTgt spid="7">
                                            <p:graphicEl>
                                              <a:dgm id="{386008BD-0008-4AC3-9F25-0AEB13F1FB03}"/>
                                            </p:graphic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graphicEl>
                                              <a:dgm id="{386008BD-0008-4AC3-9F25-0AEB13F1FB03}"/>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graphicEl>
                                              <a:dgm id="{603696CE-1881-489F-A69B-20EA8D98BD37}"/>
                                            </p:graphicEl>
                                          </p:spTgt>
                                        </p:tgtEl>
                                        <p:attrNameLst>
                                          <p:attrName>style.visibility</p:attrName>
                                        </p:attrNameLst>
                                      </p:cBhvr>
                                      <p:to>
                                        <p:strVal val="visible"/>
                                      </p:to>
                                    </p:set>
                                    <p:anim calcmode="lin" valueType="num">
                                      <p:cBhvr>
                                        <p:cTn id="47" dur="1000" fill="hold"/>
                                        <p:tgtEl>
                                          <p:spTgt spid="7">
                                            <p:graphicEl>
                                              <a:dgm id="{603696CE-1881-489F-A69B-20EA8D98BD37}"/>
                                            </p:graphicEl>
                                          </p:spTgt>
                                        </p:tgtEl>
                                        <p:attrNameLst>
                                          <p:attrName>ppt_w</p:attrName>
                                        </p:attrNameLst>
                                      </p:cBhvr>
                                      <p:tavLst>
                                        <p:tav tm="0">
                                          <p:val>
                                            <p:fltVal val="0"/>
                                          </p:val>
                                        </p:tav>
                                        <p:tav tm="100000">
                                          <p:val>
                                            <p:strVal val="#ppt_w"/>
                                          </p:val>
                                        </p:tav>
                                      </p:tavLst>
                                    </p:anim>
                                    <p:anim calcmode="lin" valueType="num">
                                      <p:cBhvr>
                                        <p:cTn id="48" dur="1000" fill="hold"/>
                                        <p:tgtEl>
                                          <p:spTgt spid="7">
                                            <p:graphicEl>
                                              <a:dgm id="{603696CE-1881-489F-A69B-20EA8D98BD37}"/>
                                            </p:graphicEl>
                                          </p:spTgt>
                                        </p:tgtEl>
                                        <p:attrNameLst>
                                          <p:attrName>ppt_h</p:attrName>
                                        </p:attrNameLst>
                                      </p:cBhvr>
                                      <p:tavLst>
                                        <p:tav tm="0">
                                          <p:val>
                                            <p:fltVal val="0"/>
                                          </p:val>
                                        </p:tav>
                                        <p:tav tm="100000">
                                          <p:val>
                                            <p:strVal val="#ppt_h"/>
                                          </p:val>
                                        </p:tav>
                                      </p:tavLst>
                                    </p:anim>
                                    <p:anim calcmode="lin" valueType="num">
                                      <p:cBhvr>
                                        <p:cTn id="49" dur="1000" fill="hold"/>
                                        <p:tgtEl>
                                          <p:spTgt spid="7">
                                            <p:graphicEl>
                                              <a:dgm id="{603696CE-1881-489F-A69B-20EA8D98BD37}"/>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graphicEl>
                                              <a:dgm id="{603696CE-1881-489F-A69B-20EA8D98BD3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ésultat de recherche d'images pour &quot;wall paper old and young hand&quot;"/>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8790" r="232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0723" y="5181291"/>
            <a:ext cx="8363277" cy="1113782"/>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dirty="0"/>
          </a:p>
        </p:txBody>
      </p:sp>
      <p:sp>
        <p:nvSpPr>
          <p:cNvPr id="6" name="Rectangle 5"/>
          <p:cNvSpPr/>
          <p:nvPr/>
        </p:nvSpPr>
        <p:spPr>
          <a:xfrm>
            <a:off x="780723" y="5195654"/>
            <a:ext cx="8383247" cy="1099419"/>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Question 1 :Des trajectoires démographiques</a:t>
            </a:r>
          </a:p>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différenciées : les défis du nombre et du</a:t>
            </a:r>
          </a:p>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vieillissement. </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4" name="Rectangle 3"/>
          <p:cNvSpPr/>
          <p:nvPr/>
        </p:nvSpPr>
        <p:spPr>
          <a:xfrm>
            <a:off x="8363277" y="0"/>
            <a:ext cx="780724" cy="360755"/>
          </a:xfrm>
          <a:prstGeom prst="rect">
            <a:avLst/>
          </a:prstGeom>
          <a:solidFill>
            <a:schemeClr val="accent5">
              <a:lumMod val="50000"/>
              <a:alpha val="74902"/>
            </a:scheme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a:t>
            </a:r>
            <a:endParaRPr lang="fr-FR" dirty="0">
              <a:solidFill>
                <a:schemeClr val="bg1"/>
              </a:solidFill>
              <a:latin typeface="Gloucester MT Extra Condensed" pitchFamily="18" charset="0"/>
            </a:endParaRPr>
          </a:p>
        </p:txBody>
      </p:sp>
    </p:spTree>
    <p:extLst>
      <p:ext uri="{BB962C8B-B14F-4D97-AF65-F5344CB8AC3E}">
        <p14:creationId xmlns:p14="http://schemas.microsoft.com/office/powerpoint/2010/main" val="32434472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6"/>
                                        </p:tgtEl>
                                        <p:attrNameLst>
                                          <p:attrName>ppt_y</p:attrName>
                                        </p:attrNameLst>
                                      </p:cBhvr>
                                      <p:tavLst>
                                        <p:tav tm="0">
                                          <p:val>
                                            <p:strVal val="#ppt_y"/>
                                          </p:val>
                                        </p:tav>
                                        <p:tav tm="100000">
                                          <p:val>
                                            <p:strVal val="#ppt_y"/>
                                          </p:val>
                                        </p:tav>
                                      </p:tavLst>
                                    </p:anim>
                                    <p:anim calcmode="lin" valueType="num">
                                      <p:cBhvr>
                                        <p:cTn id="21"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TW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2" y="1743988"/>
            <a:ext cx="8822784" cy="38820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14" t="41170" r="26228" b="11267"/>
          <a:stretch/>
        </p:blipFill>
        <p:spPr bwMode="auto">
          <a:xfrm>
            <a:off x="3193344" y="3505999"/>
            <a:ext cx="5738452" cy="31880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57011" y="1371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6" name="Rectangle 5"/>
          <p:cNvSpPr/>
          <p:nvPr/>
        </p:nvSpPr>
        <p:spPr>
          <a:xfrm>
            <a:off x="6257012" y="308174"/>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Introduction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7" name="Rectangle 6"/>
          <p:cNvSpPr/>
          <p:nvPr/>
        </p:nvSpPr>
        <p:spPr>
          <a:xfrm>
            <a:off x="5207178" y="993100"/>
            <a:ext cx="3724474" cy="600164"/>
          </a:xfrm>
          <a:prstGeom prst="rect">
            <a:avLst/>
          </a:prstGeom>
          <a:solidFill>
            <a:schemeClr val="accent2">
              <a:lumMod val="60000"/>
              <a:lumOff val="40000"/>
            </a:schemeClr>
          </a:solidFill>
        </p:spPr>
        <p:txBody>
          <a:bodyPr wrap="square">
            <a:spAutoFit/>
          </a:bodyPr>
          <a:lstStyle/>
          <a:p>
            <a:pPr algn="ctr"/>
            <a:r>
              <a:rPr lang="fr-FR" sz="1100" b="1" u="sng" dirty="0" smtClean="0"/>
              <a:t>Problématique</a:t>
            </a:r>
          </a:p>
          <a:p>
            <a:pPr algn="ctr"/>
            <a:r>
              <a:rPr lang="fr-FR" sz="1100" dirty="0" smtClean="0"/>
              <a:t>Comment les sociétés répondent-elles aux défis engendrés par l’évolution de leurs populations ?</a:t>
            </a:r>
            <a:endParaRPr lang="fr-FR" sz="1100" dirty="0"/>
          </a:p>
        </p:txBody>
      </p:sp>
      <p:pic>
        <p:nvPicPr>
          <p:cNvPr id="3074" name="Picture 2" descr="Résultat de recherche d'images pour &quot;démographie mondiale antiquité aujourd'hui&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82" y="1509297"/>
            <a:ext cx="3800475" cy="2552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706" t="41088" r="26136" b="11349"/>
          <a:stretch/>
        </p:blipFill>
        <p:spPr bwMode="auto">
          <a:xfrm>
            <a:off x="3193200" y="3506400"/>
            <a:ext cx="5738452" cy="31880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90082" y="136215"/>
            <a:ext cx="4860000" cy="1277273"/>
          </a:xfrm>
          <a:prstGeom prst="rect">
            <a:avLst/>
          </a:prstGeom>
          <a:solidFill>
            <a:schemeClr val="bg1">
              <a:lumMod val="85000"/>
            </a:schemeClr>
          </a:solidFill>
        </p:spPr>
        <p:txBody>
          <a:bodyPr wrap="square" rtlCol="0">
            <a:spAutoFit/>
          </a:bodyPr>
          <a:lstStyle/>
          <a:p>
            <a:pPr algn="just"/>
            <a:r>
              <a:rPr lang="fr-FR" sz="1100" dirty="0" smtClean="0"/>
              <a:t>La population mondiale augmente à un rythme soutenu depuis le début du XX</a:t>
            </a:r>
            <a:r>
              <a:rPr lang="fr-FR" sz="1100" baseline="30000" dirty="0" smtClean="0"/>
              <a:t>ème</a:t>
            </a:r>
            <a:r>
              <a:rPr lang="fr-FR" sz="1100" dirty="0" smtClean="0"/>
              <a:t> siècle : nous sommes passés de </a:t>
            </a:r>
            <a:r>
              <a:rPr lang="fr-FR" sz="1100" b="1" dirty="0" smtClean="0"/>
              <a:t>1,6 milliard en 1900 </a:t>
            </a:r>
            <a:r>
              <a:rPr lang="fr-FR" sz="1100" dirty="0" smtClean="0"/>
              <a:t>à</a:t>
            </a:r>
          </a:p>
          <a:p>
            <a:pPr algn="just"/>
            <a:r>
              <a:rPr lang="fr-FR" sz="1100" b="1" dirty="0" smtClean="0"/>
              <a:t>7,7 milliards </a:t>
            </a:r>
            <a:r>
              <a:rPr lang="fr-FR" sz="1100" dirty="0" smtClean="0"/>
              <a:t>aujourd'hui.</a:t>
            </a:r>
          </a:p>
          <a:p>
            <a:pPr algn="just"/>
            <a:r>
              <a:rPr lang="fr-FR" sz="1100" dirty="0" smtClean="0"/>
              <a:t>Les projections </a:t>
            </a:r>
            <a:r>
              <a:rPr lang="fr-FR" sz="1100" dirty="0" smtClean="0"/>
              <a:t>estiment </a:t>
            </a:r>
            <a:r>
              <a:rPr lang="fr-FR" sz="1100" dirty="0" smtClean="0"/>
              <a:t>que la planète comptera </a:t>
            </a:r>
            <a:r>
              <a:rPr lang="fr-FR" sz="1100" b="1" dirty="0" smtClean="0">
                <a:solidFill>
                  <a:schemeClr val="bg2">
                    <a:lumMod val="10000"/>
                  </a:schemeClr>
                </a:solidFill>
              </a:rPr>
              <a:t>9,7 milliards </a:t>
            </a:r>
            <a:r>
              <a:rPr lang="fr-FR" sz="1100" dirty="0" smtClean="0"/>
              <a:t>d’individus en </a:t>
            </a:r>
            <a:r>
              <a:rPr lang="fr-FR" sz="1100" b="1" dirty="0" smtClean="0">
                <a:solidFill>
                  <a:schemeClr val="bg2">
                    <a:lumMod val="10000"/>
                  </a:schemeClr>
                </a:solidFill>
              </a:rPr>
              <a:t>2050</a:t>
            </a:r>
            <a:r>
              <a:rPr lang="fr-FR" sz="1100" dirty="0" smtClean="0"/>
              <a:t>.</a:t>
            </a:r>
          </a:p>
          <a:p>
            <a:pPr algn="just"/>
            <a:r>
              <a:rPr lang="fr-FR" sz="1100" dirty="0" smtClean="0"/>
              <a:t>Si le rythme de croissance de la </a:t>
            </a:r>
            <a:r>
              <a:rPr lang="fr-FR" sz="1100" b="1" dirty="0" smtClean="0">
                <a:solidFill>
                  <a:schemeClr val="bg2">
                    <a:lumMod val="10000"/>
                  </a:schemeClr>
                </a:solidFill>
              </a:rPr>
              <a:t>population mondiale </a:t>
            </a:r>
            <a:r>
              <a:rPr lang="fr-FR" sz="1100" b="1" dirty="0" smtClean="0">
                <a:solidFill>
                  <a:schemeClr val="bg2">
                    <a:lumMod val="10000"/>
                  </a:schemeClr>
                </a:solidFill>
              </a:rPr>
              <a:t>ralentit,</a:t>
            </a:r>
            <a:r>
              <a:rPr lang="fr-FR" sz="1100" dirty="0" smtClean="0"/>
              <a:t>  </a:t>
            </a:r>
            <a:r>
              <a:rPr lang="fr-FR" sz="1100" dirty="0" smtClean="0"/>
              <a:t>les </a:t>
            </a:r>
            <a:r>
              <a:rPr lang="fr-FR" sz="1100" b="1" dirty="0" smtClean="0">
                <a:solidFill>
                  <a:schemeClr val="bg2">
                    <a:lumMod val="10000"/>
                  </a:schemeClr>
                </a:solidFill>
              </a:rPr>
              <a:t>évolutions démographiques </a:t>
            </a:r>
            <a:r>
              <a:rPr lang="fr-FR" sz="1100" dirty="0" smtClean="0">
                <a:solidFill>
                  <a:schemeClr val="bg2">
                    <a:lumMod val="10000"/>
                  </a:schemeClr>
                </a:solidFill>
              </a:rPr>
              <a:t>sont </a:t>
            </a:r>
            <a:r>
              <a:rPr lang="fr-FR" sz="1100" b="1" dirty="0" smtClean="0">
                <a:solidFill>
                  <a:schemeClr val="bg2">
                    <a:lumMod val="10000"/>
                  </a:schemeClr>
                </a:solidFill>
              </a:rPr>
              <a:t>très différentes </a:t>
            </a:r>
            <a:r>
              <a:rPr lang="fr-FR" sz="1100" b="1" dirty="0" smtClean="0"/>
              <a:t>selon les pays </a:t>
            </a:r>
            <a:r>
              <a:rPr lang="fr-FR" sz="1100" dirty="0" smtClean="0"/>
              <a:t>. </a:t>
            </a:r>
          </a:p>
        </p:txBody>
      </p:sp>
      <p:sp>
        <p:nvSpPr>
          <p:cNvPr id="2" name="Rectangle 1"/>
          <p:cNvSpPr/>
          <p:nvPr/>
        </p:nvSpPr>
        <p:spPr>
          <a:xfrm>
            <a:off x="0" y="6676540"/>
            <a:ext cx="8931796" cy="215444"/>
          </a:xfrm>
          <a:prstGeom prst="rect">
            <a:avLst/>
          </a:prstGeom>
        </p:spPr>
        <p:txBody>
          <a:bodyPr wrap="square">
            <a:spAutoFit/>
          </a:bodyPr>
          <a:lstStyle/>
          <a:p>
            <a:pPr algn="r"/>
            <a:r>
              <a:rPr lang="fr-FR" sz="800" dirty="0">
                <a:hlinkClick r:id="rId6"/>
              </a:rPr>
              <a:t>https://www.ined.fr/fr/tout-savoir-population/graphiques-cartes/population_graphiques/</a:t>
            </a:r>
            <a:endParaRPr lang="fr-FR" sz="800" dirty="0"/>
          </a:p>
        </p:txBody>
      </p:sp>
      <p:sp>
        <p:nvSpPr>
          <p:cNvPr id="3" name="Rectangle 2"/>
          <p:cNvSpPr/>
          <p:nvPr/>
        </p:nvSpPr>
        <p:spPr>
          <a:xfrm>
            <a:off x="109012" y="5633906"/>
            <a:ext cx="8822784" cy="461665"/>
          </a:xfrm>
          <a:prstGeom prst="rect">
            <a:avLst/>
          </a:prstGeom>
        </p:spPr>
        <p:txBody>
          <a:bodyPr wrap="square">
            <a:spAutoFit/>
          </a:bodyPr>
          <a:lstStyle/>
          <a:p>
            <a:pPr algn="just"/>
            <a:r>
              <a:rPr lang="en-US" sz="800" dirty="0" smtClean="0"/>
              <a:t>Photos issues de </a:t>
            </a:r>
            <a:r>
              <a:rPr lang="en-US" sz="800" dirty="0" err="1" smtClean="0"/>
              <a:t>l’ouvrage</a:t>
            </a:r>
            <a:r>
              <a:rPr lang="en-US" sz="800" dirty="0"/>
              <a:t> </a:t>
            </a:r>
            <a:r>
              <a:rPr lang="en-US" sz="800" dirty="0" smtClean="0"/>
              <a:t>de Peter </a:t>
            </a:r>
            <a:r>
              <a:rPr lang="en-US" sz="800" dirty="0" err="1"/>
              <a:t>Menzel</a:t>
            </a:r>
            <a:r>
              <a:rPr lang="en-US" sz="800" dirty="0"/>
              <a:t>  </a:t>
            </a:r>
            <a:r>
              <a:rPr lang="en-US" sz="800" dirty="0" smtClean="0"/>
              <a:t>"Hungry </a:t>
            </a:r>
            <a:r>
              <a:rPr lang="en-US" sz="800" dirty="0"/>
              <a:t>Planet : What the world </a:t>
            </a:r>
            <a:r>
              <a:rPr lang="en-US" sz="800" dirty="0" smtClean="0"/>
              <a:t>eats“. </a:t>
            </a:r>
            <a:r>
              <a:rPr lang="fr-FR" sz="800" dirty="0"/>
              <a:t>il a parcouru le monde à la rencontre de familles pour photographier ce qu’elles mangent en une semaine. S’il est intéressant de comparer la composition de chaque "table", il est également utile de comparer le budget des repas et le nombre de personnes qui composent la famille</a:t>
            </a:r>
            <a:r>
              <a:rPr lang="fr-FR" sz="800" dirty="0" smtClean="0"/>
              <a:t>.</a:t>
            </a:r>
          </a:p>
        </p:txBody>
      </p:sp>
      <p:pic>
        <p:nvPicPr>
          <p:cNvPr id="13" name="Picture 2" descr="Afficher l'image d'origine"/>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6183" flipH="1">
            <a:off x="1784337" y="2721366"/>
            <a:ext cx="468000" cy="57276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090319" y="3390583"/>
            <a:ext cx="889987" cy="230832"/>
          </a:xfrm>
          <a:prstGeom prst="rect">
            <a:avLst/>
          </a:prstGeom>
          <a:solidFill>
            <a:schemeClr val="bg1">
              <a:lumMod val="85000"/>
            </a:schemeClr>
          </a:solidFill>
        </p:spPr>
        <p:txBody>
          <a:bodyPr wrap="none" rtlCol="0">
            <a:spAutoFit/>
          </a:bodyPr>
          <a:lstStyle/>
          <a:p>
            <a:r>
              <a:rPr lang="fr-FR" sz="900" dirty="0" smtClean="0"/>
              <a:t>Tchad :1,23$</a:t>
            </a:r>
            <a:endParaRPr lang="fr-FR" sz="900" dirty="0"/>
          </a:p>
        </p:txBody>
      </p:sp>
      <p:sp>
        <p:nvSpPr>
          <p:cNvPr id="606" name="ZoneTexte 605"/>
          <p:cNvSpPr txBox="1"/>
          <p:nvPr/>
        </p:nvSpPr>
        <p:spPr>
          <a:xfrm>
            <a:off x="5049192" y="3390583"/>
            <a:ext cx="914033" cy="230832"/>
          </a:xfrm>
          <a:prstGeom prst="rect">
            <a:avLst/>
          </a:prstGeom>
          <a:solidFill>
            <a:schemeClr val="bg1">
              <a:lumMod val="85000"/>
            </a:schemeClr>
          </a:solidFill>
        </p:spPr>
        <p:txBody>
          <a:bodyPr wrap="none" rtlCol="0">
            <a:spAutoFit/>
          </a:bodyPr>
          <a:lstStyle/>
          <a:p>
            <a:r>
              <a:rPr lang="fr-FR" sz="900" dirty="0" err="1" smtClean="0"/>
              <a:t>Koweit</a:t>
            </a:r>
            <a:r>
              <a:rPr lang="fr-FR" sz="900" dirty="0" smtClean="0"/>
              <a:t> : 221$</a:t>
            </a:r>
            <a:endParaRPr lang="fr-FR" sz="900" dirty="0"/>
          </a:p>
        </p:txBody>
      </p:sp>
      <p:sp>
        <p:nvSpPr>
          <p:cNvPr id="607" name="ZoneTexte 606"/>
          <p:cNvSpPr txBox="1"/>
          <p:nvPr/>
        </p:nvSpPr>
        <p:spPr>
          <a:xfrm>
            <a:off x="7767826" y="3390583"/>
            <a:ext cx="1143262" cy="230832"/>
          </a:xfrm>
          <a:prstGeom prst="rect">
            <a:avLst/>
          </a:prstGeom>
          <a:solidFill>
            <a:schemeClr val="bg1">
              <a:lumMod val="85000"/>
            </a:schemeClr>
          </a:solidFill>
        </p:spPr>
        <p:txBody>
          <a:bodyPr wrap="none" rtlCol="0">
            <a:spAutoFit/>
          </a:bodyPr>
          <a:lstStyle/>
          <a:p>
            <a:r>
              <a:rPr lang="fr-FR" sz="900" dirty="0" smtClean="0"/>
              <a:t>Equateur : 31,55$</a:t>
            </a:r>
            <a:endParaRPr lang="fr-FR" sz="900" dirty="0"/>
          </a:p>
        </p:txBody>
      </p:sp>
      <p:sp>
        <p:nvSpPr>
          <p:cNvPr id="608" name="ZoneTexte 607"/>
          <p:cNvSpPr txBox="1"/>
          <p:nvPr/>
        </p:nvSpPr>
        <p:spPr>
          <a:xfrm>
            <a:off x="7625159" y="5383896"/>
            <a:ext cx="1285929" cy="230832"/>
          </a:xfrm>
          <a:prstGeom prst="rect">
            <a:avLst/>
          </a:prstGeom>
          <a:solidFill>
            <a:schemeClr val="bg1">
              <a:lumMod val="85000"/>
            </a:schemeClr>
          </a:solidFill>
        </p:spPr>
        <p:txBody>
          <a:bodyPr wrap="none" rtlCol="0">
            <a:spAutoFit/>
          </a:bodyPr>
          <a:lstStyle/>
          <a:p>
            <a:r>
              <a:rPr lang="fr-FR" sz="900" dirty="0" smtClean="0"/>
              <a:t>Guatemala : 75,70$</a:t>
            </a:r>
            <a:endParaRPr lang="fr-FR" sz="900" dirty="0"/>
          </a:p>
        </p:txBody>
      </p:sp>
      <p:sp>
        <p:nvSpPr>
          <p:cNvPr id="609" name="ZoneTexte 608"/>
          <p:cNvSpPr txBox="1"/>
          <p:nvPr/>
        </p:nvSpPr>
        <p:spPr>
          <a:xfrm>
            <a:off x="3096000" y="5383896"/>
            <a:ext cx="1180131" cy="230832"/>
          </a:xfrm>
          <a:prstGeom prst="rect">
            <a:avLst/>
          </a:prstGeom>
          <a:solidFill>
            <a:schemeClr val="bg1">
              <a:lumMod val="85000"/>
            </a:schemeClr>
          </a:solidFill>
        </p:spPr>
        <p:txBody>
          <a:bodyPr wrap="none" rtlCol="0">
            <a:spAutoFit/>
          </a:bodyPr>
          <a:lstStyle/>
          <a:p>
            <a:r>
              <a:rPr lang="fr-FR" sz="900" dirty="0" smtClean="0"/>
              <a:t>Etats-Unis :341,98$</a:t>
            </a:r>
            <a:endParaRPr lang="fr-FR" sz="900" dirty="0"/>
          </a:p>
        </p:txBody>
      </p:sp>
      <p:sp>
        <p:nvSpPr>
          <p:cNvPr id="610" name="ZoneTexte 609"/>
          <p:cNvSpPr txBox="1"/>
          <p:nvPr/>
        </p:nvSpPr>
        <p:spPr>
          <a:xfrm>
            <a:off x="1917194" y="3733769"/>
            <a:ext cx="1063112" cy="230832"/>
          </a:xfrm>
          <a:prstGeom prst="rect">
            <a:avLst/>
          </a:prstGeom>
          <a:solidFill>
            <a:schemeClr val="bg1">
              <a:lumMod val="85000"/>
            </a:schemeClr>
          </a:solidFill>
        </p:spPr>
        <p:txBody>
          <a:bodyPr wrap="none" rtlCol="0">
            <a:spAutoFit/>
          </a:bodyPr>
          <a:lstStyle/>
          <a:p>
            <a:r>
              <a:rPr lang="fr-FR" sz="900" dirty="0" smtClean="0"/>
              <a:t>Chine : 155,06 $</a:t>
            </a:r>
            <a:endParaRPr lang="fr-FR" sz="900" dirty="0"/>
          </a:p>
        </p:txBody>
      </p:sp>
      <p:pic>
        <p:nvPicPr>
          <p:cNvPr id="19" name="Picture 2" descr="Image associÃ©e"/>
          <p:cNvPicPr/>
          <p:nvPr/>
        </p:nvPicPr>
        <p:blipFill rotWithShape="1">
          <a:blip r:embed="rId8" cstate="print">
            <a:extLst>
              <a:ext uri="{BEBA8EAE-BF5A-486C-A8C5-ECC9F3942E4B}">
                <a14:imgProps xmlns:a14="http://schemas.microsoft.com/office/drawing/2010/main">
                  <a14:imgLayer r:embed="rId9">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78421" y1="51724" x2="38421" y2="78818"/>
                        <a14:foregroundMark x1="75263" y1="50739" x2="78421" y2="52709"/>
                        <a14:foregroundMark x1="81053" y1="20690" x2="27895" y2="20197"/>
                        <a14:foregroundMark x1="69591" y1="67391" x2="70175" y2="79348"/>
                        <a14:foregroundMark x1="78363" y1="80435" x2="78363" y2="8423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l="17469" t="8729" r="14646" b="9907"/>
          <a:stretch/>
        </p:blipFill>
        <p:spPr bwMode="auto">
          <a:xfrm rot="20619349">
            <a:off x="5401662" y="208496"/>
            <a:ext cx="483870" cy="621665"/>
          </a:xfrm>
          <a:prstGeom prst="rect">
            <a:avLst/>
          </a:prstGeom>
          <a:noFill/>
          <a:extLst/>
        </p:spPr>
      </p:pic>
    </p:spTree>
    <p:extLst>
      <p:ext uri="{BB962C8B-B14F-4D97-AF65-F5344CB8AC3E}">
        <p14:creationId xmlns:p14="http://schemas.microsoft.com/office/powerpoint/2010/main" val="3428398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6"/>
                                        </p:tgtEl>
                                        <p:attrNameLst>
                                          <p:attrName>ppt_y</p:attrName>
                                        </p:attrNameLst>
                                      </p:cBhvr>
                                      <p:tavLst>
                                        <p:tav tm="0">
                                          <p:val>
                                            <p:strVal val="#ppt_y"/>
                                          </p:val>
                                        </p:tav>
                                        <p:tav tm="100000">
                                          <p:val>
                                            <p:strVal val="#ppt_y"/>
                                          </p:val>
                                        </p:tav>
                                      </p:tavLst>
                                    </p:anim>
                                    <p:anim calcmode="lin" valueType="num">
                                      <p:cBhvr>
                                        <p:cTn id="16"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6"/>
                                        </p:tgtEl>
                                      </p:cBhvr>
                                    </p:animEffect>
                                  </p:childTnLst>
                                </p:cTn>
                              </p:par>
                            </p:childTnLst>
                          </p:cTn>
                        </p:par>
                        <p:par>
                          <p:cTn id="19" fill="hold">
                            <p:stCondLst>
                              <p:cond delay="2575"/>
                            </p:stCondLst>
                            <p:childTnLst>
                              <p:par>
                                <p:cTn id="20" presetID="3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p:cTn id="30" dur="500" fill="hold"/>
                                        <p:tgtEl>
                                          <p:spTgt spid="3074"/>
                                        </p:tgtEl>
                                        <p:attrNameLst>
                                          <p:attrName>ppt_w</p:attrName>
                                        </p:attrNameLst>
                                      </p:cBhvr>
                                      <p:tavLst>
                                        <p:tav tm="0">
                                          <p:val>
                                            <p:fltVal val="0"/>
                                          </p:val>
                                        </p:tav>
                                        <p:tav tm="100000">
                                          <p:val>
                                            <p:strVal val="#ppt_w"/>
                                          </p:val>
                                        </p:tav>
                                      </p:tavLst>
                                    </p:anim>
                                    <p:anim calcmode="lin" valueType="num">
                                      <p:cBhvr>
                                        <p:cTn id="31" dur="500" fill="hold"/>
                                        <p:tgtEl>
                                          <p:spTgt spid="3074"/>
                                        </p:tgtEl>
                                        <p:attrNameLst>
                                          <p:attrName>ppt_h</p:attrName>
                                        </p:attrNameLst>
                                      </p:cBhvr>
                                      <p:tavLst>
                                        <p:tav tm="0">
                                          <p:val>
                                            <p:fltVal val="0"/>
                                          </p:val>
                                        </p:tav>
                                        <p:tav tm="100000">
                                          <p:val>
                                            <p:strVal val="#ppt_h"/>
                                          </p:val>
                                        </p:tav>
                                      </p:tavLst>
                                    </p:anim>
                                    <p:animEffect transition="in" filter="fade">
                                      <p:cBhvr>
                                        <p:cTn id="32" dur="500"/>
                                        <p:tgtEl>
                                          <p:spTgt spid="3074"/>
                                        </p:tgtEl>
                                      </p:cBhvr>
                                    </p:animEffect>
                                  </p:childTnLst>
                                </p:cTn>
                              </p:par>
                            </p:childTnLst>
                          </p:cTn>
                        </p:par>
                        <p:par>
                          <p:cTn id="33" fill="hold">
                            <p:stCondLst>
                              <p:cond delay="500"/>
                            </p:stCondLst>
                            <p:childTnLst>
                              <p:par>
                                <p:cTn id="34" presetID="2" presetClass="entr" presetSubtype="9"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Effect transition="in" filter="wipe(left)">
                                      <p:cBhvr>
                                        <p:cTn id="42" dur="500"/>
                                        <p:tgtEl>
                                          <p:spTgt spid="9">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075"/>
                                        </p:tgtEl>
                                        <p:attrNameLst>
                                          <p:attrName>style.visibility</p:attrName>
                                        </p:attrNameLst>
                                      </p:cBhvr>
                                      <p:to>
                                        <p:strVal val="visible"/>
                                      </p:to>
                                    </p:set>
                                    <p:animEffect transition="in" filter="wheel(1)">
                                      <p:cBhvr>
                                        <p:cTn id="50" dur="2000"/>
                                        <p:tgtEl>
                                          <p:spTgt spid="3075"/>
                                        </p:tgtEl>
                                      </p:cBhvr>
                                    </p:animEffect>
                                  </p:childTnLst>
                                </p:cTn>
                              </p:par>
                              <p:par>
                                <p:cTn id="51" presetID="2" presetClass="entr" presetSubtype="4" fill="hold" grpId="1"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wipe(left)">
                                      <p:cBhvr>
                                        <p:cTn id="59" dur="500"/>
                                        <p:tgtEl>
                                          <p:spTgt spid="9">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fade">
                                      <p:cBhvr>
                                        <p:cTn id="64" dur="1000"/>
                                        <p:tgtEl>
                                          <p:spTgt spid="30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wipe(left)">
                                      <p:cBhvr>
                                        <p:cTn id="69" dur="500"/>
                                        <p:tgtEl>
                                          <p:spTgt spid="9">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074"/>
                                        </p:tgtEl>
                                      </p:cBhvr>
                                    </p:animEffect>
                                    <p:set>
                                      <p:cBhvr>
                                        <p:cTn id="74" dur="1" fill="hold">
                                          <p:stCondLst>
                                            <p:cond delay="499"/>
                                          </p:stCondLst>
                                        </p:cTn>
                                        <p:tgtEl>
                                          <p:spTgt spid="307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75"/>
                                        </p:tgtEl>
                                      </p:cBhvr>
                                    </p:animEffect>
                                    <p:set>
                                      <p:cBhvr>
                                        <p:cTn id="80" dur="1" fill="hold">
                                          <p:stCondLst>
                                            <p:cond delay="499"/>
                                          </p:stCondLst>
                                        </p:cTn>
                                        <p:tgtEl>
                                          <p:spTgt spid="3075"/>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076"/>
                                        </p:tgtEl>
                                      </p:cBhvr>
                                    </p:animEffect>
                                    <p:set>
                                      <p:cBhvr>
                                        <p:cTn id="83" dur="1" fill="hold">
                                          <p:stCondLst>
                                            <p:cond delay="499"/>
                                          </p:stCondLst>
                                        </p:cTn>
                                        <p:tgtEl>
                                          <p:spTgt spid="307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
                                            <p:txEl>
                                              <p:pRg st="3" end="3"/>
                                            </p:txEl>
                                          </p:spTgt>
                                        </p:tgtEl>
                                        <p:attrNameLst>
                                          <p:attrName>style.visibility</p:attrName>
                                        </p:attrNameLst>
                                      </p:cBhvr>
                                      <p:to>
                                        <p:strVal val="visible"/>
                                      </p:to>
                                    </p:set>
                                    <p:animEffect transition="in" filter="wipe(left)">
                                      <p:cBhvr>
                                        <p:cTn id="91" dur="500"/>
                                        <p:tgtEl>
                                          <p:spTgt spid="9">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3078"/>
                                        </p:tgtEl>
                                        <p:attrNameLst>
                                          <p:attrName>style.visibility</p:attrName>
                                        </p:attrNameLst>
                                      </p:cBhvr>
                                      <p:to>
                                        <p:strVal val="visible"/>
                                      </p:to>
                                    </p:set>
                                    <p:anim calcmode="lin" valueType="num">
                                      <p:cBhvr>
                                        <p:cTn id="96" dur="500" fill="hold"/>
                                        <p:tgtEl>
                                          <p:spTgt spid="3078"/>
                                        </p:tgtEl>
                                        <p:attrNameLst>
                                          <p:attrName>ppt_w</p:attrName>
                                        </p:attrNameLst>
                                      </p:cBhvr>
                                      <p:tavLst>
                                        <p:tav tm="0">
                                          <p:val>
                                            <p:fltVal val="0"/>
                                          </p:val>
                                        </p:tav>
                                        <p:tav tm="100000">
                                          <p:val>
                                            <p:strVal val="#ppt_w"/>
                                          </p:val>
                                        </p:tav>
                                      </p:tavLst>
                                    </p:anim>
                                    <p:anim calcmode="lin" valueType="num">
                                      <p:cBhvr>
                                        <p:cTn id="97" dur="500" fill="hold"/>
                                        <p:tgtEl>
                                          <p:spTgt spid="3078"/>
                                        </p:tgtEl>
                                        <p:attrNameLst>
                                          <p:attrName>ppt_h</p:attrName>
                                        </p:attrNameLst>
                                      </p:cBhvr>
                                      <p:tavLst>
                                        <p:tav tm="0">
                                          <p:val>
                                            <p:fltVal val="0"/>
                                          </p:val>
                                        </p:tav>
                                        <p:tav tm="100000">
                                          <p:val>
                                            <p:strVal val="#ppt_h"/>
                                          </p:val>
                                        </p:tav>
                                      </p:tavLst>
                                    </p:anim>
                                    <p:animEffect transition="in" filter="fade">
                                      <p:cBhvr>
                                        <p:cTn id="98" dur="500"/>
                                        <p:tgtEl>
                                          <p:spTgt spid="3078"/>
                                        </p:tgtEl>
                                      </p:cBhvr>
                                    </p:animEffect>
                                  </p:childTnLst>
                                </p:cTn>
                              </p:par>
                            </p:childTnLst>
                          </p:cTn>
                        </p:par>
                        <p:par>
                          <p:cTn id="99" fill="hold">
                            <p:stCondLst>
                              <p:cond delay="500"/>
                            </p:stCondLst>
                            <p:childTnLst>
                              <p:par>
                                <p:cTn id="100" presetID="2" presetClass="entr" presetSubtype="4" fill="hold" grpId="0" nodeType="after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additive="base">
                                        <p:cTn id="102" dur="500" fill="hold"/>
                                        <p:tgtEl>
                                          <p:spTgt spid="3"/>
                                        </p:tgtEl>
                                        <p:attrNameLst>
                                          <p:attrName>ppt_x</p:attrName>
                                        </p:attrNameLst>
                                      </p:cBhvr>
                                      <p:tavLst>
                                        <p:tav tm="0">
                                          <p:val>
                                            <p:strVal val="#ppt_x"/>
                                          </p:val>
                                        </p:tav>
                                        <p:tav tm="100000">
                                          <p:val>
                                            <p:strVal val="#ppt_x"/>
                                          </p:val>
                                        </p:tav>
                                      </p:tavLst>
                                    </p:anim>
                                    <p:anim calcmode="lin" valueType="num">
                                      <p:cBhvr additive="base">
                                        <p:cTn id="10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dissolve">
                                      <p:cBhvr>
                                        <p:cTn id="108" dur="500"/>
                                        <p:tgtEl>
                                          <p:spTgt spid="8"/>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610"/>
                                        </p:tgtEl>
                                        <p:attrNameLst>
                                          <p:attrName>style.visibility</p:attrName>
                                        </p:attrNameLst>
                                      </p:cBhvr>
                                      <p:to>
                                        <p:strVal val="visible"/>
                                      </p:to>
                                    </p:set>
                                    <p:animEffect transition="in" filter="dissolve">
                                      <p:cBhvr>
                                        <p:cTn id="111" dur="500"/>
                                        <p:tgtEl>
                                          <p:spTgt spid="610"/>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609"/>
                                        </p:tgtEl>
                                        <p:attrNameLst>
                                          <p:attrName>style.visibility</p:attrName>
                                        </p:attrNameLst>
                                      </p:cBhvr>
                                      <p:to>
                                        <p:strVal val="visible"/>
                                      </p:to>
                                    </p:set>
                                    <p:animEffect transition="in" filter="dissolve">
                                      <p:cBhvr>
                                        <p:cTn id="114" dur="500"/>
                                        <p:tgtEl>
                                          <p:spTgt spid="60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606"/>
                                        </p:tgtEl>
                                        <p:attrNameLst>
                                          <p:attrName>style.visibility</p:attrName>
                                        </p:attrNameLst>
                                      </p:cBhvr>
                                      <p:to>
                                        <p:strVal val="visible"/>
                                      </p:to>
                                    </p:set>
                                    <p:animEffect transition="in" filter="dissolve">
                                      <p:cBhvr>
                                        <p:cTn id="117" dur="500"/>
                                        <p:tgtEl>
                                          <p:spTgt spid="606"/>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07"/>
                                        </p:tgtEl>
                                        <p:attrNameLst>
                                          <p:attrName>style.visibility</p:attrName>
                                        </p:attrNameLst>
                                      </p:cBhvr>
                                      <p:to>
                                        <p:strVal val="visible"/>
                                      </p:to>
                                    </p:set>
                                    <p:animEffect transition="in" filter="dissolve">
                                      <p:cBhvr>
                                        <p:cTn id="120" dur="500"/>
                                        <p:tgtEl>
                                          <p:spTgt spid="607"/>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08"/>
                                        </p:tgtEl>
                                        <p:attrNameLst>
                                          <p:attrName>style.visibility</p:attrName>
                                        </p:attrNameLst>
                                      </p:cBhvr>
                                      <p:to>
                                        <p:strVal val="visible"/>
                                      </p:to>
                                    </p:set>
                                    <p:animEffect transition="in" filter="dissolve">
                                      <p:cBhvr>
                                        <p:cTn id="123" dur="500"/>
                                        <p:tgtEl>
                                          <p:spTgt spid="608"/>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7"/>
                                        </p:tgtEl>
                                        <p:attrNameLst>
                                          <p:attrName>style.visibility</p:attrName>
                                        </p:attrNameLst>
                                      </p:cBhvr>
                                      <p:to>
                                        <p:strVal val="visible"/>
                                      </p:to>
                                    </p:set>
                                    <p:anim calcmode="lin" valueType="num">
                                      <p:cBhvr>
                                        <p:cTn id="128" dur="500" fill="hold"/>
                                        <p:tgtEl>
                                          <p:spTgt spid="7"/>
                                        </p:tgtEl>
                                        <p:attrNameLst>
                                          <p:attrName>ppt_w</p:attrName>
                                        </p:attrNameLst>
                                      </p:cBhvr>
                                      <p:tavLst>
                                        <p:tav tm="0">
                                          <p:val>
                                            <p:fltVal val="0"/>
                                          </p:val>
                                        </p:tav>
                                        <p:tav tm="100000">
                                          <p:val>
                                            <p:strVal val="#ppt_w"/>
                                          </p:val>
                                        </p:tav>
                                      </p:tavLst>
                                    </p:anim>
                                    <p:anim calcmode="lin" valueType="num">
                                      <p:cBhvr>
                                        <p:cTn id="129" dur="500" fill="hold"/>
                                        <p:tgtEl>
                                          <p:spTgt spid="7"/>
                                        </p:tgtEl>
                                        <p:attrNameLst>
                                          <p:attrName>ppt_h</p:attrName>
                                        </p:attrNameLst>
                                      </p:cBhvr>
                                      <p:tavLst>
                                        <p:tav tm="0">
                                          <p:val>
                                            <p:fltVal val="0"/>
                                          </p:val>
                                        </p:tav>
                                        <p:tav tm="100000">
                                          <p:val>
                                            <p:strVal val="#ppt_h"/>
                                          </p:val>
                                        </p:tav>
                                      </p:tavLst>
                                    </p:anim>
                                    <p:animEffect transition="in" filter="fade">
                                      <p:cBhvr>
                                        <p:cTn id="1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uiExpand="1" build="p" animBg="1"/>
      <p:bldP spid="2" grpId="0"/>
      <p:bldP spid="2" grpId="1"/>
      <p:bldP spid="3" grpId="0"/>
      <p:bldP spid="8" grpId="0" animBg="1"/>
      <p:bldP spid="606" grpId="0" animBg="1"/>
      <p:bldP spid="607" grpId="0" animBg="1"/>
      <p:bldP spid="608" grpId="0" animBg="1"/>
      <p:bldP spid="609" grpId="0" animBg="1"/>
      <p:bldP spid="6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7011" y="1371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6257012" y="308174"/>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Progression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7" name="Organigramme : Opération manuelle 6"/>
          <p:cNvSpPr/>
          <p:nvPr/>
        </p:nvSpPr>
        <p:spPr>
          <a:xfrm rot="16200000">
            <a:off x="2292242" y="2260574"/>
            <a:ext cx="4559518" cy="2336852"/>
          </a:xfrm>
          <a:prstGeom prst="flowChartManualOperation">
            <a:avLst/>
          </a:prstGeom>
        </p:spPr>
        <p:style>
          <a:lnRef idx="2">
            <a:schemeClr val="lt1">
              <a:hueOff val="0"/>
              <a:satOff val="0"/>
              <a:lumOff val="0"/>
              <a:alphaOff val="0"/>
            </a:schemeClr>
          </a:lnRef>
          <a:fillRef idx="1">
            <a:schemeClr val="accent5">
              <a:alpha val="90000"/>
              <a:hueOff val="0"/>
              <a:satOff val="0"/>
              <a:lumOff val="0"/>
              <a:alphaOff val="-13333"/>
            </a:schemeClr>
          </a:fillRef>
          <a:effectRef idx="0">
            <a:schemeClr val="accent5">
              <a:alpha val="90000"/>
              <a:hueOff val="0"/>
              <a:satOff val="0"/>
              <a:lumOff val="0"/>
              <a:alphaOff val="-13333"/>
            </a:schemeClr>
          </a:effectRef>
          <a:fontRef idx="minor">
            <a:schemeClr val="lt1"/>
          </a:fontRef>
        </p:style>
      </p:sp>
      <p:sp>
        <p:nvSpPr>
          <p:cNvPr id="8" name="Organigramme : Opération manuelle 4"/>
          <p:cNvSpPr/>
          <p:nvPr/>
        </p:nvSpPr>
        <p:spPr>
          <a:xfrm>
            <a:off x="3403574" y="2061144"/>
            <a:ext cx="2336851" cy="3052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0" rIns="86379" bIns="0" numCol="1" spcCol="1270" anchor="t" anchorCtr="0">
            <a:noAutofit/>
          </a:bodyPr>
          <a:lstStyle/>
          <a:p>
            <a:pPr lvl="0" algn="ctr" defTabSz="622300">
              <a:lnSpc>
                <a:spcPct val="90000"/>
              </a:lnSpc>
              <a:spcBef>
                <a:spcPct val="0"/>
              </a:spcBef>
              <a:spcAft>
                <a:spcPct val="35000"/>
              </a:spcAft>
            </a:pPr>
            <a:r>
              <a:rPr lang="fr-FR" sz="1400" b="1" u="sng" kern="1200" cap="small" baseline="0" dirty="0" smtClean="0">
                <a:solidFill>
                  <a:schemeClr val="bg2">
                    <a:lumMod val="10000"/>
                  </a:schemeClr>
                </a:solidFill>
                <a:latin typeface="Century Gothic" pitchFamily="34" charset="0"/>
              </a:rPr>
              <a:t>Question 1</a:t>
            </a:r>
          </a:p>
          <a:p>
            <a:pPr lvl="0" algn="ctr" defTabSz="622300">
              <a:lnSpc>
                <a:spcPct val="90000"/>
              </a:lnSpc>
              <a:spcBef>
                <a:spcPct val="0"/>
              </a:spcBef>
              <a:spcAft>
                <a:spcPct val="35000"/>
              </a:spcAft>
            </a:pPr>
            <a:r>
              <a:rPr lang="fr-FR" sz="1400" b="1" kern="1200" cap="small" baseline="0" dirty="0" smtClean="0">
                <a:solidFill>
                  <a:schemeClr val="bg2">
                    <a:lumMod val="10000"/>
                  </a:schemeClr>
                </a:solidFill>
                <a:latin typeface="Century Gothic" pitchFamily="34" charset="0"/>
              </a:rPr>
              <a:t>Des trajectoires démographiques différenciées : les défis du nombre et du vieillissement</a:t>
            </a:r>
          </a:p>
          <a:p>
            <a:pPr lvl="0" algn="ctr" defTabSz="622300">
              <a:lnSpc>
                <a:spcPct val="90000"/>
              </a:lnSpc>
              <a:spcBef>
                <a:spcPct val="0"/>
              </a:spcBef>
              <a:spcAft>
                <a:spcPct val="35000"/>
              </a:spcAft>
            </a:pPr>
            <a:endParaRPr lang="fr-FR" sz="1400" b="1" kern="1200" cap="small" baseline="0" dirty="0">
              <a:solidFill>
                <a:schemeClr val="bg2">
                  <a:lumMod val="10000"/>
                </a:schemeClr>
              </a:solidFill>
              <a:latin typeface="Century Gothic" pitchFamily="34" charset="0"/>
            </a:endParaRPr>
          </a:p>
          <a:p>
            <a:pPr marL="0" lvl="1" algn="ctr" defTabSz="488950">
              <a:lnSpc>
                <a:spcPct val="90000"/>
              </a:lnSpc>
              <a:spcBef>
                <a:spcPct val="0"/>
              </a:spcBef>
              <a:spcAft>
                <a:spcPct val="15000"/>
              </a:spcAft>
            </a:pPr>
            <a:r>
              <a:rPr lang="fr-FR" sz="1100" kern="1200" dirty="0" smtClean="0">
                <a:solidFill>
                  <a:schemeClr val="accent2">
                    <a:lumMod val="50000"/>
                  </a:schemeClr>
                </a:solidFill>
                <a:latin typeface="Century Gothic" pitchFamily="34" charset="0"/>
              </a:rPr>
              <a:t>I. Des évolutions démographiques très différentes</a:t>
            </a:r>
          </a:p>
          <a:p>
            <a:pPr marL="285750" lvl="1" indent="-285750" algn="ctr" defTabSz="488950">
              <a:lnSpc>
                <a:spcPct val="90000"/>
              </a:lnSpc>
              <a:spcBef>
                <a:spcPct val="0"/>
              </a:spcBef>
              <a:spcAft>
                <a:spcPct val="15000"/>
              </a:spcAft>
              <a:buAutoNum type="romanUcPeriod"/>
            </a:pPr>
            <a:endParaRPr lang="fr-FR" sz="1100" kern="1200" dirty="0">
              <a:solidFill>
                <a:schemeClr val="accent2">
                  <a:lumMod val="50000"/>
                </a:schemeClr>
              </a:solidFill>
              <a:latin typeface="Century Gothic" pitchFamily="34" charset="0"/>
            </a:endParaRPr>
          </a:p>
          <a:p>
            <a:pPr marL="0" lvl="1" algn="ctr" defTabSz="488950">
              <a:lnSpc>
                <a:spcPct val="90000"/>
              </a:lnSpc>
              <a:spcBef>
                <a:spcPct val="0"/>
              </a:spcBef>
              <a:spcAft>
                <a:spcPct val="15000"/>
              </a:spcAft>
            </a:pPr>
            <a:r>
              <a:rPr lang="fr-FR" sz="1100" kern="1200" dirty="0" smtClean="0">
                <a:solidFill>
                  <a:schemeClr val="accent2">
                    <a:lumMod val="50000"/>
                  </a:schemeClr>
                </a:solidFill>
                <a:latin typeface="Century Gothic" pitchFamily="34" charset="0"/>
              </a:rPr>
              <a:t>II. Des facteurs multiples</a:t>
            </a:r>
          </a:p>
          <a:p>
            <a:pPr marL="0" lvl="1" algn="ctr" defTabSz="488950">
              <a:lnSpc>
                <a:spcPct val="90000"/>
              </a:lnSpc>
              <a:spcBef>
                <a:spcPct val="0"/>
              </a:spcBef>
              <a:spcAft>
                <a:spcPct val="15000"/>
              </a:spcAft>
            </a:pPr>
            <a:endParaRPr lang="fr-FR" sz="1100" kern="1200" dirty="0">
              <a:solidFill>
                <a:schemeClr val="accent2">
                  <a:lumMod val="50000"/>
                </a:schemeClr>
              </a:solidFill>
              <a:latin typeface="Century Gothic" pitchFamily="34" charset="0"/>
            </a:endParaRPr>
          </a:p>
          <a:p>
            <a:pPr marL="0" lvl="1" algn="ctr" defTabSz="488950">
              <a:lnSpc>
                <a:spcPct val="90000"/>
              </a:lnSpc>
              <a:spcBef>
                <a:spcPct val="0"/>
              </a:spcBef>
              <a:spcAft>
                <a:spcPct val="15000"/>
              </a:spcAft>
            </a:pPr>
            <a:r>
              <a:rPr lang="fr-FR" sz="1100" kern="1200" dirty="0" smtClean="0">
                <a:solidFill>
                  <a:schemeClr val="accent2">
                    <a:lumMod val="50000"/>
                  </a:schemeClr>
                </a:solidFill>
                <a:latin typeface="Century Gothic" pitchFamily="34" charset="0"/>
              </a:rPr>
              <a:t>III. Des défis différents selon la trajectoire démographique </a:t>
            </a:r>
          </a:p>
          <a:p>
            <a:pPr marL="0" lvl="1" algn="ctr" defTabSz="488950">
              <a:lnSpc>
                <a:spcPct val="90000"/>
              </a:lnSpc>
              <a:spcBef>
                <a:spcPct val="0"/>
              </a:spcBef>
              <a:spcAft>
                <a:spcPct val="15000"/>
              </a:spcAft>
            </a:pPr>
            <a:r>
              <a:rPr lang="fr-FR" sz="1100" kern="1200" dirty="0" smtClean="0">
                <a:solidFill>
                  <a:schemeClr val="accent2">
                    <a:lumMod val="50000"/>
                  </a:schemeClr>
                </a:solidFill>
                <a:latin typeface="Century Gothic" pitchFamily="34" charset="0"/>
              </a:rPr>
              <a:t>des Etats</a:t>
            </a:r>
          </a:p>
          <a:p>
            <a:pPr marL="0" lvl="1" algn="l" defTabSz="488950">
              <a:lnSpc>
                <a:spcPct val="90000"/>
              </a:lnSpc>
              <a:spcBef>
                <a:spcPct val="0"/>
              </a:spcBef>
              <a:spcAft>
                <a:spcPct val="15000"/>
              </a:spcAft>
            </a:pPr>
            <a:endParaRPr lang="fr-FR" sz="1100" dirty="0">
              <a:solidFill>
                <a:schemeClr val="bg2">
                  <a:lumMod val="10000"/>
                </a:schemeClr>
              </a:solidFill>
              <a:latin typeface="Century Gothic" pitchFamily="34" charset="0"/>
            </a:endParaRPr>
          </a:p>
          <a:p>
            <a:pPr marL="0" lvl="1" algn="l" defTabSz="488950">
              <a:lnSpc>
                <a:spcPct val="90000"/>
              </a:lnSpc>
              <a:spcBef>
                <a:spcPct val="0"/>
              </a:spcBef>
              <a:spcAft>
                <a:spcPct val="15000"/>
              </a:spcAft>
            </a:pPr>
            <a:endParaRPr lang="fr-FR" sz="1100" kern="1200" dirty="0">
              <a:solidFill>
                <a:schemeClr val="bg2">
                  <a:lumMod val="10000"/>
                </a:schemeClr>
              </a:solidFill>
              <a:latin typeface="Century Gothic" pitchFamily="34" charset="0"/>
            </a:endParaRPr>
          </a:p>
        </p:txBody>
      </p:sp>
      <p:pic>
        <p:nvPicPr>
          <p:cNvPr id="2052" name="Picture 4" descr="Résultat de recherche d'images pour &quot;salle de classe afrique subsaharienn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48" y="2658916"/>
            <a:ext cx="2948771" cy="196535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44" t="11358" r="20766" b="9135"/>
          <a:stretch/>
        </p:blipFill>
        <p:spPr bwMode="auto">
          <a:xfrm>
            <a:off x="240047" y="4624272"/>
            <a:ext cx="2948772" cy="21689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Résultat de recherche d'images pour &quot;vaccination infographi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849" y="970554"/>
            <a:ext cx="3085428" cy="5867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croissance la populati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48" y="124172"/>
            <a:ext cx="2948772" cy="2466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43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p:cTn id="36" dur="1000" fill="hold"/>
                                        <p:tgtEl>
                                          <p:spTgt spid="2056"/>
                                        </p:tgtEl>
                                        <p:attrNameLst>
                                          <p:attrName>ppt_w</p:attrName>
                                        </p:attrNameLst>
                                      </p:cBhvr>
                                      <p:tavLst>
                                        <p:tav tm="0">
                                          <p:val>
                                            <p:fltVal val="0"/>
                                          </p:val>
                                        </p:tav>
                                        <p:tav tm="100000">
                                          <p:val>
                                            <p:strVal val="#ppt_w"/>
                                          </p:val>
                                        </p:tav>
                                      </p:tavLst>
                                    </p:anim>
                                    <p:anim calcmode="lin" valueType="num">
                                      <p:cBhvr>
                                        <p:cTn id="37" dur="1000" fill="hold"/>
                                        <p:tgtEl>
                                          <p:spTgt spid="2056"/>
                                        </p:tgtEl>
                                        <p:attrNameLst>
                                          <p:attrName>ppt_h</p:attrName>
                                        </p:attrNameLst>
                                      </p:cBhvr>
                                      <p:tavLst>
                                        <p:tav tm="0">
                                          <p:val>
                                            <p:fltVal val="0"/>
                                          </p:val>
                                        </p:tav>
                                        <p:tav tm="100000">
                                          <p:val>
                                            <p:strVal val="#ppt_h"/>
                                          </p:val>
                                        </p:tav>
                                      </p:tavLst>
                                    </p:anim>
                                    <p:anim calcmode="lin" valueType="num">
                                      <p:cBhvr>
                                        <p:cTn id="38" dur="1000" fill="hold"/>
                                        <p:tgtEl>
                                          <p:spTgt spid="205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56"/>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wipe(left)">
                                      <p:cBhvr>
                                        <p:cTn id="43" dur="5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054"/>
                                        </p:tgtEl>
                                        <p:attrNameLst>
                                          <p:attrName>style.visibility</p:attrName>
                                        </p:attrNameLst>
                                      </p:cBhvr>
                                      <p:to>
                                        <p:strVal val="visible"/>
                                      </p:to>
                                    </p:set>
                                    <p:anim calcmode="lin" valueType="num">
                                      <p:cBhvr additive="base">
                                        <p:cTn id="48" dur="500" fill="hold"/>
                                        <p:tgtEl>
                                          <p:spTgt spid="2054"/>
                                        </p:tgtEl>
                                        <p:attrNameLst>
                                          <p:attrName>ppt_x</p:attrName>
                                        </p:attrNameLst>
                                      </p:cBhvr>
                                      <p:tavLst>
                                        <p:tav tm="0">
                                          <p:val>
                                            <p:strVal val="1+#ppt_w/2"/>
                                          </p:val>
                                        </p:tav>
                                        <p:tav tm="100000">
                                          <p:val>
                                            <p:strVal val="#ppt_x"/>
                                          </p:val>
                                        </p:tav>
                                      </p:tavLst>
                                    </p:anim>
                                    <p:anim calcmode="lin" valueType="num">
                                      <p:cBhvr additive="base">
                                        <p:cTn id="49" dur="500" fill="hold"/>
                                        <p:tgtEl>
                                          <p:spTgt spid="2054"/>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wipe(left)">
                                      <p:cBhvr>
                                        <p:cTn id="53" dur="500"/>
                                        <p:tgtEl>
                                          <p:spTgt spid="8">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 calcmode="lin" valueType="num">
                                      <p:cBhvr>
                                        <p:cTn id="58" dur="1000" fill="hold"/>
                                        <p:tgtEl>
                                          <p:spTgt spid="2052"/>
                                        </p:tgtEl>
                                        <p:attrNameLst>
                                          <p:attrName>ppt_w</p:attrName>
                                        </p:attrNameLst>
                                      </p:cBhvr>
                                      <p:tavLst>
                                        <p:tav tm="0">
                                          <p:val>
                                            <p:fltVal val="0"/>
                                          </p:val>
                                        </p:tav>
                                        <p:tav tm="100000">
                                          <p:val>
                                            <p:strVal val="#ppt_w"/>
                                          </p:val>
                                        </p:tav>
                                      </p:tavLst>
                                    </p:anim>
                                    <p:anim calcmode="lin" valueType="num">
                                      <p:cBhvr>
                                        <p:cTn id="59" dur="1000" fill="hold"/>
                                        <p:tgtEl>
                                          <p:spTgt spid="2052"/>
                                        </p:tgtEl>
                                        <p:attrNameLst>
                                          <p:attrName>ppt_h</p:attrName>
                                        </p:attrNameLst>
                                      </p:cBhvr>
                                      <p:tavLst>
                                        <p:tav tm="0">
                                          <p:val>
                                            <p:fltVal val="0"/>
                                          </p:val>
                                        </p:tav>
                                        <p:tav tm="100000">
                                          <p:val>
                                            <p:strVal val="#ppt_h"/>
                                          </p:val>
                                        </p:tav>
                                      </p:tavLst>
                                    </p:anim>
                                    <p:anim calcmode="lin" valueType="num">
                                      <p:cBhvr>
                                        <p:cTn id="60" dur="1000" fill="hold"/>
                                        <p:tgtEl>
                                          <p:spTgt spid="2052"/>
                                        </p:tgtEl>
                                        <p:attrNameLst>
                                          <p:attrName>style.rotation</p:attrName>
                                        </p:attrNameLst>
                                      </p:cBhvr>
                                      <p:tavLst>
                                        <p:tav tm="0">
                                          <p:val>
                                            <p:fltVal val="90"/>
                                          </p:val>
                                        </p:tav>
                                        <p:tav tm="100000">
                                          <p:val>
                                            <p:fltVal val="0"/>
                                          </p:val>
                                        </p:tav>
                                      </p:tavLst>
                                    </p:anim>
                                    <p:animEffect transition="in" filter="fade">
                                      <p:cBhvr>
                                        <p:cTn id="61" dur="1000"/>
                                        <p:tgtEl>
                                          <p:spTgt spid="2052"/>
                                        </p:tgtEl>
                                      </p:cBhvr>
                                    </p:animEffect>
                                  </p:childTnLst>
                                </p:cTn>
                              </p:par>
                              <p:par>
                                <p:cTn id="62" presetID="31"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1000" fill="hold"/>
                                        <p:tgtEl>
                                          <p:spTgt spid="9"/>
                                        </p:tgtEl>
                                        <p:attrNameLst>
                                          <p:attrName>ppt_w</p:attrName>
                                        </p:attrNameLst>
                                      </p:cBhvr>
                                      <p:tavLst>
                                        <p:tav tm="0">
                                          <p:val>
                                            <p:fltVal val="0"/>
                                          </p:val>
                                        </p:tav>
                                        <p:tav tm="100000">
                                          <p:val>
                                            <p:strVal val="#ppt_w"/>
                                          </p:val>
                                        </p:tav>
                                      </p:tavLst>
                                    </p:anim>
                                    <p:anim calcmode="lin" valueType="num">
                                      <p:cBhvr>
                                        <p:cTn id="65" dur="1000" fill="hold"/>
                                        <p:tgtEl>
                                          <p:spTgt spid="9"/>
                                        </p:tgtEl>
                                        <p:attrNameLst>
                                          <p:attrName>ppt_h</p:attrName>
                                        </p:attrNameLst>
                                      </p:cBhvr>
                                      <p:tavLst>
                                        <p:tav tm="0">
                                          <p:val>
                                            <p:fltVal val="0"/>
                                          </p:val>
                                        </p:tav>
                                        <p:tav tm="100000">
                                          <p:val>
                                            <p:strVal val="#ppt_h"/>
                                          </p:val>
                                        </p:tav>
                                      </p:tavLst>
                                    </p:anim>
                                    <p:anim calcmode="lin" valueType="num">
                                      <p:cBhvr>
                                        <p:cTn id="66" dur="1000" fill="hold"/>
                                        <p:tgtEl>
                                          <p:spTgt spid="9"/>
                                        </p:tgtEl>
                                        <p:attrNameLst>
                                          <p:attrName>style.rotation</p:attrName>
                                        </p:attrNameLst>
                                      </p:cBhvr>
                                      <p:tavLst>
                                        <p:tav tm="0">
                                          <p:val>
                                            <p:fltVal val="90"/>
                                          </p:val>
                                        </p:tav>
                                        <p:tav tm="100000">
                                          <p:val>
                                            <p:fltVal val="0"/>
                                          </p:val>
                                        </p:tav>
                                      </p:tavLst>
                                    </p:anim>
                                    <p:animEffect transition="in" filter="fade">
                                      <p:cBhvr>
                                        <p:cTn id="67" dur="1000"/>
                                        <p:tgtEl>
                                          <p:spTgt spid="9"/>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xEl>
                                              <p:pRg st="7" end="7"/>
                                            </p:txEl>
                                          </p:spTgt>
                                        </p:tgtEl>
                                        <p:attrNameLst>
                                          <p:attrName>style.visibility</p:attrName>
                                        </p:attrNameLst>
                                      </p:cBhvr>
                                      <p:to>
                                        <p:strVal val="visible"/>
                                      </p:to>
                                    </p:set>
                                    <p:animEffect transition="in" filter="wipe(left)">
                                      <p:cBhvr>
                                        <p:cTn id="71" dur="500"/>
                                        <p:tgtEl>
                                          <p:spTgt spid="8">
                                            <p:txEl>
                                              <p:pRg st="7" end="7"/>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
                                            <p:txEl>
                                              <p:pRg st="8" end="8"/>
                                            </p:txEl>
                                          </p:spTgt>
                                        </p:tgtEl>
                                        <p:attrNameLst>
                                          <p:attrName>style.visibility</p:attrName>
                                        </p:attrNameLst>
                                      </p:cBhvr>
                                      <p:to>
                                        <p:strVal val="visible"/>
                                      </p:to>
                                    </p:set>
                                    <p:animEffect transition="in" filter="wipe(left)">
                                      <p:cBhvr>
                                        <p:cTn id="7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632" y="630941"/>
            <a:ext cx="3829935" cy="257174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Vidéo de l’</a:t>
            </a:r>
            <a:r>
              <a:rPr lang="fr-F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Ined</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de la pyramide à la toupie</a:t>
            </a:r>
          </a:p>
          <a:p>
            <a:pPr algn="ct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Lien actif : </a:t>
            </a:r>
            <a:r>
              <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https://</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www.youtube.com/watch?v=4F5b0ghSHiY</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 y="0"/>
            <a:ext cx="9205783"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 Des trajectoires démographiques très différentes</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01216" y="369332"/>
            <a:ext cx="4646114" cy="430887"/>
          </a:xfrm>
          <a:prstGeom prst="rect">
            <a:avLst/>
          </a:prstGeom>
          <a:solidFill>
            <a:schemeClr val="bg2">
              <a:lumMod val="90000"/>
            </a:schemeClr>
          </a:solidFill>
          <a:ln>
            <a:solidFill>
              <a:schemeClr val="bg2">
                <a:lumMod val="10000"/>
              </a:schemeClr>
            </a:solidFill>
          </a:ln>
        </p:spPr>
        <p:txBody>
          <a:bodyPr wrap="square">
            <a:spAutoFit/>
          </a:bodyPr>
          <a:lstStyle/>
          <a:p>
            <a:pPr algn="just"/>
            <a:r>
              <a:rPr lang="fr-FR" sz="1100" b="1" dirty="0" smtClean="0"/>
              <a:t>Consigne</a:t>
            </a:r>
            <a:r>
              <a:rPr lang="fr-FR" sz="1100" dirty="0" smtClean="0"/>
              <a:t> : Caractérise l’évolution démographique de chaque pays proposés (Source : ONU/2019)</a:t>
            </a:r>
            <a:endParaRPr lang="fr-FR" sz="1100" dirty="0"/>
          </a:p>
        </p:txBody>
      </p:sp>
      <p:sp>
        <p:nvSpPr>
          <p:cNvPr id="9" name="Rectangle 8"/>
          <p:cNvSpPr/>
          <p:nvPr/>
        </p:nvSpPr>
        <p:spPr>
          <a:xfrm>
            <a:off x="4964400" y="369332"/>
            <a:ext cx="3866400" cy="430887"/>
          </a:xfrm>
          <a:prstGeom prst="rect">
            <a:avLst/>
          </a:prstGeom>
          <a:solidFill>
            <a:schemeClr val="bg2">
              <a:lumMod val="90000"/>
            </a:schemeClr>
          </a:solidFill>
          <a:ln>
            <a:solidFill>
              <a:schemeClr val="bg2">
                <a:lumMod val="10000"/>
              </a:schemeClr>
            </a:solidFill>
          </a:ln>
        </p:spPr>
        <p:txBody>
          <a:bodyPr wrap="square">
            <a:spAutoFit/>
          </a:bodyPr>
          <a:lstStyle/>
          <a:p>
            <a:pPr algn="ctr"/>
            <a:r>
              <a:rPr lang="fr-FR" sz="1100" b="1" dirty="0" smtClean="0"/>
              <a:t>Méthode/Rappel : comprendre une pyramide des âges </a:t>
            </a:r>
            <a:endParaRPr lang="fr-FR" sz="1100" dirty="0"/>
          </a:p>
        </p:txBody>
      </p:sp>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5467" t="61249" r="26533" b="11679"/>
          <a:stretch/>
        </p:blipFill>
        <p:spPr bwMode="auto">
          <a:xfrm>
            <a:off x="101217" y="2314620"/>
            <a:ext cx="4646113" cy="14670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815" t="61362" r="26709" b="10929"/>
          <a:stretch/>
        </p:blipFill>
        <p:spPr bwMode="auto">
          <a:xfrm>
            <a:off x="101217" y="5248242"/>
            <a:ext cx="4646112" cy="1525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816" t="61277" r="26728" b="12060"/>
          <a:stretch/>
        </p:blipFill>
        <p:spPr bwMode="auto">
          <a:xfrm>
            <a:off x="101216" y="852256"/>
            <a:ext cx="4646113" cy="1456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5816" t="61475" r="26728" b="12060"/>
          <a:stretch/>
        </p:blipFill>
        <p:spPr bwMode="auto">
          <a:xfrm>
            <a:off x="101217" y="3787822"/>
            <a:ext cx="4646113" cy="1454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142878" y="4428000"/>
            <a:ext cx="2438488" cy="400110"/>
          </a:xfrm>
          <a:prstGeom prst="rect">
            <a:avLst/>
          </a:prstGeom>
          <a:solidFill>
            <a:schemeClr val="bg1">
              <a:lumMod val="85000"/>
            </a:schemeClr>
          </a:solidFill>
        </p:spPr>
        <p:txBody>
          <a:bodyPr wrap="none" rtlCol="0">
            <a:spAutoFit/>
          </a:bodyPr>
          <a:lstStyle/>
          <a:p>
            <a:r>
              <a:rPr lang="fr-FR" sz="1000" dirty="0" smtClean="0"/>
              <a:t>F  : Pyramide</a:t>
            </a:r>
          </a:p>
          <a:p>
            <a:r>
              <a:rPr lang="fr-FR" sz="1000" dirty="0" smtClean="0"/>
              <a:t>C : Natalité élevée, mortalité élevée</a:t>
            </a:r>
            <a:endParaRPr lang="fr-FR" sz="1000" dirty="0"/>
          </a:p>
        </p:txBody>
      </p:sp>
      <p:sp>
        <p:nvSpPr>
          <p:cNvPr id="16" name="ZoneTexte 15"/>
          <p:cNvSpPr txBox="1"/>
          <p:nvPr/>
        </p:nvSpPr>
        <p:spPr>
          <a:xfrm>
            <a:off x="142878" y="1466018"/>
            <a:ext cx="2698175" cy="400110"/>
          </a:xfrm>
          <a:prstGeom prst="rect">
            <a:avLst/>
          </a:prstGeom>
          <a:solidFill>
            <a:schemeClr val="bg1">
              <a:lumMod val="85000"/>
            </a:schemeClr>
          </a:solidFill>
        </p:spPr>
        <p:txBody>
          <a:bodyPr wrap="none" rtlCol="0">
            <a:spAutoFit/>
          </a:bodyPr>
          <a:lstStyle/>
          <a:p>
            <a:r>
              <a:rPr lang="fr-FR" sz="1000" dirty="0" smtClean="0"/>
              <a:t>F  : Cylindre</a:t>
            </a:r>
          </a:p>
          <a:p>
            <a:r>
              <a:rPr lang="fr-FR" sz="1000" dirty="0" smtClean="0"/>
              <a:t>C : Natalité stable, baisse de la mortalité</a:t>
            </a:r>
            <a:endParaRPr lang="fr-FR" sz="1000" dirty="0"/>
          </a:p>
        </p:txBody>
      </p:sp>
      <p:sp>
        <p:nvSpPr>
          <p:cNvPr id="17" name="ZoneTexte 16"/>
          <p:cNvSpPr txBox="1"/>
          <p:nvPr/>
        </p:nvSpPr>
        <p:spPr>
          <a:xfrm>
            <a:off x="142878" y="2952000"/>
            <a:ext cx="2281394" cy="400110"/>
          </a:xfrm>
          <a:prstGeom prst="rect">
            <a:avLst/>
          </a:prstGeom>
          <a:solidFill>
            <a:schemeClr val="bg1">
              <a:lumMod val="85000"/>
            </a:schemeClr>
          </a:solidFill>
        </p:spPr>
        <p:txBody>
          <a:bodyPr wrap="none" rtlCol="0">
            <a:spAutoFit/>
          </a:bodyPr>
          <a:lstStyle/>
          <a:p>
            <a:r>
              <a:rPr lang="fr-FR" sz="1000" dirty="0" smtClean="0"/>
              <a:t>F  : Toupie</a:t>
            </a:r>
          </a:p>
          <a:p>
            <a:r>
              <a:rPr lang="fr-FR" sz="1000" dirty="0" smtClean="0"/>
              <a:t>C : Natalité faible, mortalité faible</a:t>
            </a:r>
            <a:endParaRPr lang="fr-FR" sz="1000" dirty="0"/>
          </a:p>
        </p:txBody>
      </p:sp>
      <p:sp>
        <p:nvSpPr>
          <p:cNvPr id="18" name="ZoneTexte 17"/>
          <p:cNvSpPr txBox="1"/>
          <p:nvPr/>
        </p:nvSpPr>
        <p:spPr>
          <a:xfrm>
            <a:off x="142878" y="5904000"/>
            <a:ext cx="2281394" cy="400110"/>
          </a:xfrm>
          <a:prstGeom prst="rect">
            <a:avLst/>
          </a:prstGeom>
          <a:solidFill>
            <a:schemeClr val="bg1">
              <a:lumMod val="85000"/>
            </a:schemeClr>
          </a:solidFill>
        </p:spPr>
        <p:txBody>
          <a:bodyPr wrap="none" rtlCol="0">
            <a:spAutoFit/>
          </a:bodyPr>
          <a:lstStyle/>
          <a:p>
            <a:r>
              <a:rPr lang="fr-FR" sz="1000" dirty="0" smtClean="0"/>
              <a:t>F  : Toupie</a:t>
            </a:r>
          </a:p>
          <a:p>
            <a:r>
              <a:rPr lang="fr-FR" sz="1000" dirty="0" smtClean="0"/>
              <a:t>C : Natalité faible, mortalité faible</a:t>
            </a:r>
            <a:endParaRPr lang="fr-FR" sz="1000" dirty="0"/>
          </a:p>
        </p:txBody>
      </p:sp>
      <p:sp>
        <p:nvSpPr>
          <p:cNvPr id="12" name="ZoneTexte 11"/>
          <p:cNvSpPr txBox="1"/>
          <p:nvPr/>
        </p:nvSpPr>
        <p:spPr>
          <a:xfrm>
            <a:off x="142878" y="1870434"/>
            <a:ext cx="2577950" cy="246221"/>
          </a:xfrm>
          <a:prstGeom prst="rect">
            <a:avLst/>
          </a:prstGeom>
          <a:noFill/>
        </p:spPr>
        <p:txBody>
          <a:bodyPr wrap="none" rtlCol="0">
            <a:spAutoFit/>
          </a:bodyPr>
          <a:lstStyle/>
          <a:p>
            <a:r>
              <a:rPr lang="fr-FR" sz="1000" b="1" dirty="0" smtClean="0">
                <a:solidFill>
                  <a:schemeClr val="accent2">
                    <a:lumMod val="75000"/>
                  </a:schemeClr>
                </a:solidFill>
              </a:rPr>
              <a:t>= population en cours de vieillissement</a:t>
            </a:r>
            <a:endParaRPr lang="fr-FR" sz="1000" b="1" dirty="0">
              <a:solidFill>
                <a:schemeClr val="accent2">
                  <a:lumMod val="75000"/>
                </a:schemeClr>
              </a:solidFill>
            </a:endParaRPr>
          </a:p>
        </p:txBody>
      </p:sp>
      <p:sp>
        <p:nvSpPr>
          <p:cNvPr id="20" name="ZoneTexte 19"/>
          <p:cNvSpPr txBox="1"/>
          <p:nvPr/>
        </p:nvSpPr>
        <p:spPr>
          <a:xfrm>
            <a:off x="142878" y="3365389"/>
            <a:ext cx="1704313" cy="246221"/>
          </a:xfrm>
          <a:prstGeom prst="rect">
            <a:avLst/>
          </a:prstGeom>
          <a:noFill/>
        </p:spPr>
        <p:txBody>
          <a:bodyPr wrap="none" rtlCol="0">
            <a:spAutoFit/>
          </a:bodyPr>
          <a:lstStyle/>
          <a:p>
            <a:r>
              <a:rPr lang="fr-FR" sz="1000" b="1" dirty="0" smtClean="0">
                <a:solidFill>
                  <a:schemeClr val="accent2">
                    <a:lumMod val="75000"/>
                  </a:schemeClr>
                </a:solidFill>
              </a:rPr>
              <a:t>= population vieillissante</a:t>
            </a:r>
            <a:endParaRPr lang="fr-FR" sz="1000" b="1" dirty="0">
              <a:solidFill>
                <a:schemeClr val="accent2">
                  <a:lumMod val="75000"/>
                </a:schemeClr>
              </a:solidFill>
            </a:endParaRPr>
          </a:p>
        </p:txBody>
      </p:sp>
      <p:sp>
        <p:nvSpPr>
          <p:cNvPr id="21" name="ZoneTexte 20"/>
          <p:cNvSpPr txBox="1"/>
          <p:nvPr/>
        </p:nvSpPr>
        <p:spPr>
          <a:xfrm>
            <a:off x="142878" y="4819101"/>
            <a:ext cx="2021707" cy="246221"/>
          </a:xfrm>
          <a:prstGeom prst="rect">
            <a:avLst/>
          </a:prstGeom>
          <a:noFill/>
        </p:spPr>
        <p:txBody>
          <a:bodyPr wrap="none" rtlCol="0">
            <a:spAutoFit/>
          </a:bodyPr>
          <a:lstStyle/>
          <a:p>
            <a:r>
              <a:rPr lang="fr-FR" sz="1000" b="1" dirty="0" smtClean="0">
                <a:solidFill>
                  <a:schemeClr val="accent2">
                    <a:lumMod val="75000"/>
                  </a:schemeClr>
                </a:solidFill>
              </a:rPr>
              <a:t>= croissance démographique</a:t>
            </a:r>
            <a:endParaRPr lang="fr-FR" sz="1000" b="1" dirty="0">
              <a:solidFill>
                <a:schemeClr val="accent2">
                  <a:lumMod val="75000"/>
                </a:schemeClr>
              </a:solidFill>
            </a:endParaRPr>
          </a:p>
        </p:txBody>
      </p:sp>
      <p:sp>
        <p:nvSpPr>
          <p:cNvPr id="22" name="ZoneTexte 21"/>
          <p:cNvSpPr txBox="1"/>
          <p:nvPr/>
        </p:nvSpPr>
        <p:spPr>
          <a:xfrm>
            <a:off x="142878" y="6305745"/>
            <a:ext cx="1704313" cy="246221"/>
          </a:xfrm>
          <a:prstGeom prst="rect">
            <a:avLst/>
          </a:prstGeom>
          <a:noFill/>
        </p:spPr>
        <p:txBody>
          <a:bodyPr wrap="none" rtlCol="0">
            <a:spAutoFit/>
          </a:bodyPr>
          <a:lstStyle/>
          <a:p>
            <a:r>
              <a:rPr lang="fr-FR" sz="1000" b="1" dirty="0" smtClean="0">
                <a:solidFill>
                  <a:schemeClr val="accent2">
                    <a:lumMod val="75000"/>
                  </a:schemeClr>
                </a:solidFill>
              </a:rPr>
              <a:t>= population vieillissante</a:t>
            </a:r>
            <a:endParaRPr lang="fr-FR" sz="1000" b="1" dirty="0">
              <a:solidFill>
                <a:schemeClr val="accent2">
                  <a:lumMod val="75000"/>
                </a:schemeClr>
              </a:solidFill>
            </a:endParaRPr>
          </a:p>
        </p:txBody>
      </p:sp>
      <p:sp>
        <p:nvSpPr>
          <p:cNvPr id="24" name="Rectangle 23"/>
          <p:cNvSpPr/>
          <p:nvPr/>
        </p:nvSpPr>
        <p:spPr>
          <a:xfrm>
            <a:off x="4980761" y="453970"/>
            <a:ext cx="3866400" cy="261610"/>
          </a:xfrm>
          <a:prstGeom prst="rect">
            <a:avLst/>
          </a:prstGeom>
          <a:solidFill>
            <a:schemeClr val="bg2">
              <a:lumMod val="90000"/>
            </a:schemeClr>
          </a:solidFill>
          <a:ln>
            <a:solidFill>
              <a:schemeClr val="bg2">
                <a:lumMod val="10000"/>
              </a:schemeClr>
            </a:solidFill>
          </a:ln>
        </p:spPr>
        <p:txBody>
          <a:bodyPr wrap="square">
            <a:spAutoFit/>
          </a:bodyPr>
          <a:lstStyle/>
          <a:p>
            <a:pPr algn="ctr"/>
            <a:r>
              <a:rPr lang="fr-FR" sz="1100" dirty="0" smtClean="0"/>
              <a:t>Que peut-on en conclure ? </a:t>
            </a:r>
            <a:endParaRPr lang="fr-FR" sz="1100" dirty="0"/>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3636" y="2952000"/>
            <a:ext cx="4230624" cy="3834384"/>
          </a:xfrm>
          <a:prstGeom prst="rect">
            <a:avLst/>
          </a:prstGeom>
        </p:spPr>
      </p:pic>
      <p:pic>
        <p:nvPicPr>
          <p:cNvPr id="27" name="Image 26"/>
          <p:cNvPicPr>
            <a:picLocks noChangeAspect="1"/>
          </p:cNvPicPr>
          <p:nvPr/>
        </p:nvPicPr>
        <p:blipFill rotWithShape="1">
          <a:blip r:embed="rId9" cstate="print">
            <a:extLst>
              <a:ext uri="{28A0092B-C50C-407E-A947-70E740481C1C}">
                <a14:useLocalDpi xmlns:a14="http://schemas.microsoft.com/office/drawing/2010/main" val="0"/>
              </a:ext>
            </a:extLst>
          </a:blip>
          <a:srcRect t="-1" b="978"/>
          <a:stretch/>
        </p:blipFill>
        <p:spPr>
          <a:xfrm>
            <a:off x="4980761" y="852256"/>
            <a:ext cx="1620933" cy="2073100"/>
          </a:xfrm>
          <a:prstGeom prst="rect">
            <a:avLst/>
          </a:prstGeom>
        </p:spPr>
      </p:pic>
      <p:sp>
        <p:nvSpPr>
          <p:cNvPr id="23" name="Rectangle 22"/>
          <p:cNvSpPr/>
          <p:nvPr/>
        </p:nvSpPr>
        <p:spPr>
          <a:xfrm>
            <a:off x="6670396" y="852256"/>
            <a:ext cx="2176765" cy="1631216"/>
          </a:xfrm>
          <a:prstGeom prst="rect">
            <a:avLst/>
          </a:prstGeom>
          <a:solidFill>
            <a:schemeClr val="bg2">
              <a:lumMod val="90000"/>
            </a:schemeClr>
          </a:solidFill>
        </p:spPr>
        <p:txBody>
          <a:bodyPr wrap="square">
            <a:spAutoFit/>
          </a:bodyPr>
          <a:lstStyle/>
          <a:p>
            <a:pPr algn="ctr"/>
            <a:r>
              <a:rPr lang="fr-FR" sz="1000" b="1" u="sng" cap="small" dirty="0" smtClean="0"/>
              <a:t>Définitions</a:t>
            </a:r>
            <a:r>
              <a:rPr lang="fr-FR" sz="1000" dirty="0" smtClean="0"/>
              <a:t> </a:t>
            </a:r>
          </a:p>
          <a:p>
            <a:pPr algn="just"/>
            <a:r>
              <a:rPr lang="fr-FR" sz="1000" b="1" u="sng" dirty="0" smtClean="0"/>
              <a:t>Taux de natalité</a:t>
            </a:r>
            <a:r>
              <a:rPr lang="fr-FR" sz="1000" dirty="0" smtClean="0"/>
              <a:t> </a:t>
            </a:r>
            <a:r>
              <a:rPr lang="fr-FR" sz="1000" dirty="0"/>
              <a:t>: n</a:t>
            </a:r>
            <a:r>
              <a:rPr lang="fr-FR" sz="1000" dirty="0" smtClean="0"/>
              <a:t>ombre annuel de naissance pour 1000 habitants. </a:t>
            </a:r>
          </a:p>
          <a:p>
            <a:pPr algn="just"/>
            <a:r>
              <a:rPr lang="fr-FR" sz="1000" b="1" u="sng" dirty="0" smtClean="0"/>
              <a:t>Taux de mortalité</a:t>
            </a:r>
            <a:r>
              <a:rPr lang="fr-FR" sz="1000" dirty="0" smtClean="0"/>
              <a:t> : nombre annuel de décès pour 1000 habitants  </a:t>
            </a:r>
          </a:p>
          <a:p>
            <a:pPr algn="just"/>
            <a:r>
              <a:rPr lang="fr-FR" sz="1000" b="1" u="sng" dirty="0" smtClean="0"/>
              <a:t>Accroissement naturel</a:t>
            </a:r>
            <a:r>
              <a:rPr lang="fr-FR" sz="1000" b="1" dirty="0" smtClean="0"/>
              <a:t> </a:t>
            </a:r>
            <a:r>
              <a:rPr lang="fr-FR" sz="1000" dirty="0" smtClean="0"/>
              <a:t>: différence entre le taux de natalité et le taux de mortalité</a:t>
            </a:r>
            <a:endParaRPr lang="fr-FR" sz="1000" dirty="0"/>
          </a:p>
        </p:txBody>
      </p:sp>
    </p:spTree>
    <p:extLst>
      <p:ext uri="{BB962C8B-B14F-4D97-AF65-F5344CB8AC3E}">
        <p14:creationId xmlns:p14="http://schemas.microsoft.com/office/powerpoint/2010/main" val="3014395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97"/>
                                        </p:tgtEl>
                                        <p:attrNameLst>
                                          <p:attrName>style.visibility</p:attrName>
                                        </p:attrNameLst>
                                      </p:cBhvr>
                                      <p:to>
                                        <p:strVal val="visible"/>
                                      </p:to>
                                    </p:set>
                                    <p:anim calcmode="lin" valueType="num">
                                      <p:cBhvr additive="base">
                                        <p:cTn id="29" dur="500" fill="hold"/>
                                        <p:tgtEl>
                                          <p:spTgt spid="4097"/>
                                        </p:tgtEl>
                                        <p:attrNameLst>
                                          <p:attrName>ppt_x</p:attrName>
                                        </p:attrNameLst>
                                      </p:cBhvr>
                                      <p:tavLst>
                                        <p:tav tm="0">
                                          <p:val>
                                            <p:strVal val="#ppt_x"/>
                                          </p:val>
                                        </p:tav>
                                        <p:tav tm="100000">
                                          <p:val>
                                            <p:strVal val="#ppt_x"/>
                                          </p:val>
                                        </p:tav>
                                      </p:tavLst>
                                    </p:anim>
                                    <p:anim calcmode="lin" valueType="num">
                                      <p:cBhvr additive="base">
                                        <p:cTn id="30" dur="500" fill="hold"/>
                                        <p:tgtEl>
                                          <p:spTgt spid="409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500" fill="hold"/>
                                        <p:tgtEl>
                                          <p:spTgt spid="4100"/>
                                        </p:tgtEl>
                                        <p:attrNameLst>
                                          <p:attrName>ppt_x</p:attrName>
                                        </p:attrNameLst>
                                      </p:cBhvr>
                                      <p:tavLst>
                                        <p:tav tm="0">
                                          <p:val>
                                            <p:strVal val="#ppt_x"/>
                                          </p:val>
                                        </p:tav>
                                        <p:tav tm="100000">
                                          <p:val>
                                            <p:strVal val="#ppt_x"/>
                                          </p:val>
                                        </p:tav>
                                      </p:tavLst>
                                    </p:anim>
                                    <p:anim calcmode="lin" valueType="num">
                                      <p:cBhvr additive="base">
                                        <p:cTn id="34" dur="500" fill="hold"/>
                                        <p:tgtEl>
                                          <p:spTgt spid="410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additive="base">
                                        <p:cTn id="37" dur="500" fill="hold"/>
                                        <p:tgtEl>
                                          <p:spTgt spid="4098"/>
                                        </p:tgtEl>
                                        <p:attrNameLst>
                                          <p:attrName>ppt_x</p:attrName>
                                        </p:attrNameLst>
                                      </p:cBhvr>
                                      <p:tavLst>
                                        <p:tav tm="0">
                                          <p:val>
                                            <p:strVal val="#ppt_x"/>
                                          </p:val>
                                        </p:tav>
                                        <p:tav tm="100000">
                                          <p:val>
                                            <p:strVal val="#ppt_x"/>
                                          </p:val>
                                        </p:tav>
                                      </p:tavLst>
                                    </p:anim>
                                    <p:anim calcmode="lin" valueType="num">
                                      <p:cBhvr additive="base">
                                        <p:cTn id="3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bg/>
                                          </p:spTgt>
                                        </p:tgtEl>
                                        <p:attrNameLst>
                                          <p:attrName>style.visibility</p:attrName>
                                        </p:attrNameLst>
                                      </p:cBhvr>
                                      <p:to>
                                        <p:strVal val="visible"/>
                                      </p:to>
                                    </p:set>
                                    <p:animEffect transition="in" filter="wipe(left)">
                                      <p:cBhvr>
                                        <p:cTn id="43" dur="500"/>
                                        <p:tgtEl>
                                          <p:spTgt spid="16">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wipe(left)">
                                      <p:cBhvr>
                                        <p:cTn id="48" dur="500"/>
                                        <p:tgtEl>
                                          <p:spTgt spid="1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Effect transition="in" filter="wipe(left)">
                                      <p:cBhvr>
                                        <p:cTn id="53" dur="500"/>
                                        <p:tgtEl>
                                          <p:spTgt spid="1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bg/>
                                          </p:spTgt>
                                        </p:tgtEl>
                                        <p:attrNameLst>
                                          <p:attrName>style.visibility</p:attrName>
                                        </p:attrNameLst>
                                      </p:cBhvr>
                                      <p:to>
                                        <p:strVal val="visible"/>
                                      </p:to>
                                    </p:set>
                                    <p:animEffect transition="in" filter="wipe(left)">
                                      <p:cBhvr>
                                        <p:cTn id="58" dur="500"/>
                                        <p:tgtEl>
                                          <p:spTgt spid="17">
                                            <p:bg/>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wipe(left)">
                                      <p:cBhvr>
                                        <p:cTn id="63" dur="500"/>
                                        <p:tgtEl>
                                          <p:spTgt spid="1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
                                            <p:txEl>
                                              <p:pRg st="1" end="1"/>
                                            </p:txEl>
                                          </p:spTgt>
                                        </p:tgtEl>
                                        <p:attrNameLst>
                                          <p:attrName>style.visibility</p:attrName>
                                        </p:attrNameLst>
                                      </p:cBhvr>
                                      <p:to>
                                        <p:strVal val="visible"/>
                                      </p:to>
                                    </p:set>
                                    <p:animEffect transition="in" filter="wipe(left)">
                                      <p:cBhvr>
                                        <p:cTn id="68" dur="500"/>
                                        <p:tgtEl>
                                          <p:spTgt spid="1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bg/>
                                          </p:spTgt>
                                        </p:tgtEl>
                                        <p:attrNameLst>
                                          <p:attrName>style.visibility</p:attrName>
                                        </p:attrNameLst>
                                      </p:cBhvr>
                                      <p:to>
                                        <p:strVal val="visible"/>
                                      </p:to>
                                    </p:set>
                                    <p:animEffect transition="in" filter="wipe(left)">
                                      <p:cBhvr>
                                        <p:cTn id="73" dur="500"/>
                                        <p:tgtEl>
                                          <p:spTgt spid="11">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wipe(left)">
                                      <p:cBhvr>
                                        <p:cTn id="78" dur="500"/>
                                        <p:tgtEl>
                                          <p:spTgt spid="1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txEl>
                                              <p:pRg st="1" end="1"/>
                                            </p:txEl>
                                          </p:spTgt>
                                        </p:tgtEl>
                                        <p:attrNameLst>
                                          <p:attrName>style.visibility</p:attrName>
                                        </p:attrNameLst>
                                      </p:cBhvr>
                                      <p:to>
                                        <p:strVal val="visible"/>
                                      </p:to>
                                    </p:set>
                                    <p:animEffect transition="in" filter="wipe(left)">
                                      <p:cBhvr>
                                        <p:cTn id="83" dur="500"/>
                                        <p:tgtEl>
                                          <p:spTgt spid="11">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8">
                                            <p:bg/>
                                          </p:spTgt>
                                        </p:tgtEl>
                                        <p:attrNameLst>
                                          <p:attrName>style.visibility</p:attrName>
                                        </p:attrNameLst>
                                      </p:cBhvr>
                                      <p:to>
                                        <p:strVal val="visible"/>
                                      </p:to>
                                    </p:set>
                                    <p:animEffect transition="in" filter="wipe(left)">
                                      <p:cBhvr>
                                        <p:cTn id="88" dur="500"/>
                                        <p:tgtEl>
                                          <p:spTgt spid="18">
                                            <p:bg/>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Effect transition="in" filter="wipe(left)">
                                      <p:cBhvr>
                                        <p:cTn id="93" dur="500"/>
                                        <p:tgtEl>
                                          <p:spTgt spid="18">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8">
                                            <p:txEl>
                                              <p:pRg st="1" end="1"/>
                                            </p:txEl>
                                          </p:spTgt>
                                        </p:tgtEl>
                                        <p:attrNameLst>
                                          <p:attrName>style.visibility</p:attrName>
                                        </p:attrNameLst>
                                      </p:cBhvr>
                                      <p:to>
                                        <p:strVal val="visible"/>
                                      </p:to>
                                    </p:set>
                                    <p:animEffect transition="in" filter="wipe(left)">
                                      <p:cBhvr>
                                        <p:cTn id="98" dur="500"/>
                                        <p:tgtEl>
                                          <p:spTgt spid="18">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left)">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left)">
                                      <p:cBhvr>
                                        <p:cTn id="113" dur="5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9"/>
                                        </p:tgtEl>
                                      </p:cBhvr>
                                    </p:animEffect>
                                    <p:set>
                                      <p:cBhvr>
                                        <p:cTn id="123" dur="1" fill="hold">
                                          <p:stCondLst>
                                            <p:cond delay="499"/>
                                          </p:stCondLst>
                                        </p:cTn>
                                        <p:tgtEl>
                                          <p:spTgt spid="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left)">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additive="base">
                                        <p:cTn id="136" dur="500" fill="hold"/>
                                        <p:tgtEl>
                                          <p:spTgt spid="27"/>
                                        </p:tgtEl>
                                        <p:attrNameLst>
                                          <p:attrName>ppt_x</p:attrName>
                                        </p:attrNameLst>
                                      </p:cBhvr>
                                      <p:tavLst>
                                        <p:tav tm="0">
                                          <p:val>
                                            <p:strVal val="#ppt_x"/>
                                          </p:val>
                                        </p:tav>
                                        <p:tav tm="100000">
                                          <p:val>
                                            <p:strVal val="#ppt_x"/>
                                          </p:val>
                                        </p:tav>
                                      </p:tavLst>
                                    </p:anim>
                                    <p:anim calcmode="lin" valueType="num">
                                      <p:cBhvr additive="base">
                                        <p:cTn id="137" dur="500" fill="hold"/>
                                        <p:tgtEl>
                                          <p:spTgt spid="27"/>
                                        </p:tgtEl>
                                        <p:attrNameLst>
                                          <p:attrName>ppt_y</p:attrName>
                                        </p:attrNameLst>
                                      </p:cBhvr>
                                      <p:tavLst>
                                        <p:tav tm="0">
                                          <p:val>
                                            <p:strVal val="1+#ppt_h/2"/>
                                          </p:val>
                                        </p:tav>
                                        <p:tav tm="100000">
                                          <p:val>
                                            <p:strVal val="#ppt_y"/>
                                          </p:val>
                                        </p:tav>
                                      </p:tavLst>
                                    </p:anim>
                                  </p:childTnLst>
                                </p:cTn>
                              </p:par>
                              <p:par>
                                <p:cTn id="138" presetID="22" presetClass="entr" presetSubtype="8" fill="hold" grpId="0" nodeType="withEffect">
                                  <p:stCondLst>
                                    <p:cond delay="0"/>
                                  </p:stCondLst>
                                  <p:childTnLst>
                                    <p:set>
                                      <p:cBhvr>
                                        <p:cTn id="139" dur="1" fill="hold">
                                          <p:stCondLst>
                                            <p:cond delay="0"/>
                                          </p:stCondLst>
                                        </p:cTn>
                                        <p:tgtEl>
                                          <p:spTgt spid="23">
                                            <p:bg/>
                                          </p:spTgt>
                                        </p:tgtEl>
                                        <p:attrNameLst>
                                          <p:attrName>style.visibility</p:attrName>
                                        </p:attrNameLst>
                                      </p:cBhvr>
                                      <p:to>
                                        <p:strVal val="visible"/>
                                      </p:to>
                                    </p:set>
                                    <p:animEffect transition="in" filter="wipe(left)">
                                      <p:cBhvr>
                                        <p:cTn id="140" dur="500"/>
                                        <p:tgtEl>
                                          <p:spTgt spid="23">
                                            <p:bg/>
                                          </p:spTgt>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3">
                                            <p:txEl>
                                              <p:pRg st="0" end="0"/>
                                            </p:txEl>
                                          </p:spTgt>
                                        </p:tgtEl>
                                        <p:attrNameLst>
                                          <p:attrName>style.visibility</p:attrName>
                                        </p:attrNameLst>
                                      </p:cBhvr>
                                      <p:to>
                                        <p:strVal val="visible"/>
                                      </p:to>
                                    </p:set>
                                    <p:animEffect transition="in" filter="wipe(left)">
                                      <p:cBhvr>
                                        <p:cTn id="143" dur="500"/>
                                        <p:tgtEl>
                                          <p:spTgt spid="23">
                                            <p:txEl>
                                              <p:pRg st="0" end="0"/>
                                            </p:txEl>
                                          </p:spTgt>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23">
                                            <p:txEl>
                                              <p:pRg st="1" end="1"/>
                                            </p:txEl>
                                          </p:spTgt>
                                        </p:tgtEl>
                                        <p:attrNameLst>
                                          <p:attrName>style.visibility</p:attrName>
                                        </p:attrNameLst>
                                      </p:cBhvr>
                                      <p:to>
                                        <p:strVal val="visible"/>
                                      </p:to>
                                    </p:set>
                                    <p:animEffect transition="in" filter="wipe(left)">
                                      <p:cBhvr>
                                        <p:cTn id="147" dur="500"/>
                                        <p:tgtEl>
                                          <p:spTgt spid="23">
                                            <p:txEl>
                                              <p:pRg st="1" end="1"/>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3">
                                            <p:txEl>
                                              <p:pRg st="2" end="2"/>
                                            </p:txEl>
                                          </p:spTgt>
                                        </p:tgtEl>
                                        <p:attrNameLst>
                                          <p:attrName>style.visibility</p:attrName>
                                        </p:attrNameLst>
                                      </p:cBhvr>
                                      <p:to>
                                        <p:strVal val="visible"/>
                                      </p:to>
                                    </p:set>
                                    <p:animEffect transition="in" filter="wipe(left)">
                                      <p:cBhvr>
                                        <p:cTn id="152" dur="500"/>
                                        <p:tgtEl>
                                          <p:spTgt spid="23">
                                            <p:txEl>
                                              <p:pRg st="2" end="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23">
                                            <p:txEl>
                                              <p:pRg st="3" end="3"/>
                                            </p:txEl>
                                          </p:spTgt>
                                        </p:tgtEl>
                                        <p:attrNameLst>
                                          <p:attrName>style.visibility</p:attrName>
                                        </p:attrNameLst>
                                      </p:cBhvr>
                                      <p:to>
                                        <p:strVal val="visible"/>
                                      </p:to>
                                    </p:set>
                                    <p:animEffect transition="in" filter="wipe(left)">
                                      <p:cBhvr>
                                        <p:cTn id="157" dur="500"/>
                                        <p:tgtEl>
                                          <p:spTgt spid="23">
                                            <p:txEl>
                                              <p:pRg st="3" end="3"/>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52" presetClass="entr" presetSubtype="0" fill="hold" nodeType="clickEffect">
                                  <p:stCondLst>
                                    <p:cond delay="0"/>
                                  </p:stCondLst>
                                  <p:childTnLst>
                                    <p:set>
                                      <p:cBhvr>
                                        <p:cTn id="161" dur="1" fill="hold">
                                          <p:stCondLst>
                                            <p:cond delay="0"/>
                                          </p:stCondLst>
                                        </p:cTn>
                                        <p:tgtEl>
                                          <p:spTgt spid="13"/>
                                        </p:tgtEl>
                                        <p:attrNameLst>
                                          <p:attrName>style.visibility</p:attrName>
                                        </p:attrNameLst>
                                      </p:cBhvr>
                                      <p:to>
                                        <p:strVal val="visible"/>
                                      </p:to>
                                    </p:set>
                                    <p:animScale>
                                      <p:cBhvr>
                                        <p:cTn id="16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3" dur="1000" decel="50000" fill="hold">
                                          <p:stCondLst>
                                            <p:cond delay="0"/>
                                          </p:stCondLst>
                                        </p:cTn>
                                        <p:tgtEl>
                                          <p:spTgt spid="13"/>
                                        </p:tgtEl>
                                        <p:attrNameLst>
                                          <p:attrName>ppt_x</p:attrName>
                                          <p:attrName>ppt_y</p:attrName>
                                        </p:attrNameLst>
                                      </p:cBhvr>
                                    </p:animMotion>
                                    <p:animEffect transition="in" filter="fade">
                                      <p:cBhvr>
                                        <p:cTn id="1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8" grpId="0" animBg="1"/>
      <p:bldP spid="9" grpId="0" animBg="1"/>
      <p:bldP spid="9" grpId="1" animBg="1"/>
      <p:bldP spid="11" grpId="0" build="p" animBg="1"/>
      <p:bldP spid="16" grpId="0" uiExpand="1" build="p" animBg="1"/>
      <p:bldP spid="17" grpId="0" build="p" animBg="1"/>
      <p:bldP spid="18" grpId="0" build="p" animBg="1"/>
      <p:bldP spid="12" grpId="0"/>
      <p:bldP spid="20" grpId="0"/>
      <p:bldP spid="21" grpId="0"/>
      <p:bldP spid="22" grpId="0"/>
      <p:bldP spid="24" grpId="0" animBg="1"/>
      <p:bldP spid="2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205783"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 – Des facteurs multiples</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1" b="978"/>
          <a:stretch/>
        </p:blipFill>
        <p:spPr>
          <a:xfrm>
            <a:off x="101216" y="2337984"/>
            <a:ext cx="2663298" cy="3370024"/>
          </a:xfrm>
          <a:prstGeom prst="rect">
            <a:avLst/>
          </a:prstGeom>
        </p:spPr>
      </p:pic>
      <p:sp>
        <p:nvSpPr>
          <p:cNvPr id="11" name="Forme libre 10"/>
          <p:cNvSpPr/>
          <p:nvPr/>
        </p:nvSpPr>
        <p:spPr>
          <a:xfrm>
            <a:off x="2886987" y="628759"/>
            <a:ext cx="3048001" cy="2032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5344" tIns="85343" rIns="85344" bIns="593345" numCol="1" spcCol="1270" anchor="ctr" anchorCtr="0">
            <a:noAutofit/>
          </a:bodyPr>
          <a:lstStyle/>
          <a:p>
            <a:pPr lvl="0" algn="ctr" defTabSz="533400">
              <a:lnSpc>
                <a:spcPct val="90000"/>
              </a:lnSpc>
              <a:spcBef>
                <a:spcPct val="0"/>
              </a:spcBef>
              <a:spcAft>
                <a:spcPct val="35000"/>
              </a:spcAft>
            </a:pPr>
            <a:r>
              <a:rPr lang="fr-FR" sz="1200" b="1" u="sng" kern="1200" cap="small" baseline="0" dirty="0" smtClean="0"/>
              <a:t>Facteurs</a:t>
            </a:r>
          </a:p>
          <a:p>
            <a:pPr lvl="0" algn="just" defTabSz="533400">
              <a:lnSpc>
                <a:spcPct val="90000"/>
              </a:lnSpc>
              <a:spcBef>
                <a:spcPct val="0"/>
              </a:spcBef>
              <a:spcAft>
                <a:spcPct val="35000"/>
              </a:spcAft>
            </a:pPr>
            <a:r>
              <a:rPr lang="fr-FR" sz="1200" kern="1200" dirty="0" smtClean="0"/>
              <a:t>- Développement</a:t>
            </a:r>
          </a:p>
          <a:p>
            <a:pPr lvl="0" algn="just" defTabSz="533400">
              <a:lnSpc>
                <a:spcPct val="90000"/>
              </a:lnSpc>
              <a:spcBef>
                <a:spcPct val="0"/>
              </a:spcBef>
              <a:spcAft>
                <a:spcPct val="35000"/>
              </a:spcAft>
            </a:pPr>
            <a:r>
              <a:rPr lang="fr-FR" sz="1200" kern="1200" dirty="0" smtClean="0"/>
              <a:t>- Hausse du niveau de vie</a:t>
            </a:r>
          </a:p>
          <a:p>
            <a:pPr lvl="0" algn="just" defTabSz="533400">
              <a:lnSpc>
                <a:spcPct val="90000"/>
              </a:lnSpc>
              <a:spcBef>
                <a:spcPct val="0"/>
              </a:spcBef>
              <a:spcAft>
                <a:spcPct val="35000"/>
              </a:spcAft>
            </a:pPr>
            <a:r>
              <a:rPr lang="fr-FR" sz="1200" kern="1200" dirty="0" smtClean="0"/>
              <a:t>- Progrès de la médecine</a:t>
            </a:r>
          </a:p>
          <a:p>
            <a:pPr lvl="0" algn="just" defTabSz="533400">
              <a:lnSpc>
                <a:spcPct val="90000"/>
              </a:lnSpc>
              <a:spcBef>
                <a:spcPct val="0"/>
              </a:spcBef>
              <a:spcAft>
                <a:spcPct val="35000"/>
              </a:spcAft>
            </a:pPr>
            <a:r>
              <a:rPr lang="fr-FR" sz="1200" kern="1200" dirty="0" smtClean="0"/>
              <a:t>- Progrès techniques</a:t>
            </a:r>
          </a:p>
          <a:p>
            <a:pPr lvl="0" algn="just" defTabSz="533400">
              <a:lnSpc>
                <a:spcPct val="90000"/>
              </a:lnSpc>
              <a:spcBef>
                <a:spcPct val="0"/>
              </a:spcBef>
              <a:spcAft>
                <a:spcPct val="35000"/>
              </a:spcAft>
            </a:pPr>
            <a:r>
              <a:rPr lang="fr-FR" sz="1200" kern="1200" dirty="0" smtClean="0"/>
              <a:t>- Prise de conscience politique</a:t>
            </a:r>
            <a:endParaRPr lang="fr-FR" sz="1200" kern="1200" dirty="0"/>
          </a:p>
        </p:txBody>
      </p:sp>
      <p:sp>
        <p:nvSpPr>
          <p:cNvPr id="12" name="Forme libre 11"/>
          <p:cNvSpPr/>
          <p:nvPr/>
        </p:nvSpPr>
        <p:spPr>
          <a:xfrm>
            <a:off x="5934988" y="628759"/>
            <a:ext cx="3048000" cy="2032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85344" tIns="85344" rIns="85344" bIns="593344" numCol="1" spcCol="1270" anchor="ctr" anchorCtr="0">
            <a:noAutofit/>
          </a:bodyPr>
          <a:lstStyle/>
          <a:p>
            <a:pPr lvl="0" algn="ctr" defTabSz="533400">
              <a:lnSpc>
                <a:spcPct val="90000"/>
              </a:lnSpc>
              <a:spcBef>
                <a:spcPct val="0"/>
              </a:spcBef>
              <a:spcAft>
                <a:spcPct val="35000"/>
              </a:spcAft>
            </a:pPr>
            <a:r>
              <a:rPr lang="fr-FR" sz="1200" b="1" u="sng" kern="1200" cap="small" baseline="0" dirty="0" smtClean="0"/>
              <a:t>Facteurs</a:t>
            </a:r>
          </a:p>
          <a:p>
            <a:pPr lvl="0" algn="just" defTabSz="533400">
              <a:lnSpc>
                <a:spcPct val="90000"/>
              </a:lnSpc>
              <a:spcBef>
                <a:spcPct val="0"/>
              </a:spcBef>
              <a:spcAft>
                <a:spcPct val="35000"/>
              </a:spcAft>
            </a:pPr>
            <a:r>
              <a:rPr lang="fr-FR" sz="1200" kern="1200" dirty="0" smtClean="0"/>
              <a:t>- Evolution sociétale : 	</a:t>
            </a:r>
          </a:p>
          <a:p>
            <a:pPr lvl="0" algn="just" defTabSz="533400">
              <a:lnSpc>
                <a:spcPct val="90000"/>
              </a:lnSpc>
              <a:spcBef>
                <a:spcPct val="0"/>
              </a:spcBef>
              <a:spcAft>
                <a:spcPct val="35000"/>
              </a:spcAft>
            </a:pPr>
            <a:r>
              <a:rPr lang="fr-FR" sz="1200" kern="1200" dirty="0" smtClean="0"/>
              <a:t>	- place de la femme (travail)</a:t>
            </a:r>
          </a:p>
          <a:p>
            <a:pPr lvl="0" algn="just" defTabSz="533400">
              <a:lnSpc>
                <a:spcPct val="90000"/>
              </a:lnSpc>
              <a:spcBef>
                <a:spcPct val="0"/>
              </a:spcBef>
              <a:spcAft>
                <a:spcPct val="35000"/>
              </a:spcAft>
            </a:pPr>
            <a:r>
              <a:rPr lang="fr-FR" sz="1200" kern="1200" dirty="0" smtClean="0"/>
              <a:t>            - place de la famille</a:t>
            </a:r>
          </a:p>
          <a:p>
            <a:pPr lvl="0" algn="just" defTabSz="533400">
              <a:lnSpc>
                <a:spcPct val="90000"/>
              </a:lnSpc>
              <a:spcBef>
                <a:spcPct val="0"/>
              </a:spcBef>
              <a:spcAft>
                <a:spcPct val="35000"/>
              </a:spcAft>
            </a:pPr>
            <a:r>
              <a:rPr lang="fr-FR" sz="1200" kern="1200" dirty="0" smtClean="0"/>
              <a:t>            - place de l’enfant</a:t>
            </a:r>
          </a:p>
          <a:p>
            <a:pPr lvl="0" algn="just" defTabSz="533400">
              <a:lnSpc>
                <a:spcPct val="90000"/>
              </a:lnSpc>
              <a:spcBef>
                <a:spcPct val="0"/>
              </a:spcBef>
              <a:spcAft>
                <a:spcPct val="35000"/>
              </a:spcAft>
            </a:pPr>
            <a:r>
              <a:rPr lang="fr-FR" sz="1200" kern="1200" dirty="0" smtClean="0"/>
              <a:t>- Baisse de l’influence religieuse</a:t>
            </a:r>
          </a:p>
        </p:txBody>
      </p:sp>
      <p:sp>
        <p:nvSpPr>
          <p:cNvPr id="13" name="Forme libre 12"/>
          <p:cNvSpPr/>
          <p:nvPr/>
        </p:nvSpPr>
        <p:spPr>
          <a:xfrm>
            <a:off x="2886988" y="2660758"/>
            <a:ext cx="3048000" cy="2032001"/>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3048000" y="2031999"/>
                </a:moveTo>
                <a:lnTo>
                  <a:pt x="338673" y="2031999"/>
                </a:lnTo>
                <a:cubicBezTo>
                  <a:pt x="151629" y="2031999"/>
                  <a:pt x="0" y="1880370"/>
                  <a:pt x="0" y="1693326"/>
                </a:cubicBezTo>
                <a:lnTo>
                  <a:pt x="0" y="1"/>
                </a:lnTo>
                <a:lnTo>
                  <a:pt x="3048000" y="1"/>
                </a:lnTo>
                <a:lnTo>
                  <a:pt x="3048000" y="2031999"/>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85343" tIns="593344" rIns="85344" bIns="85345" numCol="1" spcCol="1270" anchor="ctr" anchorCtr="0">
            <a:noAutofit/>
          </a:bodyPr>
          <a:lstStyle/>
          <a:p>
            <a:pPr lvl="0" algn="ctr" defTabSz="533400">
              <a:lnSpc>
                <a:spcPct val="90000"/>
              </a:lnSpc>
              <a:spcBef>
                <a:spcPct val="0"/>
              </a:spcBef>
              <a:spcAft>
                <a:spcPct val="35000"/>
              </a:spcAft>
            </a:pPr>
            <a:r>
              <a:rPr lang="fr-FR" sz="1200" b="1" u="sng" kern="1200" cap="small" baseline="0" dirty="0" smtClean="0"/>
              <a:t>Moyens</a:t>
            </a:r>
          </a:p>
          <a:p>
            <a:pPr lvl="0" algn="ctr" defTabSz="533400">
              <a:lnSpc>
                <a:spcPct val="90000"/>
              </a:lnSpc>
              <a:spcBef>
                <a:spcPct val="0"/>
              </a:spcBef>
              <a:spcAft>
                <a:spcPct val="35000"/>
              </a:spcAft>
            </a:pPr>
            <a:r>
              <a:rPr lang="fr-FR" sz="1200" kern="1200" dirty="0" smtClean="0"/>
              <a:t>- Meilleure alimentation</a:t>
            </a:r>
          </a:p>
          <a:p>
            <a:pPr lvl="0" algn="ctr" defTabSz="533400">
              <a:lnSpc>
                <a:spcPct val="90000"/>
              </a:lnSpc>
              <a:spcBef>
                <a:spcPct val="0"/>
              </a:spcBef>
              <a:spcAft>
                <a:spcPct val="35000"/>
              </a:spcAft>
            </a:pPr>
            <a:r>
              <a:rPr lang="fr-FR" sz="1200" kern="1200" dirty="0" smtClean="0"/>
              <a:t>- Suivi médical/vaccinations</a:t>
            </a:r>
          </a:p>
          <a:p>
            <a:pPr lvl="0" algn="ctr" defTabSz="533400">
              <a:lnSpc>
                <a:spcPct val="90000"/>
              </a:lnSpc>
              <a:spcBef>
                <a:spcPct val="0"/>
              </a:spcBef>
              <a:spcAft>
                <a:spcPct val="35000"/>
              </a:spcAft>
            </a:pPr>
            <a:r>
              <a:rPr lang="fr-FR" sz="1200" kern="1200" dirty="0" smtClean="0"/>
              <a:t>- Meilleure hygiène de vie</a:t>
            </a:r>
          </a:p>
          <a:p>
            <a:pPr lvl="0" algn="ctr" defTabSz="533400">
              <a:lnSpc>
                <a:spcPct val="90000"/>
              </a:lnSpc>
              <a:spcBef>
                <a:spcPct val="0"/>
              </a:spcBef>
              <a:spcAft>
                <a:spcPct val="35000"/>
              </a:spcAft>
            </a:pPr>
            <a:r>
              <a:rPr lang="fr-FR" sz="1200" kern="1200" dirty="0" smtClean="0"/>
              <a:t>- Création d’infrastructures (eau courante, égouts….)</a:t>
            </a:r>
            <a:endParaRPr lang="fr-FR" sz="1200" kern="1200" dirty="0"/>
          </a:p>
        </p:txBody>
      </p:sp>
      <p:sp>
        <p:nvSpPr>
          <p:cNvPr id="14" name="Forme libre 13"/>
          <p:cNvSpPr/>
          <p:nvPr/>
        </p:nvSpPr>
        <p:spPr>
          <a:xfrm>
            <a:off x="5934988" y="2660758"/>
            <a:ext cx="3048000" cy="2032000"/>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2032000" y="1"/>
                </a:moveTo>
                <a:lnTo>
                  <a:pt x="2032000" y="2539990"/>
                </a:lnTo>
                <a:cubicBezTo>
                  <a:pt x="2032000" y="2820556"/>
                  <a:pt x="1930914" y="3047999"/>
                  <a:pt x="1806218" y="3047999"/>
                </a:cubicBezTo>
                <a:lnTo>
                  <a:pt x="0" y="3047999"/>
                </a:lnTo>
                <a:lnTo>
                  <a:pt x="0" y="1"/>
                </a:lnTo>
                <a:lnTo>
                  <a:pt x="2032000" y="1"/>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85344" tIns="593344" rIns="85344" bIns="85344" numCol="1" spcCol="1270" anchor="ctr" anchorCtr="0">
            <a:noAutofit/>
          </a:bodyPr>
          <a:lstStyle/>
          <a:p>
            <a:pPr lvl="0" algn="ctr" defTabSz="533400">
              <a:lnSpc>
                <a:spcPct val="90000"/>
              </a:lnSpc>
              <a:spcBef>
                <a:spcPct val="0"/>
              </a:spcBef>
              <a:spcAft>
                <a:spcPct val="35000"/>
              </a:spcAft>
            </a:pPr>
            <a:r>
              <a:rPr lang="fr-FR" sz="1200" b="1" u="sng" kern="1200" cap="small" baseline="0" dirty="0" smtClean="0"/>
              <a:t>Moyens</a:t>
            </a:r>
          </a:p>
          <a:p>
            <a:pPr lvl="0" algn="ctr" defTabSz="533400">
              <a:lnSpc>
                <a:spcPct val="90000"/>
              </a:lnSpc>
              <a:spcBef>
                <a:spcPct val="0"/>
              </a:spcBef>
              <a:spcAft>
                <a:spcPct val="35000"/>
              </a:spcAft>
            </a:pPr>
            <a:r>
              <a:rPr lang="fr-FR" sz="1200" kern="1200" dirty="0" smtClean="0"/>
              <a:t>-  Accès à la scolarisation de masse</a:t>
            </a:r>
          </a:p>
          <a:p>
            <a:pPr lvl="0" algn="ctr" defTabSz="533400">
              <a:lnSpc>
                <a:spcPct val="90000"/>
              </a:lnSpc>
              <a:spcBef>
                <a:spcPct val="0"/>
              </a:spcBef>
              <a:spcAft>
                <a:spcPct val="35000"/>
              </a:spcAft>
            </a:pPr>
            <a:r>
              <a:rPr lang="fr-FR" sz="1200" kern="1200" dirty="0" smtClean="0"/>
              <a:t>- Recul de l’âge du mariage</a:t>
            </a:r>
          </a:p>
          <a:p>
            <a:pPr lvl="0" algn="ctr" defTabSz="533400">
              <a:lnSpc>
                <a:spcPct val="90000"/>
              </a:lnSpc>
              <a:spcBef>
                <a:spcPct val="0"/>
              </a:spcBef>
              <a:spcAft>
                <a:spcPct val="35000"/>
              </a:spcAft>
            </a:pPr>
            <a:r>
              <a:rPr lang="fr-FR" sz="1200" kern="1200" dirty="0" smtClean="0"/>
              <a:t>- Disponibilité des moyens de contraception</a:t>
            </a:r>
          </a:p>
          <a:p>
            <a:pPr lvl="0" algn="ctr" defTabSz="533400">
              <a:lnSpc>
                <a:spcPct val="90000"/>
              </a:lnSpc>
              <a:spcBef>
                <a:spcPct val="0"/>
              </a:spcBef>
              <a:spcAft>
                <a:spcPct val="35000"/>
              </a:spcAft>
            </a:pPr>
            <a:endParaRPr lang="fr-FR" sz="1200" kern="1200" dirty="0"/>
          </a:p>
        </p:txBody>
      </p:sp>
      <p:sp>
        <p:nvSpPr>
          <p:cNvPr id="15" name="Forme libre 14"/>
          <p:cNvSpPr/>
          <p:nvPr/>
        </p:nvSpPr>
        <p:spPr>
          <a:xfrm>
            <a:off x="5020588" y="2152758"/>
            <a:ext cx="1828800" cy="1016000"/>
          </a:xfrm>
          <a:custGeom>
            <a:avLst/>
            <a:gdLst>
              <a:gd name="connsiteX0" fmla="*/ 0 w 1828800"/>
              <a:gd name="connsiteY0" fmla="*/ 169337 h 1016000"/>
              <a:gd name="connsiteX1" fmla="*/ 169337 w 1828800"/>
              <a:gd name="connsiteY1" fmla="*/ 0 h 1016000"/>
              <a:gd name="connsiteX2" fmla="*/ 1659463 w 1828800"/>
              <a:gd name="connsiteY2" fmla="*/ 0 h 1016000"/>
              <a:gd name="connsiteX3" fmla="*/ 1828800 w 1828800"/>
              <a:gd name="connsiteY3" fmla="*/ 169337 h 1016000"/>
              <a:gd name="connsiteX4" fmla="*/ 1828800 w 1828800"/>
              <a:gd name="connsiteY4" fmla="*/ 846663 h 1016000"/>
              <a:gd name="connsiteX5" fmla="*/ 1659463 w 1828800"/>
              <a:gd name="connsiteY5" fmla="*/ 1016000 h 1016000"/>
              <a:gd name="connsiteX6" fmla="*/ 169337 w 1828800"/>
              <a:gd name="connsiteY6" fmla="*/ 1016000 h 1016000"/>
              <a:gd name="connsiteX7" fmla="*/ 0 w 1828800"/>
              <a:gd name="connsiteY7" fmla="*/ 846663 h 1016000"/>
              <a:gd name="connsiteX8" fmla="*/ 0 w 1828800"/>
              <a:gd name="connsiteY8" fmla="*/ 1693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69337"/>
                </a:moveTo>
                <a:cubicBezTo>
                  <a:pt x="0" y="75815"/>
                  <a:pt x="75815" y="0"/>
                  <a:pt x="169337" y="0"/>
                </a:cubicBezTo>
                <a:lnTo>
                  <a:pt x="1659463" y="0"/>
                </a:lnTo>
                <a:cubicBezTo>
                  <a:pt x="1752985" y="0"/>
                  <a:pt x="1828800" y="75815"/>
                  <a:pt x="1828800" y="169337"/>
                </a:cubicBezTo>
                <a:lnTo>
                  <a:pt x="1828800" y="846663"/>
                </a:lnTo>
                <a:cubicBezTo>
                  <a:pt x="1828800" y="940185"/>
                  <a:pt x="1752985" y="1016000"/>
                  <a:pt x="1659463" y="1016000"/>
                </a:cubicBezTo>
                <a:lnTo>
                  <a:pt x="169337" y="1016000"/>
                </a:lnTo>
                <a:cubicBezTo>
                  <a:pt x="75815" y="1016000"/>
                  <a:pt x="0" y="940185"/>
                  <a:pt x="0" y="846663"/>
                </a:cubicBezTo>
                <a:lnTo>
                  <a:pt x="0" y="169337"/>
                </a:lnTo>
                <a:close/>
              </a:path>
            </a:pathLst>
          </a:cu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95317" tIns="95317" rIns="95317" bIns="95317" numCol="1" spcCol="1270" anchor="ctr" anchorCtr="0">
            <a:noAutofit/>
          </a:bodyPr>
          <a:lstStyle/>
          <a:p>
            <a:pPr lvl="0" algn="ctr" defTabSz="533400">
              <a:lnSpc>
                <a:spcPct val="90000"/>
              </a:lnSpc>
              <a:spcBef>
                <a:spcPct val="0"/>
              </a:spcBef>
              <a:spcAft>
                <a:spcPct val="35000"/>
              </a:spcAft>
            </a:pPr>
            <a:r>
              <a:rPr lang="fr-FR" sz="1200" b="1" kern="1200" dirty="0" smtClean="0"/>
              <a:t>Comprendre comment s’opère une transition démographique</a:t>
            </a:r>
            <a:endParaRPr lang="fr-FR" sz="1200" b="1" kern="1200" dirty="0"/>
          </a:p>
        </p:txBody>
      </p:sp>
      <p:sp>
        <p:nvSpPr>
          <p:cNvPr id="6" name="Rectangle 5"/>
          <p:cNvSpPr/>
          <p:nvPr/>
        </p:nvSpPr>
        <p:spPr>
          <a:xfrm>
            <a:off x="3468890" y="230832"/>
            <a:ext cx="2268000"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Phase 1 : baisse de la mortalité</a:t>
            </a:r>
            <a:endParaRPr lang="fr-FR" sz="1200" b="1" cap="small" dirty="0">
              <a:solidFill>
                <a:prstClr val="white"/>
              </a:solidFill>
              <a:latin typeface="Century Gothic" pitchFamily="34" charset="0"/>
            </a:endParaRPr>
          </a:p>
        </p:txBody>
      </p:sp>
      <p:sp>
        <p:nvSpPr>
          <p:cNvPr id="7" name="Rectangle 6"/>
          <p:cNvSpPr/>
          <p:nvPr/>
        </p:nvSpPr>
        <p:spPr>
          <a:xfrm>
            <a:off x="6257012" y="230832"/>
            <a:ext cx="2268000" cy="276999"/>
          </a:xfrm>
          <a:prstGeom prst="rect">
            <a:avLst/>
          </a:prstGeom>
          <a:solidFill>
            <a:schemeClr val="bg2">
              <a:lumMod val="10000"/>
            </a:schemeClr>
          </a:solidFill>
        </p:spPr>
        <p:txBody>
          <a:bodyPr wrap="square">
            <a:spAutoFit/>
          </a:bodyPr>
          <a:lstStyle/>
          <a:p>
            <a:pPr lvl="0" algn="ctr"/>
            <a:r>
              <a:rPr lang="fr-FR" sz="1200" b="1" cap="small" dirty="0" smtClean="0">
                <a:solidFill>
                  <a:prstClr val="white"/>
                </a:solidFill>
                <a:latin typeface="Century Gothic" pitchFamily="34" charset="0"/>
              </a:rPr>
              <a:t>Phase 2 : baisse de la natalité</a:t>
            </a:r>
            <a:endParaRPr lang="fr-FR" sz="1200" b="1" cap="small" dirty="0">
              <a:solidFill>
                <a:prstClr val="white"/>
              </a:solidFill>
              <a:latin typeface="Century Gothic" pitchFamily="34" charset="0"/>
            </a:endParaRPr>
          </a:p>
        </p:txBody>
      </p:sp>
      <p:sp>
        <p:nvSpPr>
          <p:cNvPr id="8" name="Rectangle 7"/>
          <p:cNvSpPr/>
          <p:nvPr/>
        </p:nvSpPr>
        <p:spPr>
          <a:xfrm>
            <a:off x="101216" y="369332"/>
            <a:ext cx="2663298" cy="1446550"/>
          </a:xfrm>
          <a:prstGeom prst="rect">
            <a:avLst/>
          </a:prstGeom>
          <a:solidFill>
            <a:schemeClr val="bg2">
              <a:lumMod val="90000"/>
            </a:schemeClr>
          </a:solidFill>
          <a:ln>
            <a:solidFill>
              <a:schemeClr val="bg2">
                <a:lumMod val="10000"/>
              </a:schemeClr>
            </a:solidFill>
          </a:ln>
        </p:spPr>
        <p:txBody>
          <a:bodyPr wrap="square">
            <a:spAutoFit/>
          </a:bodyPr>
          <a:lstStyle/>
          <a:p>
            <a:pPr algn="ctr"/>
            <a:r>
              <a:rPr lang="fr-FR" sz="1100" b="1" u="sng" dirty="0" smtClean="0"/>
              <a:t>Consigne : Travail en binôme</a:t>
            </a:r>
          </a:p>
          <a:p>
            <a:pPr marL="228600" indent="-228600" algn="just">
              <a:buAutoNum type="arabicPeriod"/>
            </a:pPr>
            <a:r>
              <a:rPr lang="fr-FR" sz="1100" dirty="0" smtClean="0"/>
              <a:t>Dégagez les facteurs qui peuvent expliquer la baisse de la mortalité (phase 1) puis la baisse de la natalité (phase 2)</a:t>
            </a:r>
          </a:p>
          <a:p>
            <a:pPr marL="228600" indent="-228600" algn="just">
              <a:buAutoNum type="arabicPeriod"/>
            </a:pPr>
            <a:r>
              <a:rPr lang="fr-FR" sz="1100" dirty="0" smtClean="0"/>
              <a:t>Quels moyens peuvent permettre à ces facteurs d’émerger ?</a:t>
            </a:r>
          </a:p>
        </p:txBody>
      </p:sp>
      <p:pic>
        <p:nvPicPr>
          <p:cNvPr id="9"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75587" flipH="1">
            <a:off x="4140000" y="2268000"/>
            <a:ext cx="648000" cy="793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24413">
            <a:off x="7020000" y="2268000"/>
            <a:ext cx="648000" cy="79305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01216" y="367654"/>
            <a:ext cx="8881772" cy="1785104"/>
          </a:xfrm>
          <a:prstGeom prst="rect">
            <a:avLst/>
          </a:prstGeom>
          <a:solidFill>
            <a:schemeClr val="bg1">
              <a:lumMod val="85000"/>
            </a:schemeClr>
          </a:solidFill>
        </p:spPr>
        <p:txBody>
          <a:bodyPr wrap="square" rtlCol="0">
            <a:spAutoFit/>
          </a:bodyPr>
          <a:lstStyle/>
          <a:p>
            <a:pPr algn="just"/>
            <a:r>
              <a:rPr lang="fr-FR" sz="1100" b="1" u="sng" dirty="0"/>
              <a:t>ATTENTION</a:t>
            </a:r>
            <a:r>
              <a:rPr lang="fr-FR" sz="1100" dirty="0"/>
              <a:t> :</a:t>
            </a:r>
            <a:r>
              <a:rPr lang="fr-FR" sz="1100" dirty="0" smtClean="0"/>
              <a:t> la transition démographique </a:t>
            </a:r>
            <a:r>
              <a:rPr lang="fr-FR" sz="1100" dirty="0"/>
              <a:t>ne se réalise pas partout en même temps, ni au même </a:t>
            </a:r>
            <a:r>
              <a:rPr lang="fr-FR" sz="1100" dirty="0" smtClean="0"/>
              <a:t>rythme</a:t>
            </a:r>
            <a:r>
              <a:rPr lang="fr-FR" sz="1100" dirty="0"/>
              <a:t>. </a:t>
            </a:r>
            <a:r>
              <a:rPr lang="fr-FR" sz="1100" dirty="0" smtClean="0"/>
              <a:t>Il existe une diversité dans les situations démographiques des régions du monde </a:t>
            </a:r>
            <a:r>
              <a:rPr lang="fr-FR" sz="1100" dirty="0"/>
              <a:t>sous l’effet </a:t>
            </a:r>
            <a:r>
              <a:rPr lang="fr-FR" sz="1100" dirty="0" smtClean="0"/>
              <a:t>de transitions </a:t>
            </a:r>
            <a:r>
              <a:rPr lang="fr-FR" sz="1100" dirty="0"/>
              <a:t>plus ou moins marquées. </a:t>
            </a:r>
          </a:p>
          <a:p>
            <a:pPr algn="ctr"/>
            <a:r>
              <a:rPr lang="fr-FR" sz="1100" b="1" u="sng" dirty="0" smtClean="0"/>
              <a:t>Toutefois, schématiquement, on observe : </a:t>
            </a:r>
          </a:p>
          <a:p>
            <a:pPr marL="171450" indent="-171450" algn="just">
              <a:buFontTx/>
              <a:buChar char="-"/>
            </a:pPr>
            <a:r>
              <a:rPr lang="fr-FR" sz="1100" b="1" i="1" dirty="0" smtClean="0"/>
              <a:t>Des territoires dont la transition est achevée </a:t>
            </a:r>
            <a:r>
              <a:rPr lang="fr-FR" sz="1100" dirty="0" smtClean="0"/>
              <a:t>(population </a:t>
            </a:r>
            <a:r>
              <a:rPr lang="fr-FR" sz="1100" dirty="0"/>
              <a:t>stable, voire en </a:t>
            </a:r>
            <a:r>
              <a:rPr lang="fr-FR" sz="1100" dirty="0" smtClean="0"/>
              <a:t>diminution).</a:t>
            </a:r>
            <a:r>
              <a:rPr lang="fr-FR" sz="1100" dirty="0" smtClean="0">
                <a:sym typeface="Wingdings" pitchFamily="2" charset="2"/>
              </a:rPr>
              <a:t> </a:t>
            </a:r>
            <a:r>
              <a:rPr lang="fr-FR" sz="1100" dirty="0" smtClean="0"/>
              <a:t>Ex </a:t>
            </a:r>
            <a:r>
              <a:rPr lang="fr-FR" sz="1100" dirty="0"/>
              <a:t>: Europe, </a:t>
            </a:r>
            <a:r>
              <a:rPr lang="fr-FR" sz="1100" dirty="0" smtClean="0"/>
              <a:t>Japon… </a:t>
            </a:r>
            <a:r>
              <a:rPr lang="fr-FR" sz="1100" dirty="0"/>
              <a:t>C’est la situation des territoires les plus développés. </a:t>
            </a:r>
            <a:endParaRPr lang="fr-FR" sz="1100" dirty="0" smtClean="0"/>
          </a:p>
          <a:p>
            <a:pPr marL="171450" indent="-171450" algn="just">
              <a:buFontTx/>
              <a:buChar char="-"/>
            </a:pPr>
            <a:r>
              <a:rPr lang="fr-FR" sz="1100" b="1" i="1" dirty="0"/>
              <a:t>Des territoires en phase 1 </a:t>
            </a:r>
            <a:r>
              <a:rPr lang="fr-FR" sz="1100" dirty="0"/>
              <a:t>(croissance démographique forte, population jeune, mortalité élevée) </a:t>
            </a:r>
            <a:r>
              <a:rPr lang="fr-FR" sz="1100" dirty="0" smtClean="0">
                <a:sym typeface="Wingdings" pitchFamily="2" charset="2"/>
              </a:rPr>
              <a:t></a:t>
            </a:r>
            <a:r>
              <a:rPr lang="fr-FR" sz="1100" dirty="0" smtClean="0"/>
              <a:t> </a:t>
            </a:r>
            <a:r>
              <a:rPr lang="fr-FR" sz="1100" dirty="0"/>
              <a:t>Ex : Afrique subsaharienne, Nigéria, </a:t>
            </a:r>
            <a:r>
              <a:rPr lang="fr-FR" sz="1100" dirty="0" smtClean="0"/>
              <a:t>Haïti</a:t>
            </a:r>
          </a:p>
          <a:p>
            <a:pPr marL="171450" indent="-171450" algn="just">
              <a:buFontTx/>
              <a:buChar char="-"/>
            </a:pPr>
            <a:r>
              <a:rPr lang="fr-FR" sz="1100" b="1" i="1" dirty="0" smtClean="0"/>
              <a:t>Des territoires en phase 2 </a:t>
            </a:r>
            <a:r>
              <a:rPr lang="fr-FR" sz="1100" dirty="0" smtClean="0"/>
              <a:t>(croissance démographique encore soutenue, </a:t>
            </a:r>
            <a:r>
              <a:rPr lang="fr-FR" sz="1100" dirty="0"/>
              <a:t>mais </a:t>
            </a:r>
            <a:r>
              <a:rPr lang="fr-FR" sz="1100" dirty="0" smtClean="0"/>
              <a:t>une population </a:t>
            </a:r>
            <a:r>
              <a:rPr lang="fr-FR" sz="1100" dirty="0"/>
              <a:t>qui commence à </a:t>
            </a:r>
            <a:r>
              <a:rPr lang="fr-FR" sz="1100" dirty="0" smtClean="0"/>
              <a:t>vieillir) </a:t>
            </a:r>
            <a:r>
              <a:rPr lang="fr-FR" sz="1100" dirty="0" smtClean="0">
                <a:sym typeface="Wingdings" pitchFamily="2" charset="2"/>
              </a:rPr>
              <a:t> ex : Chine..</a:t>
            </a:r>
            <a:r>
              <a:rPr lang="fr-FR" sz="1100" dirty="0" smtClean="0"/>
              <a:t>. </a:t>
            </a:r>
          </a:p>
          <a:p>
            <a:pPr algn="just"/>
            <a:r>
              <a:rPr lang="fr-FR" sz="1100" b="1" u="sng" cap="all" dirty="0" smtClean="0"/>
              <a:t>A retenir</a:t>
            </a:r>
            <a:r>
              <a:rPr lang="fr-FR" sz="1100" b="1" cap="all" dirty="0" smtClean="0"/>
              <a:t> </a:t>
            </a:r>
            <a:r>
              <a:rPr lang="fr-FR" sz="1100" dirty="0" smtClean="0"/>
              <a:t>: </a:t>
            </a:r>
            <a:r>
              <a:rPr lang="fr-FR" sz="1100" b="1" dirty="0" smtClean="0">
                <a:solidFill>
                  <a:schemeClr val="accent2">
                    <a:lumMod val="50000"/>
                  </a:schemeClr>
                </a:solidFill>
              </a:rPr>
              <a:t>il existe un lien fort entre </a:t>
            </a:r>
            <a:r>
              <a:rPr lang="fr-FR" sz="1100" b="1" dirty="0">
                <a:solidFill>
                  <a:schemeClr val="accent2">
                    <a:lumMod val="50000"/>
                  </a:schemeClr>
                </a:solidFill>
              </a:rPr>
              <a:t>niveau de développement et trajectoire démographique</a:t>
            </a:r>
            <a:endParaRPr lang="fr-FR" sz="1100" b="1" dirty="0" smtClean="0">
              <a:solidFill>
                <a:schemeClr val="accent2">
                  <a:lumMod val="50000"/>
                </a:schemeClr>
              </a:solidFill>
            </a:endParaRPr>
          </a:p>
        </p:txBody>
      </p:sp>
      <p:pic>
        <p:nvPicPr>
          <p:cNvPr id="1028" name="Picture 4" descr="Résultat de recherche d'images pour &quot;carte transition démographique mondiale 2015&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102" y="2265792"/>
            <a:ext cx="4439693" cy="3047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cdn.simplesite.com/i/35/9d/286823009265360181/i286823014312103421._szw1280h128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16" y="2265792"/>
            <a:ext cx="4360530" cy="37388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4570154" y="4536000"/>
            <a:ext cx="1728000" cy="648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164000" y="4248000"/>
            <a:ext cx="1764000" cy="594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164000" y="4842000"/>
            <a:ext cx="1764000" cy="43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9212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Effect transition="in" filter="wipe(up)">
                                      <p:cBhvr>
                                        <p:cTn id="37" dur="500"/>
                                        <p:tgtEl>
                                          <p:spTgt spid="11">
                                            <p:bg/>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up)">
                                      <p:cBhvr>
                                        <p:cTn id="40" dur="500"/>
                                        <p:tgtEl>
                                          <p:spTgt spid="11">
                                            <p:txEl>
                                              <p:pRg st="0" end="0"/>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bg/>
                                          </p:spTgt>
                                        </p:tgtEl>
                                        <p:attrNameLst>
                                          <p:attrName>style.visibility</p:attrName>
                                        </p:attrNameLst>
                                      </p:cBhvr>
                                      <p:to>
                                        <p:strVal val="visible"/>
                                      </p:to>
                                    </p:set>
                                    <p:animEffect transition="in" filter="wipe(up)">
                                      <p:cBhvr>
                                        <p:cTn id="48" dur="500"/>
                                        <p:tgtEl>
                                          <p:spTgt spid="13">
                                            <p:bg/>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up)">
                                      <p:cBhvr>
                                        <p:cTn id="51" dur="500"/>
                                        <p:tgtEl>
                                          <p:spTgt spid="13">
                                            <p:txEl>
                                              <p:pRg st="0" end="0"/>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bg/>
                                          </p:spTgt>
                                        </p:tgtEl>
                                        <p:attrNameLst>
                                          <p:attrName>style.visibility</p:attrName>
                                        </p:attrNameLst>
                                      </p:cBhvr>
                                      <p:to>
                                        <p:strVal val="visible"/>
                                      </p:to>
                                    </p:set>
                                    <p:animEffect transition="in" filter="wipe(up)">
                                      <p:cBhvr>
                                        <p:cTn id="54" dur="500"/>
                                        <p:tgtEl>
                                          <p:spTgt spid="12">
                                            <p:bg/>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up)">
                                      <p:cBhvr>
                                        <p:cTn id="57" dur="500"/>
                                        <p:tgtEl>
                                          <p:spTgt spid="12">
                                            <p:txEl>
                                              <p:pRg st="0" end="0"/>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4">
                                            <p:bg/>
                                          </p:spTgt>
                                        </p:tgtEl>
                                        <p:attrNameLst>
                                          <p:attrName>style.visibility</p:attrName>
                                        </p:attrNameLst>
                                      </p:cBhvr>
                                      <p:to>
                                        <p:strVal val="visible"/>
                                      </p:to>
                                    </p:set>
                                    <p:animEffect transition="in" filter="wipe(up)">
                                      <p:cBhvr>
                                        <p:cTn id="65" dur="500"/>
                                        <p:tgtEl>
                                          <p:spTgt spid="14">
                                            <p:bg/>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Effect transition="in" filter="wipe(up)">
                                      <p:cBhvr>
                                        <p:cTn id="68" dur="500"/>
                                        <p:tgtEl>
                                          <p:spTgt spid="14">
                                            <p:txEl>
                                              <p:pRg st="0" end="0"/>
                                            </p:tx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wipe(up)">
                                      <p:cBhvr>
                                        <p:cTn id="77" dur="500"/>
                                        <p:tgtEl>
                                          <p:spTgt spid="11">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1">
                                            <p:txEl>
                                              <p:pRg st="2" end="2"/>
                                            </p:txEl>
                                          </p:spTgt>
                                        </p:tgtEl>
                                        <p:attrNameLst>
                                          <p:attrName>style.visibility</p:attrName>
                                        </p:attrNameLst>
                                      </p:cBhvr>
                                      <p:to>
                                        <p:strVal val="visible"/>
                                      </p:to>
                                    </p:set>
                                    <p:animEffect transition="in" filter="wipe(up)">
                                      <p:cBhvr>
                                        <p:cTn id="82" dur="500"/>
                                        <p:tgtEl>
                                          <p:spTgt spid="11">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wipe(up)">
                                      <p:cBhvr>
                                        <p:cTn id="87" dur="500"/>
                                        <p:tgtEl>
                                          <p:spTgt spid="11">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1">
                                            <p:txEl>
                                              <p:pRg st="4" end="4"/>
                                            </p:txEl>
                                          </p:spTgt>
                                        </p:tgtEl>
                                        <p:attrNameLst>
                                          <p:attrName>style.visibility</p:attrName>
                                        </p:attrNameLst>
                                      </p:cBhvr>
                                      <p:to>
                                        <p:strVal val="visible"/>
                                      </p:to>
                                    </p:set>
                                    <p:animEffect transition="in" filter="wipe(up)">
                                      <p:cBhvr>
                                        <p:cTn id="92" dur="500"/>
                                        <p:tgtEl>
                                          <p:spTgt spid="11">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1">
                                            <p:txEl>
                                              <p:pRg st="5" end="5"/>
                                            </p:txEl>
                                          </p:spTgt>
                                        </p:tgtEl>
                                        <p:attrNameLst>
                                          <p:attrName>style.visibility</p:attrName>
                                        </p:attrNameLst>
                                      </p:cBhvr>
                                      <p:to>
                                        <p:strVal val="visible"/>
                                      </p:to>
                                    </p:set>
                                    <p:animEffect transition="in" filter="wipe(up)">
                                      <p:cBhvr>
                                        <p:cTn id="97" dur="500"/>
                                        <p:tgtEl>
                                          <p:spTgt spid="11">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3">
                                            <p:txEl>
                                              <p:pRg st="1" end="1"/>
                                            </p:txEl>
                                          </p:spTgt>
                                        </p:tgtEl>
                                        <p:attrNameLst>
                                          <p:attrName>style.visibility</p:attrName>
                                        </p:attrNameLst>
                                      </p:cBhvr>
                                      <p:to>
                                        <p:strVal val="visible"/>
                                      </p:to>
                                    </p:set>
                                    <p:animEffect transition="in" filter="wipe(up)">
                                      <p:cBhvr>
                                        <p:cTn id="102" dur="500"/>
                                        <p:tgtEl>
                                          <p:spTgt spid="13">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3">
                                            <p:txEl>
                                              <p:pRg st="2" end="2"/>
                                            </p:txEl>
                                          </p:spTgt>
                                        </p:tgtEl>
                                        <p:attrNameLst>
                                          <p:attrName>style.visibility</p:attrName>
                                        </p:attrNameLst>
                                      </p:cBhvr>
                                      <p:to>
                                        <p:strVal val="visible"/>
                                      </p:to>
                                    </p:set>
                                    <p:animEffect transition="in" filter="wipe(up)">
                                      <p:cBhvr>
                                        <p:cTn id="107" dur="500"/>
                                        <p:tgtEl>
                                          <p:spTgt spid="13">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3">
                                            <p:txEl>
                                              <p:pRg st="3" end="3"/>
                                            </p:txEl>
                                          </p:spTgt>
                                        </p:tgtEl>
                                        <p:attrNameLst>
                                          <p:attrName>style.visibility</p:attrName>
                                        </p:attrNameLst>
                                      </p:cBhvr>
                                      <p:to>
                                        <p:strVal val="visible"/>
                                      </p:to>
                                    </p:set>
                                    <p:animEffect transition="in" filter="wipe(up)">
                                      <p:cBhvr>
                                        <p:cTn id="112" dur="500"/>
                                        <p:tgtEl>
                                          <p:spTgt spid="13">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3">
                                            <p:txEl>
                                              <p:pRg st="4" end="4"/>
                                            </p:txEl>
                                          </p:spTgt>
                                        </p:tgtEl>
                                        <p:attrNameLst>
                                          <p:attrName>style.visibility</p:attrName>
                                        </p:attrNameLst>
                                      </p:cBhvr>
                                      <p:to>
                                        <p:strVal val="visible"/>
                                      </p:to>
                                    </p:set>
                                    <p:animEffect transition="in" filter="wipe(up)">
                                      <p:cBhvr>
                                        <p:cTn id="117" dur="500"/>
                                        <p:tgtEl>
                                          <p:spTgt spid="13">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2">
                                            <p:txEl>
                                              <p:pRg st="1" end="1"/>
                                            </p:txEl>
                                          </p:spTgt>
                                        </p:tgtEl>
                                        <p:attrNameLst>
                                          <p:attrName>style.visibility</p:attrName>
                                        </p:attrNameLst>
                                      </p:cBhvr>
                                      <p:to>
                                        <p:strVal val="visible"/>
                                      </p:to>
                                    </p:set>
                                    <p:animEffect transition="in" filter="wipe(up)">
                                      <p:cBhvr>
                                        <p:cTn id="122" dur="500"/>
                                        <p:tgtEl>
                                          <p:spTgt spid="12">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2">
                                            <p:txEl>
                                              <p:pRg st="2" end="2"/>
                                            </p:txEl>
                                          </p:spTgt>
                                        </p:tgtEl>
                                        <p:attrNameLst>
                                          <p:attrName>style.visibility</p:attrName>
                                        </p:attrNameLst>
                                      </p:cBhvr>
                                      <p:to>
                                        <p:strVal val="visible"/>
                                      </p:to>
                                    </p:set>
                                    <p:animEffect transition="in" filter="wipe(up)">
                                      <p:cBhvr>
                                        <p:cTn id="127" dur="500"/>
                                        <p:tgtEl>
                                          <p:spTgt spid="12">
                                            <p:txEl>
                                              <p:pRg st="2" end="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2">
                                            <p:txEl>
                                              <p:pRg st="3" end="3"/>
                                            </p:txEl>
                                          </p:spTgt>
                                        </p:tgtEl>
                                        <p:attrNameLst>
                                          <p:attrName>style.visibility</p:attrName>
                                        </p:attrNameLst>
                                      </p:cBhvr>
                                      <p:to>
                                        <p:strVal val="visible"/>
                                      </p:to>
                                    </p:set>
                                    <p:animEffect transition="in" filter="wipe(up)">
                                      <p:cBhvr>
                                        <p:cTn id="132" dur="500"/>
                                        <p:tgtEl>
                                          <p:spTgt spid="12">
                                            <p:txEl>
                                              <p:pRg st="3" end="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2">
                                            <p:txEl>
                                              <p:pRg st="4" end="4"/>
                                            </p:txEl>
                                          </p:spTgt>
                                        </p:tgtEl>
                                        <p:attrNameLst>
                                          <p:attrName>style.visibility</p:attrName>
                                        </p:attrNameLst>
                                      </p:cBhvr>
                                      <p:to>
                                        <p:strVal val="visible"/>
                                      </p:to>
                                    </p:set>
                                    <p:animEffect transition="in" filter="wipe(up)">
                                      <p:cBhvr>
                                        <p:cTn id="137" dur="500"/>
                                        <p:tgtEl>
                                          <p:spTgt spid="12">
                                            <p:txEl>
                                              <p:pRg st="4" end="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12">
                                            <p:txEl>
                                              <p:pRg st="5" end="5"/>
                                            </p:txEl>
                                          </p:spTgt>
                                        </p:tgtEl>
                                        <p:attrNameLst>
                                          <p:attrName>style.visibility</p:attrName>
                                        </p:attrNameLst>
                                      </p:cBhvr>
                                      <p:to>
                                        <p:strVal val="visible"/>
                                      </p:to>
                                    </p:set>
                                    <p:animEffect transition="in" filter="wipe(up)">
                                      <p:cBhvr>
                                        <p:cTn id="142" dur="500"/>
                                        <p:tgtEl>
                                          <p:spTgt spid="12">
                                            <p:txEl>
                                              <p:pRg st="5" end="5"/>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14">
                                            <p:txEl>
                                              <p:pRg st="1" end="1"/>
                                            </p:txEl>
                                          </p:spTgt>
                                        </p:tgtEl>
                                        <p:attrNameLst>
                                          <p:attrName>style.visibility</p:attrName>
                                        </p:attrNameLst>
                                      </p:cBhvr>
                                      <p:to>
                                        <p:strVal val="visible"/>
                                      </p:to>
                                    </p:set>
                                    <p:animEffect transition="in" filter="wipe(up)">
                                      <p:cBhvr>
                                        <p:cTn id="147" dur="500"/>
                                        <p:tgtEl>
                                          <p:spTgt spid="14">
                                            <p:txEl>
                                              <p:pRg st="1" end="1"/>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4">
                                            <p:txEl>
                                              <p:pRg st="2" end="2"/>
                                            </p:txEl>
                                          </p:spTgt>
                                        </p:tgtEl>
                                        <p:attrNameLst>
                                          <p:attrName>style.visibility</p:attrName>
                                        </p:attrNameLst>
                                      </p:cBhvr>
                                      <p:to>
                                        <p:strVal val="visible"/>
                                      </p:to>
                                    </p:set>
                                    <p:animEffect transition="in" filter="wipe(up)">
                                      <p:cBhvr>
                                        <p:cTn id="152" dur="500"/>
                                        <p:tgtEl>
                                          <p:spTgt spid="14">
                                            <p:txEl>
                                              <p:pRg st="2" end="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14">
                                            <p:txEl>
                                              <p:pRg st="3" end="3"/>
                                            </p:txEl>
                                          </p:spTgt>
                                        </p:tgtEl>
                                        <p:attrNameLst>
                                          <p:attrName>style.visibility</p:attrName>
                                        </p:attrNameLst>
                                      </p:cBhvr>
                                      <p:to>
                                        <p:strVal val="visible"/>
                                      </p:to>
                                    </p:set>
                                    <p:animEffect transition="in" filter="wipe(up)">
                                      <p:cBhvr>
                                        <p:cTn id="157" dur="500"/>
                                        <p:tgtEl>
                                          <p:spTgt spid="14">
                                            <p:txEl>
                                              <p:pRg st="3" end="3"/>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6"/>
                                        </p:tgtEl>
                                      </p:cBhvr>
                                    </p:animEffect>
                                    <p:set>
                                      <p:cBhvr>
                                        <p:cTn id="162" dur="1" fill="hold">
                                          <p:stCondLst>
                                            <p:cond delay="499"/>
                                          </p:stCondLst>
                                        </p:cTn>
                                        <p:tgtEl>
                                          <p:spTgt spid="6"/>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7"/>
                                        </p:tgtEl>
                                      </p:cBhvr>
                                    </p:animEffect>
                                    <p:set>
                                      <p:cBhvr>
                                        <p:cTn id="165" dur="1" fill="hold">
                                          <p:stCondLst>
                                            <p:cond delay="499"/>
                                          </p:stCondLst>
                                        </p:cTn>
                                        <p:tgtEl>
                                          <p:spTgt spid="7"/>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5"/>
                                        </p:tgtEl>
                                      </p:cBhvr>
                                    </p:animEffect>
                                    <p:set>
                                      <p:cBhvr>
                                        <p:cTn id="168" dur="1" fill="hold">
                                          <p:stCondLst>
                                            <p:cond delay="499"/>
                                          </p:stCondLst>
                                        </p:cTn>
                                        <p:tgtEl>
                                          <p:spTgt spid="1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1">
                                            <p:bg/>
                                          </p:spTgt>
                                        </p:tgtEl>
                                      </p:cBhvr>
                                    </p:animEffect>
                                    <p:set>
                                      <p:cBhvr>
                                        <p:cTn id="171" dur="1" fill="hold">
                                          <p:stCondLst>
                                            <p:cond delay="499"/>
                                          </p:stCondLst>
                                        </p:cTn>
                                        <p:tgtEl>
                                          <p:spTgt spid="11">
                                            <p:bg/>
                                          </p:spTgt>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1">
                                            <p:txEl>
                                              <p:pRg st="0" end="0"/>
                                            </p:txEl>
                                          </p:spTgt>
                                        </p:tgtEl>
                                      </p:cBhvr>
                                    </p:animEffect>
                                    <p:set>
                                      <p:cBhvr>
                                        <p:cTn id="174" dur="1" fill="hold">
                                          <p:stCondLst>
                                            <p:cond delay="499"/>
                                          </p:stCondLst>
                                        </p:cTn>
                                        <p:tgtEl>
                                          <p:spTgt spid="11">
                                            <p:txEl>
                                              <p:pRg st="0" end="0"/>
                                            </p:txEl>
                                          </p:spTgt>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1">
                                            <p:txEl>
                                              <p:pRg st="1" end="1"/>
                                            </p:txEl>
                                          </p:spTgt>
                                        </p:tgtEl>
                                      </p:cBhvr>
                                    </p:animEffect>
                                    <p:set>
                                      <p:cBhvr>
                                        <p:cTn id="177" dur="1" fill="hold">
                                          <p:stCondLst>
                                            <p:cond delay="499"/>
                                          </p:stCondLst>
                                        </p:cTn>
                                        <p:tgtEl>
                                          <p:spTgt spid="11">
                                            <p:txEl>
                                              <p:pRg st="1" end="1"/>
                                            </p:txEl>
                                          </p:spTgt>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1">
                                            <p:txEl>
                                              <p:pRg st="2" end="2"/>
                                            </p:txEl>
                                          </p:spTgt>
                                        </p:tgtEl>
                                      </p:cBhvr>
                                    </p:animEffect>
                                    <p:set>
                                      <p:cBhvr>
                                        <p:cTn id="180" dur="1" fill="hold">
                                          <p:stCondLst>
                                            <p:cond delay="499"/>
                                          </p:stCondLst>
                                        </p:cTn>
                                        <p:tgtEl>
                                          <p:spTgt spid="11">
                                            <p:txEl>
                                              <p:pRg st="2" end="2"/>
                                            </p:txEl>
                                          </p:spTgt>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1">
                                            <p:txEl>
                                              <p:pRg st="3" end="3"/>
                                            </p:txEl>
                                          </p:spTgt>
                                        </p:tgtEl>
                                      </p:cBhvr>
                                    </p:animEffect>
                                    <p:set>
                                      <p:cBhvr>
                                        <p:cTn id="183" dur="1" fill="hold">
                                          <p:stCondLst>
                                            <p:cond delay="499"/>
                                          </p:stCondLst>
                                        </p:cTn>
                                        <p:tgtEl>
                                          <p:spTgt spid="11">
                                            <p:txEl>
                                              <p:pRg st="3" end="3"/>
                                            </p:txEl>
                                          </p:spTgt>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1">
                                            <p:txEl>
                                              <p:pRg st="4" end="4"/>
                                            </p:txEl>
                                          </p:spTgt>
                                        </p:tgtEl>
                                      </p:cBhvr>
                                    </p:animEffect>
                                    <p:set>
                                      <p:cBhvr>
                                        <p:cTn id="186" dur="1" fill="hold">
                                          <p:stCondLst>
                                            <p:cond delay="499"/>
                                          </p:stCondLst>
                                        </p:cTn>
                                        <p:tgtEl>
                                          <p:spTgt spid="11">
                                            <p:txEl>
                                              <p:pRg st="4" end="4"/>
                                            </p:txEl>
                                          </p:spTgt>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1">
                                            <p:txEl>
                                              <p:pRg st="5" end="5"/>
                                            </p:txEl>
                                          </p:spTgt>
                                        </p:tgtEl>
                                      </p:cBhvr>
                                    </p:animEffect>
                                    <p:set>
                                      <p:cBhvr>
                                        <p:cTn id="189" dur="1" fill="hold">
                                          <p:stCondLst>
                                            <p:cond delay="499"/>
                                          </p:stCondLst>
                                        </p:cTn>
                                        <p:tgtEl>
                                          <p:spTgt spid="11">
                                            <p:txEl>
                                              <p:pRg st="5" end="5"/>
                                            </p:txEl>
                                          </p:spTgt>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9"/>
                                        </p:tgtEl>
                                      </p:cBhvr>
                                    </p:animEffect>
                                    <p:set>
                                      <p:cBhvr>
                                        <p:cTn id="192" dur="1" fill="hold">
                                          <p:stCondLst>
                                            <p:cond delay="499"/>
                                          </p:stCondLst>
                                        </p:cTn>
                                        <p:tgtEl>
                                          <p:spTgt spid="9"/>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3">
                                            <p:bg/>
                                          </p:spTgt>
                                        </p:tgtEl>
                                      </p:cBhvr>
                                    </p:animEffect>
                                    <p:set>
                                      <p:cBhvr>
                                        <p:cTn id="195" dur="1" fill="hold">
                                          <p:stCondLst>
                                            <p:cond delay="499"/>
                                          </p:stCondLst>
                                        </p:cTn>
                                        <p:tgtEl>
                                          <p:spTgt spid="13">
                                            <p:bg/>
                                          </p:spTgt>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3">
                                            <p:txEl>
                                              <p:pRg st="0" end="0"/>
                                            </p:txEl>
                                          </p:spTgt>
                                        </p:tgtEl>
                                      </p:cBhvr>
                                    </p:animEffect>
                                    <p:set>
                                      <p:cBhvr>
                                        <p:cTn id="198" dur="1" fill="hold">
                                          <p:stCondLst>
                                            <p:cond delay="499"/>
                                          </p:stCondLst>
                                        </p:cTn>
                                        <p:tgtEl>
                                          <p:spTgt spid="13">
                                            <p:txEl>
                                              <p:pRg st="0" end="0"/>
                                            </p:txEl>
                                          </p:spTgt>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3">
                                            <p:txEl>
                                              <p:pRg st="1" end="1"/>
                                            </p:txEl>
                                          </p:spTgt>
                                        </p:tgtEl>
                                      </p:cBhvr>
                                    </p:animEffect>
                                    <p:set>
                                      <p:cBhvr>
                                        <p:cTn id="201" dur="1" fill="hold">
                                          <p:stCondLst>
                                            <p:cond delay="499"/>
                                          </p:stCondLst>
                                        </p:cTn>
                                        <p:tgtEl>
                                          <p:spTgt spid="13">
                                            <p:txEl>
                                              <p:pRg st="1" end="1"/>
                                            </p:txEl>
                                          </p:spTgt>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13">
                                            <p:txEl>
                                              <p:pRg st="2" end="2"/>
                                            </p:txEl>
                                          </p:spTgt>
                                        </p:tgtEl>
                                      </p:cBhvr>
                                    </p:animEffect>
                                    <p:set>
                                      <p:cBhvr>
                                        <p:cTn id="204" dur="1" fill="hold">
                                          <p:stCondLst>
                                            <p:cond delay="499"/>
                                          </p:stCondLst>
                                        </p:cTn>
                                        <p:tgtEl>
                                          <p:spTgt spid="13">
                                            <p:txEl>
                                              <p:pRg st="2" end="2"/>
                                            </p:txEl>
                                          </p:spTgt>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13">
                                            <p:txEl>
                                              <p:pRg st="3" end="3"/>
                                            </p:txEl>
                                          </p:spTgt>
                                        </p:tgtEl>
                                      </p:cBhvr>
                                    </p:animEffect>
                                    <p:set>
                                      <p:cBhvr>
                                        <p:cTn id="207" dur="1" fill="hold">
                                          <p:stCondLst>
                                            <p:cond delay="499"/>
                                          </p:stCondLst>
                                        </p:cTn>
                                        <p:tgtEl>
                                          <p:spTgt spid="13">
                                            <p:txEl>
                                              <p:pRg st="3" end="3"/>
                                            </p:txEl>
                                          </p:spTgt>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13">
                                            <p:txEl>
                                              <p:pRg st="4" end="4"/>
                                            </p:txEl>
                                          </p:spTgt>
                                        </p:tgtEl>
                                      </p:cBhvr>
                                    </p:animEffect>
                                    <p:set>
                                      <p:cBhvr>
                                        <p:cTn id="210" dur="1" fill="hold">
                                          <p:stCondLst>
                                            <p:cond delay="499"/>
                                          </p:stCondLst>
                                        </p:cTn>
                                        <p:tgtEl>
                                          <p:spTgt spid="13">
                                            <p:txEl>
                                              <p:pRg st="4" end="4"/>
                                            </p:txEl>
                                          </p:spTgt>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12">
                                            <p:bg/>
                                          </p:spTgt>
                                        </p:tgtEl>
                                      </p:cBhvr>
                                    </p:animEffect>
                                    <p:set>
                                      <p:cBhvr>
                                        <p:cTn id="213" dur="1" fill="hold">
                                          <p:stCondLst>
                                            <p:cond delay="499"/>
                                          </p:stCondLst>
                                        </p:cTn>
                                        <p:tgtEl>
                                          <p:spTgt spid="12">
                                            <p:bg/>
                                          </p:spTgt>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12">
                                            <p:txEl>
                                              <p:pRg st="0" end="0"/>
                                            </p:txEl>
                                          </p:spTgt>
                                        </p:tgtEl>
                                      </p:cBhvr>
                                    </p:animEffect>
                                    <p:set>
                                      <p:cBhvr>
                                        <p:cTn id="216" dur="1" fill="hold">
                                          <p:stCondLst>
                                            <p:cond delay="499"/>
                                          </p:stCondLst>
                                        </p:cTn>
                                        <p:tgtEl>
                                          <p:spTgt spid="12">
                                            <p:txEl>
                                              <p:pRg st="0" end="0"/>
                                            </p:txEl>
                                          </p:spTgt>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12">
                                            <p:txEl>
                                              <p:pRg st="1" end="1"/>
                                            </p:txEl>
                                          </p:spTgt>
                                        </p:tgtEl>
                                      </p:cBhvr>
                                    </p:animEffect>
                                    <p:set>
                                      <p:cBhvr>
                                        <p:cTn id="219" dur="1" fill="hold">
                                          <p:stCondLst>
                                            <p:cond delay="499"/>
                                          </p:stCondLst>
                                        </p:cTn>
                                        <p:tgtEl>
                                          <p:spTgt spid="12">
                                            <p:txEl>
                                              <p:pRg st="1" end="1"/>
                                            </p:txEl>
                                          </p:spTgt>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12">
                                            <p:txEl>
                                              <p:pRg st="2" end="2"/>
                                            </p:txEl>
                                          </p:spTgt>
                                        </p:tgtEl>
                                      </p:cBhvr>
                                    </p:animEffect>
                                    <p:set>
                                      <p:cBhvr>
                                        <p:cTn id="222" dur="1" fill="hold">
                                          <p:stCondLst>
                                            <p:cond delay="499"/>
                                          </p:stCondLst>
                                        </p:cTn>
                                        <p:tgtEl>
                                          <p:spTgt spid="12">
                                            <p:txEl>
                                              <p:pRg st="2" end="2"/>
                                            </p:txEl>
                                          </p:spTgt>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12">
                                            <p:txEl>
                                              <p:pRg st="3" end="3"/>
                                            </p:txEl>
                                          </p:spTgt>
                                        </p:tgtEl>
                                      </p:cBhvr>
                                    </p:animEffect>
                                    <p:set>
                                      <p:cBhvr>
                                        <p:cTn id="225" dur="1" fill="hold">
                                          <p:stCondLst>
                                            <p:cond delay="499"/>
                                          </p:stCondLst>
                                        </p:cTn>
                                        <p:tgtEl>
                                          <p:spTgt spid="12">
                                            <p:txEl>
                                              <p:pRg st="3" end="3"/>
                                            </p:txEl>
                                          </p:spTgt>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12">
                                            <p:txEl>
                                              <p:pRg st="4" end="4"/>
                                            </p:txEl>
                                          </p:spTgt>
                                        </p:tgtEl>
                                      </p:cBhvr>
                                    </p:animEffect>
                                    <p:set>
                                      <p:cBhvr>
                                        <p:cTn id="228" dur="1" fill="hold">
                                          <p:stCondLst>
                                            <p:cond delay="499"/>
                                          </p:stCondLst>
                                        </p:cTn>
                                        <p:tgtEl>
                                          <p:spTgt spid="12">
                                            <p:txEl>
                                              <p:pRg st="4" end="4"/>
                                            </p:txEl>
                                          </p:spTgt>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500"/>
                                        <p:tgtEl>
                                          <p:spTgt spid="12">
                                            <p:txEl>
                                              <p:pRg st="5" end="5"/>
                                            </p:txEl>
                                          </p:spTgt>
                                        </p:tgtEl>
                                      </p:cBhvr>
                                    </p:animEffect>
                                    <p:set>
                                      <p:cBhvr>
                                        <p:cTn id="231" dur="1" fill="hold">
                                          <p:stCondLst>
                                            <p:cond delay="499"/>
                                          </p:stCondLst>
                                        </p:cTn>
                                        <p:tgtEl>
                                          <p:spTgt spid="12">
                                            <p:txEl>
                                              <p:pRg st="5" end="5"/>
                                            </p:txEl>
                                          </p:spTgt>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0"/>
                                        </p:tgtEl>
                                      </p:cBhvr>
                                    </p:animEffect>
                                    <p:set>
                                      <p:cBhvr>
                                        <p:cTn id="234" dur="1" fill="hold">
                                          <p:stCondLst>
                                            <p:cond delay="499"/>
                                          </p:stCondLst>
                                        </p:cTn>
                                        <p:tgtEl>
                                          <p:spTgt spid="10"/>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14">
                                            <p:bg/>
                                          </p:spTgt>
                                        </p:tgtEl>
                                      </p:cBhvr>
                                    </p:animEffect>
                                    <p:set>
                                      <p:cBhvr>
                                        <p:cTn id="237" dur="1" fill="hold">
                                          <p:stCondLst>
                                            <p:cond delay="499"/>
                                          </p:stCondLst>
                                        </p:cTn>
                                        <p:tgtEl>
                                          <p:spTgt spid="14">
                                            <p:bg/>
                                          </p:spTgt>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14">
                                            <p:txEl>
                                              <p:pRg st="0" end="0"/>
                                            </p:txEl>
                                          </p:spTgt>
                                        </p:tgtEl>
                                      </p:cBhvr>
                                    </p:animEffect>
                                    <p:set>
                                      <p:cBhvr>
                                        <p:cTn id="240" dur="1" fill="hold">
                                          <p:stCondLst>
                                            <p:cond delay="499"/>
                                          </p:stCondLst>
                                        </p:cTn>
                                        <p:tgtEl>
                                          <p:spTgt spid="14">
                                            <p:txEl>
                                              <p:pRg st="0" end="0"/>
                                            </p:txEl>
                                          </p:spTgt>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14">
                                            <p:txEl>
                                              <p:pRg st="1" end="1"/>
                                            </p:txEl>
                                          </p:spTgt>
                                        </p:tgtEl>
                                      </p:cBhvr>
                                    </p:animEffect>
                                    <p:set>
                                      <p:cBhvr>
                                        <p:cTn id="243" dur="1" fill="hold">
                                          <p:stCondLst>
                                            <p:cond delay="499"/>
                                          </p:stCondLst>
                                        </p:cTn>
                                        <p:tgtEl>
                                          <p:spTgt spid="14">
                                            <p:txEl>
                                              <p:pRg st="1" end="1"/>
                                            </p:txEl>
                                          </p:spTgt>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14">
                                            <p:txEl>
                                              <p:pRg st="2" end="2"/>
                                            </p:txEl>
                                          </p:spTgt>
                                        </p:tgtEl>
                                      </p:cBhvr>
                                    </p:animEffect>
                                    <p:set>
                                      <p:cBhvr>
                                        <p:cTn id="246" dur="1" fill="hold">
                                          <p:stCondLst>
                                            <p:cond delay="499"/>
                                          </p:stCondLst>
                                        </p:cTn>
                                        <p:tgtEl>
                                          <p:spTgt spid="14">
                                            <p:txEl>
                                              <p:pRg st="2" end="2"/>
                                            </p:txEl>
                                          </p:spTgt>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14">
                                            <p:txEl>
                                              <p:pRg st="3" end="3"/>
                                            </p:txEl>
                                          </p:spTgt>
                                        </p:tgtEl>
                                      </p:cBhvr>
                                    </p:animEffect>
                                    <p:set>
                                      <p:cBhvr>
                                        <p:cTn id="249" dur="1" fill="hold">
                                          <p:stCondLst>
                                            <p:cond delay="499"/>
                                          </p:stCondLst>
                                        </p:cTn>
                                        <p:tgtEl>
                                          <p:spTgt spid="14">
                                            <p:txEl>
                                              <p:pRg st="3" end="3"/>
                                            </p:txEl>
                                          </p:spTgt>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8"/>
                                        </p:tgtEl>
                                      </p:cBhvr>
                                    </p:animEffect>
                                    <p:set>
                                      <p:cBhvr>
                                        <p:cTn id="252" dur="1" fill="hold">
                                          <p:stCondLst>
                                            <p:cond delay="499"/>
                                          </p:stCondLst>
                                        </p:cTn>
                                        <p:tgtEl>
                                          <p:spTgt spid="8"/>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2" presetClass="entr" presetSubtype="8" fill="hold" grpId="0" nodeType="clickEffect">
                                  <p:stCondLst>
                                    <p:cond delay="0"/>
                                  </p:stCondLst>
                                  <p:childTnLst>
                                    <p:set>
                                      <p:cBhvr>
                                        <p:cTn id="256" dur="1" fill="hold">
                                          <p:stCondLst>
                                            <p:cond delay="0"/>
                                          </p:stCondLst>
                                        </p:cTn>
                                        <p:tgtEl>
                                          <p:spTgt spid="17">
                                            <p:bg/>
                                          </p:spTgt>
                                        </p:tgtEl>
                                        <p:attrNameLst>
                                          <p:attrName>style.visibility</p:attrName>
                                        </p:attrNameLst>
                                      </p:cBhvr>
                                      <p:to>
                                        <p:strVal val="visible"/>
                                      </p:to>
                                    </p:set>
                                    <p:anim calcmode="lin" valueType="num">
                                      <p:cBhvr additive="base">
                                        <p:cTn id="257"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258" dur="500" fill="hold"/>
                                        <p:tgtEl>
                                          <p:spTgt spid="17">
                                            <p:bg/>
                                          </p:spTgt>
                                        </p:tgtEl>
                                        <p:attrNameLst>
                                          <p:attrName>ppt_y</p:attrName>
                                        </p:attrNameLst>
                                      </p:cBhvr>
                                      <p:tavLst>
                                        <p:tav tm="0">
                                          <p:val>
                                            <p:strVal val="#ppt_y"/>
                                          </p:val>
                                        </p:tav>
                                        <p:tav tm="100000">
                                          <p:val>
                                            <p:strVal val="#ppt_y"/>
                                          </p:val>
                                        </p:tav>
                                      </p:tavLst>
                                    </p:anim>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17">
                                            <p:txEl>
                                              <p:pRg st="0" end="0"/>
                                            </p:txEl>
                                          </p:spTgt>
                                        </p:tgtEl>
                                        <p:attrNameLst>
                                          <p:attrName>style.visibility</p:attrName>
                                        </p:attrNameLst>
                                      </p:cBhvr>
                                      <p:to>
                                        <p:strVal val="visible"/>
                                      </p:to>
                                    </p:set>
                                    <p:animEffect transition="in" filter="wipe(left)">
                                      <p:cBhvr>
                                        <p:cTn id="262" dur="500"/>
                                        <p:tgtEl>
                                          <p:spTgt spid="17">
                                            <p:txEl>
                                              <p:pRg st="0" end="0"/>
                                            </p:txEl>
                                          </p:spTgt>
                                        </p:tgtEl>
                                      </p:cBhvr>
                                    </p:animEffect>
                                  </p:childTnLst>
                                </p:cTn>
                              </p:par>
                            </p:childTnLst>
                          </p:cTn>
                        </p:par>
                      </p:childTnLst>
                    </p:cTn>
                  </p:par>
                  <p:par>
                    <p:cTn id="263" fill="hold">
                      <p:stCondLst>
                        <p:cond delay="indefinite"/>
                      </p:stCondLst>
                      <p:childTnLst>
                        <p:par>
                          <p:cTn id="264" fill="hold">
                            <p:stCondLst>
                              <p:cond delay="0"/>
                            </p:stCondLst>
                            <p:childTnLst>
                              <p:par>
                                <p:cTn id="265" presetID="53" presetClass="entr" presetSubtype="16" fill="hold" nodeType="clickEffect">
                                  <p:stCondLst>
                                    <p:cond delay="0"/>
                                  </p:stCondLst>
                                  <p:childTnLst>
                                    <p:set>
                                      <p:cBhvr>
                                        <p:cTn id="266" dur="1" fill="hold">
                                          <p:stCondLst>
                                            <p:cond delay="0"/>
                                          </p:stCondLst>
                                        </p:cTn>
                                        <p:tgtEl>
                                          <p:spTgt spid="1028"/>
                                        </p:tgtEl>
                                        <p:attrNameLst>
                                          <p:attrName>style.visibility</p:attrName>
                                        </p:attrNameLst>
                                      </p:cBhvr>
                                      <p:to>
                                        <p:strVal val="visible"/>
                                      </p:to>
                                    </p:set>
                                    <p:anim calcmode="lin" valueType="num">
                                      <p:cBhvr>
                                        <p:cTn id="267" dur="500" fill="hold"/>
                                        <p:tgtEl>
                                          <p:spTgt spid="1028"/>
                                        </p:tgtEl>
                                        <p:attrNameLst>
                                          <p:attrName>ppt_w</p:attrName>
                                        </p:attrNameLst>
                                      </p:cBhvr>
                                      <p:tavLst>
                                        <p:tav tm="0">
                                          <p:val>
                                            <p:fltVal val="0"/>
                                          </p:val>
                                        </p:tav>
                                        <p:tav tm="100000">
                                          <p:val>
                                            <p:strVal val="#ppt_w"/>
                                          </p:val>
                                        </p:tav>
                                      </p:tavLst>
                                    </p:anim>
                                    <p:anim calcmode="lin" valueType="num">
                                      <p:cBhvr>
                                        <p:cTn id="268" dur="500" fill="hold"/>
                                        <p:tgtEl>
                                          <p:spTgt spid="1028"/>
                                        </p:tgtEl>
                                        <p:attrNameLst>
                                          <p:attrName>ppt_h</p:attrName>
                                        </p:attrNameLst>
                                      </p:cBhvr>
                                      <p:tavLst>
                                        <p:tav tm="0">
                                          <p:val>
                                            <p:fltVal val="0"/>
                                          </p:val>
                                        </p:tav>
                                        <p:tav tm="100000">
                                          <p:val>
                                            <p:strVal val="#ppt_h"/>
                                          </p:val>
                                        </p:tav>
                                      </p:tavLst>
                                    </p:anim>
                                    <p:animEffect transition="in" filter="fade">
                                      <p:cBhvr>
                                        <p:cTn id="269" dur="500"/>
                                        <p:tgtEl>
                                          <p:spTgt spid="1028"/>
                                        </p:tgtEl>
                                      </p:cBhvr>
                                    </p:animEffect>
                                  </p:childTnLst>
                                </p:cTn>
                              </p:par>
                            </p:childTnLst>
                          </p:cTn>
                        </p:par>
                        <p:par>
                          <p:cTn id="270" fill="hold">
                            <p:stCondLst>
                              <p:cond delay="500"/>
                            </p:stCondLst>
                            <p:childTnLst>
                              <p:par>
                                <p:cTn id="271" presetID="22" presetClass="entr" presetSubtype="8" fill="hold" grpId="0" nodeType="afterEffect">
                                  <p:stCondLst>
                                    <p:cond delay="0"/>
                                  </p:stCondLst>
                                  <p:childTnLst>
                                    <p:set>
                                      <p:cBhvr>
                                        <p:cTn id="272" dur="1" fill="hold">
                                          <p:stCondLst>
                                            <p:cond delay="0"/>
                                          </p:stCondLst>
                                        </p:cTn>
                                        <p:tgtEl>
                                          <p:spTgt spid="17">
                                            <p:txEl>
                                              <p:pRg st="1" end="1"/>
                                            </p:txEl>
                                          </p:spTgt>
                                        </p:tgtEl>
                                        <p:attrNameLst>
                                          <p:attrName>style.visibility</p:attrName>
                                        </p:attrNameLst>
                                      </p:cBhvr>
                                      <p:to>
                                        <p:strVal val="visible"/>
                                      </p:to>
                                    </p:set>
                                    <p:animEffect transition="in" filter="wipe(left)">
                                      <p:cBhvr>
                                        <p:cTn id="273" dur="500"/>
                                        <p:tgtEl>
                                          <p:spTgt spid="17">
                                            <p:txEl>
                                              <p:pRg st="1" end="1"/>
                                            </p:txEl>
                                          </p:spTgt>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17">
                                            <p:txEl>
                                              <p:pRg st="2" end="2"/>
                                            </p:txEl>
                                          </p:spTgt>
                                        </p:tgtEl>
                                        <p:attrNameLst>
                                          <p:attrName>style.visibility</p:attrName>
                                        </p:attrNameLst>
                                      </p:cBhvr>
                                      <p:to>
                                        <p:strVal val="visible"/>
                                      </p:to>
                                    </p:set>
                                    <p:animEffect transition="in" filter="wipe(left)">
                                      <p:cBhvr>
                                        <p:cTn id="278" dur="500"/>
                                        <p:tgtEl>
                                          <p:spTgt spid="17">
                                            <p:txEl>
                                              <p:pRg st="2" end="2"/>
                                            </p:txEl>
                                          </p:spTgt>
                                        </p:tgtEl>
                                      </p:cBhvr>
                                    </p:animEffect>
                                  </p:childTnLst>
                                </p:cTn>
                              </p:par>
                            </p:childTnLst>
                          </p:cTn>
                        </p:par>
                        <p:par>
                          <p:cTn id="279" fill="hold">
                            <p:stCondLst>
                              <p:cond delay="500"/>
                            </p:stCondLst>
                            <p:childTnLst>
                              <p:par>
                                <p:cTn id="280" presetID="21" presetClass="entr" presetSubtype="1" fill="hold" grpId="0" nodeType="afterEffect">
                                  <p:stCondLst>
                                    <p:cond delay="0"/>
                                  </p:stCondLst>
                                  <p:childTnLst>
                                    <p:set>
                                      <p:cBhvr>
                                        <p:cTn id="281" dur="1" fill="hold">
                                          <p:stCondLst>
                                            <p:cond delay="0"/>
                                          </p:stCondLst>
                                        </p:cTn>
                                        <p:tgtEl>
                                          <p:spTgt spid="16"/>
                                        </p:tgtEl>
                                        <p:attrNameLst>
                                          <p:attrName>style.visibility</p:attrName>
                                        </p:attrNameLst>
                                      </p:cBhvr>
                                      <p:to>
                                        <p:strVal val="visible"/>
                                      </p:to>
                                    </p:set>
                                    <p:animEffect transition="in" filter="wheel(1)">
                                      <p:cBhvr>
                                        <p:cTn id="282" dur="2000"/>
                                        <p:tgtEl>
                                          <p:spTgt spid="16"/>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8" fill="hold" grpId="0" nodeType="clickEffect">
                                  <p:stCondLst>
                                    <p:cond delay="0"/>
                                  </p:stCondLst>
                                  <p:childTnLst>
                                    <p:set>
                                      <p:cBhvr>
                                        <p:cTn id="286" dur="1" fill="hold">
                                          <p:stCondLst>
                                            <p:cond delay="0"/>
                                          </p:stCondLst>
                                        </p:cTn>
                                        <p:tgtEl>
                                          <p:spTgt spid="17">
                                            <p:txEl>
                                              <p:pRg st="3" end="3"/>
                                            </p:txEl>
                                          </p:spTgt>
                                        </p:tgtEl>
                                        <p:attrNameLst>
                                          <p:attrName>style.visibility</p:attrName>
                                        </p:attrNameLst>
                                      </p:cBhvr>
                                      <p:to>
                                        <p:strVal val="visible"/>
                                      </p:to>
                                    </p:set>
                                    <p:animEffect transition="in" filter="wipe(left)">
                                      <p:cBhvr>
                                        <p:cTn id="287" dur="500"/>
                                        <p:tgtEl>
                                          <p:spTgt spid="17">
                                            <p:txEl>
                                              <p:pRg st="3" end="3"/>
                                            </p:txEl>
                                          </p:spTgt>
                                        </p:tgtEl>
                                      </p:cBhvr>
                                    </p:animEffect>
                                  </p:childTnLst>
                                </p:cTn>
                              </p:par>
                            </p:childTnLst>
                          </p:cTn>
                        </p:par>
                        <p:par>
                          <p:cTn id="288" fill="hold">
                            <p:stCondLst>
                              <p:cond delay="500"/>
                            </p:stCondLst>
                            <p:childTnLst>
                              <p:par>
                                <p:cTn id="289" presetID="21" presetClass="entr" presetSubtype="1" fill="hold" grpId="0" nodeType="afterEffect">
                                  <p:stCondLst>
                                    <p:cond delay="0"/>
                                  </p:stCondLst>
                                  <p:childTnLst>
                                    <p:set>
                                      <p:cBhvr>
                                        <p:cTn id="290" dur="1" fill="hold">
                                          <p:stCondLst>
                                            <p:cond delay="0"/>
                                          </p:stCondLst>
                                        </p:cTn>
                                        <p:tgtEl>
                                          <p:spTgt spid="22"/>
                                        </p:tgtEl>
                                        <p:attrNameLst>
                                          <p:attrName>style.visibility</p:attrName>
                                        </p:attrNameLst>
                                      </p:cBhvr>
                                      <p:to>
                                        <p:strVal val="visible"/>
                                      </p:to>
                                    </p:set>
                                    <p:animEffect transition="in" filter="wheel(1)">
                                      <p:cBhvr>
                                        <p:cTn id="291" dur="2000"/>
                                        <p:tgtEl>
                                          <p:spTgt spid="22"/>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8" fill="hold" grpId="0" nodeType="clickEffect">
                                  <p:stCondLst>
                                    <p:cond delay="0"/>
                                  </p:stCondLst>
                                  <p:childTnLst>
                                    <p:set>
                                      <p:cBhvr>
                                        <p:cTn id="295" dur="1" fill="hold">
                                          <p:stCondLst>
                                            <p:cond delay="0"/>
                                          </p:stCondLst>
                                        </p:cTn>
                                        <p:tgtEl>
                                          <p:spTgt spid="17">
                                            <p:txEl>
                                              <p:pRg st="4" end="4"/>
                                            </p:txEl>
                                          </p:spTgt>
                                        </p:tgtEl>
                                        <p:attrNameLst>
                                          <p:attrName>style.visibility</p:attrName>
                                        </p:attrNameLst>
                                      </p:cBhvr>
                                      <p:to>
                                        <p:strVal val="visible"/>
                                      </p:to>
                                    </p:set>
                                    <p:animEffect transition="in" filter="wipe(left)">
                                      <p:cBhvr>
                                        <p:cTn id="296" dur="500"/>
                                        <p:tgtEl>
                                          <p:spTgt spid="17">
                                            <p:txEl>
                                              <p:pRg st="4" end="4"/>
                                            </p:txEl>
                                          </p:spTgt>
                                        </p:tgtEl>
                                      </p:cBhvr>
                                    </p:animEffect>
                                  </p:childTnLst>
                                </p:cTn>
                              </p:par>
                            </p:childTnLst>
                          </p:cTn>
                        </p:par>
                        <p:par>
                          <p:cTn id="297" fill="hold">
                            <p:stCondLst>
                              <p:cond delay="500"/>
                            </p:stCondLst>
                            <p:childTnLst>
                              <p:par>
                                <p:cTn id="298" presetID="21" presetClass="entr" presetSubtype="1" fill="hold" grpId="0" nodeType="afterEffect">
                                  <p:stCondLst>
                                    <p:cond delay="0"/>
                                  </p:stCondLst>
                                  <p:childTnLst>
                                    <p:set>
                                      <p:cBhvr>
                                        <p:cTn id="299" dur="1" fill="hold">
                                          <p:stCondLst>
                                            <p:cond delay="0"/>
                                          </p:stCondLst>
                                        </p:cTn>
                                        <p:tgtEl>
                                          <p:spTgt spid="21"/>
                                        </p:tgtEl>
                                        <p:attrNameLst>
                                          <p:attrName>style.visibility</p:attrName>
                                        </p:attrNameLst>
                                      </p:cBhvr>
                                      <p:to>
                                        <p:strVal val="visible"/>
                                      </p:to>
                                    </p:set>
                                    <p:animEffect transition="in" filter="wheel(1)">
                                      <p:cBhvr>
                                        <p:cTn id="300" dur="2000"/>
                                        <p:tgtEl>
                                          <p:spTgt spid="21"/>
                                        </p:tgtEl>
                                      </p:cBhvr>
                                    </p:animEffect>
                                  </p:childTnLst>
                                </p:cTn>
                              </p:par>
                            </p:childTnLst>
                          </p:cTn>
                        </p:par>
                        <p:par>
                          <p:cTn id="301" fill="hold">
                            <p:stCondLst>
                              <p:cond delay="2500"/>
                            </p:stCondLst>
                            <p:childTnLst>
                              <p:par>
                                <p:cTn id="302" presetID="10" presetClass="exit" presetSubtype="0" fill="hold" nodeType="afterEffect">
                                  <p:stCondLst>
                                    <p:cond delay="0"/>
                                  </p:stCondLst>
                                  <p:childTnLst>
                                    <p:animEffect transition="out" filter="fade">
                                      <p:cBhvr>
                                        <p:cTn id="303" dur="500"/>
                                        <p:tgtEl>
                                          <p:spTgt spid="5"/>
                                        </p:tgtEl>
                                      </p:cBhvr>
                                    </p:animEffect>
                                    <p:set>
                                      <p:cBhvr>
                                        <p:cTn id="304" dur="1" fill="hold">
                                          <p:stCondLst>
                                            <p:cond delay="499"/>
                                          </p:stCondLst>
                                        </p:cTn>
                                        <p:tgtEl>
                                          <p:spTgt spid="5"/>
                                        </p:tgtEl>
                                        <p:attrNameLst>
                                          <p:attrName>style.visibility</p:attrName>
                                        </p:attrNameLst>
                                      </p:cBhvr>
                                      <p:to>
                                        <p:strVal val="hidden"/>
                                      </p:to>
                                    </p:set>
                                  </p:childTnLst>
                                </p:cTn>
                              </p:par>
                            </p:childTnLst>
                          </p:cTn>
                        </p:par>
                      </p:childTnLst>
                    </p:cTn>
                  </p:par>
                  <p:par>
                    <p:cTn id="305" fill="hold">
                      <p:stCondLst>
                        <p:cond delay="indefinite"/>
                      </p:stCondLst>
                      <p:childTnLst>
                        <p:par>
                          <p:cTn id="306" fill="hold">
                            <p:stCondLst>
                              <p:cond delay="0"/>
                            </p:stCondLst>
                            <p:childTnLst>
                              <p:par>
                                <p:cTn id="307" presetID="22" presetClass="entr" presetSubtype="8" fill="hold" grpId="0" nodeType="clickEffect">
                                  <p:stCondLst>
                                    <p:cond delay="0"/>
                                  </p:stCondLst>
                                  <p:childTnLst>
                                    <p:set>
                                      <p:cBhvr>
                                        <p:cTn id="308" dur="1" fill="hold">
                                          <p:stCondLst>
                                            <p:cond delay="0"/>
                                          </p:stCondLst>
                                        </p:cTn>
                                        <p:tgtEl>
                                          <p:spTgt spid="17">
                                            <p:txEl>
                                              <p:pRg st="5" end="5"/>
                                            </p:txEl>
                                          </p:spTgt>
                                        </p:tgtEl>
                                        <p:attrNameLst>
                                          <p:attrName>style.visibility</p:attrName>
                                        </p:attrNameLst>
                                      </p:cBhvr>
                                      <p:to>
                                        <p:strVal val="visible"/>
                                      </p:to>
                                    </p:set>
                                    <p:animEffect transition="in" filter="wipe(left)">
                                      <p:cBhvr>
                                        <p:cTn id="309" dur="500"/>
                                        <p:tgtEl>
                                          <p:spTgt spid="17">
                                            <p:txEl>
                                              <p:pRg st="5" end="5"/>
                                            </p:txEl>
                                          </p:spTgt>
                                        </p:tgtEl>
                                      </p:cBhvr>
                                    </p:animEffect>
                                  </p:childTnLst>
                                </p:cTn>
                              </p:par>
                            </p:childTnLst>
                          </p:cTn>
                        </p:par>
                      </p:childTnLst>
                    </p:cTn>
                  </p:par>
                  <p:par>
                    <p:cTn id="310" fill="hold">
                      <p:stCondLst>
                        <p:cond delay="indefinite"/>
                      </p:stCondLst>
                      <p:childTnLst>
                        <p:par>
                          <p:cTn id="311" fill="hold">
                            <p:stCondLst>
                              <p:cond delay="0"/>
                            </p:stCondLst>
                            <p:childTnLst>
                              <p:par>
                                <p:cTn id="312" presetID="53" presetClass="entr" presetSubtype="16" fill="hold" nodeType="clickEffect">
                                  <p:stCondLst>
                                    <p:cond delay="0"/>
                                  </p:stCondLst>
                                  <p:childTnLst>
                                    <p:set>
                                      <p:cBhvr>
                                        <p:cTn id="313" dur="1" fill="hold">
                                          <p:stCondLst>
                                            <p:cond delay="0"/>
                                          </p:stCondLst>
                                        </p:cTn>
                                        <p:tgtEl>
                                          <p:spTgt spid="1030"/>
                                        </p:tgtEl>
                                        <p:attrNameLst>
                                          <p:attrName>style.visibility</p:attrName>
                                        </p:attrNameLst>
                                      </p:cBhvr>
                                      <p:to>
                                        <p:strVal val="visible"/>
                                      </p:to>
                                    </p:set>
                                    <p:anim calcmode="lin" valueType="num">
                                      <p:cBhvr>
                                        <p:cTn id="314" dur="500" fill="hold"/>
                                        <p:tgtEl>
                                          <p:spTgt spid="1030"/>
                                        </p:tgtEl>
                                        <p:attrNameLst>
                                          <p:attrName>ppt_w</p:attrName>
                                        </p:attrNameLst>
                                      </p:cBhvr>
                                      <p:tavLst>
                                        <p:tav tm="0">
                                          <p:val>
                                            <p:fltVal val="0"/>
                                          </p:val>
                                        </p:tav>
                                        <p:tav tm="100000">
                                          <p:val>
                                            <p:strVal val="#ppt_w"/>
                                          </p:val>
                                        </p:tav>
                                      </p:tavLst>
                                    </p:anim>
                                    <p:anim calcmode="lin" valueType="num">
                                      <p:cBhvr>
                                        <p:cTn id="315" dur="500" fill="hold"/>
                                        <p:tgtEl>
                                          <p:spTgt spid="1030"/>
                                        </p:tgtEl>
                                        <p:attrNameLst>
                                          <p:attrName>ppt_h</p:attrName>
                                        </p:attrNameLst>
                                      </p:cBhvr>
                                      <p:tavLst>
                                        <p:tav tm="0">
                                          <p:val>
                                            <p:fltVal val="0"/>
                                          </p:val>
                                        </p:tav>
                                        <p:tav tm="100000">
                                          <p:val>
                                            <p:strVal val="#ppt_h"/>
                                          </p:val>
                                        </p:tav>
                                      </p:tavLst>
                                    </p:anim>
                                    <p:animEffect transition="in" filter="fade">
                                      <p:cBhvr>
                                        <p:cTn id="3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uiExpand="1" build="p" animBg="1"/>
      <p:bldP spid="11" grpId="1" build="allAtOnce" animBg="1"/>
      <p:bldP spid="12" grpId="0" uiExpand="1" build="p" animBg="1"/>
      <p:bldP spid="12" grpId="1" build="allAtOnce" animBg="1"/>
      <p:bldP spid="13" grpId="0" uiExpand="1" build="p" animBg="1"/>
      <p:bldP spid="13" grpId="1" uiExpand="1" build="allAtOnce" animBg="1"/>
      <p:bldP spid="14" grpId="0" uiExpand="1" build="p" animBg="1"/>
      <p:bldP spid="14" grpId="1" build="allAtOnce" animBg="1"/>
      <p:bldP spid="15" grpId="0" animBg="1"/>
      <p:bldP spid="15" grpId="1" animBg="1"/>
      <p:bldP spid="6" grpId="0" animBg="1"/>
      <p:bldP spid="6" grpId="1" animBg="1"/>
      <p:bldP spid="7" grpId="0" animBg="1"/>
      <p:bldP spid="7" grpId="1" animBg="1"/>
      <p:bldP spid="8" grpId="0" animBg="1"/>
      <p:bldP spid="8" grpId="1" animBg="1"/>
      <p:bldP spid="17" grpId="0" uiExpand="1" build="p" animBg="1"/>
      <p:bldP spid="16" grpId="0" animBg="1"/>
      <p:bldP spid="21" grpId="0" animBg="1"/>
      <p:bldP spid="2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3908</TotalTime>
  <Words>1153</Words>
  <Application>Microsoft Office PowerPoint</Application>
  <PresentationFormat>Affichage à l'écran (4:3)</PresentationFormat>
  <Paragraphs>147</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131</cp:revision>
  <dcterms:created xsi:type="dcterms:W3CDTF">2020-03-05T11:16:02Z</dcterms:created>
  <dcterms:modified xsi:type="dcterms:W3CDTF">2020-03-27T13:02:20Z</dcterms:modified>
</cp:coreProperties>
</file>