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271" r:id="rId2"/>
    <p:sldId id="288" r:id="rId3"/>
    <p:sldId id="293" r:id="rId4"/>
    <p:sldId id="304" r:id="rId5"/>
    <p:sldId id="289" r:id="rId6"/>
    <p:sldId id="272" r:id="rId7"/>
    <p:sldId id="274" r:id="rId8"/>
    <p:sldId id="299" r:id="rId9"/>
    <p:sldId id="296" r:id="rId10"/>
    <p:sldId id="297" r:id="rId11"/>
    <p:sldId id="298" r:id="rId12"/>
    <p:sldId id="273" r:id="rId13"/>
    <p:sldId id="306" r:id="rId14"/>
    <p:sldId id="277" r:id="rId15"/>
    <p:sldId id="29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6"/>
    <p:restoredTop sz="92987"/>
  </p:normalViewPr>
  <p:slideViewPr>
    <p:cSldViewPr snapToGrid="0" snapToObjects="1">
      <p:cViewPr>
        <p:scale>
          <a:sx n="86" d="100"/>
          <a:sy n="86" d="100"/>
        </p:scale>
        <p:origin x="-20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4406F-2AF1-054D-BABD-C176A1E56B31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D2C6-EC08-A04A-9C04-9F3BBA735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4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A1F48C-516B-E94F-9E11-7A5950AC96CF}" type="datetimeFigureOut">
              <a:rPr lang="fr-FR" smtClean="0"/>
              <a:t>16/06/2017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23495A-0489-4342-9D3E-1F911E035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217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slow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eLOUUjXYA&amp;feature=youtu.be" TargetMode="External"/><Relationship Id="rId2" Type="http://schemas.openxmlformats.org/officeDocument/2006/relationships/hyperlink" Target="http://education.francetv.fr/matiere/actualite/premiere/video/le-brexi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XV81s873M&amp;spfreload=10" TargetMode="External"/><Relationship Id="rId2" Type="http://schemas.openxmlformats.org/officeDocument/2006/relationships/hyperlink" Target="http://info.arte.tv/fr/lespace-schengen-au-quotidie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5086" y="1043032"/>
            <a:ext cx="7772400" cy="360283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  <a:t>II. </a:t>
            </a:r>
            <a:b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  <a:t>LA FRANCE, UN TERRITOIRE EUROPÉEN INCONTOURNABLE</a:t>
            </a:r>
          </a:p>
        </p:txBody>
      </p:sp>
    </p:spTree>
    <p:extLst>
      <p:ext uri="{BB962C8B-B14F-4D97-AF65-F5344CB8AC3E}">
        <p14:creationId xmlns:p14="http://schemas.microsoft.com/office/powerpoint/2010/main" val="2075194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01576"/>
            <a:ext cx="8645236" cy="64811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690" y="362832"/>
            <a:ext cx="3705726" cy="34490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Forme libre 3"/>
          <p:cNvSpPr/>
          <p:nvPr/>
        </p:nvSpPr>
        <p:spPr>
          <a:xfrm>
            <a:off x="9347283" y="2910133"/>
            <a:ext cx="363503" cy="217967"/>
          </a:xfrm>
          <a:custGeom>
            <a:avLst/>
            <a:gdLst>
              <a:gd name="connsiteX0" fmla="*/ 261643 w 403234"/>
              <a:gd name="connsiteY0" fmla="*/ 7850 h 218829"/>
              <a:gd name="connsiteX1" fmla="*/ 4969 w 403234"/>
              <a:gd name="connsiteY1" fmla="*/ 23892 h 218829"/>
              <a:gd name="connsiteX2" fmla="*/ 101222 w 403234"/>
              <a:gd name="connsiteY2" fmla="*/ 168271 h 218829"/>
              <a:gd name="connsiteX3" fmla="*/ 213516 w 403234"/>
              <a:gd name="connsiteY3" fmla="*/ 216397 h 218829"/>
              <a:gd name="connsiteX4" fmla="*/ 373937 w 403234"/>
              <a:gd name="connsiteY4" fmla="*/ 200355 h 218829"/>
              <a:gd name="connsiteX5" fmla="*/ 389979 w 403234"/>
              <a:gd name="connsiteY5" fmla="*/ 104103 h 218829"/>
              <a:gd name="connsiteX6" fmla="*/ 261643 w 403234"/>
              <a:gd name="connsiteY6" fmla="*/ 7850 h 218829"/>
              <a:gd name="connsiteX0" fmla="*/ 222894 w 364485"/>
              <a:gd name="connsiteY0" fmla="*/ 16517 h 227496"/>
              <a:gd name="connsiteX1" fmla="*/ 7224 w 364485"/>
              <a:gd name="connsiteY1" fmla="*/ 16157 h 227496"/>
              <a:gd name="connsiteX2" fmla="*/ 62473 w 364485"/>
              <a:gd name="connsiteY2" fmla="*/ 176938 h 227496"/>
              <a:gd name="connsiteX3" fmla="*/ 174767 w 364485"/>
              <a:gd name="connsiteY3" fmla="*/ 225064 h 227496"/>
              <a:gd name="connsiteX4" fmla="*/ 335188 w 364485"/>
              <a:gd name="connsiteY4" fmla="*/ 209022 h 227496"/>
              <a:gd name="connsiteX5" fmla="*/ 351230 w 364485"/>
              <a:gd name="connsiteY5" fmla="*/ 112770 h 227496"/>
              <a:gd name="connsiteX6" fmla="*/ 222894 w 364485"/>
              <a:gd name="connsiteY6" fmla="*/ 16517 h 227496"/>
              <a:gd name="connsiteX0" fmla="*/ 221719 w 363310"/>
              <a:gd name="connsiteY0" fmla="*/ 14556 h 227644"/>
              <a:gd name="connsiteX1" fmla="*/ 6049 w 363310"/>
              <a:gd name="connsiteY1" fmla="*/ 14196 h 227644"/>
              <a:gd name="connsiteX2" fmla="*/ 69498 w 363310"/>
              <a:gd name="connsiteY2" fmla="*/ 146274 h 227644"/>
              <a:gd name="connsiteX3" fmla="*/ 173592 w 363310"/>
              <a:gd name="connsiteY3" fmla="*/ 223103 h 227644"/>
              <a:gd name="connsiteX4" fmla="*/ 334013 w 363310"/>
              <a:gd name="connsiteY4" fmla="*/ 207061 h 227644"/>
              <a:gd name="connsiteX5" fmla="*/ 350055 w 363310"/>
              <a:gd name="connsiteY5" fmla="*/ 110809 h 227644"/>
              <a:gd name="connsiteX6" fmla="*/ 221719 w 363310"/>
              <a:gd name="connsiteY6" fmla="*/ 14556 h 227644"/>
              <a:gd name="connsiteX0" fmla="*/ 221912 w 363503"/>
              <a:gd name="connsiteY0" fmla="*/ 14556 h 214507"/>
              <a:gd name="connsiteX1" fmla="*/ 6242 w 363503"/>
              <a:gd name="connsiteY1" fmla="*/ 14196 h 214507"/>
              <a:gd name="connsiteX2" fmla="*/ 69691 w 363503"/>
              <a:gd name="connsiteY2" fmla="*/ 146274 h 214507"/>
              <a:gd name="connsiteX3" fmla="*/ 190187 w 363503"/>
              <a:gd name="connsiteY3" fmla="*/ 194399 h 214507"/>
              <a:gd name="connsiteX4" fmla="*/ 334206 w 363503"/>
              <a:gd name="connsiteY4" fmla="*/ 207061 h 214507"/>
              <a:gd name="connsiteX5" fmla="*/ 350248 w 363503"/>
              <a:gd name="connsiteY5" fmla="*/ 110809 h 214507"/>
              <a:gd name="connsiteX6" fmla="*/ 221912 w 363503"/>
              <a:gd name="connsiteY6" fmla="*/ 14556 h 214507"/>
              <a:gd name="connsiteX0" fmla="*/ 221912 w 363503"/>
              <a:gd name="connsiteY0" fmla="*/ 14556 h 217967"/>
              <a:gd name="connsiteX1" fmla="*/ 6242 w 363503"/>
              <a:gd name="connsiteY1" fmla="*/ 14196 h 217967"/>
              <a:gd name="connsiteX2" fmla="*/ 69691 w 363503"/>
              <a:gd name="connsiteY2" fmla="*/ 146274 h 217967"/>
              <a:gd name="connsiteX3" fmla="*/ 190187 w 363503"/>
              <a:gd name="connsiteY3" fmla="*/ 206700 h 217967"/>
              <a:gd name="connsiteX4" fmla="*/ 334206 w 363503"/>
              <a:gd name="connsiteY4" fmla="*/ 207061 h 217967"/>
              <a:gd name="connsiteX5" fmla="*/ 350248 w 363503"/>
              <a:gd name="connsiteY5" fmla="*/ 110809 h 217967"/>
              <a:gd name="connsiteX6" fmla="*/ 221912 w 363503"/>
              <a:gd name="connsiteY6" fmla="*/ 14556 h 21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503" h="217967">
                <a:moveTo>
                  <a:pt x="221912" y="14556"/>
                </a:moveTo>
                <a:cubicBezTo>
                  <a:pt x="164578" y="-1546"/>
                  <a:pt x="31612" y="-7757"/>
                  <a:pt x="6242" y="14196"/>
                </a:cubicBezTo>
                <a:cubicBezTo>
                  <a:pt x="-19128" y="36149"/>
                  <a:pt x="39034" y="114190"/>
                  <a:pt x="69691" y="146274"/>
                </a:cubicBezTo>
                <a:cubicBezTo>
                  <a:pt x="100348" y="178358"/>
                  <a:pt x="146101" y="196569"/>
                  <a:pt x="190187" y="206700"/>
                </a:cubicBezTo>
                <a:cubicBezTo>
                  <a:pt x="234273" y="216831"/>
                  <a:pt x="304796" y="225777"/>
                  <a:pt x="334206" y="207061"/>
                </a:cubicBezTo>
                <a:cubicBezTo>
                  <a:pt x="363616" y="188345"/>
                  <a:pt x="374311" y="140219"/>
                  <a:pt x="350248" y="110809"/>
                </a:cubicBezTo>
                <a:cubicBezTo>
                  <a:pt x="326185" y="81399"/>
                  <a:pt x="279246" y="30658"/>
                  <a:pt x="221912" y="14556"/>
                </a:cubicBez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62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5"/>
          <a:stretch/>
        </p:blipFill>
        <p:spPr>
          <a:xfrm>
            <a:off x="2467631" y="1528886"/>
            <a:ext cx="7256736" cy="4115975"/>
          </a:xfrm>
          <a:prstGeom prst="rect">
            <a:avLst/>
          </a:prstGeom>
        </p:spPr>
      </p:pic>
      <p:sp>
        <p:nvSpPr>
          <p:cNvPr id="3" name="Légende encadrée avec une bordure 1 2"/>
          <p:cNvSpPr/>
          <p:nvPr/>
        </p:nvSpPr>
        <p:spPr>
          <a:xfrm rot="16200000">
            <a:off x="9797184" y="-337565"/>
            <a:ext cx="1388710" cy="2695076"/>
          </a:xfrm>
          <a:prstGeom prst="accentBorderCallout1">
            <a:avLst>
              <a:gd name="adj1" fmla="val 45224"/>
              <a:gd name="adj2" fmla="val -11868"/>
              <a:gd name="adj3" fmla="val 15863"/>
              <a:gd name="adj4" fmla="val -502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4" name="Légende encadrée avec une bordure 1 3"/>
          <p:cNvSpPr/>
          <p:nvPr/>
        </p:nvSpPr>
        <p:spPr>
          <a:xfrm rot="10800000">
            <a:off x="292621" y="315618"/>
            <a:ext cx="1889104" cy="2251710"/>
          </a:xfrm>
          <a:prstGeom prst="accentBorderCallout1">
            <a:avLst>
              <a:gd name="adj1" fmla="val 52050"/>
              <a:gd name="adj2" fmla="val -9730"/>
              <a:gd name="adj3" fmla="val 33198"/>
              <a:gd name="adj4" fmla="val -392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5" name="Légende encadrée avec une bordure 1 4"/>
          <p:cNvSpPr/>
          <p:nvPr/>
        </p:nvSpPr>
        <p:spPr>
          <a:xfrm rot="16200000">
            <a:off x="5285677" y="-635382"/>
            <a:ext cx="1358191" cy="2893361"/>
          </a:xfrm>
          <a:prstGeom prst="accentBorderCallout1">
            <a:avLst>
              <a:gd name="adj1" fmla="val 52690"/>
              <a:gd name="adj2" fmla="val -8333"/>
              <a:gd name="adj3" fmla="val 44297"/>
              <a:gd name="adj4" fmla="val -314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6" name="Légende encadrée avec une bordure 1 5"/>
          <p:cNvSpPr/>
          <p:nvPr/>
        </p:nvSpPr>
        <p:spPr>
          <a:xfrm rot="10800000">
            <a:off x="148121" y="4210022"/>
            <a:ext cx="2482783" cy="2339024"/>
          </a:xfrm>
          <a:prstGeom prst="accentBorderCallout1">
            <a:avLst>
              <a:gd name="adj1" fmla="val 30939"/>
              <a:gd name="adj2" fmla="val -9973"/>
              <a:gd name="adj3" fmla="val 44867"/>
              <a:gd name="adj4" fmla="val -569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7" name="Légende encadrée avec une bordure 1 6"/>
          <p:cNvSpPr/>
          <p:nvPr/>
        </p:nvSpPr>
        <p:spPr>
          <a:xfrm>
            <a:off x="9498286" y="4210022"/>
            <a:ext cx="2075266" cy="2550291"/>
          </a:xfrm>
          <a:prstGeom prst="accentBorderCallout1">
            <a:avLst>
              <a:gd name="adj1" fmla="val 48537"/>
              <a:gd name="adj2" fmla="val -4966"/>
              <a:gd name="adj3" fmla="val 13777"/>
              <a:gd name="adj4" fmla="val -568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87840" y="6483314"/>
            <a:ext cx="3725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bg1"/>
                </a:solidFill>
              </a:rPr>
              <a:t>Inscrire dans les cadres les réponses des élèves</a:t>
            </a:r>
            <a:endParaRPr 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46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865" y="172453"/>
            <a:ext cx="6967872" cy="5346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fr-FR" dirty="0" smtClean="0"/>
              <a:t>Grâce à la </a:t>
            </a:r>
            <a:r>
              <a:rPr lang="fr-FR" b="1" dirty="0" smtClean="0"/>
              <a:t>libre circulation dans l’espace Schengen</a:t>
            </a:r>
            <a:r>
              <a:rPr lang="fr-FR" dirty="0" smtClean="0"/>
              <a:t>, les frontières ne sont plus des limites aux habitants de l’Union européenne. Ceux qui habitent près d’un autre pays peuvent donc vivre librement des deux côtés.</a:t>
            </a:r>
          </a:p>
          <a:p>
            <a:pPr algn="just"/>
            <a:r>
              <a:rPr lang="fr-FR" dirty="0" smtClean="0"/>
              <a:t>Il y a 400 000 </a:t>
            </a:r>
            <a:r>
              <a:rPr lang="fr-FR" b="1" dirty="0" smtClean="0"/>
              <a:t>travailleurs transfrontaliers </a:t>
            </a:r>
            <a:r>
              <a:rPr lang="fr-FR" dirty="0" smtClean="0"/>
              <a:t>français.</a:t>
            </a:r>
          </a:p>
          <a:p>
            <a:pPr algn="just"/>
            <a:r>
              <a:rPr lang="fr-FR" dirty="0" smtClean="0"/>
              <a:t>Pour faciliter la vie de ces habitants transfrontaliers et pour éviter de construire des infrastructures en double de chaque côté de la frontière, </a:t>
            </a:r>
            <a:r>
              <a:rPr lang="fr-FR" b="1" dirty="0" smtClean="0"/>
              <a:t>l’Union européenne finance des aménagements transfrontaliers</a:t>
            </a:r>
            <a:r>
              <a:rPr lang="fr-FR" dirty="0" smtClean="0"/>
              <a:t> qui permettent de mettre les moyens en commun.</a:t>
            </a:r>
          </a:p>
          <a:p>
            <a:pPr algn="just"/>
            <a:r>
              <a:rPr lang="fr-FR" dirty="0" smtClean="0"/>
              <a:t>Par exemple, les infrastructures de communication majeures sont maintenant construites à l’échelle de l’Europe.</a:t>
            </a:r>
            <a:endParaRPr lang="fr-FR" dirty="0"/>
          </a:p>
        </p:txBody>
      </p:sp>
      <p:pic>
        <p:nvPicPr>
          <p:cNvPr id="4" name="Image 3" descr="ECH21331115_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650" y="210553"/>
            <a:ext cx="4524735" cy="566496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égende encadrée 1 5"/>
          <p:cNvSpPr/>
          <p:nvPr/>
        </p:nvSpPr>
        <p:spPr>
          <a:xfrm>
            <a:off x="176461" y="5630780"/>
            <a:ext cx="6962275" cy="1227220"/>
          </a:xfrm>
          <a:prstGeom prst="borderCallout1">
            <a:avLst>
              <a:gd name="adj1" fmla="val -3874"/>
              <a:gd name="adj2" fmla="val 78635"/>
              <a:gd name="adj3" fmla="val -19520"/>
              <a:gd name="adj4" fmla="val 100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Dany aurait-elle pu être une travailleuse transfrontalière quand elle était jeune?</a:t>
            </a:r>
            <a:endParaRPr lang="fr-FR" dirty="0"/>
          </a:p>
          <a:p>
            <a:pPr algn="ctr"/>
            <a:r>
              <a:rPr lang="fr-FR" dirty="0" smtClean="0"/>
              <a:t>Et aujourd’hui, en Guyane, peut-elle être une travailleuse transfrontalière européenne?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210" y="3689774"/>
            <a:ext cx="4526038" cy="31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9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47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Forme libre 27"/>
          <p:cNvSpPr/>
          <p:nvPr/>
        </p:nvSpPr>
        <p:spPr>
          <a:xfrm>
            <a:off x="1695941" y="3178926"/>
            <a:ext cx="1765727" cy="2400608"/>
          </a:xfrm>
          <a:custGeom>
            <a:avLst/>
            <a:gdLst>
              <a:gd name="connsiteX0" fmla="*/ 370778 w 1662877"/>
              <a:gd name="connsiteY0" fmla="*/ 3340 h 2084937"/>
              <a:gd name="connsiteX1" fmla="*/ 49045 w 1662877"/>
              <a:gd name="connsiteY1" fmla="*/ 172674 h 2084937"/>
              <a:gd name="connsiteX2" fmla="*/ 49045 w 1662877"/>
              <a:gd name="connsiteY2" fmla="*/ 511340 h 2084937"/>
              <a:gd name="connsiteX3" fmla="*/ 506245 w 1662877"/>
              <a:gd name="connsiteY3" fmla="*/ 579074 h 2084937"/>
              <a:gd name="connsiteX4" fmla="*/ 692512 w 1662877"/>
              <a:gd name="connsiteY4" fmla="*/ 765340 h 2084937"/>
              <a:gd name="connsiteX5" fmla="*/ 861845 w 1662877"/>
              <a:gd name="connsiteY5" fmla="*/ 1019340 h 2084937"/>
              <a:gd name="connsiteX6" fmla="*/ 946512 w 1662877"/>
              <a:gd name="connsiteY6" fmla="*/ 1239474 h 2084937"/>
              <a:gd name="connsiteX7" fmla="*/ 878778 w 1662877"/>
              <a:gd name="connsiteY7" fmla="*/ 1696674 h 2084937"/>
              <a:gd name="connsiteX8" fmla="*/ 1149712 w 1662877"/>
              <a:gd name="connsiteY8" fmla="*/ 2035340 h 2084937"/>
              <a:gd name="connsiteX9" fmla="*/ 1522245 w 1662877"/>
              <a:gd name="connsiteY9" fmla="*/ 2069207 h 2084937"/>
              <a:gd name="connsiteX10" fmla="*/ 1623845 w 1662877"/>
              <a:gd name="connsiteY10" fmla="*/ 1899874 h 2084937"/>
              <a:gd name="connsiteX11" fmla="*/ 1657712 w 1662877"/>
              <a:gd name="connsiteY11" fmla="*/ 1561207 h 2084937"/>
              <a:gd name="connsiteX12" fmla="*/ 1522245 w 1662877"/>
              <a:gd name="connsiteY12" fmla="*/ 1290274 h 2084937"/>
              <a:gd name="connsiteX13" fmla="*/ 1386778 w 1662877"/>
              <a:gd name="connsiteY13" fmla="*/ 782274 h 2084937"/>
              <a:gd name="connsiteX14" fmla="*/ 1217445 w 1662877"/>
              <a:gd name="connsiteY14" fmla="*/ 409740 h 2084937"/>
              <a:gd name="connsiteX15" fmla="*/ 912645 w 1662877"/>
              <a:gd name="connsiteY15" fmla="*/ 88007 h 2084937"/>
              <a:gd name="connsiteX16" fmla="*/ 370778 w 1662877"/>
              <a:gd name="connsiteY16" fmla="*/ 3340 h 20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2877" h="2084937">
                <a:moveTo>
                  <a:pt x="370778" y="3340"/>
                </a:moveTo>
                <a:cubicBezTo>
                  <a:pt x="226845" y="17451"/>
                  <a:pt x="102667" y="88007"/>
                  <a:pt x="49045" y="172674"/>
                </a:cubicBezTo>
                <a:cubicBezTo>
                  <a:pt x="-4577" y="257341"/>
                  <a:pt x="-27155" y="443607"/>
                  <a:pt x="49045" y="511340"/>
                </a:cubicBezTo>
                <a:cubicBezTo>
                  <a:pt x="125245" y="579073"/>
                  <a:pt x="399001" y="536741"/>
                  <a:pt x="506245" y="579074"/>
                </a:cubicBezTo>
                <a:cubicBezTo>
                  <a:pt x="613489" y="621407"/>
                  <a:pt x="633245" y="691962"/>
                  <a:pt x="692512" y="765340"/>
                </a:cubicBezTo>
                <a:cubicBezTo>
                  <a:pt x="751779" y="838718"/>
                  <a:pt x="819512" y="940318"/>
                  <a:pt x="861845" y="1019340"/>
                </a:cubicBezTo>
                <a:cubicBezTo>
                  <a:pt x="904178" y="1098362"/>
                  <a:pt x="943690" y="1126585"/>
                  <a:pt x="946512" y="1239474"/>
                </a:cubicBezTo>
                <a:cubicBezTo>
                  <a:pt x="949334" y="1352363"/>
                  <a:pt x="844911" y="1564030"/>
                  <a:pt x="878778" y="1696674"/>
                </a:cubicBezTo>
                <a:cubicBezTo>
                  <a:pt x="912645" y="1829318"/>
                  <a:pt x="1042467" y="1973251"/>
                  <a:pt x="1149712" y="2035340"/>
                </a:cubicBezTo>
                <a:cubicBezTo>
                  <a:pt x="1256957" y="2097429"/>
                  <a:pt x="1443223" y="2091785"/>
                  <a:pt x="1522245" y="2069207"/>
                </a:cubicBezTo>
                <a:cubicBezTo>
                  <a:pt x="1601267" y="2046629"/>
                  <a:pt x="1601267" y="1984541"/>
                  <a:pt x="1623845" y="1899874"/>
                </a:cubicBezTo>
                <a:cubicBezTo>
                  <a:pt x="1646423" y="1815207"/>
                  <a:pt x="1674645" y="1662807"/>
                  <a:pt x="1657712" y="1561207"/>
                </a:cubicBezTo>
                <a:cubicBezTo>
                  <a:pt x="1640779" y="1459607"/>
                  <a:pt x="1567401" y="1420096"/>
                  <a:pt x="1522245" y="1290274"/>
                </a:cubicBezTo>
                <a:cubicBezTo>
                  <a:pt x="1477089" y="1160452"/>
                  <a:pt x="1437578" y="929030"/>
                  <a:pt x="1386778" y="782274"/>
                </a:cubicBezTo>
                <a:cubicBezTo>
                  <a:pt x="1335978" y="635518"/>
                  <a:pt x="1296467" y="525451"/>
                  <a:pt x="1217445" y="409740"/>
                </a:cubicBezTo>
                <a:cubicBezTo>
                  <a:pt x="1138423" y="294029"/>
                  <a:pt x="1056578" y="155740"/>
                  <a:pt x="912645" y="88007"/>
                </a:cubicBezTo>
                <a:cubicBezTo>
                  <a:pt x="768712" y="20274"/>
                  <a:pt x="514711" y="-10771"/>
                  <a:pt x="370778" y="3340"/>
                </a:cubicBezTo>
                <a:close/>
              </a:path>
            </a:pathLst>
          </a:custGeom>
          <a:solidFill>
            <a:srgbClr val="FFC000">
              <a:alpha val="44000"/>
            </a:srgb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748" y="0"/>
            <a:ext cx="4187252" cy="28631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2631003" y="4065705"/>
            <a:ext cx="216000" cy="21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2175" y="5263862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523067" y="3842947"/>
            <a:ext cx="216000" cy="21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632125" y="6201067"/>
            <a:ext cx="152399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068274" y="5193096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Madrid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60998" y="3004352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Londres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34268" y="5302535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Rome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79625" y="3548488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chemeClr val="accent2"/>
                </a:solidFill>
              </a:rPr>
              <a:t>Berlin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55068" y="6268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chemeClr val="accent2"/>
                </a:solidFill>
              </a:rPr>
              <a:t>Athènes</a:t>
            </a:r>
            <a:endParaRPr lang="fr-FR" sz="1200" b="1">
              <a:solidFill>
                <a:schemeClr val="accent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8535" y="4966183"/>
            <a:ext cx="897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Lisbonne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053747" y="3866147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chemeClr val="accent3"/>
                </a:solidFill>
              </a:rPr>
              <a:t>Francfort</a:t>
            </a:r>
            <a:endParaRPr lang="fr-FR" sz="1200" b="1">
              <a:solidFill>
                <a:schemeClr val="accent3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4712" y="3363137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Océan</a:t>
            </a:r>
          </a:p>
          <a:p>
            <a:pPr algn="ctr"/>
            <a:r>
              <a:rPr lang="fr-FR" sz="14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Atlantique</a:t>
            </a:r>
            <a:endParaRPr lang="fr-FR" sz="14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511694" y="6290781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Mer </a:t>
            </a:r>
          </a:p>
          <a:p>
            <a:pPr algn="ctr"/>
            <a:r>
              <a:rPr lang="fr-FR" sz="14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Méditerranée</a:t>
            </a:r>
            <a:endParaRPr lang="fr-FR" sz="14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29596" y="247982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Mer </a:t>
            </a:r>
          </a:p>
          <a:p>
            <a:pPr algn="ctr"/>
            <a:r>
              <a:rPr lang="fr-FR" sz="14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du Nord</a:t>
            </a:r>
            <a:endParaRPr lang="fr-FR" sz="14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8375470" y="5082300"/>
            <a:ext cx="657726" cy="162612"/>
          </a:xfrm>
          <a:custGeom>
            <a:avLst/>
            <a:gdLst>
              <a:gd name="connsiteX0" fmla="*/ 0 w 657726"/>
              <a:gd name="connsiteY0" fmla="*/ 144448 h 162612"/>
              <a:gd name="connsiteX1" fmla="*/ 208547 w 657726"/>
              <a:gd name="connsiteY1" fmla="*/ 70 h 162612"/>
              <a:gd name="connsiteX2" fmla="*/ 449179 w 657726"/>
              <a:gd name="connsiteY2" fmla="*/ 160491 h 162612"/>
              <a:gd name="connsiteX3" fmla="*/ 609600 w 657726"/>
              <a:gd name="connsiteY3" fmla="*/ 96322 h 162612"/>
              <a:gd name="connsiteX4" fmla="*/ 609600 w 657726"/>
              <a:gd name="connsiteY4" fmla="*/ 96322 h 162612"/>
              <a:gd name="connsiteX5" fmla="*/ 657726 w 657726"/>
              <a:gd name="connsiteY5" fmla="*/ 32154 h 16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726" h="162612">
                <a:moveTo>
                  <a:pt x="0" y="144448"/>
                </a:moveTo>
                <a:cubicBezTo>
                  <a:pt x="66842" y="70922"/>
                  <a:pt x="133684" y="-2604"/>
                  <a:pt x="208547" y="70"/>
                </a:cubicBezTo>
                <a:cubicBezTo>
                  <a:pt x="283410" y="2744"/>
                  <a:pt x="382337" y="144449"/>
                  <a:pt x="449179" y="160491"/>
                </a:cubicBezTo>
                <a:cubicBezTo>
                  <a:pt x="516021" y="176533"/>
                  <a:pt x="609600" y="96322"/>
                  <a:pt x="609600" y="96322"/>
                </a:cubicBezTo>
                <a:lnTo>
                  <a:pt x="609600" y="96322"/>
                </a:lnTo>
                <a:lnTo>
                  <a:pt x="657726" y="32154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9051500" y="4909451"/>
            <a:ext cx="151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Axe majeur de circulation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253673" y="2027805"/>
            <a:ext cx="6881645" cy="4379495"/>
            <a:chOff x="253673" y="2027805"/>
            <a:chExt cx="6881645" cy="4379495"/>
          </a:xfrm>
        </p:grpSpPr>
        <p:sp>
          <p:nvSpPr>
            <p:cNvPr id="44" name="Forme libre 43"/>
            <p:cNvSpPr/>
            <p:nvPr/>
          </p:nvSpPr>
          <p:spPr>
            <a:xfrm>
              <a:off x="1931424" y="3411571"/>
              <a:ext cx="1507958" cy="2117564"/>
            </a:xfrm>
            <a:custGeom>
              <a:avLst/>
              <a:gdLst>
                <a:gd name="connsiteX0" fmla="*/ 0 w 1507958"/>
                <a:gd name="connsiteY0" fmla="*/ 0 h 2117564"/>
                <a:gd name="connsiteX1" fmla="*/ 208548 w 1507958"/>
                <a:gd name="connsiteY1" fmla="*/ 513347 h 2117564"/>
                <a:gd name="connsiteX2" fmla="*/ 401053 w 1507958"/>
                <a:gd name="connsiteY2" fmla="*/ 818147 h 2117564"/>
                <a:gd name="connsiteX3" fmla="*/ 449179 w 1507958"/>
                <a:gd name="connsiteY3" fmla="*/ 1251284 h 2117564"/>
                <a:gd name="connsiteX4" fmla="*/ 625642 w 1507958"/>
                <a:gd name="connsiteY4" fmla="*/ 1588168 h 2117564"/>
                <a:gd name="connsiteX5" fmla="*/ 1026695 w 1507958"/>
                <a:gd name="connsiteY5" fmla="*/ 1524000 h 2117564"/>
                <a:gd name="connsiteX6" fmla="*/ 1347537 w 1507958"/>
                <a:gd name="connsiteY6" fmla="*/ 2021305 h 2117564"/>
                <a:gd name="connsiteX7" fmla="*/ 1507958 w 1507958"/>
                <a:gd name="connsiteY7" fmla="*/ 2117557 h 211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7958" h="2117564">
                  <a:moveTo>
                    <a:pt x="0" y="0"/>
                  </a:moveTo>
                  <a:cubicBezTo>
                    <a:pt x="70853" y="188494"/>
                    <a:pt x="141706" y="376989"/>
                    <a:pt x="208548" y="513347"/>
                  </a:cubicBezTo>
                  <a:cubicBezTo>
                    <a:pt x="275390" y="649705"/>
                    <a:pt x="360948" y="695158"/>
                    <a:pt x="401053" y="818147"/>
                  </a:cubicBezTo>
                  <a:cubicBezTo>
                    <a:pt x="441158" y="941136"/>
                    <a:pt x="411748" y="1122947"/>
                    <a:pt x="449179" y="1251284"/>
                  </a:cubicBezTo>
                  <a:cubicBezTo>
                    <a:pt x="486611" y="1379621"/>
                    <a:pt x="529389" y="1542715"/>
                    <a:pt x="625642" y="1588168"/>
                  </a:cubicBezTo>
                  <a:cubicBezTo>
                    <a:pt x="721895" y="1633621"/>
                    <a:pt x="906379" y="1451811"/>
                    <a:pt x="1026695" y="1524000"/>
                  </a:cubicBezTo>
                  <a:cubicBezTo>
                    <a:pt x="1147011" y="1596189"/>
                    <a:pt x="1267327" y="1922379"/>
                    <a:pt x="1347537" y="2021305"/>
                  </a:cubicBezTo>
                  <a:cubicBezTo>
                    <a:pt x="1427747" y="2120231"/>
                    <a:pt x="1507958" y="2117557"/>
                    <a:pt x="1507958" y="2117557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2496407" y="3671130"/>
              <a:ext cx="528289" cy="1137648"/>
            </a:xfrm>
            <a:custGeom>
              <a:avLst/>
              <a:gdLst>
                <a:gd name="connsiteX0" fmla="*/ 0 w 531765"/>
                <a:gd name="connsiteY0" fmla="*/ 0 h 1155032"/>
                <a:gd name="connsiteX1" fmla="*/ 352926 w 531765"/>
                <a:gd name="connsiteY1" fmla="*/ 112295 h 1155032"/>
                <a:gd name="connsiteX2" fmla="*/ 497305 w 531765"/>
                <a:gd name="connsiteY2" fmla="*/ 513348 h 1155032"/>
                <a:gd name="connsiteX3" fmla="*/ 529389 w 531765"/>
                <a:gd name="connsiteY3" fmla="*/ 1026695 h 1155032"/>
                <a:gd name="connsiteX4" fmla="*/ 529389 w 531765"/>
                <a:gd name="connsiteY4" fmla="*/ 1155032 h 1155032"/>
                <a:gd name="connsiteX0" fmla="*/ 0 w 528289"/>
                <a:gd name="connsiteY0" fmla="*/ 0 h 1137648"/>
                <a:gd name="connsiteX1" fmla="*/ 349450 w 528289"/>
                <a:gd name="connsiteY1" fmla="*/ 94911 h 1137648"/>
                <a:gd name="connsiteX2" fmla="*/ 493829 w 528289"/>
                <a:gd name="connsiteY2" fmla="*/ 495964 h 1137648"/>
                <a:gd name="connsiteX3" fmla="*/ 525913 w 528289"/>
                <a:gd name="connsiteY3" fmla="*/ 1009311 h 1137648"/>
                <a:gd name="connsiteX4" fmla="*/ 525913 w 528289"/>
                <a:gd name="connsiteY4" fmla="*/ 1137648 h 11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89" h="1137648">
                  <a:moveTo>
                    <a:pt x="0" y="0"/>
                  </a:moveTo>
                  <a:cubicBezTo>
                    <a:pt x="135021" y="13368"/>
                    <a:pt x="267145" y="12250"/>
                    <a:pt x="349450" y="94911"/>
                  </a:cubicBezTo>
                  <a:cubicBezTo>
                    <a:pt x="431755" y="177572"/>
                    <a:pt x="464419" y="343564"/>
                    <a:pt x="493829" y="495964"/>
                  </a:cubicBezTo>
                  <a:cubicBezTo>
                    <a:pt x="523240" y="648364"/>
                    <a:pt x="520566" y="902364"/>
                    <a:pt x="525913" y="1009311"/>
                  </a:cubicBezTo>
                  <a:cubicBezTo>
                    <a:pt x="531260" y="1116258"/>
                    <a:pt x="525913" y="1137648"/>
                    <a:pt x="525913" y="1137648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253673" y="2027805"/>
              <a:ext cx="6881645" cy="4379495"/>
              <a:chOff x="253673" y="2027805"/>
              <a:chExt cx="6881645" cy="4379495"/>
            </a:xfrm>
          </p:grpSpPr>
          <p:sp>
            <p:nvSpPr>
              <p:cNvPr id="43" name="Forme libre 42"/>
              <p:cNvSpPr/>
              <p:nvPr/>
            </p:nvSpPr>
            <p:spPr>
              <a:xfrm>
                <a:off x="253673" y="2027805"/>
                <a:ext cx="3453078" cy="4379495"/>
              </a:xfrm>
              <a:custGeom>
                <a:avLst/>
                <a:gdLst>
                  <a:gd name="connsiteX0" fmla="*/ 3452050 w 3453078"/>
                  <a:gd name="connsiteY0" fmla="*/ 0 h 4379495"/>
                  <a:gd name="connsiteX1" fmla="*/ 3387881 w 3453078"/>
                  <a:gd name="connsiteY1" fmla="*/ 336884 h 4379495"/>
                  <a:gd name="connsiteX2" fmla="*/ 3034955 w 3453078"/>
                  <a:gd name="connsiteY2" fmla="*/ 994610 h 4379495"/>
                  <a:gd name="connsiteX3" fmla="*/ 2505566 w 3453078"/>
                  <a:gd name="connsiteY3" fmla="*/ 1668379 h 4379495"/>
                  <a:gd name="connsiteX4" fmla="*/ 1783671 w 3453078"/>
                  <a:gd name="connsiteY4" fmla="*/ 2181726 h 4379495"/>
                  <a:gd name="connsiteX5" fmla="*/ 1318450 w 3453078"/>
                  <a:gd name="connsiteY5" fmla="*/ 2807368 h 4379495"/>
                  <a:gd name="connsiteX6" fmla="*/ 532387 w 3453078"/>
                  <a:gd name="connsiteY6" fmla="*/ 3416968 h 4379495"/>
                  <a:gd name="connsiteX7" fmla="*/ 67166 w 3453078"/>
                  <a:gd name="connsiteY7" fmla="*/ 3978442 h 4379495"/>
                  <a:gd name="connsiteX8" fmla="*/ 2997 w 3453078"/>
                  <a:gd name="connsiteY8" fmla="*/ 4379495 h 437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53078" h="4379495">
                    <a:moveTo>
                      <a:pt x="3452050" y="0"/>
                    </a:moveTo>
                    <a:cubicBezTo>
                      <a:pt x="3454723" y="85558"/>
                      <a:pt x="3457397" y="171116"/>
                      <a:pt x="3387881" y="336884"/>
                    </a:cubicBezTo>
                    <a:cubicBezTo>
                      <a:pt x="3318365" y="502652"/>
                      <a:pt x="3182007" y="772694"/>
                      <a:pt x="3034955" y="994610"/>
                    </a:cubicBezTo>
                    <a:cubicBezTo>
                      <a:pt x="2887903" y="1216526"/>
                      <a:pt x="2714113" y="1470526"/>
                      <a:pt x="2505566" y="1668379"/>
                    </a:cubicBezTo>
                    <a:cubicBezTo>
                      <a:pt x="2297019" y="1866232"/>
                      <a:pt x="1981524" y="1991895"/>
                      <a:pt x="1783671" y="2181726"/>
                    </a:cubicBezTo>
                    <a:cubicBezTo>
                      <a:pt x="1585818" y="2371557"/>
                      <a:pt x="1526997" y="2601494"/>
                      <a:pt x="1318450" y="2807368"/>
                    </a:cubicBezTo>
                    <a:cubicBezTo>
                      <a:pt x="1109903" y="3013242"/>
                      <a:pt x="740934" y="3221789"/>
                      <a:pt x="532387" y="3416968"/>
                    </a:cubicBezTo>
                    <a:cubicBezTo>
                      <a:pt x="323840" y="3612147"/>
                      <a:pt x="155398" y="3818021"/>
                      <a:pt x="67166" y="3978442"/>
                    </a:cubicBezTo>
                    <a:cubicBezTo>
                      <a:pt x="-21066" y="4138863"/>
                      <a:pt x="2997" y="4379495"/>
                      <a:pt x="2997" y="4379495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Forme libre 45"/>
              <p:cNvSpPr/>
              <p:nvPr/>
            </p:nvSpPr>
            <p:spPr>
              <a:xfrm>
                <a:off x="2389074" y="4488286"/>
                <a:ext cx="4746244" cy="612347"/>
              </a:xfrm>
              <a:custGeom>
                <a:avLst/>
                <a:gdLst>
                  <a:gd name="connsiteX0" fmla="*/ 0 w 2582779"/>
                  <a:gd name="connsiteY0" fmla="*/ 0 h 519929"/>
                  <a:gd name="connsiteX1" fmla="*/ 433137 w 2582779"/>
                  <a:gd name="connsiteY1" fmla="*/ 320842 h 519929"/>
                  <a:gd name="connsiteX2" fmla="*/ 962526 w 2582779"/>
                  <a:gd name="connsiteY2" fmla="*/ 433137 h 519929"/>
                  <a:gd name="connsiteX3" fmla="*/ 1379621 w 2582779"/>
                  <a:gd name="connsiteY3" fmla="*/ 513348 h 519929"/>
                  <a:gd name="connsiteX4" fmla="*/ 1700463 w 2582779"/>
                  <a:gd name="connsiteY4" fmla="*/ 513348 h 519929"/>
                  <a:gd name="connsiteX5" fmla="*/ 1989221 w 2582779"/>
                  <a:gd name="connsiteY5" fmla="*/ 497305 h 519929"/>
                  <a:gd name="connsiteX6" fmla="*/ 2582779 w 2582779"/>
                  <a:gd name="connsiteY6" fmla="*/ 385011 h 519929"/>
                  <a:gd name="connsiteX0" fmla="*/ 0 w 2675738"/>
                  <a:gd name="connsiteY0" fmla="*/ 64694 h 608714"/>
                  <a:gd name="connsiteX1" fmla="*/ 433137 w 2675738"/>
                  <a:gd name="connsiteY1" fmla="*/ 385536 h 608714"/>
                  <a:gd name="connsiteX2" fmla="*/ 962526 w 2675738"/>
                  <a:gd name="connsiteY2" fmla="*/ 497831 h 608714"/>
                  <a:gd name="connsiteX3" fmla="*/ 1379621 w 2675738"/>
                  <a:gd name="connsiteY3" fmla="*/ 578042 h 608714"/>
                  <a:gd name="connsiteX4" fmla="*/ 1700463 w 2675738"/>
                  <a:gd name="connsiteY4" fmla="*/ 578042 h 608714"/>
                  <a:gd name="connsiteX5" fmla="*/ 1989221 w 2675738"/>
                  <a:gd name="connsiteY5" fmla="*/ 561999 h 608714"/>
                  <a:gd name="connsiteX6" fmla="*/ 2675738 w 2675738"/>
                  <a:gd name="connsiteY6" fmla="*/ 0 h 608714"/>
                  <a:gd name="connsiteX0" fmla="*/ 0 w 2675738"/>
                  <a:gd name="connsiteY0" fmla="*/ 64694 h 612347"/>
                  <a:gd name="connsiteX1" fmla="*/ 433137 w 2675738"/>
                  <a:gd name="connsiteY1" fmla="*/ 385536 h 612347"/>
                  <a:gd name="connsiteX2" fmla="*/ 962526 w 2675738"/>
                  <a:gd name="connsiteY2" fmla="*/ 497831 h 612347"/>
                  <a:gd name="connsiteX3" fmla="*/ 1379621 w 2675738"/>
                  <a:gd name="connsiteY3" fmla="*/ 578042 h 612347"/>
                  <a:gd name="connsiteX4" fmla="*/ 1989221 w 2675738"/>
                  <a:gd name="connsiteY4" fmla="*/ 561999 h 612347"/>
                  <a:gd name="connsiteX5" fmla="*/ 2675738 w 2675738"/>
                  <a:gd name="connsiteY5" fmla="*/ 0 h 61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5738" h="612347">
                    <a:moveTo>
                      <a:pt x="0" y="64694"/>
                    </a:moveTo>
                    <a:cubicBezTo>
                      <a:pt x="136358" y="189020"/>
                      <a:pt x="272716" y="313347"/>
                      <a:pt x="433137" y="385536"/>
                    </a:cubicBezTo>
                    <a:cubicBezTo>
                      <a:pt x="593558" y="457725"/>
                      <a:pt x="804779" y="465747"/>
                      <a:pt x="962526" y="497831"/>
                    </a:cubicBezTo>
                    <a:cubicBezTo>
                      <a:pt x="1120273" y="529915"/>
                      <a:pt x="1208505" y="567347"/>
                      <a:pt x="1379621" y="578042"/>
                    </a:cubicBezTo>
                    <a:cubicBezTo>
                      <a:pt x="1550737" y="588737"/>
                      <a:pt x="1773202" y="658339"/>
                      <a:pt x="1989221" y="561999"/>
                    </a:cubicBezTo>
                    <a:cubicBezTo>
                      <a:pt x="2151767" y="465659"/>
                      <a:pt x="2675738" y="0"/>
                      <a:pt x="2675738" y="0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orme libre 46"/>
              <p:cNvSpPr/>
              <p:nvPr/>
            </p:nvSpPr>
            <p:spPr>
              <a:xfrm>
                <a:off x="2209048" y="3404578"/>
                <a:ext cx="4131791" cy="606107"/>
              </a:xfrm>
              <a:custGeom>
                <a:avLst/>
                <a:gdLst>
                  <a:gd name="connsiteX0" fmla="*/ 0 w 3208421"/>
                  <a:gd name="connsiteY0" fmla="*/ 625642 h 625642"/>
                  <a:gd name="connsiteX1" fmla="*/ 272716 w 3208421"/>
                  <a:gd name="connsiteY1" fmla="*/ 240631 h 625642"/>
                  <a:gd name="connsiteX2" fmla="*/ 1315453 w 3208421"/>
                  <a:gd name="connsiteY2" fmla="*/ 48126 h 625642"/>
                  <a:gd name="connsiteX3" fmla="*/ 2422358 w 3208421"/>
                  <a:gd name="connsiteY3" fmla="*/ 224589 h 625642"/>
                  <a:gd name="connsiteX4" fmla="*/ 3208421 w 3208421"/>
                  <a:gd name="connsiteY4" fmla="*/ 0 h 625642"/>
                  <a:gd name="connsiteX5" fmla="*/ 3208421 w 3208421"/>
                  <a:gd name="connsiteY5" fmla="*/ 0 h 62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8421" h="625642">
                    <a:moveTo>
                      <a:pt x="0" y="625642"/>
                    </a:moveTo>
                    <a:cubicBezTo>
                      <a:pt x="26737" y="481263"/>
                      <a:pt x="53474" y="336884"/>
                      <a:pt x="272716" y="240631"/>
                    </a:cubicBezTo>
                    <a:cubicBezTo>
                      <a:pt x="491958" y="144378"/>
                      <a:pt x="957179" y="50800"/>
                      <a:pt x="1315453" y="48126"/>
                    </a:cubicBezTo>
                    <a:cubicBezTo>
                      <a:pt x="1673727" y="45452"/>
                      <a:pt x="2106863" y="232610"/>
                      <a:pt x="2422358" y="224589"/>
                    </a:cubicBezTo>
                    <a:cubicBezTo>
                      <a:pt x="2737853" y="216568"/>
                      <a:pt x="3208421" y="0"/>
                      <a:pt x="3208421" y="0"/>
                    </a:cubicBezTo>
                    <a:lnTo>
                      <a:pt x="3208421" y="0"/>
                    </a:lnTo>
                  </a:path>
                </a:pathLst>
              </a:custGeom>
              <a:noFill/>
              <a:ln w="38100"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8" name="Ellipse 47"/>
          <p:cNvSpPr/>
          <p:nvPr/>
        </p:nvSpPr>
        <p:spPr>
          <a:xfrm>
            <a:off x="8632400" y="2993418"/>
            <a:ext cx="287866" cy="2878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704333" y="3537443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8668333" y="3937601"/>
            <a:ext cx="216000" cy="21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8501167" y="4409758"/>
            <a:ext cx="550333" cy="356235"/>
          </a:xfrm>
          <a:prstGeom prst="roundRect">
            <a:avLst/>
          </a:prstGeom>
          <a:solidFill>
            <a:srgbClr val="FFC000">
              <a:alpha val="74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9051500" y="3004286"/>
            <a:ext cx="1510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Ville mondiale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9051500" y="3472308"/>
            <a:ext cx="2444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Métropole européenne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9051500" y="3940330"/>
            <a:ext cx="2950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Siège d’une institution européenne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9051500" y="4408351"/>
            <a:ext cx="1510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Mégalopole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833532" y="3302032"/>
            <a:ext cx="287866" cy="2878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412067" y="3440139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022961" y="3855279"/>
            <a:ext cx="287866" cy="2878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824916" y="4106829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Paris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5323" y="3589898"/>
            <a:ext cx="216000" cy="21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213824" y="3363137"/>
            <a:ext cx="1172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3"/>
                </a:solidFill>
              </a:rPr>
              <a:t>Bruxelles</a:t>
            </a:r>
            <a:endParaRPr lang="fr-FR" sz="1200" b="1" dirty="0">
              <a:solidFill>
                <a:schemeClr val="accent3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065867" y="4256196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3"/>
                </a:solidFill>
              </a:rPr>
              <a:t>Strasbourg</a:t>
            </a:r>
            <a:endParaRPr lang="fr-FR" sz="1200" b="1" dirty="0">
              <a:solidFill>
                <a:schemeClr val="accent3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9055" y="3864821"/>
            <a:ext cx="216000" cy="21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493208" y="3645282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3"/>
                </a:solidFill>
              </a:rPr>
              <a:t>Luxembourg</a:t>
            </a:r>
            <a:endParaRPr lang="fr-FR" sz="1200" b="1" dirty="0">
              <a:solidFill>
                <a:schemeClr val="accent3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59938" y="4590315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</a:rPr>
              <a:t>Milan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895602" y="4815769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33388" y="5243181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150376" y="5391922"/>
            <a:ext cx="144000" cy="14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574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2"/>
          <p:cNvSpPr txBox="1">
            <a:spLocks noChangeArrowheads="1"/>
          </p:cNvSpPr>
          <p:nvPr/>
        </p:nvSpPr>
        <p:spPr bwMode="auto">
          <a:xfrm>
            <a:off x="7850188" y="6457214"/>
            <a:ext cx="434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x-none" sz="1800" dirty="0"/>
              <a:t>Source: </a:t>
            </a:r>
            <a:r>
              <a:rPr lang="fr-FR" altLang="x-none" sz="1800" dirty="0" err="1"/>
              <a:t>Decod</a:t>
            </a:r>
            <a:r>
              <a:rPr lang="fr-FR" altLang="fr-FR" sz="1800" dirty="0" err="1"/>
              <a:t>’</a:t>
            </a:r>
            <a:r>
              <a:rPr lang="fr-FR" altLang="x-none" sz="1800" dirty="0" err="1"/>
              <a:t>actu</a:t>
            </a:r>
            <a:r>
              <a:rPr lang="fr-FR" altLang="x-none" sz="1800" dirty="0"/>
              <a:t> </a:t>
            </a:r>
            <a:r>
              <a:rPr lang="fr-FR" altLang="x-none" sz="1800" dirty="0" err="1"/>
              <a:t>FranceTVéducation</a:t>
            </a:r>
            <a:r>
              <a:rPr lang="fr-FR" altLang="x-none" sz="1800" dirty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1180937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BREXIT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8591" y="1019628"/>
            <a:ext cx="8194819" cy="4609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la vidéo </a:t>
            </a:r>
          </a:p>
          <a:p>
            <a:pPr algn="ctr"/>
            <a:r>
              <a:rPr lang="fr-FR" dirty="0" err="1" smtClean="0"/>
              <a:t>Decod’Actu</a:t>
            </a:r>
            <a:r>
              <a:rPr lang="fr-FR" dirty="0" smtClean="0"/>
              <a:t> : le </a:t>
            </a:r>
            <a:r>
              <a:rPr lang="fr-FR" dirty="0" err="1" smtClean="0"/>
              <a:t>Brexit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Lien actif : </a:t>
            </a:r>
            <a:r>
              <a:rPr lang="fr-FR" dirty="0"/>
              <a:t> </a:t>
            </a:r>
            <a:endParaRPr lang="fr-FR" dirty="0" smtClean="0"/>
          </a:p>
          <a:p>
            <a:pPr algn="ctr"/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education.francetv.fr/matiere/actualite/premiere/video/le-brexit</a:t>
            </a:r>
            <a:endParaRPr lang="fr-FR" dirty="0" smtClean="0"/>
          </a:p>
          <a:p>
            <a:pPr algn="ctr"/>
            <a:r>
              <a:rPr lang="fr-FR" dirty="0" smtClean="0"/>
              <a:t>Ou</a:t>
            </a:r>
          </a:p>
          <a:p>
            <a:pPr algn="ctr"/>
            <a:r>
              <a:rPr lang="fr-FR" dirty="0"/>
              <a:t>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www.youtube.com/watch?v=w5eLOUUjXYA&amp;feature=youtu.be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769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9465" y="0"/>
            <a:ext cx="8534400" cy="1507067"/>
          </a:xfrm>
        </p:spPr>
        <p:txBody>
          <a:bodyPr/>
          <a:lstStyle/>
          <a:p>
            <a:pPr algn="r"/>
            <a:r>
              <a:rPr lang="fr-FR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fr-FR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918" y="1182612"/>
            <a:ext cx="8534400" cy="15926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 partir de la vidéo sur le </a:t>
            </a:r>
            <a:r>
              <a:rPr lang="fr-FR" dirty="0" err="1" smtClean="0"/>
              <a:t>Brexit</a:t>
            </a:r>
            <a:r>
              <a:rPr lang="fr-FR" dirty="0" smtClean="0"/>
              <a:t> et de ce qui a été vu en cours, rédigez un développement construit qui explique pourquoi l’Union européenne est aujourd’hui un territoire qui se transforme en permanence.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814048" y="3362177"/>
            <a:ext cx="7292022" cy="3170100"/>
            <a:chOff x="1814048" y="3362177"/>
            <a:chExt cx="7292022" cy="3170100"/>
          </a:xfrm>
        </p:grpSpPr>
        <p:sp>
          <p:nvSpPr>
            <p:cNvPr id="4" name="ZoneTexte 3"/>
            <p:cNvSpPr txBox="1"/>
            <p:nvPr/>
          </p:nvSpPr>
          <p:spPr>
            <a:xfrm>
              <a:off x="3629465" y="3362178"/>
              <a:ext cx="547660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Coup de pouce :</a:t>
              </a:r>
            </a:p>
            <a:p>
              <a:endParaRPr lang="fr-FR" sz="2000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sz="2000" dirty="0" smtClean="0"/>
                <a:t>Une création ancienne (1957).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sz="2000" dirty="0" smtClean="0"/>
                <a:t>Un espace qui s’élargit.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sz="2000" dirty="0" smtClean="0"/>
                <a:t>Un espace qui met en place des institutions communes et des politiques communes.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sz="2000" dirty="0" smtClean="0"/>
                <a:t>Un espace qui devient un territoire.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sz="2000" dirty="0" smtClean="0"/>
                <a:t>Un territoire qui a du mal à conserver son unité.</a:t>
              </a:r>
              <a:endParaRPr lang="fr-FR" sz="2000" dirty="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4048" y="3794244"/>
              <a:ext cx="1917057" cy="2275188"/>
            </a:xfrm>
            <a:prstGeom prst="rect">
              <a:avLst/>
            </a:prstGeom>
          </p:spPr>
        </p:pic>
        <p:sp>
          <p:nvSpPr>
            <p:cNvPr id="6" name="Rectangle à coins arrondis 5"/>
            <p:cNvSpPr/>
            <p:nvPr/>
          </p:nvSpPr>
          <p:spPr>
            <a:xfrm>
              <a:off x="1814048" y="3362177"/>
              <a:ext cx="7292022" cy="313932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2082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0" y="2447365"/>
            <a:ext cx="8534400" cy="19632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La </a:t>
            </a:r>
            <a:r>
              <a:rPr lang="fr-FR" sz="2400" b="1" dirty="0" smtClean="0"/>
              <a:t>France</a:t>
            </a:r>
            <a:r>
              <a:rPr lang="fr-FR" sz="2400" dirty="0" smtClean="0"/>
              <a:t> est l’</a:t>
            </a:r>
            <a:r>
              <a:rPr lang="fr-FR" sz="2400" b="1" dirty="0" smtClean="0"/>
              <a:t>un des six pays fondateurs </a:t>
            </a:r>
            <a:r>
              <a:rPr lang="fr-FR" sz="2400" dirty="0" smtClean="0"/>
              <a:t>de l’Union européenne et est encore aujourd’hui un des </a:t>
            </a:r>
            <a:r>
              <a:rPr lang="fr-FR" sz="2400" b="1" dirty="0" smtClean="0"/>
              <a:t>pays moteurs</a:t>
            </a:r>
            <a:r>
              <a:rPr lang="fr-FR" sz="2400" dirty="0" smtClean="0"/>
              <a:t>. Elle est la </a:t>
            </a: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puissance économique européenne</a:t>
            </a:r>
            <a:r>
              <a:rPr lang="fr-FR" sz="2400" dirty="0" smtClean="0"/>
              <a:t>. C’est aussi le </a:t>
            </a:r>
            <a:r>
              <a:rPr lang="fr-FR" sz="2400" b="1" dirty="0" smtClean="0"/>
              <a:t>pays le plus vaste de l’Union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03651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9664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Exercice 2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415" y="0"/>
            <a:ext cx="10225585" cy="685800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102659"/>
            <a:ext cx="1966415" cy="434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1600" dirty="0" smtClean="0"/>
              <a:t>Pour cette partie, il peut être intéressant de </a:t>
            </a:r>
            <a:r>
              <a:rPr lang="fr-FR" sz="1600" b="1" dirty="0" smtClean="0"/>
              <a:t>remobiliser les prérequis des chapitres précédents </a:t>
            </a:r>
            <a:r>
              <a:rPr lang="fr-FR" sz="1600" dirty="0" smtClean="0"/>
              <a:t>:</a:t>
            </a:r>
          </a:p>
          <a:p>
            <a:pPr marL="0" indent="0" algn="ctr"/>
            <a:r>
              <a:rPr lang="fr-FR" sz="1600" dirty="0" smtClean="0"/>
              <a:t>Les </a:t>
            </a:r>
            <a:r>
              <a:rPr lang="fr-FR" sz="1600" b="1" dirty="0" smtClean="0"/>
              <a:t>aires urbaines</a:t>
            </a:r>
            <a:r>
              <a:rPr lang="fr-FR" sz="1600" dirty="0" smtClean="0"/>
              <a:t>, une nouvelle géographie d'une France mondialisée.</a:t>
            </a:r>
          </a:p>
          <a:p>
            <a:pPr marL="0" indent="0" algn="ctr"/>
            <a:r>
              <a:rPr lang="fr-FR" sz="1600" dirty="0" smtClean="0"/>
              <a:t>Les </a:t>
            </a:r>
            <a:r>
              <a:rPr lang="fr-FR" sz="1600" b="1" dirty="0" smtClean="0"/>
              <a:t>espaces productifs </a:t>
            </a:r>
            <a:r>
              <a:rPr lang="fr-FR" sz="1600" dirty="0" smtClean="0"/>
              <a:t>et leurs évolutions.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6091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France, au cœur de l’excellence industrielle européenne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8865" y="481263"/>
            <a:ext cx="268023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Exemple 1: Ariane 5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623502" y="482400"/>
            <a:ext cx="32401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Exemple 2: l’A380, d’Airbus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6087979" y="457109"/>
            <a:ext cx="16043" cy="6408000"/>
          </a:xfrm>
          <a:prstGeom prst="line">
            <a:avLst/>
          </a:prstGeom>
          <a:ln w="5715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309281" y="962526"/>
            <a:ext cx="11586786" cy="5895474"/>
            <a:chOff x="309281" y="962526"/>
            <a:chExt cx="11586786" cy="589547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281" y="962526"/>
              <a:ext cx="4755682" cy="589547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2362668" y="962526"/>
              <a:ext cx="2702293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20 </a:t>
              </a:r>
              <a:r>
                <a:rPr lang="fr-FR" sz="1400" smtClean="0"/>
                <a:t>sites d’usines en Europe</a:t>
              </a:r>
              <a:endParaRPr lang="fr-FR" sz="140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2678" t="2199" r="2458"/>
            <a:stretch/>
          </p:blipFill>
          <p:spPr>
            <a:xfrm>
              <a:off x="5064961" y="962526"/>
              <a:ext cx="6831106" cy="46453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1" name="ZoneTexte 10"/>
          <p:cNvSpPr txBox="1"/>
          <p:nvPr/>
        </p:nvSpPr>
        <p:spPr>
          <a:xfrm>
            <a:off x="5127064" y="5759336"/>
            <a:ext cx="67852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Pourquoi peut-on dire que la France est un territoire au cœur de la puissance de l’industrie spatiale européenne?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848018" y="5953099"/>
            <a:ext cx="60643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Pourquoi peut-on dire que la France est un territoire au cœur de la puissance de l’industrie aéronautique européenne?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29221" y="962526"/>
            <a:ext cx="10549601" cy="5682340"/>
            <a:chOff x="1547909" y="1722546"/>
            <a:chExt cx="10549601" cy="568234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/>
            <a:srcRect l="1662" t="990" r="693" b="735"/>
            <a:stretch/>
          </p:blipFill>
          <p:spPr>
            <a:xfrm>
              <a:off x="6566706" y="1722546"/>
              <a:ext cx="5530804" cy="49923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7909" y="1722546"/>
              <a:ext cx="5018797" cy="56823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5" name="Rectangle à coins arrondis 14"/>
          <p:cNvSpPr/>
          <p:nvPr/>
        </p:nvSpPr>
        <p:spPr>
          <a:xfrm>
            <a:off x="1997544" y="1989946"/>
            <a:ext cx="8196913" cy="192031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Et que se passerait-il pour Ariane 5 et l’avion A380 si un des pays membres sortait de l’Union européenne?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31872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1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>
            <a:off x="5175863" y="2438397"/>
            <a:ext cx="2099740" cy="2048934"/>
          </a:xfrm>
          <a:custGeom>
            <a:avLst/>
            <a:gdLst>
              <a:gd name="connsiteX0" fmla="*/ 0 w 2099740"/>
              <a:gd name="connsiteY0" fmla="*/ 1024467 h 2048934"/>
              <a:gd name="connsiteX1" fmla="*/ 1049870 w 2099740"/>
              <a:gd name="connsiteY1" fmla="*/ 0 h 2048934"/>
              <a:gd name="connsiteX2" fmla="*/ 2099740 w 2099740"/>
              <a:gd name="connsiteY2" fmla="*/ 1024467 h 2048934"/>
              <a:gd name="connsiteX3" fmla="*/ 1049870 w 2099740"/>
              <a:gd name="connsiteY3" fmla="*/ 2048934 h 2048934"/>
              <a:gd name="connsiteX4" fmla="*/ 0 w 2099740"/>
              <a:gd name="connsiteY4" fmla="*/ 1024467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740" h="2048934">
                <a:moveTo>
                  <a:pt x="0" y="1024467"/>
                </a:moveTo>
                <a:cubicBezTo>
                  <a:pt x="0" y="458669"/>
                  <a:pt x="470043" y="0"/>
                  <a:pt x="1049870" y="0"/>
                </a:cubicBezTo>
                <a:cubicBezTo>
                  <a:pt x="1629697" y="0"/>
                  <a:pt x="2099740" y="458669"/>
                  <a:pt x="2099740" y="1024467"/>
                </a:cubicBezTo>
                <a:cubicBezTo>
                  <a:pt x="2099740" y="1590265"/>
                  <a:pt x="1629697" y="2048934"/>
                  <a:pt x="1049870" y="2048934"/>
                </a:cubicBezTo>
                <a:cubicBezTo>
                  <a:pt x="470043" y="2048934"/>
                  <a:pt x="0" y="1590265"/>
                  <a:pt x="0" y="102446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280" tIns="317839" rIns="325280" bIns="31783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/>
              <a:t>La France, un territoire européen incontournable</a:t>
            </a:r>
          </a:p>
        </p:txBody>
      </p:sp>
      <p:sp>
        <p:nvSpPr>
          <p:cNvPr id="11" name="Forme libre 10"/>
          <p:cNvSpPr/>
          <p:nvPr/>
        </p:nvSpPr>
        <p:spPr>
          <a:xfrm rot="16200000">
            <a:off x="6116358" y="1960337"/>
            <a:ext cx="218751" cy="543382"/>
          </a:xfrm>
          <a:custGeom>
            <a:avLst/>
            <a:gdLst>
              <a:gd name="connsiteX0" fmla="*/ 0 w 218751"/>
              <a:gd name="connsiteY0" fmla="*/ 108676 h 543382"/>
              <a:gd name="connsiteX1" fmla="*/ 109376 w 218751"/>
              <a:gd name="connsiteY1" fmla="*/ 108676 h 543382"/>
              <a:gd name="connsiteX2" fmla="*/ 109376 w 218751"/>
              <a:gd name="connsiteY2" fmla="*/ 0 h 543382"/>
              <a:gd name="connsiteX3" fmla="*/ 218751 w 218751"/>
              <a:gd name="connsiteY3" fmla="*/ 271691 h 543382"/>
              <a:gd name="connsiteX4" fmla="*/ 109376 w 218751"/>
              <a:gd name="connsiteY4" fmla="*/ 543382 h 543382"/>
              <a:gd name="connsiteX5" fmla="*/ 109376 w 218751"/>
              <a:gd name="connsiteY5" fmla="*/ 434706 h 543382"/>
              <a:gd name="connsiteX6" fmla="*/ 0 w 218751"/>
              <a:gd name="connsiteY6" fmla="*/ 434706 h 543382"/>
              <a:gd name="connsiteX7" fmla="*/ 0 w 218751"/>
              <a:gd name="connsiteY7" fmla="*/ 108676 h 5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51" h="543382">
                <a:moveTo>
                  <a:pt x="0" y="108676"/>
                </a:moveTo>
                <a:lnTo>
                  <a:pt x="109376" y="108676"/>
                </a:lnTo>
                <a:lnTo>
                  <a:pt x="109376" y="0"/>
                </a:lnTo>
                <a:lnTo>
                  <a:pt x="218751" y="271691"/>
                </a:lnTo>
                <a:lnTo>
                  <a:pt x="109376" y="543382"/>
                </a:lnTo>
                <a:lnTo>
                  <a:pt x="109376" y="434706"/>
                </a:lnTo>
                <a:lnTo>
                  <a:pt x="0" y="434706"/>
                </a:lnTo>
                <a:lnTo>
                  <a:pt x="0" y="10867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8676" rIns="65626" bIns="10867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300" kern="1200"/>
          </a:p>
        </p:txBody>
      </p:sp>
      <p:sp>
        <p:nvSpPr>
          <p:cNvPr id="12" name="Forme libre 11"/>
          <p:cNvSpPr/>
          <p:nvPr/>
        </p:nvSpPr>
        <p:spPr>
          <a:xfrm>
            <a:off x="5426642" y="427476"/>
            <a:ext cx="1598182" cy="1598182"/>
          </a:xfrm>
          <a:custGeom>
            <a:avLst/>
            <a:gdLst>
              <a:gd name="connsiteX0" fmla="*/ 0 w 1598182"/>
              <a:gd name="connsiteY0" fmla="*/ 799091 h 1598182"/>
              <a:gd name="connsiteX1" fmla="*/ 799091 w 1598182"/>
              <a:gd name="connsiteY1" fmla="*/ 0 h 1598182"/>
              <a:gd name="connsiteX2" fmla="*/ 1598182 w 1598182"/>
              <a:gd name="connsiteY2" fmla="*/ 799091 h 1598182"/>
              <a:gd name="connsiteX3" fmla="*/ 799091 w 1598182"/>
              <a:gd name="connsiteY3" fmla="*/ 1598182 h 1598182"/>
              <a:gd name="connsiteX4" fmla="*/ 0 w 1598182"/>
              <a:gd name="connsiteY4" fmla="*/ 799091 h 159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182" h="1598182">
                <a:moveTo>
                  <a:pt x="0" y="799091"/>
                </a:moveTo>
                <a:cubicBezTo>
                  <a:pt x="0" y="357765"/>
                  <a:pt x="357765" y="0"/>
                  <a:pt x="799091" y="0"/>
                </a:cubicBezTo>
                <a:cubicBezTo>
                  <a:pt x="1240417" y="0"/>
                  <a:pt x="1598182" y="357765"/>
                  <a:pt x="1598182" y="799091"/>
                </a:cubicBezTo>
                <a:cubicBezTo>
                  <a:pt x="1598182" y="1240417"/>
                  <a:pt x="1240417" y="1598182"/>
                  <a:pt x="799091" y="1598182"/>
                </a:cubicBezTo>
                <a:cubicBezTo>
                  <a:pt x="357765" y="1598182"/>
                  <a:pt x="0" y="1240417"/>
                  <a:pt x="0" y="79909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828" tIns="251828" rIns="251828" bIns="25182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/>
              <a:t>Un carrefour européen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7360817" y="3191174"/>
            <a:ext cx="205288" cy="543382"/>
          </a:xfrm>
          <a:custGeom>
            <a:avLst/>
            <a:gdLst>
              <a:gd name="connsiteX0" fmla="*/ 0 w 205288"/>
              <a:gd name="connsiteY0" fmla="*/ 108676 h 543382"/>
              <a:gd name="connsiteX1" fmla="*/ 102644 w 205288"/>
              <a:gd name="connsiteY1" fmla="*/ 108676 h 543382"/>
              <a:gd name="connsiteX2" fmla="*/ 102644 w 205288"/>
              <a:gd name="connsiteY2" fmla="*/ 0 h 543382"/>
              <a:gd name="connsiteX3" fmla="*/ 205288 w 205288"/>
              <a:gd name="connsiteY3" fmla="*/ 271691 h 543382"/>
              <a:gd name="connsiteX4" fmla="*/ 102644 w 205288"/>
              <a:gd name="connsiteY4" fmla="*/ 543382 h 543382"/>
              <a:gd name="connsiteX5" fmla="*/ 102644 w 205288"/>
              <a:gd name="connsiteY5" fmla="*/ 434706 h 543382"/>
              <a:gd name="connsiteX6" fmla="*/ 0 w 205288"/>
              <a:gd name="connsiteY6" fmla="*/ 434706 h 543382"/>
              <a:gd name="connsiteX7" fmla="*/ 0 w 205288"/>
              <a:gd name="connsiteY7" fmla="*/ 108676 h 5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88" h="543382">
                <a:moveTo>
                  <a:pt x="0" y="108676"/>
                </a:moveTo>
                <a:lnTo>
                  <a:pt x="102644" y="108676"/>
                </a:lnTo>
                <a:lnTo>
                  <a:pt x="102644" y="0"/>
                </a:lnTo>
                <a:lnTo>
                  <a:pt x="205288" y="271691"/>
                </a:lnTo>
                <a:lnTo>
                  <a:pt x="102644" y="543382"/>
                </a:lnTo>
                <a:lnTo>
                  <a:pt x="102644" y="434706"/>
                </a:lnTo>
                <a:lnTo>
                  <a:pt x="0" y="434706"/>
                </a:lnTo>
                <a:lnTo>
                  <a:pt x="0" y="10867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8676" rIns="61586" bIns="1086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300" kern="1200"/>
          </a:p>
        </p:txBody>
      </p:sp>
      <p:sp>
        <p:nvSpPr>
          <p:cNvPr id="14" name="Forme libre 13"/>
          <p:cNvSpPr/>
          <p:nvPr/>
        </p:nvSpPr>
        <p:spPr>
          <a:xfrm>
            <a:off x="7662939" y="2663773"/>
            <a:ext cx="1598182" cy="1598182"/>
          </a:xfrm>
          <a:custGeom>
            <a:avLst/>
            <a:gdLst>
              <a:gd name="connsiteX0" fmla="*/ 0 w 1598182"/>
              <a:gd name="connsiteY0" fmla="*/ 799091 h 1598182"/>
              <a:gd name="connsiteX1" fmla="*/ 799091 w 1598182"/>
              <a:gd name="connsiteY1" fmla="*/ 0 h 1598182"/>
              <a:gd name="connsiteX2" fmla="*/ 1598182 w 1598182"/>
              <a:gd name="connsiteY2" fmla="*/ 799091 h 1598182"/>
              <a:gd name="connsiteX3" fmla="*/ 799091 w 1598182"/>
              <a:gd name="connsiteY3" fmla="*/ 1598182 h 1598182"/>
              <a:gd name="connsiteX4" fmla="*/ 0 w 1598182"/>
              <a:gd name="connsiteY4" fmla="*/ 799091 h 159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182" h="1598182">
                <a:moveTo>
                  <a:pt x="0" y="799091"/>
                </a:moveTo>
                <a:cubicBezTo>
                  <a:pt x="0" y="357765"/>
                  <a:pt x="357765" y="0"/>
                  <a:pt x="799091" y="0"/>
                </a:cubicBezTo>
                <a:cubicBezTo>
                  <a:pt x="1240417" y="0"/>
                  <a:pt x="1598182" y="357765"/>
                  <a:pt x="1598182" y="799091"/>
                </a:cubicBezTo>
                <a:cubicBezTo>
                  <a:pt x="1598182" y="1240417"/>
                  <a:pt x="1240417" y="1598182"/>
                  <a:pt x="799091" y="1598182"/>
                </a:cubicBezTo>
                <a:cubicBezTo>
                  <a:pt x="357765" y="1598182"/>
                  <a:pt x="0" y="1240417"/>
                  <a:pt x="0" y="79909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828" tIns="251828" rIns="251828" bIns="25182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/>
              <a:t>une ouverture sur 3 façades maritimes</a:t>
            </a:r>
          </a:p>
        </p:txBody>
      </p:sp>
      <p:sp>
        <p:nvSpPr>
          <p:cNvPr id="15" name="Forme libre 14"/>
          <p:cNvSpPr/>
          <p:nvPr/>
        </p:nvSpPr>
        <p:spPr>
          <a:xfrm rot="5400000">
            <a:off x="6116358" y="4422010"/>
            <a:ext cx="218751" cy="543382"/>
          </a:xfrm>
          <a:custGeom>
            <a:avLst/>
            <a:gdLst>
              <a:gd name="connsiteX0" fmla="*/ 0 w 218751"/>
              <a:gd name="connsiteY0" fmla="*/ 108676 h 543382"/>
              <a:gd name="connsiteX1" fmla="*/ 109376 w 218751"/>
              <a:gd name="connsiteY1" fmla="*/ 108676 h 543382"/>
              <a:gd name="connsiteX2" fmla="*/ 109376 w 218751"/>
              <a:gd name="connsiteY2" fmla="*/ 0 h 543382"/>
              <a:gd name="connsiteX3" fmla="*/ 218751 w 218751"/>
              <a:gd name="connsiteY3" fmla="*/ 271691 h 543382"/>
              <a:gd name="connsiteX4" fmla="*/ 109376 w 218751"/>
              <a:gd name="connsiteY4" fmla="*/ 543382 h 543382"/>
              <a:gd name="connsiteX5" fmla="*/ 109376 w 218751"/>
              <a:gd name="connsiteY5" fmla="*/ 434706 h 543382"/>
              <a:gd name="connsiteX6" fmla="*/ 0 w 218751"/>
              <a:gd name="connsiteY6" fmla="*/ 434706 h 543382"/>
              <a:gd name="connsiteX7" fmla="*/ 0 w 218751"/>
              <a:gd name="connsiteY7" fmla="*/ 108676 h 5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51" h="543382">
                <a:moveTo>
                  <a:pt x="0" y="108676"/>
                </a:moveTo>
                <a:lnTo>
                  <a:pt x="109376" y="108676"/>
                </a:lnTo>
                <a:lnTo>
                  <a:pt x="109376" y="0"/>
                </a:lnTo>
                <a:lnTo>
                  <a:pt x="218751" y="271691"/>
                </a:lnTo>
                <a:lnTo>
                  <a:pt x="109376" y="543382"/>
                </a:lnTo>
                <a:lnTo>
                  <a:pt x="109376" y="434706"/>
                </a:lnTo>
                <a:lnTo>
                  <a:pt x="0" y="434706"/>
                </a:lnTo>
                <a:lnTo>
                  <a:pt x="0" y="10867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8675" rIns="65625" bIns="10867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300" kern="1200"/>
          </a:p>
        </p:txBody>
      </p:sp>
      <p:sp>
        <p:nvSpPr>
          <p:cNvPr id="16" name="Forme libre 15"/>
          <p:cNvSpPr/>
          <p:nvPr/>
        </p:nvSpPr>
        <p:spPr>
          <a:xfrm>
            <a:off x="5426642" y="4900071"/>
            <a:ext cx="1598182" cy="1598182"/>
          </a:xfrm>
          <a:custGeom>
            <a:avLst/>
            <a:gdLst>
              <a:gd name="connsiteX0" fmla="*/ 0 w 1598182"/>
              <a:gd name="connsiteY0" fmla="*/ 799091 h 1598182"/>
              <a:gd name="connsiteX1" fmla="*/ 799091 w 1598182"/>
              <a:gd name="connsiteY1" fmla="*/ 0 h 1598182"/>
              <a:gd name="connsiteX2" fmla="*/ 1598182 w 1598182"/>
              <a:gd name="connsiteY2" fmla="*/ 799091 h 1598182"/>
              <a:gd name="connsiteX3" fmla="*/ 799091 w 1598182"/>
              <a:gd name="connsiteY3" fmla="*/ 1598182 h 1598182"/>
              <a:gd name="connsiteX4" fmla="*/ 0 w 1598182"/>
              <a:gd name="connsiteY4" fmla="*/ 799091 h 159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182" h="1598182">
                <a:moveTo>
                  <a:pt x="0" y="799091"/>
                </a:moveTo>
                <a:cubicBezTo>
                  <a:pt x="0" y="357765"/>
                  <a:pt x="357765" y="0"/>
                  <a:pt x="799091" y="0"/>
                </a:cubicBezTo>
                <a:cubicBezTo>
                  <a:pt x="1240417" y="0"/>
                  <a:pt x="1598182" y="357765"/>
                  <a:pt x="1598182" y="799091"/>
                </a:cubicBezTo>
                <a:cubicBezTo>
                  <a:pt x="1598182" y="1240417"/>
                  <a:pt x="1240417" y="1598182"/>
                  <a:pt x="799091" y="1598182"/>
                </a:cubicBezTo>
                <a:cubicBezTo>
                  <a:pt x="357765" y="1598182"/>
                  <a:pt x="0" y="1240417"/>
                  <a:pt x="0" y="79909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828" tIns="251828" rIns="251828" bIns="25182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/>
              <a:t>Une puissance industrielle majeure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4885361" y="3191173"/>
            <a:ext cx="205289" cy="543383"/>
          </a:xfrm>
          <a:custGeom>
            <a:avLst/>
            <a:gdLst>
              <a:gd name="connsiteX0" fmla="*/ 0 w 205288"/>
              <a:gd name="connsiteY0" fmla="*/ 108676 h 543382"/>
              <a:gd name="connsiteX1" fmla="*/ 102644 w 205288"/>
              <a:gd name="connsiteY1" fmla="*/ 108676 h 543382"/>
              <a:gd name="connsiteX2" fmla="*/ 102644 w 205288"/>
              <a:gd name="connsiteY2" fmla="*/ 0 h 543382"/>
              <a:gd name="connsiteX3" fmla="*/ 205288 w 205288"/>
              <a:gd name="connsiteY3" fmla="*/ 271691 h 543382"/>
              <a:gd name="connsiteX4" fmla="*/ 102644 w 205288"/>
              <a:gd name="connsiteY4" fmla="*/ 543382 h 543382"/>
              <a:gd name="connsiteX5" fmla="*/ 102644 w 205288"/>
              <a:gd name="connsiteY5" fmla="*/ 434706 h 543382"/>
              <a:gd name="connsiteX6" fmla="*/ 0 w 205288"/>
              <a:gd name="connsiteY6" fmla="*/ 434706 h 543382"/>
              <a:gd name="connsiteX7" fmla="*/ 0 w 205288"/>
              <a:gd name="connsiteY7" fmla="*/ 108676 h 5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88" h="543382">
                <a:moveTo>
                  <a:pt x="205287" y="434706"/>
                </a:moveTo>
                <a:lnTo>
                  <a:pt x="102644" y="434706"/>
                </a:lnTo>
                <a:lnTo>
                  <a:pt x="102644" y="543382"/>
                </a:lnTo>
                <a:lnTo>
                  <a:pt x="1" y="271691"/>
                </a:lnTo>
                <a:lnTo>
                  <a:pt x="102644" y="0"/>
                </a:lnTo>
                <a:lnTo>
                  <a:pt x="102644" y="108676"/>
                </a:lnTo>
                <a:lnTo>
                  <a:pt x="205287" y="108676"/>
                </a:lnTo>
                <a:lnTo>
                  <a:pt x="205287" y="4347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586" tIns="108677" rIns="1" bIns="1086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300" kern="1200"/>
          </a:p>
        </p:txBody>
      </p:sp>
      <p:sp>
        <p:nvSpPr>
          <p:cNvPr id="18" name="Forme libre 17"/>
          <p:cNvSpPr/>
          <p:nvPr/>
        </p:nvSpPr>
        <p:spPr>
          <a:xfrm>
            <a:off x="3190344" y="2663773"/>
            <a:ext cx="1598182" cy="1598182"/>
          </a:xfrm>
          <a:custGeom>
            <a:avLst/>
            <a:gdLst>
              <a:gd name="connsiteX0" fmla="*/ 0 w 1598182"/>
              <a:gd name="connsiteY0" fmla="*/ 799091 h 1598182"/>
              <a:gd name="connsiteX1" fmla="*/ 799091 w 1598182"/>
              <a:gd name="connsiteY1" fmla="*/ 0 h 1598182"/>
              <a:gd name="connsiteX2" fmla="*/ 1598182 w 1598182"/>
              <a:gd name="connsiteY2" fmla="*/ 799091 h 1598182"/>
              <a:gd name="connsiteX3" fmla="*/ 799091 w 1598182"/>
              <a:gd name="connsiteY3" fmla="*/ 1598182 h 1598182"/>
              <a:gd name="connsiteX4" fmla="*/ 0 w 1598182"/>
              <a:gd name="connsiteY4" fmla="*/ 799091 h 159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182" h="1598182">
                <a:moveTo>
                  <a:pt x="0" y="799091"/>
                </a:moveTo>
                <a:cubicBezTo>
                  <a:pt x="0" y="357765"/>
                  <a:pt x="357765" y="0"/>
                  <a:pt x="799091" y="0"/>
                </a:cubicBezTo>
                <a:cubicBezTo>
                  <a:pt x="1240417" y="0"/>
                  <a:pt x="1598182" y="357765"/>
                  <a:pt x="1598182" y="799091"/>
                </a:cubicBezTo>
                <a:cubicBezTo>
                  <a:pt x="1598182" y="1240417"/>
                  <a:pt x="1240417" y="1598182"/>
                  <a:pt x="799091" y="1598182"/>
                </a:cubicBezTo>
                <a:cubicBezTo>
                  <a:pt x="357765" y="1598182"/>
                  <a:pt x="0" y="1240417"/>
                  <a:pt x="0" y="79909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828" tIns="251828" rIns="251828" bIns="25182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/>
              <a:t>Un pays fondateur de l'UE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4" y="4751917"/>
            <a:ext cx="2844800" cy="22987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90" y="1947706"/>
            <a:ext cx="2181074" cy="2894118"/>
          </a:xfrm>
          <a:prstGeom prst="rect">
            <a:avLst/>
          </a:prstGeom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34046" y="88093"/>
            <a:ext cx="1263122" cy="6787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Trace écrite</a:t>
            </a:r>
            <a:endParaRPr lang="fr-FR" sz="2400" dirty="0"/>
          </a:p>
        </p:txBody>
      </p:sp>
      <p:grpSp>
        <p:nvGrpSpPr>
          <p:cNvPr id="25" name="Grouper 24"/>
          <p:cNvGrpSpPr/>
          <p:nvPr/>
        </p:nvGrpSpPr>
        <p:grpSpPr>
          <a:xfrm>
            <a:off x="7083396" y="268947"/>
            <a:ext cx="1378634" cy="1477107"/>
            <a:chOff x="9650437" y="154745"/>
            <a:chExt cx="1378634" cy="1477107"/>
          </a:xfrm>
        </p:grpSpPr>
        <p:sp>
          <p:nvSpPr>
            <p:cNvPr id="2" name="Hexagone 1"/>
            <p:cNvSpPr/>
            <p:nvPr/>
          </p:nvSpPr>
          <p:spPr>
            <a:xfrm rot="5400000">
              <a:off x="9523828" y="427476"/>
              <a:ext cx="1209821" cy="923022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r 20"/>
            <p:cNvGrpSpPr/>
            <p:nvPr/>
          </p:nvGrpSpPr>
          <p:grpSpPr>
            <a:xfrm>
              <a:off x="9650437" y="154745"/>
              <a:ext cx="1378634" cy="1477107"/>
              <a:chOff x="9650437" y="154745"/>
              <a:chExt cx="1378634" cy="1477107"/>
            </a:xfrm>
            <a:noFill/>
          </p:grpSpPr>
          <p:sp>
            <p:nvSpPr>
              <p:cNvPr id="3" name="Forme libre 2"/>
              <p:cNvSpPr/>
              <p:nvPr/>
            </p:nvSpPr>
            <p:spPr>
              <a:xfrm>
                <a:off x="9650437" y="154745"/>
                <a:ext cx="678474" cy="1322363"/>
              </a:xfrm>
              <a:custGeom>
                <a:avLst/>
                <a:gdLst>
                  <a:gd name="connsiteX0" fmla="*/ 182880 w 678474"/>
                  <a:gd name="connsiteY0" fmla="*/ 1322363 h 1322363"/>
                  <a:gd name="connsiteX1" fmla="*/ 633046 w 678474"/>
                  <a:gd name="connsiteY1" fmla="*/ 942535 h 1322363"/>
                  <a:gd name="connsiteX2" fmla="*/ 647114 w 678474"/>
                  <a:gd name="connsiteY2" fmla="*/ 548640 h 1322363"/>
                  <a:gd name="connsiteX3" fmla="*/ 492369 w 678474"/>
                  <a:gd name="connsiteY3" fmla="*/ 309489 h 1322363"/>
                  <a:gd name="connsiteX4" fmla="*/ 0 w 678474"/>
                  <a:gd name="connsiteY4" fmla="*/ 0 h 132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474" h="1322363">
                    <a:moveTo>
                      <a:pt x="182880" y="1322363"/>
                    </a:moveTo>
                    <a:cubicBezTo>
                      <a:pt x="369277" y="1196926"/>
                      <a:pt x="555674" y="1071489"/>
                      <a:pt x="633046" y="942535"/>
                    </a:cubicBezTo>
                    <a:cubicBezTo>
                      <a:pt x="710418" y="813581"/>
                      <a:pt x="670560" y="654148"/>
                      <a:pt x="647114" y="548640"/>
                    </a:cubicBezTo>
                    <a:cubicBezTo>
                      <a:pt x="623668" y="443132"/>
                      <a:pt x="600221" y="400929"/>
                      <a:pt x="492369" y="309489"/>
                    </a:cubicBezTo>
                    <a:cubicBezTo>
                      <a:pt x="384517" y="218049"/>
                      <a:pt x="0" y="0"/>
                      <a:pt x="0" y="0"/>
                    </a:cubicBezTo>
                  </a:path>
                </a:pathLst>
              </a:custGeom>
              <a:grp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Forme libre 3"/>
              <p:cNvSpPr/>
              <p:nvPr/>
            </p:nvSpPr>
            <p:spPr>
              <a:xfrm>
                <a:off x="10156874" y="230815"/>
                <a:ext cx="464234" cy="247487"/>
              </a:xfrm>
              <a:custGeom>
                <a:avLst/>
                <a:gdLst>
                  <a:gd name="connsiteX0" fmla="*/ 0 w 464234"/>
                  <a:gd name="connsiteY0" fmla="*/ 247487 h 247487"/>
                  <a:gd name="connsiteX1" fmla="*/ 168812 w 464234"/>
                  <a:gd name="connsiteY1" fmla="*/ 120877 h 247487"/>
                  <a:gd name="connsiteX2" fmla="*/ 323557 w 464234"/>
                  <a:gd name="connsiteY2" fmla="*/ 8336 h 247487"/>
                  <a:gd name="connsiteX3" fmla="*/ 464234 w 464234"/>
                  <a:gd name="connsiteY3" fmla="*/ 8336 h 24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234" h="247487">
                    <a:moveTo>
                      <a:pt x="0" y="247487"/>
                    </a:moveTo>
                    <a:lnTo>
                      <a:pt x="168812" y="120877"/>
                    </a:lnTo>
                    <a:cubicBezTo>
                      <a:pt x="222738" y="81019"/>
                      <a:pt x="274320" y="27093"/>
                      <a:pt x="323557" y="8336"/>
                    </a:cubicBezTo>
                    <a:cubicBezTo>
                      <a:pt x="372794" y="-10421"/>
                      <a:pt x="464234" y="8336"/>
                      <a:pt x="464234" y="8336"/>
                    </a:cubicBezTo>
                  </a:path>
                </a:pathLst>
              </a:custGeom>
              <a:grp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Forme libre 7"/>
              <p:cNvSpPr/>
              <p:nvPr/>
            </p:nvSpPr>
            <p:spPr>
              <a:xfrm>
                <a:off x="10297551" y="633046"/>
                <a:ext cx="562707" cy="61010"/>
              </a:xfrm>
              <a:custGeom>
                <a:avLst/>
                <a:gdLst>
                  <a:gd name="connsiteX0" fmla="*/ 0 w 562707"/>
                  <a:gd name="connsiteY0" fmla="*/ 42203 h 61010"/>
                  <a:gd name="connsiteX1" fmla="*/ 182880 w 562707"/>
                  <a:gd name="connsiteY1" fmla="*/ 56271 h 61010"/>
                  <a:gd name="connsiteX2" fmla="*/ 436098 w 562707"/>
                  <a:gd name="connsiteY2" fmla="*/ 56271 h 61010"/>
                  <a:gd name="connsiteX3" fmla="*/ 562707 w 562707"/>
                  <a:gd name="connsiteY3" fmla="*/ 0 h 6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707" h="61010">
                    <a:moveTo>
                      <a:pt x="0" y="42203"/>
                    </a:moveTo>
                    <a:cubicBezTo>
                      <a:pt x="55098" y="48064"/>
                      <a:pt x="110197" y="53926"/>
                      <a:pt x="182880" y="56271"/>
                    </a:cubicBezTo>
                    <a:cubicBezTo>
                      <a:pt x="255563" y="58616"/>
                      <a:pt x="372794" y="65649"/>
                      <a:pt x="436098" y="56271"/>
                    </a:cubicBezTo>
                    <a:cubicBezTo>
                      <a:pt x="499402" y="46893"/>
                      <a:pt x="562707" y="0"/>
                      <a:pt x="562707" y="0"/>
                    </a:cubicBezTo>
                  </a:path>
                </a:pathLst>
              </a:custGeom>
              <a:grp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10311618" y="1055077"/>
                <a:ext cx="717453" cy="576775"/>
              </a:xfrm>
              <a:custGeom>
                <a:avLst/>
                <a:gdLst>
                  <a:gd name="connsiteX0" fmla="*/ 0 w 717453"/>
                  <a:gd name="connsiteY0" fmla="*/ 0 h 576775"/>
                  <a:gd name="connsiteX1" fmla="*/ 182880 w 717453"/>
                  <a:gd name="connsiteY1" fmla="*/ 98474 h 576775"/>
                  <a:gd name="connsiteX2" fmla="*/ 422031 w 717453"/>
                  <a:gd name="connsiteY2" fmla="*/ 168812 h 576775"/>
                  <a:gd name="connsiteX3" fmla="*/ 548640 w 717453"/>
                  <a:gd name="connsiteY3" fmla="*/ 323557 h 576775"/>
                  <a:gd name="connsiteX4" fmla="*/ 717453 w 717453"/>
                  <a:gd name="connsiteY4" fmla="*/ 576775 h 5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453" h="576775">
                    <a:moveTo>
                      <a:pt x="0" y="0"/>
                    </a:moveTo>
                    <a:cubicBezTo>
                      <a:pt x="56271" y="35169"/>
                      <a:pt x="112542" y="70339"/>
                      <a:pt x="182880" y="98474"/>
                    </a:cubicBezTo>
                    <a:cubicBezTo>
                      <a:pt x="253218" y="126609"/>
                      <a:pt x="361071" y="131298"/>
                      <a:pt x="422031" y="168812"/>
                    </a:cubicBezTo>
                    <a:cubicBezTo>
                      <a:pt x="482991" y="206326"/>
                      <a:pt x="499403" y="255563"/>
                      <a:pt x="548640" y="323557"/>
                    </a:cubicBezTo>
                    <a:cubicBezTo>
                      <a:pt x="597877" y="391551"/>
                      <a:pt x="717453" y="576775"/>
                      <a:pt x="717453" y="576775"/>
                    </a:cubicBezTo>
                  </a:path>
                </a:pathLst>
              </a:custGeom>
              <a:grp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Ellipse 21"/>
            <p:cNvSpPr/>
            <p:nvPr/>
          </p:nvSpPr>
          <p:spPr>
            <a:xfrm>
              <a:off x="10221618" y="607633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0109077" y="467099"/>
              <a:ext cx="112541" cy="12374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0267437" y="1024910"/>
              <a:ext cx="112541" cy="12374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9274038" y="2518671"/>
            <a:ext cx="1445953" cy="1716102"/>
            <a:chOff x="9274038" y="2518671"/>
            <a:chExt cx="1445953" cy="1716102"/>
          </a:xfrm>
        </p:grpSpPr>
        <p:sp>
          <p:nvSpPr>
            <p:cNvPr id="29" name="Forme libre 28"/>
            <p:cNvSpPr/>
            <p:nvPr/>
          </p:nvSpPr>
          <p:spPr>
            <a:xfrm>
              <a:off x="9274038" y="3064639"/>
              <a:ext cx="290724" cy="825011"/>
            </a:xfrm>
            <a:custGeom>
              <a:avLst/>
              <a:gdLst>
                <a:gd name="connsiteX0" fmla="*/ 112541 w 310670"/>
                <a:gd name="connsiteY0" fmla="*/ 25238 h 855232"/>
                <a:gd name="connsiteX1" fmla="*/ 295421 w 310670"/>
                <a:gd name="connsiteY1" fmla="*/ 67441 h 855232"/>
                <a:gd name="connsiteX2" fmla="*/ 295421 w 310670"/>
                <a:gd name="connsiteY2" fmla="*/ 602014 h 855232"/>
                <a:gd name="connsiteX3" fmla="*/ 253218 w 310670"/>
                <a:gd name="connsiteY3" fmla="*/ 756758 h 855232"/>
                <a:gd name="connsiteX4" fmla="*/ 0 w 310670"/>
                <a:gd name="connsiteY4" fmla="*/ 855232 h 855232"/>
                <a:gd name="connsiteX0" fmla="*/ 20376 w 317449"/>
                <a:gd name="connsiteY0" fmla="*/ 4460 h 985727"/>
                <a:gd name="connsiteX1" fmla="*/ 295421 w 317449"/>
                <a:gd name="connsiteY1" fmla="*/ 197936 h 985727"/>
                <a:gd name="connsiteX2" fmla="*/ 295421 w 317449"/>
                <a:gd name="connsiteY2" fmla="*/ 732509 h 985727"/>
                <a:gd name="connsiteX3" fmla="*/ 253218 w 317449"/>
                <a:gd name="connsiteY3" fmla="*/ 887253 h 985727"/>
                <a:gd name="connsiteX4" fmla="*/ 0 w 317449"/>
                <a:gd name="connsiteY4" fmla="*/ 985727 h 98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49" h="985727">
                  <a:moveTo>
                    <a:pt x="20376" y="4460"/>
                  </a:moveTo>
                  <a:cubicBezTo>
                    <a:pt x="96576" y="-22503"/>
                    <a:pt x="249580" y="76594"/>
                    <a:pt x="295421" y="197936"/>
                  </a:cubicBezTo>
                  <a:cubicBezTo>
                    <a:pt x="341262" y="319278"/>
                    <a:pt x="302455" y="617623"/>
                    <a:pt x="295421" y="732509"/>
                  </a:cubicBezTo>
                  <a:cubicBezTo>
                    <a:pt x="288387" y="847395"/>
                    <a:pt x="302455" y="845050"/>
                    <a:pt x="253218" y="887253"/>
                  </a:cubicBezTo>
                  <a:cubicBezTo>
                    <a:pt x="203981" y="929456"/>
                    <a:pt x="0" y="985727"/>
                    <a:pt x="0" y="985727"/>
                  </a:cubicBezTo>
                </a:path>
              </a:pathLst>
            </a:custGeom>
            <a:noFill/>
            <a:ln w="1016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r 34"/>
            <p:cNvGrpSpPr/>
            <p:nvPr/>
          </p:nvGrpSpPr>
          <p:grpSpPr>
            <a:xfrm>
              <a:off x="9524570" y="2518671"/>
              <a:ext cx="1195421" cy="1716102"/>
              <a:chOff x="8954570" y="2518671"/>
              <a:chExt cx="1195421" cy="1716102"/>
            </a:xfrm>
          </p:grpSpPr>
          <p:sp>
            <p:nvSpPr>
              <p:cNvPr id="26" name="Hexagone 25"/>
              <p:cNvSpPr/>
              <p:nvPr/>
            </p:nvSpPr>
            <p:spPr>
              <a:xfrm rot="5400000">
                <a:off x="8952439" y="3049161"/>
                <a:ext cx="1096031" cy="855967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orme libre 27"/>
              <p:cNvSpPr/>
              <p:nvPr/>
            </p:nvSpPr>
            <p:spPr>
              <a:xfrm>
                <a:off x="8954570" y="2518671"/>
                <a:ext cx="618978" cy="410457"/>
              </a:xfrm>
              <a:custGeom>
                <a:avLst/>
                <a:gdLst>
                  <a:gd name="connsiteX0" fmla="*/ 0 w 618978"/>
                  <a:gd name="connsiteY0" fmla="*/ 379828 h 410457"/>
                  <a:gd name="connsiteX1" fmla="*/ 211015 w 618978"/>
                  <a:gd name="connsiteY1" fmla="*/ 407963 h 410457"/>
                  <a:gd name="connsiteX2" fmla="*/ 393895 w 618978"/>
                  <a:gd name="connsiteY2" fmla="*/ 323557 h 410457"/>
                  <a:gd name="connsiteX3" fmla="*/ 506437 w 618978"/>
                  <a:gd name="connsiteY3" fmla="*/ 253218 h 410457"/>
                  <a:gd name="connsiteX4" fmla="*/ 618978 w 618978"/>
                  <a:gd name="connsiteY4" fmla="*/ 0 h 41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978" h="410457">
                    <a:moveTo>
                      <a:pt x="0" y="379828"/>
                    </a:moveTo>
                    <a:cubicBezTo>
                      <a:pt x="72683" y="398585"/>
                      <a:pt x="145366" y="417342"/>
                      <a:pt x="211015" y="407963"/>
                    </a:cubicBezTo>
                    <a:cubicBezTo>
                      <a:pt x="276664" y="398584"/>
                      <a:pt x="344658" y="349348"/>
                      <a:pt x="393895" y="323557"/>
                    </a:cubicBezTo>
                    <a:cubicBezTo>
                      <a:pt x="443132" y="297766"/>
                      <a:pt x="468923" y="307144"/>
                      <a:pt x="506437" y="253218"/>
                    </a:cubicBezTo>
                    <a:cubicBezTo>
                      <a:pt x="543951" y="199292"/>
                      <a:pt x="618978" y="0"/>
                      <a:pt x="618978" y="0"/>
                    </a:cubicBezTo>
                  </a:path>
                </a:pathLst>
              </a:custGeom>
              <a:noFill/>
              <a:ln w="1016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Forme libre 29"/>
              <p:cNvSpPr/>
              <p:nvPr/>
            </p:nvSpPr>
            <p:spPr>
              <a:xfrm>
                <a:off x="9559148" y="3874726"/>
                <a:ext cx="590843" cy="360047"/>
              </a:xfrm>
              <a:custGeom>
                <a:avLst/>
                <a:gdLst>
                  <a:gd name="connsiteX0" fmla="*/ 590843 w 590843"/>
                  <a:gd name="connsiteY0" fmla="*/ 22423 h 360047"/>
                  <a:gd name="connsiteX1" fmla="*/ 379828 w 590843"/>
                  <a:gd name="connsiteY1" fmla="*/ 8355 h 360047"/>
                  <a:gd name="connsiteX2" fmla="*/ 140677 w 590843"/>
                  <a:gd name="connsiteY2" fmla="*/ 134964 h 360047"/>
                  <a:gd name="connsiteX3" fmla="*/ 0 w 590843"/>
                  <a:gd name="connsiteY3" fmla="*/ 360047 h 36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843" h="360047">
                    <a:moveTo>
                      <a:pt x="590843" y="22423"/>
                    </a:moveTo>
                    <a:cubicBezTo>
                      <a:pt x="522849" y="6010"/>
                      <a:pt x="454856" y="-10402"/>
                      <a:pt x="379828" y="8355"/>
                    </a:cubicBezTo>
                    <a:cubicBezTo>
                      <a:pt x="304800" y="27112"/>
                      <a:pt x="203982" y="76349"/>
                      <a:pt x="140677" y="134964"/>
                    </a:cubicBezTo>
                    <a:cubicBezTo>
                      <a:pt x="77372" y="193579"/>
                      <a:pt x="0" y="360047"/>
                      <a:pt x="0" y="360047"/>
                    </a:cubicBezTo>
                  </a:path>
                </a:pathLst>
              </a:custGeom>
              <a:noFill/>
              <a:ln w="1016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9137958" y="3021490"/>
                <a:ext cx="180000" cy="1800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9359511" y="2899145"/>
                <a:ext cx="180000" cy="1800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9703355" y="3874724"/>
                <a:ext cx="180000" cy="1800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4613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3940" y="845323"/>
            <a:ext cx="7772400" cy="399852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  <a:t>III. </a:t>
            </a:r>
            <a:b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altLang="x-none" sz="4400" b="1" dirty="0">
                <a:solidFill>
                  <a:schemeClr val="accent6">
                    <a:lumMod val="50000"/>
                  </a:schemeClr>
                </a:solidFill>
              </a:rPr>
              <a:t>HABITER UN TERRITOIRE FRANCO-EUROPÉEN: UNE RÉGION TRANSFRONTALIÈRE</a:t>
            </a:r>
          </a:p>
        </p:txBody>
      </p:sp>
    </p:spTree>
    <p:extLst>
      <p:ext uri="{BB962C8B-B14F-4D97-AF65-F5344CB8AC3E}">
        <p14:creationId xmlns:p14="http://schemas.microsoft.com/office/powerpoint/2010/main" val="513327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L’ESPACE SCHENGEN AU QUOTIDIEN (Arte journal)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0477" y="2201036"/>
            <a:ext cx="289726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Romain </a:t>
            </a:r>
            <a:endParaRPr lang="fr-FR" sz="2800" dirty="0" smtClean="0"/>
          </a:p>
          <a:p>
            <a:pPr algn="ctr"/>
            <a:r>
              <a:rPr lang="fr-FR" sz="2800" dirty="0"/>
              <a:t>h</a:t>
            </a:r>
            <a:r>
              <a:rPr lang="fr-FR" sz="2800" dirty="0" smtClean="0"/>
              <a:t>abite-t-il </a:t>
            </a:r>
            <a:r>
              <a:rPr lang="fr-FR" sz="2800" dirty="0"/>
              <a:t>un territoire transfrontalier?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3106" y="1019628"/>
            <a:ext cx="8194819" cy="4609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la vidéo </a:t>
            </a:r>
          </a:p>
          <a:p>
            <a:pPr algn="ctr"/>
            <a:r>
              <a:rPr lang="fr-FR" dirty="0" smtClean="0"/>
              <a:t>L’espace Schengen au quotidien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Lien actif : </a:t>
            </a:r>
            <a:r>
              <a:rPr lang="fr-FR" dirty="0"/>
              <a:t> </a:t>
            </a:r>
            <a:endParaRPr lang="fr-FR" dirty="0" smtClean="0"/>
          </a:p>
          <a:p>
            <a:pPr algn="ctr"/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info.arte.tv/fr/lespace-schengen-au-quotidien</a:t>
            </a:r>
            <a:endParaRPr lang="fr-FR" dirty="0" smtClean="0"/>
          </a:p>
          <a:p>
            <a:pPr algn="ctr"/>
            <a:r>
              <a:rPr lang="fr-FR" dirty="0" smtClean="0"/>
              <a:t>Ou </a:t>
            </a:r>
          </a:p>
          <a:p>
            <a:pPr algn="ctr"/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www.youtube.com/watch?v=TVXV81s873M&amp;spfreload=10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567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-80210"/>
            <a:ext cx="8534400" cy="1507067"/>
          </a:xfrm>
        </p:spPr>
        <p:txBody>
          <a:bodyPr/>
          <a:lstStyle/>
          <a:p>
            <a:pPr lvl="0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Quel est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territoire de ROMAIN ?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1896"/>
            <a:ext cx="3705726" cy="34490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491916" y="2845287"/>
            <a:ext cx="224589" cy="288757"/>
          </a:xfrm>
          <a:prstGeom prst="rect">
            <a:avLst/>
          </a:prstGeom>
          <a:solidFill>
            <a:schemeClr val="accent6">
              <a:lumMod val="75000"/>
              <a:alpha val="48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98" y="1540041"/>
            <a:ext cx="5080438" cy="35285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108351" y="2902729"/>
            <a:ext cx="1324356" cy="843103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791" y="2774889"/>
            <a:ext cx="6522209" cy="40641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669791" y="2774889"/>
            <a:ext cx="6522209" cy="40641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28955" y="1165969"/>
            <a:ext cx="4495731" cy="748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r-FR" dirty="0" smtClean="0"/>
              <a:t>Comment Romain habite-t-il son territoire transfrontalier?</a:t>
            </a:r>
          </a:p>
          <a:p>
            <a:pPr marL="457200" indent="-45720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lang="fr-FR" dirty="0" smtClean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14196" y="4450278"/>
            <a:ext cx="4932817" cy="20811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r-FR" b="1" dirty="0" smtClean="0"/>
              <a:t>Habiter, c’est :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dirty="0" smtClean="0"/>
              <a:t>Se loger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dirty="0" smtClean="0"/>
              <a:t>Circuler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dirty="0" smtClean="0"/>
              <a:t>Travailler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dirty="0" smtClean="0"/>
              <a:t>avoir des activités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fr-FR" dirty="0" smtClean="0"/>
              <a:t>Porter un regard sur son territoire.</a:t>
            </a:r>
          </a:p>
        </p:txBody>
      </p:sp>
    </p:spTree>
    <p:extLst>
      <p:ext uri="{BB962C8B-B14F-4D97-AF65-F5344CB8AC3E}">
        <p14:creationId xmlns:p14="http://schemas.microsoft.com/office/powerpoint/2010/main" val="925636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162" y="0"/>
            <a:ext cx="504567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-1"/>
            <a:ext cx="21977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Exercice </a:t>
            </a:r>
            <a:r>
              <a:rPr lang="fr-F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5771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4065</TotalTime>
  <Words>530</Words>
  <Application>Microsoft Office PowerPoint</Application>
  <PresentationFormat>Personnalisé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Secteur</vt:lpstr>
      <vt:lpstr> II.   LA FRANCE, UN TERRITOIRE EUROPÉEN INCONTOURNABLE</vt:lpstr>
      <vt:lpstr>Présentation PowerPoint</vt:lpstr>
      <vt:lpstr>Présentation PowerPoint</vt:lpstr>
      <vt:lpstr>Présentation PowerPoint</vt:lpstr>
      <vt:lpstr>Présentation PowerPoint</vt:lpstr>
      <vt:lpstr>III.   HABITER UN TERRITOIRE FRANCO-EUROPÉEN: UNE RÉGION TRANSFRONTALIÈRE</vt:lpstr>
      <vt:lpstr>Présentation PowerPoint</vt:lpstr>
      <vt:lpstr>Quel est le territoire de ROMAIN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SÉQUENCE PÉDAGOGIQUE CLASSE DE 3ÈME</dc:title>
  <dc:creator>MANON ARNAUD</dc:creator>
  <cp:lastModifiedBy>User</cp:lastModifiedBy>
  <cp:revision>162</cp:revision>
  <dcterms:created xsi:type="dcterms:W3CDTF">2017-05-21T12:02:38Z</dcterms:created>
  <dcterms:modified xsi:type="dcterms:W3CDTF">2017-06-16T17:43:53Z</dcterms:modified>
</cp:coreProperties>
</file>