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5" r:id="rId6"/>
    <p:sldId id="266" r:id="rId7"/>
    <p:sldId id="269" r:id="rId8"/>
    <p:sldId id="273" r:id="rId9"/>
    <p:sldId id="262" r:id="rId10"/>
    <p:sldId id="261" r:id="rId1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F0F8"/>
    <a:srgbClr val="ABECF3"/>
    <a:srgbClr val="99E9F1"/>
    <a:srgbClr val="66FFCC"/>
    <a:srgbClr val="F6B9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338" y="-84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04B04E-2BDD-4DBB-9111-8C30E0A9FF6C}" type="datetimeFigureOut">
              <a:rPr lang="fr-FR" smtClean="0"/>
              <a:t>23/10/2015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460DA2-3713-430F-B939-DE4703AAAD66}" type="slidenum">
              <a:rPr lang="fr-FR" smtClean="0"/>
              <a:t>‹N°›</a:t>
            </a:fld>
            <a:endParaRPr lang="fr-FR"/>
          </a:p>
        </p:txBody>
      </p:sp>
    </p:spTree>
    <p:extLst>
      <p:ext uri="{BB962C8B-B14F-4D97-AF65-F5344CB8AC3E}">
        <p14:creationId xmlns:p14="http://schemas.microsoft.com/office/powerpoint/2010/main" val="3896583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2460DA2-3713-430F-B939-DE4703AAAD66}" type="slidenum">
              <a:rPr lang="fr-FR" smtClean="0"/>
              <a:t>1</a:t>
            </a:fld>
            <a:endParaRPr lang="fr-FR"/>
          </a:p>
        </p:txBody>
      </p:sp>
    </p:spTree>
    <p:extLst>
      <p:ext uri="{BB962C8B-B14F-4D97-AF65-F5344CB8AC3E}">
        <p14:creationId xmlns:p14="http://schemas.microsoft.com/office/powerpoint/2010/main" val="2489272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2460DA2-3713-430F-B939-DE4703AAAD66}" type="slidenum">
              <a:rPr lang="fr-FR" smtClean="0"/>
              <a:t>10</a:t>
            </a:fld>
            <a:endParaRPr lang="fr-FR"/>
          </a:p>
        </p:txBody>
      </p:sp>
    </p:spTree>
    <p:extLst>
      <p:ext uri="{BB962C8B-B14F-4D97-AF65-F5344CB8AC3E}">
        <p14:creationId xmlns:p14="http://schemas.microsoft.com/office/powerpoint/2010/main" val="731159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2460DA2-3713-430F-B939-DE4703AAAD66}" type="slidenum">
              <a:rPr lang="fr-FR" smtClean="0"/>
              <a:t>2</a:t>
            </a:fld>
            <a:endParaRPr lang="fr-FR"/>
          </a:p>
        </p:txBody>
      </p:sp>
    </p:spTree>
    <p:extLst>
      <p:ext uri="{BB962C8B-B14F-4D97-AF65-F5344CB8AC3E}">
        <p14:creationId xmlns:p14="http://schemas.microsoft.com/office/powerpoint/2010/main" val="3969117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2460DA2-3713-430F-B939-DE4703AAAD66}" type="slidenum">
              <a:rPr lang="fr-FR" smtClean="0"/>
              <a:t>3</a:t>
            </a:fld>
            <a:endParaRPr lang="fr-FR"/>
          </a:p>
        </p:txBody>
      </p:sp>
    </p:spTree>
    <p:extLst>
      <p:ext uri="{BB962C8B-B14F-4D97-AF65-F5344CB8AC3E}">
        <p14:creationId xmlns:p14="http://schemas.microsoft.com/office/powerpoint/2010/main" val="1178693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2460DA2-3713-430F-B939-DE4703AAAD66}" type="slidenum">
              <a:rPr lang="fr-FR" smtClean="0"/>
              <a:t>4</a:t>
            </a:fld>
            <a:endParaRPr lang="fr-FR"/>
          </a:p>
        </p:txBody>
      </p:sp>
    </p:spTree>
    <p:extLst>
      <p:ext uri="{BB962C8B-B14F-4D97-AF65-F5344CB8AC3E}">
        <p14:creationId xmlns:p14="http://schemas.microsoft.com/office/powerpoint/2010/main" val="3119444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2460DA2-3713-430F-B939-DE4703AAAD66}" type="slidenum">
              <a:rPr lang="fr-FR" smtClean="0"/>
              <a:t>5</a:t>
            </a:fld>
            <a:endParaRPr lang="fr-FR"/>
          </a:p>
        </p:txBody>
      </p:sp>
    </p:spTree>
    <p:extLst>
      <p:ext uri="{BB962C8B-B14F-4D97-AF65-F5344CB8AC3E}">
        <p14:creationId xmlns:p14="http://schemas.microsoft.com/office/powerpoint/2010/main" val="2316658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2460DA2-3713-430F-B939-DE4703AAAD66}" type="slidenum">
              <a:rPr lang="fr-FR" smtClean="0"/>
              <a:t>6</a:t>
            </a:fld>
            <a:endParaRPr lang="fr-FR"/>
          </a:p>
        </p:txBody>
      </p:sp>
    </p:spTree>
    <p:extLst>
      <p:ext uri="{BB962C8B-B14F-4D97-AF65-F5344CB8AC3E}">
        <p14:creationId xmlns:p14="http://schemas.microsoft.com/office/powerpoint/2010/main" val="4174931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2460DA2-3713-430F-B939-DE4703AAAD66}" type="slidenum">
              <a:rPr lang="fr-FR" smtClean="0"/>
              <a:t>7</a:t>
            </a:fld>
            <a:endParaRPr lang="fr-FR"/>
          </a:p>
        </p:txBody>
      </p:sp>
    </p:spTree>
    <p:extLst>
      <p:ext uri="{BB962C8B-B14F-4D97-AF65-F5344CB8AC3E}">
        <p14:creationId xmlns:p14="http://schemas.microsoft.com/office/powerpoint/2010/main" val="2612882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2460DA2-3713-430F-B939-DE4703AAAD66}" type="slidenum">
              <a:rPr lang="fr-FR" smtClean="0"/>
              <a:t>8</a:t>
            </a:fld>
            <a:endParaRPr lang="fr-FR"/>
          </a:p>
        </p:txBody>
      </p:sp>
    </p:spTree>
    <p:extLst>
      <p:ext uri="{BB962C8B-B14F-4D97-AF65-F5344CB8AC3E}">
        <p14:creationId xmlns:p14="http://schemas.microsoft.com/office/powerpoint/2010/main" val="3201374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2460DA2-3713-430F-B939-DE4703AAAD66}" type="slidenum">
              <a:rPr lang="fr-FR" smtClean="0"/>
              <a:t>9</a:t>
            </a:fld>
            <a:endParaRPr lang="fr-FR"/>
          </a:p>
        </p:txBody>
      </p:sp>
    </p:spTree>
    <p:extLst>
      <p:ext uri="{BB962C8B-B14F-4D97-AF65-F5344CB8AC3E}">
        <p14:creationId xmlns:p14="http://schemas.microsoft.com/office/powerpoint/2010/main" val="1178693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F06AAB25-951D-470B-8F99-E4D8DB20F3C4}" type="datetimeFigureOut">
              <a:rPr lang="fr-FR" smtClean="0"/>
              <a:t>23/10/2015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A78721-994B-41D0-B44D-C1324DA21DAE}" type="slidenum">
              <a:rPr lang="fr-FR" smtClean="0"/>
              <a:t>‹N°›</a:t>
            </a:fld>
            <a:endParaRPr lang="fr-FR"/>
          </a:p>
        </p:txBody>
      </p:sp>
    </p:spTree>
    <p:extLst>
      <p:ext uri="{BB962C8B-B14F-4D97-AF65-F5344CB8AC3E}">
        <p14:creationId xmlns:p14="http://schemas.microsoft.com/office/powerpoint/2010/main" val="14749267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06AAB25-951D-470B-8F99-E4D8DB20F3C4}" type="datetimeFigureOut">
              <a:rPr lang="fr-FR" smtClean="0"/>
              <a:t>23/10/2015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A78721-994B-41D0-B44D-C1324DA21DAE}" type="slidenum">
              <a:rPr lang="fr-FR" smtClean="0"/>
              <a:t>‹N°›</a:t>
            </a:fld>
            <a:endParaRPr lang="fr-FR"/>
          </a:p>
        </p:txBody>
      </p:sp>
    </p:spTree>
    <p:extLst>
      <p:ext uri="{BB962C8B-B14F-4D97-AF65-F5344CB8AC3E}">
        <p14:creationId xmlns:p14="http://schemas.microsoft.com/office/powerpoint/2010/main" val="27226108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06AAB25-951D-470B-8F99-E4D8DB20F3C4}" type="datetimeFigureOut">
              <a:rPr lang="fr-FR" smtClean="0"/>
              <a:t>23/10/2015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A78721-994B-41D0-B44D-C1324DA21DAE}" type="slidenum">
              <a:rPr lang="fr-FR" smtClean="0"/>
              <a:t>‹N°›</a:t>
            </a:fld>
            <a:endParaRPr lang="fr-FR"/>
          </a:p>
        </p:txBody>
      </p:sp>
    </p:spTree>
    <p:extLst>
      <p:ext uri="{BB962C8B-B14F-4D97-AF65-F5344CB8AC3E}">
        <p14:creationId xmlns:p14="http://schemas.microsoft.com/office/powerpoint/2010/main" val="33858175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06AAB25-951D-470B-8F99-E4D8DB20F3C4}" type="datetimeFigureOut">
              <a:rPr lang="fr-FR" smtClean="0"/>
              <a:t>23/10/2015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A78721-994B-41D0-B44D-C1324DA21DAE}" type="slidenum">
              <a:rPr lang="fr-FR" smtClean="0"/>
              <a:t>‹N°›</a:t>
            </a:fld>
            <a:endParaRPr lang="fr-FR"/>
          </a:p>
        </p:txBody>
      </p:sp>
    </p:spTree>
    <p:extLst>
      <p:ext uri="{BB962C8B-B14F-4D97-AF65-F5344CB8AC3E}">
        <p14:creationId xmlns:p14="http://schemas.microsoft.com/office/powerpoint/2010/main" val="15938567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F06AAB25-951D-470B-8F99-E4D8DB20F3C4}" type="datetimeFigureOut">
              <a:rPr lang="fr-FR" smtClean="0"/>
              <a:t>23/10/2015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A78721-994B-41D0-B44D-C1324DA21DAE}" type="slidenum">
              <a:rPr lang="fr-FR" smtClean="0"/>
              <a:t>‹N°›</a:t>
            </a:fld>
            <a:endParaRPr lang="fr-FR"/>
          </a:p>
        </p:txBody>
      </p:sp>
    </p:spTree>
    <p:extLst>
      <p:ext uri="{BB962C8B-B14F-4D97-AF65-F5344CB8AC3E}">
        <p14:creationId xmlns:p14="http://schemas.microsoft.com/office/powerpoint/2010/main" val="15711192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06AAB25-951D-470B-8F99-E4D8DB20F3C4}" type="datetimeFigureOut">
              <a:rPr lang="fr-FR" smtClean="0"/>
              <a:t>23/10/2015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CA78721-994B-41D0-B44D-C1324DA21DAE}" type="slidenum">
              <a:rPr lang="fr-FR" smtClean="0"/>
              <a:t>‹N°›</a:t>
            </a:fld>
            <a:endParaRPr lang="fr-FR"/>
          </a:p>
        </p:txBody>
      </p:sp>
    </p:spTree>
    <p:extLst>
      <p:ext uri="{BB962C8B-B14F-4D97-AF65-F5344CB8AC3E}">
        <p14:creationId xmlns:p14="http://schemas.microsoft.com/office/powerpoint/2010/main" val="26057374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06AAB25-951D-470B-8F99-E4D8DB20F3C4}" type="datetimeFigureOut">
              <a:rPr lang="fr-FR" smtClean="0"/>
              <a:t>23/10/2015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CA78721-994B-41D0-B44D-C1324DA21DAE}" type="slidenum">
              <a:rPr lang="fr-FR" smtClean="0"/>
              <a:t>‹N°›</a:t>
            </a:fld>
            <a:endParaRPr lang="fr-FR"/>
          </a:p>
        </p:txBody>
      </p:sp>
    </p:spTree>
    <p:extLst>
      <p:ext uri="{BB962C8B-B14F-4D97-AF65-F5344CB8AC3E}">
        <p14:creationId xmlns:p14="http://schemas.microsoft.com/office/powerpoint/2010/main" val="33550464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F06AAB25-951D-470B-8F99-E4D8DB20F3C4}" type="datetimeFigureOut">
              <a:rPr lang="fr-FR" smtClean="0"/>
              <a:t>23/10/2015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CA78721-994B-41D0-B44D-C1324DA21DAE}" type="slidenum">
              <a:rPr lang="fr-FR" smtClean="0"/>
              <a:t>‹N°›</a:t>
            </a:fld>
            <a:endParaRPr lang="fr-FR"/>
          </a:p>
        </p:txBody>
      </p:sp>
    </p:spTree>
    <p:extLst>
      <p:ext uri="{BB962C8B-B14F-4D97-AF65-F5344CB8AC3E}">
        <p14:creationId xmlns:p14="http://schemas.microsoft.com/office/powerpoint/2010/main" val="39534566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06AAB25-951D-470B-8F99-E4D8DB20F3C4}" type="datetimeFigureOut">
              <a:rPr lang="fr-FR" smtClean="0"/>
              <a:t>23/10/2015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CA78721-994B-41D0-B44D-C1324DA21DAE}" type="slidenum">
              <a:rPr lang="fr-FR" smtClean="0"/>
              <a:t>‹N°›</a:t>
            </a:fld>
            <a:endParaRPr lang="fr-FR"/>
          </a:p>
        </p:txBody>
      </p:sp>
    </p:spTree>
    <p:extLst>
      <p:ext uri="{BB962C8B-B14F-4D97-AF65-F5344CB8AC3E}">
        <p14:creationId xmlns:p14="http://schemas.microsoft.com/office/powerpoint/2010/main" val="37455549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06AAB25-951D-470B-8F99-E4D8DB20F3C4}" type="datetimeFigureOut">
              <a:rPr lang="fr-FR" smtClean="0"/>
              <a:t>23/10/2015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CA78721-994B-41D0-B44D-C1324DA21DAE}" type="slidenum">
              <a:rPr lang="fr-FR" smtClean="0"/>
              <a:t>‹N°›</a:t>
            </a:fld>
            <a:endParaRPr lang="fr-FR"/>
          </a:p>
        </p:txBody>
      </p:sp>
    </p:spTree>
    <p:extLst>
      <p:ext uri="{BB962C8B-B14F-4D97-AF65-F5344CB8AC3E}">
        <p14:creationId xmlns:p14="http://schemas.microsoft.com/office/powerpoint/2010/main" val="26399564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06AAB25-951D-470B-8F99-E4D8DB20F3C4}" type="datetimeFigureOut">
              <a:rPr lang="fr-FR" smtClean="0"/>
              <a:t>23/10/2015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CA78721-994B-41D0-B44D-C1324DA21DAE}" type="slidenum">
              <a:rPr lang="fr-FR" smtClean="0"/>
              <a:t>‹N°›</a:t>
            </a:fld>
            <a:endParaRPr lang="fr-FR"/>
          </a:p>
        </p:txBody>
      </p:sp>
    </p:spTree>
    <p:extLst>
      <p:ext uri="{BB962C8B-B14F-4D97-AF65-F5344CB8AC3E}">
        <p14:creationId xmlns:p14="http://schemas.microsoft.com/office/powerpoint/2010/main" val="13812537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6AAB25-951D-470B-8F99-E4D8DB20F3C4}" type="datetimeFigureOut">
              <a:rPr lang="fr-FR" smtClean="0"/>
              <a:t>23/10/2015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A78721-994B-41D0-B44D-C1324DA21DAE}" type="slidenum">
              <a:rPr lang="fr-FR" smtClean="0"/>
              <a:t>‹N°›</a:t>
            </a:fld>
            <a:endParaRPr lang="fr-FR"/>
          </a:p>
        </p:txBody>
      </p:sp>
    </p:spTree>
    <p:extLst>
      <p:ext uri="{BB962C8B-B14F-4D97-AF65-F5344CB8AC3E}">
        <p14:creationId xmlns:p14="http://schemas.microsoft.com/office/powerpoint/2010/main" val="653803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gif"/><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s://www.youtube.com/watch?v=dlTfpjBosW8" TargetMode="External"/><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20.jpeg"/><Relationship Id="rId7" Type="http://schemas.openxmlformats.org/officeDocument/2006/relationships/image" Target="../media/image23.png"/><Relationship Id="rId12" Type="http://schemas.openxmlformats.org/officeDocument/2006/relationships/image" Target="../media/image28.jpeg"/><Relationship Id="rId2" Type="http://schemas.openxmlformats.org/officeDocument/2006/relationships/notesSlide" Target="../notesSlides/notesSlide7.xml"/><Relationship Id="rId16"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microsoft.com/office/2007/relationships/hdphoto" Target="../media/hdphoto1.wdp"/><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1.jpeg"/><Relationship Id="rId9" Type="http://schemas.openxmlformats.org/officeDocument/2006/relationships/image" Target="../media/image25.png"/><Relationship Id="rId14" Type="http://schemas.openxmlformats.org/officeDocument/2006/relationships/image" Target="../media/image3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orinne\Downloads\EXPO_TVDC_095.jpg"/>
          <p:cNvPicPr>
            <a:picLocks noChangeAspect="1" noChangeArrowheads="1"/>
          </p:cNvPicPr>
          <p:nvPr/>
        </p:nvPicPr>
        <p:blipFill rotWithShape="1">
          <a:blip r:embed="rId3">
            <a:extLst>
              <a:ext uri="{28A0092B-C50C-407E-A947-70E740481C1C}">
                <a14:useLocalDpi xmlns:a14="http://schemas.microsoft.com/office/drawing/2010/main" val="0"/>
              </a:ext>
            </a:extLst>
          </a:blip>
          <a:srcRect l="8908" t="-247" r="2733" b="7052"/>
          <a:stretch/>
        </p:blipFill>
        <p:spPr bwMode="auto">
          <a:xfrm>
            <a:off x="0" y="-18295"/>
            <a:ext cx="9143999" cy="6903679"/>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rot="16200000">
            <a:off x="-3307845" y="3243950"/>
            <a:ext cx="6912000" cy="369332"/>
          </a:xfrm>
          <a:prstGeom prst="rect">
            <a:avLst/>
          </a:prstGeom>
          <a:solidFill>
            <a:srgbClr val="F6B986"/>
          </a:solidFill>
          <a:ln>
            <a:solidFill>
              <a:schemeClr val="bg1"/>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tabLst>
                <a:tab pos="1436688" algn="l"/>
              </a:tabLst>
            </a:pPr>
            <a:r>
              <a:rPr lang="fr-FR" b="1" cap="small" dirty="0">
                <a:solidFill>
                  <a:schemeClr val="accent6">
                    <a:lumMod val="50000"/>
                  </a:schemeClr>
                </a:solidFill>
                <a:latin typeface="Tw Cen MT" pitchFamily="34" charset="0"/>
              </a:rPr>
              <a:t>Thème 3 : Dynamiques des grandes aires continentales</a:t>
            </a:r>
          </a:p>
        </p:txBody>
      </p:sp>
      <p:sp>
        <p:nvSpPr>
          <p:cNvPr id="6" name="Rectangle 5"/>
          <p:cNvSpPr/>
          <p:nvPr/>
        </p:nvSpPr>
        <p:spPr>
          <a:xfrm>
            <a:off x="467544" y="982240"/>
            <a:ext cx="4392488" cy="1222624"/>
          </a:xfrm>
          <a:prstGeom prst="rect">
            <a:avLst/>
          </a:prstGeom>
          <a:solidFill>
            <a:srgbClr val="F6B986">
              <a:alpha val="50000"/>
            </a:srgbClr>
          </a:solidFill>
          <a:ln>
            <a:noFill/>
          </a:ln>
          <a:effectLst>
            <a:softEdge rad="63500"/>
          </a:effectLst>
        </p:spPr>
        <p:txBody>
          <a:bodyPr wrap="square" tIns="144000" bIns="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fr-FR" sz="35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John Handy LET" pitchFamily="2" charset="0"/>
              </a:rPr>
              <a:t>Le Sahara, ressources et conflits</a:t>
            </a:r>
            <a:endParaRPr lang="fr-FR" sz="35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John Handy LET" pitchFamily="2" charset="0"/>
            </a:endParaRPr>
          </a:p>
        </p:txBody>
      </p:sp>
      <p:sp>
        <p:nvSpPr>
          <p:cNvPr id="7" name="Rectangle 6"/>
          <p:cNvSpPr/>
          <p:nvPr/>
        </p:nvSpPr>
        <p:spPr>
          <a:xfrm>
            <a:off x="3635896" y="6608385"/>
            <a:ext cx="5544616" cy="276999"/>
          </a:xfrm>
          <a:prstGeom prst="rect">
            <a:avLst/>
          </a:prstGeom>
          <a:solidFill>
            <a:schemeClr val="bg1">
              <a:alpha val="30000"/>
            </a:schemeClr>
          </a:solidFill>
        </p:spPr>
        <p:txBody>
          <a:bodyPr wrap="square">
            <a:spAutoFit/>
          </a:bodyPr>
          <a:lstStyle/>
          <a:p>
            <a:pPr algn="r"/>
            <a:r>
              <a:rPr lang="fr-FR" sz="1200" b="1" dirty="0">
                <a:solidFill>
                  <a:schemeClr val="bg1"/>
                </a:solidFill>
                <a:latin typeface="Tw Cen MT" pitchFamily="34" charset="0"/>
              </a:rPr>
              <a:t>Détail d’un village aux environs de Tahoua, </a:t>
            </a:r>
            <a:r>
              <a:rPr lang="fr-FR" sz="1200" b="1" dirty="0" smtClean="0">
                <a:solidFill>
                  <a:schemeClr val="bg1"/>
                </a:solidFill>
                <a:latin typeface="Tw Cen MT" pitchFamily="34" charset="0"/>
              </a:rPr>
              <a:t>Niger (Photo de Yann-Arthus Bertrand) </a:t>
            </a:r>
            <a:endParaRPr lang="fr-FR" sz="1200" b="1" dirty="0">
              <a:solidFill>
                <a:schemeClr val="bg1"/>
              </a:solidFill>
              <a:latin typeface="Tw Cen MT" pitchFamily="34" charset="0"/>
            </a:endParaRPr>
          </a:p>
        </p:txBody>
      </p:sp>
      <p:sp>
        <p:nvSpPr>
          <p:cNvPr id="8" name="Rectangle 7"/>
          <p:cNvSpPr/>
          <p:nvPr/>
        </p:nvSpPr>
        <p:spPr>
          <a:xfrm>
            <a:off x="341912" y="-12932"/>
            <a:ext cx="8802087" cy="461665"/>
          </a:xfrm>
          <a:prstGeom prst="rect">
            <a:avLst/>
          </a:prstGeom>
        </p:spPr>
        <p:txBody>
          <a:bodyPr wrap="square">
            <a:spAutoFit/>
          </a:bodyPr>
          <a:lstStyle/>
          <a:p>
            <a:r>
              <a:rPr lang="fr-FR" sz="2400" b="1" u="sng" dirty="0" smtClean="0">
                <a:solidFill>
                  <a:schemeClr val="accent6">
                    <a:lumMod val="20000"/>
                    <a:lumOff val="80000"/>
                  </a:schemeClr>
                </a:solidFill>
                <a:effectLst>
                  <a:outerShdw blurRad="38100" dist="38100" dir="2700000" algn="tl">
                    <a:srgbClr val="000000">
                      <a:alpha val="43137"/>
                    </a:srgbClr>
                  </a:outerShdw>
                </a:effectLst>
                <a:latin typeface="John Handy LET" pitchFamily="2" charset="0"/>
              </a:rPr>
              <a:t>Question 2 : L’Afrique, les défis du développement</a:t>
            </a:r>
            <a:endParaRPr lang="fr-FR" sz="2400" b="1" u="sng" dirty="0">
              <a:solidFill>
                <a:schemeClr val="accent6">
                  <a:lumMod val="20000"/>
                  <a:lumOff val="80000"/>
                </a:schemeClr>
              </a:solidFill>
              <a:effectLst>
                <a:outerShdw blurRad="38100" dist="38100" dir="2700000" algn="tl">
                  <a:srgbClr val="000000">
                    <a:alpha val="43137"/>
                  </a:srgbClr>
                </a:outerShdw>
              </a:effectLst>
              <a:latin typeface="John Handy LET" pitchFamily="2" charset="0"/>
            </a:endParaRPr>
          </a:p>
        </p:txBody>
      </p:sp>
      <p:sp>
        <p:nvSpPr>
          <p:cNvPr id="9" name="Rectangle 8"/>
          <p:cNvSpPr/>
          <p:nvPr/>
        </p:nvSpPr>
        <p:spPr>
          <a:xfrm>
            <a:off x="341912" y="433441"/>
            <a:ext cx="3726032" cy="461665"/>
          </a:xfrm>
          <a:prstGeom prst="rect">
            <a:avLst/>
          </a:prstGeom>
        </p:spPr>
        <p:txBody>
          <a:bodyPr wrap="square">
            <a:spAutoFit/>
          </a:bodyPr>
          <a:lstStyle/>
          <a:p>
            <a:r>
              <a:rPr lang="fr-FR" sz="2400" b="1" u="sng" dirty="0" smtClean="0">
                <a:solidFill>
                  <a:schemeClr val="accent6">
                    <a:lumMod val="20000"/>
                    <a:lumOff val="80000"/>
                  </a:schemeClr>
                </a:solidFill>
                <a:effectLst>
                  <a:outerShdw blurRad="38100" dist="38100" dir="2700000" algn="tl">
                    <a:srgbClr val="000000">
                      <a:alpha val="43137"/>
                    </a:srgbClr>
                  </a:outerShdw>
                </a:effectLst>
                <a:latin typeface="John Handy LET" pitchFamily="2" charset="0"/>
              </a:rPr>
              <a:t>Etude de cas (Chapitre 9)</a:t>
            </a:r>
            <a:endParaRPr lang="fr-FR" sz="2400" b="1" u="sng" dirty="0">
              <a:solidFill>
                <a:schemeClr val="accent6">
                  <a:lumMod val="20000"/>
                  <a:lumOff val="80000"/>
                </a:schemeClr>
              </a:solidFill>
              <a:effectLst>
                <a:outerShdw blurRad="38100" dist="38100" dir="2700000" algn="tl">
                  <a:srgbClr val="000000">
                    <a:alpha val="43137"/>
                  </a:srgbClr>
                </a:outerShdw>
              </a:effectLst>
              <a:latin typeface="John Handy LET" pitchFamily="2" charset="0"/>
            </a:endParaRPr>
          </a:p>
        </p:txBody>
      </p:sp>
      <p:sp>
        <p:nvSpPr>
          <p:cNvPr id="10" name="Rectangle 9"/>
          <p:cNvSpPr/>
          <p:nvPr/>
        </p:nvSpPr>
        <p:spPr>
          <a:xfrm>
            <a:off x="539551" y="1052736"/>
            <a:ext cx="4248000" cy="1080120"/>
          </a:xfrm>
          <a:prstGeom prst="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8434080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2000"/>
                                        <p:tgtEl>
                                          <p:spTgt spid="5"/>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2000"/>
                                        <p:tgtEl>
                                          <p:spTgt spid="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1000"/>
                                        <p:tgtEl>
                                          <p:spTgt spid="7"/>
                                        </p:tgtEl>
                                      </p:cBhvr>
                                    </p:animEffect>
                                  </p:childTnLst>
                                </p:cTn>
                              </p:par>
                            </p:childTnLst>
                          </p:cTn>
                        </p:par>
                        <p:par>
                          <p:cTn id="15" fill="hold">
                            <p:stCondLst>
                              <p:cond delay="4000"/>
                            </p:stCondLst>
                            <p:childTnLst>
                              <p:par>
                                <p:cTn id="16" presetID="2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2000"/>
                                        <p:tgtEl>
                                          <p:spTgt spid="9"/>
                                        </p:tgtEl>
                                      </p:cBhvr>
                                    </p:animEffect>
                                  </p:childTnLst>
                                </p:cTn>
                              </p:par>
                            </p:childTnLst>
                          </p:cTn>
                        </p:par>
                        <p:par>
                          <p:cTn id="19" fill="hold">
                            <p:stCondLst>
                              <p:cond delay="60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2000"/>
                                        <p:tgtEl>
                                          <p:spTgt spid="6"/>
                                        </p:tgtEl>
                                      </p:cBhvr>
                                    </p:animEffect>
                                  </p:childTnLst>
                                </p:cTn>
                              </p:par>
                            </p:childTnLst>
                          </p:cTn>
                        </p:par>
                        <p:par>
                          <p:cTn id="23" fill="hold">
                            <p:stCondLst>
                              <p:cond delay="8000"/>
                            </p:stCondLst>
                            <p:childTnLst>
                              <p:par>
                                <p:cTn id="24" presetID="21"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heel(1)">
                                      <p:cBhvr>
                                        <p:cTn id="2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palancus.com/wp-content/uploads/2011/11/Steve-Mc-Curry-Femme-Touareg-Mali.jpg"/>
          <p:cNvPicPr>
            <a:picLocks noChangeAspect="1" noChangeArrowheads="1"/>
          </p:cNvPicPr>
          <p:nvPr/>
        </p:nvPicPr>
        <p:blipFill rotWithShape="1">
          <a:blip r:embed="rId3">
            <a:extLst>
              <a:ext uri="{28A0092B-C50C-407E-A947-70E740481C1C}">
                <a14:useLocalDpi xmlns:a14="http://schemas.microsoft.com/office/drawing/2010/main" val="0"/>
              </a:ext>
            </a:extLst>
          </a:blip>
          <a:srcRect r="12986"/>
          <a:stretch/>
        </p:blipFill>
        <p:spPr bwMode="auto">
          <a:xfrm>
            <a:off x="0" y="-7971"/>
            <a:ext cx="9180512" cy="68909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7524" y="692696"/>
            <a:ext cx="8568952" cy="5816977"/>
          </a:xfrm>
          <a:prstGeom prst="rect">
            <a:avLst/>
          </a:prstGeom>
          <a:solidFill>
            <a:schemeClr val="accent6">
              <a:lumMod val="40000"/>
              <a:lumOff val="60000"/>
              <a:alpha val="59000"/>
            </a:schemeClr>
          </a:solidFill>
        </p:spPr>
        <p:txBody>
          <a:bodyPr wrap="square">
            <a:spAutoFit/>
          </a:bodyPr>
          <a:lstStyle/>
          <a:p>
            <a:r>
              <a:rPr lang="fr-FR" sz="1200" b="1" u="sng" dirty="0" smtClean="0">
                <a:solidFill>
                  <a:srgbClr val="C00000"/>
                </a:solidFill>
                <a:latin typeface="Tw Cen MT" pitchFamily="34" charset="0"/>
              </a:rPr>
              <a:t>Fiche </a:t>
            </a:r>
            <a:r>
              <a:rPr lang="fr-FR" sz="1200" b="1" u="sng" dirty="0" err="1" smtClean="0">
                <a:solidFill>
                  <a:srgbClr val="C00000"/>
                </a:solidFill>
                <a:latin typeface="Tw Cen MT" pitchFamily="34" charset="0"/>
              </a:rPr>
              <a:t>Eduscol</a:t>
            </a:r>
            <a:endParaRPr lang="fr-FR" sz="1200" b="1" u="sng" dirty="0" smtClean="0">
              <a:solidFill>
                <a:srgbClr val="C00000"/>
              </a:solidFill>
              <a:latin typeface="Tw Cen MT" pitchFamily="34" charset="0"/>
            </a:endParaRPr>
          </a:p>
          <a:p>
            <a:r>
              <a:rPr lang="fr-FR" sz="1200" dirty="0">
                <a:latin typeface="Tw Cen MT" pitchFamily="34" charset="0"/>
              </a:rPr>
              <a:t>http://</a:t>
            </a:r>
            <a:r>
              <a:rPr lang="fr-FR" sz="1200" dirty="0" smtClean="0">
                <a:latin typeface="Tw Cen MT" pitchFamily="34" charset="0"/>
              </a:rPr>
              <a:t>cache.media.eduscol.education.fr/file/lycee/44/5/LyceeGT_Ressources_Geo_T_09_Th3_Q2_Afrique_213445.pdf</a:t>
            </a:r>
          </a:p>
          <a:p>
            <a:endParaRPr lang="fr-FR" sz="1200" dirty="0">
              <a:latin typeface="Tw Cen MT" pitchFamily="34" charset="0"/>
            </a:endParaRPr>
          </a:p>
          <a:p>
            <a:r>
              <a:rPr lang="fr-FR" sz="1200" b="1" u="sng" dirty="0" smtClean="0">
                <a:solidFill>
                  <a:srgbClr val="C00000"/>
                </a:solidFill>
                <a:latin typeface="Tw Cen MT" pitchFamily="34" charset="0"/>
              </a:rPr>
              <a:t>Site académique et blogs</a:t>
            </a:r>
          </a:p>
          <a:p>
            <a:r>
              <a:rPr lang="fr-FR" sz="1200" dirty="0">
                <a:latin typeface="Tw Cen MT" pitchFamily="34" charset="0"/>
              </a:rPr>
              <a:t>http://pedagogie.ac-limoges.fr/hist_geo/spip.php?article311</a:t>
            </a:r>
          </a:p>
          <a:p>
            <a:r>
              <a:rPr lang="fr-FR" sz="1200" dirty="0" smtClean="0">
                <a:latin typeface="Tw Cen MT" pitchFamily="34" charset="0"/>
              </a:rPr>
              <a:t>http</a:t>
            </a:r>
            <a:r>
              <a:rPr lang="fr-FR" sz="1200" dirty="0">
                <a:latin typeface="Tw Cen MT" pitchFamily="34" charset="0"/>
              </a:rPr>
              <a:t>://</a:t>
            </a:r>
            <a:r>
              <a:rPr lang="fr-FR" sz="1200" dirty="0" smtClean="0">
                <a:latin typeface="Tw Cen MT" pitchFamily="34" charset="0"/>
              </a:rPr>
              <a:t>www.ac-paris.fr/portail/jcms/p1_546876/le-sahara-ressources-et-conflits-tle-es-l?cid=piapp1_59820&amp;portal=sites_10590</a:t>
            </a:r>
          </a:p>
          <a:p>
            <a:r>
              <a:rPr lang="fr-FR" sz="1200" dirty="0">
                <a:latin typeface="Tw Cen MT" pitchFamily="34" charset="0"/>
              </a:rPr>
              <a:t>http://</a:t>
            </a:r>
            <a:r>
              <a:rPr lang="fr-FR" sz="1200" dirty="0" smtClean="0">
                <a:latin typeface="Tw Cen MT" pitchFamily="34" charset="0"/>
              </a:rPr>
              <a:t>www.lyceedadultes.fr/sitepedagogique/documents/HG/HGTermL/livret_hg_TermLES/TermL_G12_T3_Q2_C1_Le_Sahara_ressources_conflits_etude_de_cas.pdf</a:t>
            </a:r>
          </a:p>
          <a:p>
            <a:r>
              <a:rPr lang="fr-FR" sz="1200" dirty="0">
                <a:latin typeface="Tw Cen MT" pitchFamily="34" charset="0"/>
              </a:rPr>
              <a:t>http://hist.geo.over-blog.com/article-l-afrique-1-le-sahara-ressources-et-conflits-117266654.html</a:t>
            </a:r>
            <a:endParaRPr lang="fr-FR" sz="1200" dirty="0" smtClean="0">
              <a:latin typeface="Tw Cen MT" pitchFamily="34" charset="0"/>
            </a:endParaRPr>
          </a:p>
          <a:p>
            <a:endParaRPr lang="fr-FR" sz="1200" dirty="0">
              <a:latin typeface="Tw Cen MT" pitchFamily="34" charset="0"/>
            </a:endParaRPr>
          </a:p>
          <a:p>
            <a:r>
              <a:rPr lang="fr-FR" sz="1200" b="1" u="sng" dirty="0" smtClean="0">
                <a:solidFill>
                  <a:srgbClr val="C00000"/>
                </a:solidFill>
                <a:latin typeface="Tw Cen MT" pitchFamily="34" charset="0"/>
              </a:rPr>
              <a:t>Données générales </a:t>
            </a:r>
          </a:p>
          <a:p>
            <a:r>
              <a:rPr lang="fr-FR" sz="1200" dirty="0" smtClean="0">
                <a:latin typeface="Tw Cen MT" pitchFamily="34" charset="0"/>
              </a:rPr>
              <a:t>http</a:t>
            </a:r>
            <a:r>
              <a:rPr lang="fr-FR" sz="1200" dirty="0">
                <a:latin typeface="Tw Cen MT" pitchFamily="34" charset="0"/>
              </a:rPr>
              <a:t>://</a:t>
            </a:r>
            <a:r>
              <a:rPr lang="fr-FR" sz="1200" dirty="0" smtClean="0">
                <a:latin typeface="Tw Cen MT" pitchFamily="34" charset="0"/>
              </a:rPr>
              <a:t>www.cartografareilpresente.org/rubrique89.html?lang=fr</a:t>
            </a:r>
          </a:p>
          <a:p>
            <a:r>
              <a:rPr lang="fr-FR" sz="1200" dirty="0">
                <a:latin typeface="Tw Cen MT" pitchFamily="34" charset="0"/>
              </a:rPr>
              <a:t>http://</a:t>
            </a:r>
            <a:r>
              <a:rPr lang="fr-FR" sz="1200" dirty="0" smtClean="0">
                <a:latin typeface="Tw Cen MT" pitchFamily="34" charset="0"/>
              </a:rPr>
              <a:t>www.bbc.co.uk/afrique/nos_emissions/2013/01/130123_sahel_test1.shtml</a:t>
            </a:r>
          </a:p>
          <a:p>
            <a:r>
              <a:rPr lang="fr-FR" sz="1200" dirty="0"/>
              <a:t>http://</a:t>
            </a:r>
            <a:r>
              <a:rPr lang="fr-FR" sz="1200" dirty="0" smtClean="0"/>
              <a:t>www.herodote.org/spip.php?article507</a:t>
            </a:r>
          </a:p>
          <a:p>
            <a:r>
              <a:rPr lang="fr-FR" sz="1200" dirty="0">
                <a:latin typeface="Tw Cen MT" pitchFamily="34" charset="0"/>
              </a:rPr>
              <a:t>http://</a:t>
            </a:r>
            <a:r>
              <a:rPr lang="fr-FR" sz="1200" dirty="0" smtClean="0">
                <a:latin typeface="Tw Cen MT" pitchFamily="34" charset="0"/>
              </a:rPr>
              <a:t>cbudde.free.fr/spip.php?article192 (dessous des cartes : l’Afrique, le Sahara)</a:t>
            </a:r>
          </a:p>
          <a:p>
            <a:r>
              <a:rPr lang="fr-FR" sz="1200" dirty="0">
                <a:latin typeface="Tw Cen MT" pitchFamily="34" charset="0"/>
              </a:rPr>
              <a:t>http://</a:t>
            </a:r>
            <a:r>
              <a:rPr lang="fr-FR" sz="1200" dirty="0" smtClean="0">
                <a:latin typeface="Tw Cen MT" pitchFamily="34" charset="0"/>
              </a:rPr>
              <a:t>www.myop.fr/fr/archives-serie/detail?q=1658&amp;photo=64771 (photos de l’album </a:t>
            </a:r>
            <a:r>
              <a:rPr lang="fr-FR" sz="1200" dirty="0">
                <a:latin typeface="Tw Cen MT" pitchFamily="34" charset="0"/>
              </a:rPr>
              <a:t>K</a:t>
            </a:r>
            <a:r>
              <a:rPr lang="fr-FR" sz="1200" dirty="0" smtClean="0">
                <a:latin typeface="Tw Cen MT" pitchFamily="34" charset="0"/>
              </a:rPr>
              <a:t>ingsley)</a:t>
            </a:r>
          </a:p>
          <a:p>
            <a:endParaRPr lang="fr-FR" sz="1200" dirty="0" smtClean="0">
              <a:latin typeface="Tw Cen MT" pitchFamily="34" charset="0"/>
            </a:endParaRPr>
          </a:p>
          <a:p>
            <a:r>
              <a:rPr lang="fr-FR" sz="1200" b="1" u="sng" dirty="0" smtClean="0">
                <a:solidFill>
                  <a:srgbClr val="C00000"/>
                </a:solidFill>
                <a:latin typeface="Tw Cen MT" pitchFamily="34" charset="0"/>
              </a:rPr>
              <a:t>Sur la </a:t>
            </a:r>
            <a:r>
              <a:rPr lang="fr-FR" sz="1200" b="1" u="sng" dirty="0" err="1" smtClean="0">
                <a:solidFill>
                  <a:srgbClr val="C00000"/>
                </a:solidFill>
                <a:latin typeface="Tw Cen MT" pitchFamily="34" charset="0"/>
              </a:rPr>
              <a:t>barriérisation</a:t>
            </a:r>
            <a:r>
              <a:rPr lang="fr-FR" sz="1200" b="1" u="sng" dirty="0" smtClean="0">
                <a:solidFill>
                  <a:srgbClr val="C00000"/>
                </a:solidFill>
                <a:latin typeface="Tw Cen MT" pitchFamily="34" charset="0"/>
              </a:rPr>
              <a:t> du Sahara</a:t>
            </a:r>
          </a:p>
          <a:p>
            <a:r>
              <a:rPr lang="fr-FR" sz="1200" dirty="0" smtClean="0">
                <a:latin typeface="Tw Cen MT" pitchFamily="34" charset="0"/>
              </a:rPr>
              <a:t>http</a:t>
            </a:r>
            <a:r>
              <a:rPr lang="fr-FR" sz="1200" dirty="0">
                <a:latin typeface="Tw Cen MT" pitchFamily="34" charset="0"/>
              </a:rPr>
              <a:t>://</a:t>
            </a:r>
            <a:r>
              <a:rPr lang="fr-FR" sz="1200" dirty="0" smtClean="0">
                <a:latin typeface="Tw Cen MT" pitchFamily="34" charset="0"/>
              </a:rPr>
              <a:t>www.herodote.org/spip.php?rubrique57</a:t>
            </a:r>
          </a:p>
          <a:p>
            <a:r>
              <a:rPr lang="fr-FR" sz="1200" dirty="0">
                <a:latin typeface="Tw Cen MT" pitchFamily="34" charset="0"/>
              </a:rPr>
              <a:t>http://</a:t>
            </a:r>
            <a:r>
              <a:rPr lang="fr-FR" sz="1200" dirty="0" smtClean="0">
                <a:latin typeface="Tw Cen MT" pitchFamily="34" charset="0"/>
              </a:rPr>
              <a:t>www.persee.fr/web/revues/home/prescript/article/remmm_0035-1474_1988_num_48_1_2235</a:t>
            </a:r>
          </a:p>
          <a:p>
            <a:endParaRPr lang="fr-FR" sz="1200" dirty="0">
              <a:latin typeface="Tw Cen MT" pitchFamily="34" charset="0"/>
            </a:endParaRPr>
          </a:p>
          <a:p>
            <a:r>
              <a:rPr lang="fr-FR" sz="1200" b="1" u="sng" dirty="0" smtClean="0">
                <a:solidFill>
                  <a:srgbClr val="C00000"/>
                </a:solidFill>
                <a:latin typeface="Tw Cen MT" pitchFamily="34" charset="0"/>
              </a:rPr>
              <a:t>Sur la géopolitique des conflits</a:t>
            </a:r>
          </a:p>
          <a:p>
            <a:r>
              <a:rPr lang="fr-FR" sz="1200" dirty="0" smtClean="0">
                <a:latin typeface="Tw Cen MT" pitchFamily="34" charset="0"/>
              </a:rPr>
              <a:t>Retaillé </a:t>
            </a:r>
            <a:r>
              <a:rPr lang="fr-FR" sz="1200" dirty="0">
                <a:latin typeface="Tw Cen MT" pitchFamily="34" charset="0"/>
              </a:rPr>
              <a:t>Denis, </a:t>
            </a:r>
            <a:r>
              <a:rPr lang="fr-FR" sz="1200" dirty="0" smtClean="0">
                <a:latin typeface="Tw Cen MT" pitchFamily="34" charset="0"/>
              </a:rPr>
              <a:t>«Introduction </a:t>
            </a:r>
            <a:r>
              <a:rPr lang="fr-FR" sz="1200" dirty="0">
                <a:latin typeface="Tw Cen MT" pitchFamily="34" charset="0"/>
              </a:rPr>
              <a:t>à une géographie des </a:t>
            </a:r>
            <a:r>
              <a:rPr lang="fr-FR" sz="1200" dirty="0" smtClean="0">
                <a:latin typeface="Tw Cen MT" pitchFamily="34" charset="0"/>
              </a:rPr>
              <a:t>conflits», L'Information </a:t>
            </a:r>
            <a:r>
              <a:rPr lang="fr-FR" sz="1200" dirty="0">
                <a:latin typeface="Tw Cen MT" pitchFamily="34" charset="0"/>
              </a:rPr>
              <a:t>géographique </a:t>
            </a:r>
            <a:r>
              <a:rPr lang="fr-FR" sz="1200" dirty="0" smtClean="0">
                <a:latin typeface="Tw Cen MT" pitchFamily="34" charset="0"/>
              </a:rPr>
              <a:t>, </a:t>
            </a:r>
            <a:r>
              <a:rPr lang="fr-FR" sz="1200" dirty="0">
                <a:latin typeface="Tw Cen MT" pitchFamily="34" charset="0"/>
              </a:rPr>
              <a:t>2011/3 Vol. 75, p. 6-22. </a:t>
            </a:r>
            <a:endParaRPr lang="fr-FR" sz="1200" dirty="0" smtClean="0">
              <a:latin typeface="Tw Cen MT" pitchFamily="34" charset="0"/>
            </a:endParaRPr>
          </a:p>
          <a:p>
            <a:r>
              <a:rPr lang="fr-FR" sz="1200" dirty="0">
                <a:latin typeface="Tw Cen MT" pitchFamily="34" charset="0"/>
              </a:rPr>
              <a:t>http://</a:t>
            </a:r>
            <a:r>
              <a:rPr lang="fr-FR" sz="1200" dirty="0" smtClean="0">
                <a:latin typeface="Tw Cen MT" pitchFamily="34" charset="0"/>
              </a:rPr>
              <a:t>www.cairn.info/resume.php?ID_ARTICLE=LIG_753_0051 (article de Retaillé Denis, payant)</a:t>
            </a:r>
          </a:p>
          <a:p>
            <a:r>
              <a:rPr lang="fr-FR" sz="1200" dirty="0" smtClean="0">
                <a:latin typeface="Tw Cen MT" pitchFamily="34" charset="0"/>
              </a:rPr>
              <a:t>Conférence à Saint Laurent du Maroni le 26/04/2013 : géographie des conflits + la guerre au Sahel-Sahara</a:t>
            </a:r>
          </a:p>
          <a:p>
            <a:endParaRPr lang="fr-FR" sz="1200" dirty="0">
              <a:latin typeface="Tw Cen MT" pitchFamily="34" charset="0"/>
            </a:endParaRPr>
          </a:p>
          <a:p>
            <a:r>
              <a:rPr lang="fr-FR" sz="1200" b="1" u="sng" dirty="0" smtClean="0">
                <a:solidFill>
                  <a:srgbClr val="C00000"/>
                </a:solidFill>
                <a:latin typeface="Tw Cen MT" pitchFamily="34" charset="0"/>
              </a:rPr>
              <a:t>Sur l’idée d’un espace convoité et stratégique</a:t>
            </a:r>
          </a:p>
          <a:p>
            <a:r>
              <a:rPr lang="fr-FR" sz="1200" dirty="0">
                <a:latin typeface="Tw Cen MT" pitchFamily="34" charset="0"/>
              </a:rPr>
              <a:t>http://</a:t>
            </a:r>
            <a:r>
              <a:rPr lang="fr-FR" sz="1200" dirty="0" smtClean="0">
                <a:latin typeface="Tw Cen MT" pitchFamily="34" charset="0"/>
              </a:rPr>
              <a:t>www.regard-est.com/home/breve_contenu.php?id=1285</a:t>
            </a:r>
          </a:p>
          <a:p>
            <a:r>
              <a:rPr lang="fr-FR" sz="1200" dirty="0">
                <a:latin typeface="Tw Cen MT" pitchFamily="34" charset="0"/>
              </a:rPr>
              <a:t>http://</a:t>
            </a:r>
            <a:r>
              <a:rPr lang="fr-FR" sz="1200" dirty="0" smtClean="0">
                <a:latin typeface="Tw Cen MT" pitchFamily="34" charset="0"/>
              </a:rPr>
              <a:t>www.agenceecofin.com/entreprises/1312-2511-sahel-45-000-salaries-francais-a-securiser-de-toute-urgence</a:t>
            </a:r>
          </a:p>
          <a:p>
            <a:r>
              <a:rPr lang="fr-FR" sz="1200" dirty="0">
                <a:latin typeface="Tw Cen MT" pitchFamily="34" charset="0"/>
              </a:rPr>
              <a:t>http://www.africadiligence.com/intelligence-strategique-123-sahel-paris-securise-aussi-les-sous-sols</a:t>
            </a:r>
            <a:r>
              <a:rPr lang="fr-FR" sz="1200" dirty="0" smtClean="0">
                <a:latin typeface="Tw Cen MT" pitchFamily="34" charset="0"/>
              </a:rPr>
              <a:t>/</a:t>
            </a:r>
          </a:p>
          <a:p>
            <a:r>
              <a:rPr lang="fr-FR" sz="1200" dirty="0">
                <a:latin typeface="Tw Cen MT" pitchFamily="34" charset="0"/>
              </a:rPr>
              <a:t>http://maliactu.net/les-ong-salarment-de-la-situation-humanitaire-au-mali/</a:t>
            </a:r>
          </a:p>
        </p:txBody>
      </p:sp>
      <p:sp>
        <p:nvSpPr>
          <p:cNvPr id="3" name="ZoneTexte 2"/>
          <p:cNvSpPr txBox="1"/>
          <p:nvPr/>
        </p:nvSpPr>
        <p:spPr>
          <a:xfrm>
            <a:off x="4644008" y="0"/>
            <a:ext cx="4265887" cy="738664"/>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fr-FR" sz="42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John Handy LET" pitchFamily="2" charset="0"/>
              </a:rPr>
              <a:t>Ressources</a:t>
            </a:r>
            <a:endParaRPr lang="fr-FR" sz="4200" b="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John Handy LET" pitchFamily="2" charset="0"/>
            </a:endParaRPr>
          </a:p>
        </p:txBody>
      </p:sp>
      <p:sp>
        <p:nvSpPr>
          <p:cNvPr id="6" name="Rectangle 5"/>
          <p:cNvSpPr/>
          <p:nvPr/>
        </p:nvSpPr>
        <p:spPr>
          <a:xfrm>
            <a:off x="6552728" y="6608385"/>
            <a:ext cx="2627784" cy="276999"/>
          </a:xfrm>
          <a:prstGeom prst="rect">
            <a:avLst/>
          </a:prstGeom>
          <a:solidFill>
            <a:schemeClr val="bg1">
              <a:alpha val="30000"/>
            </a:schemeClr>
          </a:solidFill>
        </p:spPr>
        <p:txBody>
          <a:bodyPr wrap="square">
            <a:spAutoFit/>
          </a:bodyPr>
          <a:lstStyle/>
          <a:p>
            <a:pPr algn="r"/>
            <a:r>
              <a:rPr lang="fr-FR" sz="1200" b="1" dirty="0" smtClean="0">
                <a:solidFill>
                  <a:schemeClr val="bg1"/>
                </a:solidFill>
                <a:effectLst/>
                <a:latin typeface="Tw Cen MT" pitchFamily="34" charset="0"/>
              </a:rPr>
              <a:t>Portrait d’une femme Touareg/Sahara</a:t>
            </a:r>
            <a:endParaRPr lang="fr-FR" sz="1200" b="1" dirty="0">
              <a:solidFill>
                <a:schemeClr val="bg1"/>
              </a:solidFill>
              <a:latin typeface="Tw Cen MT" pitchFamily="34" charset="0"/>
            </a:endParaRPr>
          </a:p>
        </p:txBody>
      </p:sp>
    </p:spTree>
    <p:extLst>
      <p:ext uri="{BB962C8B-B14F-4D97-AF65-F5344CB8AC3E}">
        <p14:creationId xmlns:p14="http://schemas.microsoft.com/office/powerpoint/2010/main" val="41804138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3000"/>
                                        <p:tgtEl>
                                          <p:spTgt spid="2"/>
                                        </p:tgtEl>
                                      </p:cBhvr>
                                    </p:animEffect>
                                  </p:childTnLst>
                                </p:cTn>
                              </p:par>
                            </p:childTnLst>
                          </p:cTn>
                        </p:par>
                        <p:par>
                          <p:cTn id="13" fill="hold">
                            <p:stCondLst>
                              <p:cond delay="3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astronoo.com/images/articles/sahara-satelli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0728"/>
            <a:ext cx="9144000" cy="492948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194544" y="2132856"/>
            <a:ext cx="8754913" cy="2862322"/>
          </a:xfrm>
          <a:prstGeom prst="rect">
            <a:avLst/>
          </a:prstGeom>
          <a:solidFill>
            <a:schemeClr val="accent6">
              <a:lumMod val="20000"/>
              <a:lumOff val="80000"/>
              <a:alpha val="60000"/>
            </a:schemeClr>
          </a:solidFill>
          <a:ln>
            <a:solidFill>
              <a:schemeClr val="accent6">
                <a:lumMod val="50000"/>
              </a:schemeClr>
            </a:solidFill>
          </a:ln>
        </p:spPr>
        <p:txBody>
          <a:bodyPr wrap="square" rtlCol="0">
            <a:spAutoFit/>
          </a:bodyPr>
          <a:lstStyle/>
          <a:p>
            <a:pPr marL="636588" indent="-400050" algn="ctr">
              <a:buFont typeface="+mj-lt"/>
              <a:buAutoNum type="romanUcPeriod"/>
            </a:pPr>
            <a:endParaRPr lang="fr-FR" sz="2000" b="1" u="sng" dirty="0" smtClean="0">
              <a:solidFill>
                <a:schemeClr val="accent2">
                  <a:lumMod val="50000"/>
                </a:schemeClr>
              </a:solidFill>
              <a:effectLst>
                <a:outerShdw blurRad="38100" dist="38100" dir="2700000" algn="tl">
                  <a:srgbClr val="000000">
                    <a:alpha val="43137"/>
                  </a:srgbClr>
                </a:outerShdw>
              </a:effectLst>
              <a:latin typeface="John Handy LET" pitchFamily="2" charset="0"/>
            </a:endParaRPr>
          </a:p>
          <a:p>
            <a:pPr marL="636588" indent="-400050" algn="ctr">
              <a:buFont typeface="+mj-lt"/>
              <a:buAutoNum type="romanUcPeriod"/>
            </a:pPr>
            <a:r>
              <a:rPr lang="fr-FR" sz="2000" b="1" u="sng" dirty="0" smtClean="0">
                <a:solidFill>
                  <a:schemeClr val="accent2">
                    <a:lumMod val="50000"/>
                  </a:schemeClr>
                </a:solidFill>
                <a:effectLst>
                  <a:outerShdw blurRad="38100" dist="38100" dir="2700000" algn="tl">
                    <a:srgbClr val="000000">
                      <a:alpha val="43137"/>
                    </a:srgbClr>
                  </a:outerShdw>
                </a:effectLst>
                <a:latin typeface="John Handy LET" pitchFamily="2" charset="0"/>
              </a:rPr>
              <a:t>Un </a:t>
            </a:r>
            <a:r>
              <a:rPr lang="fr-FR" sz="2000" b="1" u="sng" dirty="0">
                <a:solidFill>
                  <a:schemeClr val="accent2">
                    <a:lumMod val="50000"/>
                  </a:schemeClr>
                </a:solidFill>
                <a:effectLst>
                  <a:outerShdw blurRad="38100" dist="38100" dir="2700000" algn="tl">
                    <a:srgbClr val="000000">
                      <a:alpha val="43137"/>
                    </a:srgbClr>
                  </a:outerShdw>
                </a:effectLst>
                <a:latin typeface="John Handy LET" pitchFamily="2" charset="0"/>
              </a:rPr>
              <a:t>espace </a:t>
            </a:r>
            <a:r>
              <a:rPr lang="fr-FR" sz="2000" b="1" u="sng" dirty="0" smtClean="0">
                <a:solidFill>
                  <a:schemeClr val="accent2">
                    <a:lumMod val="50000"/>
                  </a:schemeClr>
                </a:solidFill>
                <a:effectLst>
                  <a:outerShdw blurRad="38100" dist="38100" dir="2700000" algn="tl">
                    <a:srgbClr val="000000">
                      <a:alpha val="43137"/>
                    </a:srgbClr>
                  </a:outerShdw>
                </a:effectLst>
                <a:latin typeface="John Handy LET" pitchFamily="2" charset="0"/>
              </a:rPr>
              <a:t>à fortes contraintes </a:t>
            </a:r>
            <a:r>
              <a:rPr lang="fr-FR" sz="2000" b="1" u="sng" dirty="0">
                <a:solidFill>
                  <a:schemeClr val="accent2">
                    <a:lumMod val="50000"/>
                  </a:schemeClr>
                </a:solidFill>
                <a:effectLst>
                  <a:outerShdw blurRad="38100" dist="38100" dir="2700000" algn="tl">
                    <a:srgbClr val="000000">
                      <a:alpha val="43137"/>
                    </a:srgbClr>
                  </a:outerShdw>
                </a:effectLst>
                <a:latin typeface="John Handy LET" pitchFamily="2" charset="0"/>
              </a:rPr>
              <a:t>mais disposant de </a:t>
            </a:r>
            <a:r>
              <a:rPr lang="fr-FR" sz="2000" b="1" u="sng" dirty="0" smtClean="0">
                <a:solidFill>
                  <a:schemeClr val="accent2">
                    <a:lumMod val="50000"/>
                  </a:schemeClr>
                </a:solidFill>
                <a:effectLst>
                  <a:outerShdw blurRad="38100" dist="38100" dir="2700000" algn="tl">
                    <a:srgbClr val="000000">
                      <a:alpha val="43137"/>
                    </a:srgbClr>
                  </a:outerShdw>
                </a:effectLst>
                <a:latin typeface="John Handy LET" pitchFamily="2" charset="0"/>
              </a:rPr>
              <a:t>ressources importantes</a:t>
            </a:r>
          </a:p>
          <a:p>
            <a:pPr marL="636588" indent="-400050" algn="ctr">
              <a:buFont typeface="+mj-lt"/>
              <a:buAutoNum type="romanUcPeriod"/>
            </a:pPr>
            <a:endParaRPr lang="fr-FR" sz="2000" b="1" u="sng" dirty="0">
              <a:solidFill>
                <a:schemeClr val="accent2">
                  <a:lumMod val="50000"/>
                </a:schemeClr>
              </a:solidFill>
              <a:effectLst>
                <a:outerShdw blurRad="38100" dist="38100" dir="2700000" algn="tl">
                  <a:srgbClr val="000000">
                    <a:alpha val="43137"/>
                  </a:srgbClr>
                </a:outerShdw>
              </a:effectLst>
              <a:latin typeface="John Handy LET" pitchFamily="2" charset="0"/>
            </a:endParaRPr>
          </a:p>
          <a:p>
            <a:pPr marL="236538" algn="ctr"/>
            <a:r>
              <a:rPr lang="fr-FR" sz="2000" b="1" dirty="0" smtClean="0">
                <a:solidFill>
                  <a:schemeClr val="accent2">
                    <a:lumMod val="50000"/>
                  </a:schemeClr>
                </a:solidFill>
                <a:latin typeface="John Handy LET" pitchFamily="2" charset="0"/>
              </a:rPr>
              <a:t>	</a:t>
            </a:r>
          </a:p>
          <a:p>
            <a:pPr marL="636588" indent="-400050" algn="ctr">
              <a:buAutoNum type="romanUcPeriod" startAt="2"/>
            </a:pPr>
            <a:r>
              <a:rPr lang="fr-FR" sz="2000" b="1" u="sng" dirty="0">
                <a:solidFill>
                  <a:schemeClr val="accent2">
                    <a:lumMod val="50000"/>
                  </a:schemeClr>
                </a:solidFill>
                <a:effectLst>
                  <a:outerShdw blurRad="38100" dist="38100" dir="2700000" algn="tl">
                    <a:srgbClr val="000000">
                      <a:alpha val="43137"/>
                    </a:srgbClr>
                  </a:outerShdw>
                </a:effectLst>
                <a:latin typeface="John Handy LET" pitchFamily="2" charset="0"/>
              </a:rPr>
              <a:t>Un espace politiquement morcelé, marqué par </a:t>
            </a:r>
            <a:r>
              <a:rPr lang="fr-FR" sz="2000" b="1" u="sng" dirty="0" smtClean="0">
                <a:solidFill>
                  <a:schemeClr val="accent2">
                    <a:lumMod val="50000"/>
                  </a:schemeClr>
                </a:solidFill>
                <a:effectLst>
                  <a:outerShdw blurRad="38100" dist="38100" dir="2700000" algn="tl">
                    <a:srgbClr val="000000">
                      <a:alpha val="43137"/>
                    </a:srgbClr>
                  </a:outerShdw>
                </a:effectLst>
                <a:latin typeface="John Handy LET" pitchFamily="2" charset="0"/>
              </a:rPr>
              <a:t>l’instabilité</a:t>
            </a:r>
            <a:r>
              <a:rPr lang="fr-FR" sz="2000" b="1" dirty="0" smtClean="0">
                <a:solidFill>
                  <a:schemeClr val="accent2">
                    <a:lumMod val="50000"/>
                  </a:schemeClr>
                </a:solidFill>
                <a:effectLst>
                  <a:outerShdw blurRad="38100" dist="38100" dir="2700000" algn="tl">
                    <a:srgbClr val="000000">
                      <a:alpha val="43137"/>
                    </a:srgbClr>
                  </a:outerShdw>
                </a:effectLst>
                <a:latin typeface="John Handy LET" pitchFamily="2" charset="0"/>
              </a:rPr>
              <a:t>	</a:t>
            </a:r>
          </a:p>
          <a:p>
            <a:pPr marL="636588" indent="-400050" algn="ctr">
              <a:buAutoNum type="romanUcPeriod" startAt="2"/>
            </a:pPr>
            <a:endParaRPr lang="fr-FR" sz="2000" b="1" u="sng" dirty="0">
              <a:solidFill>
                <a:schemeClr val="accent2">
                  <a:lumMod val="50000"/>
                </a:schemeClr>
              </a:solidFill>
              <a:effectLst>
                <a:outerShdw blurRad="38100" dist="38100" dir="2700000" algn="tl">
                  <a:srgbClr val="000000">
                    <a:alpha val="43137"/>
                  </a:srgbClr>
                </a:outerShdw>
              </a:effectLst>
              <a:latin typeface="John Handy LET" pitchFamily="2" charset="0"/>
            </a:endParaRPr>
          </a:p>
          <a:p>
            <a:pPr marL="236538" algn="ctr"/>
            <a:endParaRPr lang="fr-FR" sz="2000" b="1" u="sng" dirty="0">
              <a:solidFill>
                <a:schemeClr val="accent2">
                  <a:lumMod val="50000"/>
                </a:schemeClr>
              </a:solidFill>
              <a:effectLst>
                <a:outerShdw blurRad="38100" dist="38100" dir="2700000" algn="tl">
                  <a:srgbClr val="000000">
                    <a:alpha val="43137"/>
                  </a:srgbClr>
                </a:outerShdw>
              </a:effectLst>
              <a:latin typeface="John Handy LET" pitchFamily="2" charset="0"/>
            </a:endParaRPr>
          </a:p>
          <a:p>
            <a:pPr marL="636588" indent="-400050" algn="ctr"/>
            <a:r>
              <a:rPr lang="fr-FR" sz="2000" b="1" dirty="0" smtClean="0">
                <a:solidFill>
                  <a:schemeClr val="accent2">
                    <a:lumMod val="50000"/>
                  </a:schemeClr>
                </a:solidFill>
                <a:effectLst>
                  <a:outerShdw blurRad="38100" dist="38100" dir="2700000" algn="tl">
                    <a:srgbClr val="000000">
                      <a:alpha val="43137"/>
                    </a:srgbClr>
                  </a:outerShdw>
                </a:effectLst>
                <a:latin typeface="John Handy LET" pitchFamily="2" charset="0"/>
              </a:rPr>
              <a:t>III. 	</a:t>
            </a:r>
            <a:r>
              <a:rPr lang="fr-FR" sz="2000" b="1" u="sng" dirty="0">
                <a:solidFill>
                  <a:schemeClr val="accent2">
                    <a:lumMod val="50000"/>
                  </a:schemeClr>
                </a:solidFill>
                <a:effectLst>
                  <a:outerShdw blurRad="38100" dist="38100" dir="2700000" algn="tl">
                    <a:srgbClr val="000000">
                      <a:alpha val="43137"/>
                    </a:srgbClr>
                  </a:outerShdw>
                </a:effectLst>
                <a:latin typeface="John Handy LET" pitchFamily="2" charset="0"/>
              </a:rPr>
              <a:t>Un espace stratégique, convoité par des acteurs nombreux</a:t>
            </a:r>
            <a:endParaRPr lang="fr-FR" sz="2000" b="1" u="sng" dirty="0" smtClean="0">
              <a:solidFill>
                <a:schemeClr val="accent2">
                  <a:lumMod val="50000"/>
                </a:schemeClr>
              </a:solidFill>
              <a:effectLst>
                <a:outerShdw blurRad="38100" dist="38100" dir="2700000" algn="tl">
                  <a:srgbClr val="000000">
                    <a:alpha val="43137"/>
                  </a:srgbClr>
                </a:outerShdw>
              </a:effectLst>
              <a:latin typeface="John Handy LET" pitchFamily="2" charset="0"/>
            </a:endParaRPr>
          </a:p>
          <a:p>
            <a:pPr marL="636588" indent="-400050" algn="ctr"/>
            <a:r>
              <a:rPr lang="fr-FR" sz="2000" b="1" dirty="0" smtClean="0">
                <a:solidFill>
                  <a:schemeClr val="accent2">
                    <a:lumMod val="50000"/>
                  </a:schemeClr>
                </a:solidFill>
                <a:effectLst>
                  <a:outerShdw blurRad="38100" dist="38100" dir="2700000" algn="tl">
                    <a:srgbClr val="000000">
                      <a:alpha val="43137"/>
                    </a:srgbClr>
                  </a:outerShdw>
                </a:effectLst>
                <a:latin typeface="John Handy LET" pitchFamily="2" charset="0"/>
              </a:rPr>
              <a:t>	</a:t>
            </a:r>
            <a:endParaRPr lang="fr-FR" sz="2000" b="1" dirty="0" smtClean="0">
              <a:solidFill>
                <a:schemeClr val="accent2">
                  <a:lumMod val="50000"/>
                </a:schemeClr>
              </a:solidFill>
              <a:latin typeface="John Handy LET" pitchFamily="2" charset="0"/>
            </a:endParaRPr>
          </a:p>
        </p:txBody>
      </p:sp>
      <p:sp>
        <p:nvSpPr>
          <p:cNvPr id="6" name="ZoneTexte 5"/>
          <p:cNvSpPr txBox="1"/>
          <p:nvPr/>
        </p:nvSpPr>
        <p:spPr>
          <a:xfrm>
            <a:off x="4751512" y="0"/>
            <a:ext cx="4392488" cy="738664"/>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fr-FR" sz="42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John Handy LET" pitchFamily="2" charset="0"/>
              </a:rPr>
              <a:t>Progression</a:t>
            </a:r>
            <a:endParaRPr lang="fr-FR" sz="4200" b="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John Handy LET" pitchFamily="2" charset="0"/>
            </a:endParaRPr>
          </a:p>
        </p:txBody>
      </p:sp>
      <p:sp>
        <p:nvSpPr>
          <p:cNvPr id="8" name="Rectangle 7"/>
          <p:cNvSpPr/>
          <p:nvPr/>
        </p:nvSpPr>
        <p:spPr>
          <a:xfrm>
            <a:off x="7475456" y="6581001"/>
            <a:ext cx="1667434" cy="276999"/>
          </a:xfrm>
          <a:prstGeom prst="rect">
            <a:avLst/>
          </a:prstGeom>
          <a:solidFill>
            <a:schemeClr val="bg1">
              <a:alpha val="30000"/>
            </a:schemeClr>
          </a:solidFill>
        </p:spPr>
        <p:txBody>
          <a:bodyPr wrap="square">
            <a:spAutoFit/>
          </a:bodyPr>
          <a:lstStyle/>
          <a:p>
            <a:pPr algn="r"/>
            <a:r>
              <a:rPr lang="fr-FR" sz="1200" b="1" dirty="0" smtClean="0">
                <a:effectLst/>
                <a:latin typeface="Tw Cen MT" pitchFamily="34" charset="0"/>
              </a:rPr>
              <a:t>Vue satellite du Sahara </a:t>
            </a:r>
            <a:endParaRPr lang="fr-FR" sz="1200" b="1" dirty="0">
              <a:latin typeface="Tw Cen MT" pitchFamily="34" charset="0"/>
            </a:endParaRPr>
          </a:p>
        </p:txBody>
      </p:sp>
    </p:spTree>
    <p:extLst>
      <p:ext uri="{BB962C8B-B14F-4D97-AF65-F5344CB8AC3E}">
        <p14:creationId xmlns:p14="http://schemas.microsoft.com/office/powerpoint/2010/main" val="14520978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out)">
                                      <p:cBhvr>
                                        <p:cTn id="12" dur="2000"/>
                                        <p:tgtEl>
                                          <p:spTgt spid="7"/>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bg/>
                                          </p:spTgt>
                                        </p:tgtEl>
                                        <p:attrNameLst>
                                          <p:attrName>style.visibility</p:attrName>
                                        </p:attrNameLst>
                                      </p:cBhvr>
                                      <p:to>
                                        <p:strVal val="visible"/>
                                      </p:to>
                                    </p:set>
                                    <p:animEffect transition="in" filter="wipe(left)">
                                      <p:cBhvr>
                                        <p:cTn id="20" dur="1000"/>
                                        <p:tgtEl>
                                          <p:spTgt spid="5">
                                            <p:bg/>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wipe(left)">
                                      <p:cBhvr>
                                        <p:cTn id="25" dur="10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wipe(left)">
                                      <p:cBhvr>
                                        <p:cTn id="30" dur="10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wipe(left)">
                                      <p:cBhvr>
                                        <p:cTn id="35"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751512" y="0"/>
            <a:ext cx="4392488" cy="738664"/>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fr-FR" sz="42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John Handy LET" pitchFamily="2" charset="0"/>
              </a:rPr>
              <a:t>Introduction</a:t>
            </a:r>
            <a:endParaRPr lang="fr-FR" sz="4200" b="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John Handy LET" pitchFamily="2" charset="0"/>
            </a:endParaRPr>
          </a:p>
        </p:txBody>
      </p:sp>
      <p:sp>
        <p:nvSpPr>
          <p:cNvPr id="3" name="ZoneTexte 2"/>
          <p:cNvSpPr txBox="1"/>
          <p:nvPr/>
        </p:nvSpPr>
        <p:spPr>
          <a:xfrm>
            <a:off x="5688496" y="620688"/>
            <a:ext cx="3348000" cy="6156000"/>
          </a:xfrm>
          <a:prstGeom prst="rect">
            <a:avLst/>
          </a:prstGeom>
          <a:solidFill>
            <a:schemeClr val="accent6">
              <a:lumMod val="20000"/>
              <a:lumOff val="80000"/>
              <a:alpha val="60000"/>
            </a:schemeClr>
          </a:solidFill>
          <a:ln>
            <a:solidFill>
              <a:schemeClr val="accent6">
                <a:lumMod val="50000"/>
              </a:schemeClr>
            </a:solidFill>
          </a:ln>
        </p:spPr>
        <p:txBody>
          <a:bodyPr wrap="square" rtlCol="0">
            <a:spAutoFit/>
          </a:bodyPr>
          <a:lstStyle/>
          <a:p>
            <a:pPr algn="ctr"/>
            <a:r>
              <a:rPr lang="fr-FR" sz="1600" b="1" dirty="0" smtClean="0">
                <a:latin typeface="Tw Cen MT" pitchFamily="34" charset="0"/>
              </a:rPr>
              <a:t>Le Sahara </a:t>
            </a:r>
            <a:r>
              <a:rPr lang="fr-FR" sz="1600" b="1" dirty="0">
                <a:latin typeface="Tw Cen MT" pitchFamily="34" charset="0"/>
              </a:rPr>
              <a:t>revient </a:t>
            </a:r>
            <a:r>
              <a:rPr lang="fr-FR" sz="1600" b="1" dirty="0" smtClean="0">
                <a:latin typeface="Tw Cen MT" pitchFamily="34" charset="0"/>
              </a:rPr>
              <a:t>régulièrement sur </a:t>
            </a:r>
            <a:r>
              <a:rPr lang="fr-FR" sz="1600" b="1" dirty="0">
                <a:latin typeface="Tw Cen MT" pitchFamily="34" charset="0"/>
              </a:rPr>
              <a:t>la scène </a:t>
            </a:r>
            <a:r>
              <a:rPr lang="fr-FR" sz="1600" b="1" dirty="0" smtClean="0">
                <a:latin typeface="Tw Cen MT" pitchFamily="34" charset="0"/>
              </a:rPr>
              <a:t>internationale. Médiatisé, cet </a:t>
            </a:r>
            <a:r>
              <a:rPr lang="fr-FR" sz="1600" b="1" dirty="0">
                <a:latin typeface="Tw Cen MT" pitchFamily="34" charset="0"/>
              </a:rPr>
              <a:t>immense espace désertique aride - 8,5 millions de km2 - qui s’étend sur une </a:t>
            </a:r>
            <a:r>
              <a:rPr lang="fr-FR" sz="1600" b="1" dirty="0" smtClean="0">
                <a:latin typeface="Tw Cen MT" pitchFamily="34" charset="0"/>
              </a:rPr>
              <a:t>dizaine d’États </a:t>
            </a:r>
            <a:r>
              <a:rPr lang="fr-FR" sz="1600" b="1" dirty="0">
                <a:latin typeface="Tw Cen MT" pitchFamily="34" charset="0"/>
              </a:rPr>
              <a:t>traverse une période agitée en raison de l’installation de groupes terroristes </a:t>
            </a:r>
            <a:r>
              <a:rPr lang="fr-FR" sz="1600" b="1" dirty="0" smtClean="0">
                <a:latin typeface="Tw Cen MT" pitchFamily="34" charset="0"/>
              </a:rPr>
              <a:t>islamistes sur </a:t>
            </a:r>
            <a:r>
              <a:rPr lang="fr-FR" sz="1600" b="1" dirty="0">
                <a:latin typeface="Tw Cen MT" pitchFamily="34" charset="0"/>
              </a:rPr>
              <a:t>son sol, du développement de trafics en tous genres, des flux </a:t>
            </a:r>
            <a:r>
              <a:rPr lang="fr-FR" sz="1600" b="1" dirty="0" smtClean="0">
                <a:latin typeface="Tw Cen MT" pitchFamily="34" charset="0"/>
              </a:rPr>
              <a:t>d’immigration clandestine </a:t>
            </a:r>
            <a:r>
              <a:rPr lang="fr-FR" sz="1600" b="1" dirty="0">
                <a:latin typeface="Tw Cen MT" pitchFamily="34" charset="0"/>
              </a:rPr>
              <a:t>en provenance de l’Afrique subsaharienne et de la compétition entre les </a:t>
            </a:r>
            <a:r>
              <a:rPr lang="fr-FR" sz="1600" b="1" dirty="0" smtClean="0">
                <a:latin typeface="Tw Cen MT" pitchFamily="34" charset="0"/>
              </a:rPr>
              <a:t>pays du </a:t>
            </a:r>
            <a:r>
              <a:rPr lang="fr-FR" sz="1600" b="1" dirty="0">
                <a:latin typeface="Tw Cen MT" pitchFamily="34" charset="0"/>
              </a:rPr>
              <a:t>Nord et les pays émergents pour s’approprier ses richesses minières et pétrolières</a:t>
            </a:r>
            <a:r>
              <a:rPr lang="fr-FR" sz="1600" b="1" dirty="0" smtClean="0">
                <a:latin typeface="Tw Cen MT" pitchFamily="34" charset="0"/>
              </a:rPr>
              <a:t>.</a:t>
            </a:r>
          </a:p>
          <a:p>
            <a:pPr algn="just"/>
            <a:endParaRPr lang="fr-FR" sz="700" b="1" dirty="0" smtClean="0">
              <a:latin typeface="Tw Cen MT" pitchFamily="34" charset="0"/>
            </a:endParaRPr>
          </a:p>
          <a:p>
            <a:pPr algn="ctr"/>
            <a:r>
              <a:rPr lang="fr-FR" sz="1600" b="1" dirty="0" smtClean="0">
                <a:latin typeface="Tw Cen MT" pitchFamily="34" charset="0"/>
              </a:rPr>
              <a:t>Espace très </a:t>
            </a:r>
            <a:r>
              <a:rPr lang="fr-FR" sz="1600" b="1" dirty="0">
                <a:latin typeface="Tw Cen MT" pitchFamily="34" charset="0"/>
              </a:rPr>
              <a:t>convoité bien que situé en marge des espaces nationaux qui le composent, </a:t>
            </a:r>
            <a:r>
              <a:rPr lang="fr-FR" sz="1600" b="1" dirty="0" smtClean="0">
                <a:latin typeface="Tw Cen MT" pitchFamily="34" charset="0"/>
              </a:rPr>
              <a:t>le Sahara </a:t>
            </a:r>
            <a:r>
              <a:rPr lang="fr-FR" sz="1600" b="1" dirty="0">
                <a:latin typeface="Tw Cen MT" pitchFamily="34" charset="0"/>
              </a:rPr>
              <a:t>est morcelé en une série de territoires et de routes contrôlés par des acteurs </a:t>
            </a:r>
            <a:r>
              <a:rPr lang="fr-FR" sz="1600" b="1" dirty="0" smtClean="0">
                <a:latin typeface="Tw Cen MT" pitchFamily="34" charset="0"/>
              </a:rPr>
              <a:t>variés. </a:t>
            </a:r>
          </a:p>
          <a:p>
            <a:pPr algn="just"/>
            <a:endParaRPr lang="fr-FR" sz="700" b="1" dirty="0" smtClean="0">
              <a:latin typeface="Tw Cen MT" pitchFamily="34" charset="0"/>
            </a:endParaRPr>
          </a:p>
          <a:p>
            <a:pPr algn="ctr"/>
            <a:r>
              <a:rPr lang="fr-FR" sz="1600" b="1" dirty="0" smtClean="0">
                <a:latin typeface="Tw Cen MT" pitchFamily="34" charset="0"/>
              </a:rPr>
              <a:t>Les </a:t>
            </a:r>
            <a:r>
              <a:rPr lang="fr-FR" sz="1600" b="1" dirty="0">
                <a:latin typeface="Tw Cen MT" pitchFamily="34" charset="0"/>
              </a:rPr>
              <a:t>immenses ressources sahariennes sont à la fois un facteur de richesse et la cause </a:t>
            </a:r>
            <a:r>
              <a:rPr lang="fr-FR" sz="1600" b="1" dirty="0" smtClean="0">
                <a:latin typeface="Tw Cen MT" pitchFamily="34" charset="0"/>
              </a:rPr>
              <a:t>de conflits </a:t>
            </a:r>
            <a:r>
              <a:rPr lang="fr-FR" sz="1600" b="1" dirty="0">
                <a:latin typeface="Tw Cen MT" pitchFamily="34" charset="0"/>
              </a:rPr>
              <a:t>multiples.</a:t>
            </a:r>
            <a:endParaRPr lang="fr-FR" sz="1500" b="1" dirty="0">
              <a:latin typeface="Tw Cen MT" pitchFamily="34" charset="0"/>
            </a:endParaRPr>
          </a:p>
        </p:txBody>
      </p:sp>
      <p:sp>
        <p:nvSpPr>
          <p:cNvPr id="7" name="Rectangle 6"/>
          <p:cNvSpPr/>
          <p:nvPr/>
        </p:nvSpPr>
        <p:spPr>
          <a:xfrm>
            <a:off x="4488923" y="116632"/>
            <a:ext cx="1116000" cy="2844000"/>
          </a:xfrm>
          <a:prstGeom prst="rect">
            <a:avLst/>
          </a:prstGeom>
          <a:solidFill>
            <a:schemeClr val="bg1">
              <a:alpha val="30000"/>
            </a:schemeClr>
          </a:solidFill>
        </p:spPr>
        <p:txBody>
          <a:bodyPr wrap="square">
            <a:spAutoFit/>
          </a:bodyPr>
          <a:lstStyle/>
          <a:p>
            <a:pPr algn="ctr"/>
            <a:r>
              <a:rPr lang="fr-FR" sz="1100" b="1" dirty="0" smtClean="0">
                <a:latin typeface="Tw Cen MT" pitchFamily="34" charset="0"/>
                <a:sym typeface="Wingdings 3"/>
              </a:rPr>
              <a:t> </a:t>
            </a:r>
            <a:r>
              <a:rPr lang="fr-FR" sz="1100" b="1" dirty="0" smtClean="0">
                <a:latin typeface="Tw Cen MT" pitchFamily="34" charset="0"/>
              </a:rPr>
              <a:t>Rebelles touareg armés généralement par les factions islamistes qui quadrillent  la région.</a:t>
            </a:r>
          </a:p>
          <a:p>
            <a:pPr algn="ctr"/>
            <a:endParaRPr lang="fr-FR" sz="500" b="1" dirty="0" smtClean="0">
              <a:latin typeface="Tw Cen MT" pitchFamily="34" charset="0"/>
            </a:endParaRPr>
          </a:p>
          <a:p>
            <a:pPr algn="ctr"/>
            <a:r>
              <a:rPr lang="fr-FR" sz="1100" b="1" dirty="0" smtClean="0">
                <a:latin typeface="Tw Cen MT" pitchFamily="34" charset="0"/>
              </a:rPr>
              <a:t> </a:t>
            </a:r>
            <a:r>
              <a:rPr lang="fr-FR" sz="1100" b="1" dirty="0" smtClean="0">
                <a:latin typeface="Tw Cen MT" pitchFamily="34" charset="0"/>
                <a:sym typeface="Wingdings 3"/>
              </a:rPr>
              <a:t> </a:t>
            </a:r>
            <a:r>
              <a:rPr lang="fr-FR" sz="1100" b="1" dirty="0" smtClean="0">
                <a:latin typeface="Tw Cen MT" pitchFamily="34" charset="0"/>
              </a:rPr>
              <a:t>Photo extraite </a:t>
            </a:r>
            <a:r>
              <a:rPr lang="fr-FR" sz="1100" b="1" dirty="0">
                <a:latin typeface="Tw Cen MT" pitchFamily="34" charset="0"/>
              </a:rPr>
              <a:t>de l’ouvrage </a:t>
            </a:r>
            <a:r>
              <a:rPr lang="fr-FR" sz="1100" b="1" dirty="0" smtClean="0">
                <a:latin typeface="Tw Cen MT" pitchFamily="34" charset="0"/>
              </a:rPr>
              <a:t>« Kingsley</a:t>
            </a:r>
            <a:r>
              <a:rPr lang="fr-FR" sz="1100" b="1" dirty="0">
                <a:latin typeface="Tw Cen MT" pitchFamily="34" charset="0"/>
              </a:rPr>
              <a:t>, carnet de route d'un immigrant clandestin</a:t>
            </a:r>
            <a:r>
              <a:rPr lang="fr-FR" sz="1100" b="1" dirty="0" smtClean="0">
                <a:latin typeface="Tw Cen MT" pitchFamily="34" charset="0"/>
              </a:rPr>
              <a:t>. » Olivier JOBARD (2004)</a:t>
            </a:r>
            <a:endParaRPr lang="fr-FR" sz="1100" b="1" dirty="0">
              <a:latin typeface="Tw Cen MT" pitchFamily="34" charset="0"/>
            </a:endParaRPr>
          </a:p>
        </p:txBody>
      </p:sp>
      <p:pic>
        <p:nvPicPr>
          <p:cNvPr id="1032" name="Picture 8" descr="http://www.myop.fr/imgs/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myop.fr/imgs/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158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p:cNvPicPr>
            <a:picLocks noChangeAspect="1" noChangeArrowheads="1"/>
          </p:cNvPicPr>
          <p:nvPr/>
        </p:nvPicPr>
        <p:blipFill rotWithShape="1">
          <a:blip r:embed="rId4">
            <a:extLst>
              <a:ext uri="{28A0092B-C50C-407E-A947-70E740481C1C}">
                <a14:useLocalDpi xmlns:a14="http://schemas.microsoft.com/office/drawing/2010/main" val="0"/>
              </a:ext>
            </a:extLst>
          </a:blip>
          <a:srcRect l="18764" t="35773" r="38984" b="17792"/>
          <a:stretch/>
        </p:blipFill>
        <p:spPr bwMode="auto">
          <a:xfrm>
            <a:off x="251520" y="3054409"/>
            <a:ext cx="5150755" cy="3537898"/>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descr="Photo Par Joel Saget - Cinq jihadistes se sont fait exploser samedi près de Gao, dans le nord-est du Mali, près d'une patrouille de l'armée malienne dont deux soldats ont également été tués, a-t-on appris de source militaire malien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772665">
            <a:off x="295562" y="468009"/>
            <a:ext cx="4003406" cy="266633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7" name="Picture 13" descr="http://mycontinent.co/image1/immImages/mapafrica_migration.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002" y="90005"/>
            <a:ext cx="3962400" cy="33813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g.over-blog.com/625x376/3/96/03/31/FRAN-AFRIQUE/arlit_uranium_niger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942" y="3538736"/>
            <a:ext cx="5365011" cy="323795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114108" y="1431842"/>
            <a:ext cx="5393845" cy="738664"/>
          </a:xfrm>
          <a:prstGeom prst="rect">
            <a:avLst/>
          </a:prstGeom>
          <a:solidFill>
            <a:schemeClr val="accent6">
              <a:lumMod val="50000"/>
              <a:alpha val="30000"/>
            </a:schemeClr>
          </a:solidFill>
          <a:ln>
            <a:solidFill>
              <a:schemeClr val="bg1"/>
            </a:solidFill>
          </a:ln>
        </p:spPr>
        <p:txBody>
          <a:bodyPr wrap="square">
            <a:spAutoFit/>
          </a:bodyPr>
          <a:lstStyle/>
          <a:p>
            <a:pPr algn="just"/>
            <a:r>
              <a:rPr lang="fr-FR" sz="1400" b="1" dirty="0">
                <a:solidFill>
                  <a:schemeClr val="bg1"/>
                </a:solidFill>
                <a:latin typeface="Tw Cen MT" pitchFamily="34" charset="0"/>
              </a:rPr>
              <a:t>Quels sont les enjeux </a:t>
            </a:r>
            <a:r>
              <a:rPr lang="fr-FR" sz="1400" b="1" dirty="0" smtClean="0">
                <a:solidFill>
                  <a:schemeClr val="bg1"/>
                </a:solidFill>
                <a:latin typeface="Tw Cen MT" pitchFamily="34" charset="0"/>
              </a:rPr>
              <a:t>économiques </a:t>
            </a:r>
            <a:r>
              <a:rPr lang="fr-FR" sz="1400" b="1" dirty="0">
                <a:solidFill>
                  <a:schemeClr val="bg1"/>
                </a:solidFill>
                <a:latin typeface="Tw Cen MT" pitchFamily="34" charset="0"/>
              </a:rPr>
              <a:t>et </a:t>
            </a:r>
            <a:r>
              <a:rPr lang="fr-FR" sz="1400" b="1" dirty="0" smtClean="0">
                <a:solidFill>
                  <a:schemeClr val="bg1"/>
                </a:solidFill>
                <a:latin typeface="Tw Cen MT" pitchFamily="34" charset="0"/>
              </a:rPr>
              <a:t>géopolitiques </a:t>
            </a:r>
            <a:r>
              <a:rPr lang="fr-FR" sz="1400" b="1" dirty="0">
                <a:solidFill>
                  <a:schemeClr val="bg1"/>
                </a:solidFill>
                <a:latin typeface="Tw Cen MT" pitchFamily="34" charset="0"/>
              </a:rPr>
              <a:t>de </a:t>
            </a:r>
            <a:r>
              <a:rPr lang="fr-FR" sz="1400" b="1" dirty="0" smtClean="0">
                <a:solidFill>
                  <a:schemeClr val="bg1"/>
                </a:solidFill>
                <a:latin typeface="Tw Cen MT" pitchFamily="34" charset="0"/>
              </a:rPr>
              <a:t>l’ensemble </a:t>
            </a:r>
            <a:r>
              <a:rPr lang="fr-FR" sz="1400" b="1" dirty="0">
                <a:solidFill>
                  <a:schemeClr val="bg1"/>
                </a:solidFill>
                <a:latin typeface="Tw Cen MT" pitchFamily="34" charset="0"/>
              </a:rPr>
              <a:t>saharien </a:t>
            </a:r>
            <a:r>
              <a:rPr lang="fr-FR" sz="1400" b="1" dirty="0" smtClean="0">
                <a:solidFill>
                  <a:schemeClr val="bg1"/>
                </a:solidFill>
                <a:latin typeface="Tw Cen MT" pitchFamily="34" charset="0"/>
              </a:rPr>
              <a:t>au </a:t>
            </a:r>
            <a:r>
              <a:rPr lang="fr-FR" sz="1400" b="1" dirty="0">
                <a:solidFill>
                  <a:schemeClr val="bg1"/>
                </a:solidFill>
                <a:latin typeface="Tw Cen MT" pitchFamily="34" charset="0"/>
              </a:rPr>
              <a:t>regard des </a:t>
            </a:r>
            <a:r>
              <a:rPr lang="fr-FR" sz="1400" b="1" dirty="0" smtClean="0">
                <a:solidFill>
                  <a:schemeClr val="bg1"/>
                </a:solidFill>
                <a:latin typeface="Tw Cen MT" pitchFamily="34" charset="0"/>
              </a:rPr>
              <a:t>ressources </a:t>
            </a:r>
            <a:r>
              <a:rPr lang="fr-FR" sz="1400" b="1" dirty="0">
                <a:solidFill>
                  <a:schemeClr val="bg1"/>
                </a:solidFill>
                <a:latin typeface="Tw Cen MT" pitchFamily="34" charset="0"/>
              </a:rPr>
              <a:t>qu’il recèle ? Quelles </a:t>
            </a:r>
            <a:r>
              <a:rPr lang="fr-FR" sz="1400" b="1" dirty="0" smtClean="0">
                <a:solidFill>
                  <a:schemeClr val="bg1"/>
                </a:solidFill>
                <a:latin typeface="Tw Cen MT" pitchFamily="34" charset="0"/>
              </a:rPr>
              <a:t>sont </a:t>
            </a:r>
            <a:r>
              <a:rPr lang="fr-FR" sz="1400" b="1" dirty="0">
                <a:solidFill>
                  <a:schemeClr val="bg1"/>
                </a:solidFill>
                <a:latin typeface="Tw Cen MT" pitchFamily="34" charset="0"/>
              </a:rPr>
              <a:t>les multiples convoitises </a:t>
            </a:r>
            <a:r>
              <a:rPr lang="fr-FR" sz="1400" b="1" dirty="0" smtClean="0">
                <a:solidFill>
                  <a:schemeClr val="bg1"/>
                </a:solidFill>
                <a:latin typeface="Tw Cen MT" pitchFamily="34" charset="0"/>
              </a:rPr>
              <a:t>qui s’y </a:t>
            </a:r>
            <a:r>
              <a:rPr lang="fr-FR" sz="1400" b="1" dirty="0">
                <a:solidFill>
                  <a:schemeClr val="bg1"/>
                </a:solidFill>
                <a:latin typeface="Tw Cen MT" pitchFamily="34" charset="0"/>
              </a:rPr>
              <a:t>manifestent ?</a:t>
            </a:r>
            <a:r>
              <a:rPr lang="fr-FR" sz="1400" b="1" u="sng" dirty="0">
                <a:solidFill>
                  <a:schemeClr val="bg1"/>
                </a:solidFill>
                <a:latin typeface="Tw Cen MT" pitchFamily="34" charset="0"/>
              </a:rPr>
              <a:t> </a:t>
            </a:r>
            <a:endParaRPr lang="fr-FR" sz="1400" b="1" dirty="0">
              <a:solidFill>
                <a:schemeClr val="bg1"/>
              </a:solidFill>
              <a:latin typeface="Tw Cen MT" pitchFamily="34" charset="0"/>
            </a:endParaRPr>
          </a:p>
        </p:txBody>
      </p:sp>
      <p:sp>
        <p:nvSpPr>
          <p:cNvPr id="14" name="Rectangle 13"/>
          <p:cNvSpPr/>
          <p:nvPr/>
        </p:nvSpPr>
        <p:spPr>
          <a:xfrm>
            <a:off x="4285709" y="817744"/>
            <a:ext cx="1319214" cy="2031325"/>
          </a:xfrm>
          <a:prstGeom prst="rect">
            <a:avLst/>
          </a:prstGeom>
          <a:solidFill>
            <a:schemeClr val="bg1">
              <a:alpha val="30000"/>
            </a:schemeClr>
          </a:solidFill>
        </p:spPr>
        <p:txBody>
          <a:bodyPr wrap="square">
            <a:spAutoFit/>
          </a:bodyPr>
          <a:lstStyle/>
          <a:p>
            <a:pPr algn="ctr"/>
            <a:r>
              <a:rPr lang="fr-FR" sz="1100" b="1" dirty="0" smtClean="0">
                <a:latin typeface="Tw Cen MT" pitchFamily="34" charset="0"/>
                <a:sym typeface="Wingdings 3"/>
              </a:rPr>
              <a:t> </a:t>
            </a:r>
            <a:r>
              <a:rPr lang="fr-FR" sz="1100" b="1" dirty="0" smtClean="0">
                <a:latin typeface="Tw Cen MT" pitchFamily="34" charset="0"/>
              </a:rPr>
              <a:t>Principales routes de l’immigration clandestine au Sahara</a:t>
            </a:r>
          </a:p>
          <a:p>
            <a:pPr algn="ctr"/>
            <a:endParaRPr lang="fr-FR" sz="500" b="1" dirty="0" smtClean="0">
              <a:latin typeface="Tw Cen MT" pitchFamily="34" charset="0"/>
            </a:endParaRPr>
          </a:p>
          <a:p>
            <a:pPr algn="ctr"/>
            <a:r>
              <a:rPr lang="fr-FR" sz="1100" b="1" dirty="0" smtClean="0">
                <a:latin typeface="Tw Cen MT" pitchFamily="34" charset="0"/>
              </a:rPr>
              <a:t> </a:t>
            </a:r>
            <a:r>
              <a:rPr lang="fr-FR" sz="1100" b="1" dirty="0" smtClean="0">
                <a:latin typeface="Tw Cen MT" pitchFamily="34" charset="0"/>
                <a:sym typeface="Wingdings 3"/>
              </a:rPr>
              <a:t> </a:t>
            </a:r>
            <a:r>
              <a:rPr lang="fr-FR" sz="1100" b="1" dirty="0" smtClean="0">
                <a:latin typeface="Tw Cen MT" pitchFamily="34" charset="0"/>
              </a:rPr>
              <a:t>Mine d’uranium d’</a:t>
            </a:r>
            <a:r>
              <a:rPr lang="fr-FR" sz="1100" b="1" dirty="0" err="1" smtClean="0">
                <a:latin typeface="Tw Cen MT" pitchFamily="34" charset="0"/>
              </a:rPr>
              <a:t>Arlit</a:t>
            </a:r>
            <a:r>
              <a:rPr lang="fr-FR" sz="1100" b="1" dirty="0" smtClean="0">
                <a:latin typeface="Tw Cen MT" pitchFamily="34" charset="0"/>
              </a:rPr>
              <a:t> au Niger, exploitée  des filiales de la société française Areva</a:t>
            </a:r>
            <a:endParaRPr lang="fr-FR" sz="1100" b="1" dirty="0">
              <a:latin typeface="Tw Cen MT" pitchFamily="34" charset="0"/>
            </a:endParaRPr>
          </a:p>
        </p:txBody>
      </p:sp>
    </p:spTree>
    <p:extLst>
      <p:ext uri="{BB962C8B-B14F-4D97-AF65-F5344CB8AC3E}">
        <p14:creationId xmlns:p14="http://schemas.microsoft.com/office/powerpoint/2010/main" val="1044495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left)">
                                      <p:cBhvr>
                                        <p:cTn id="12" dur="1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1000"/>
                                        <p:tgtEl>
                                          <p:spTgt spid="3">
                                            <p:txEl>
                                              <p:pRg st="0" end="0"/>
                                            </p:txEl>
                                          </p:spTgt>
                                        </p:tgtEl>
                                      </p:cBhvr>
                                    </p:animEffect>
                                  </p:childTnLst>
                                </p:cTn>
                              </p:par>
                            </p:childTnLst>
                          </p:cTn>
                        </p:par>
                        <p:par>
                          <p:cTn id="18" fill="hold">
                            <p:stCondLst>
                              <p:cond delay="1000"/>
                            </p:stCondLst>
                            <p:childTnLst>
                              <p:par>
                                <p:cTn id="19" presetID="31" presetClass="entr" presetSubtype="0" fill="hold" nodeType="after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p:cTn id="21" dur="1000" fill="hold"/>
                                        <p:tgtEl>
                                          <p:spTgt spid="1026"/>
                                        </p:tgtEl>
                                        <p:attrNameLst>
                                          <p:attrName>ppt_w</p:attrName>
                                        </p:attrNameLst>
                                      </p:cBhvr>
                                      <p:tavLst>
                                        <p:tav tm="0">
                                          <p:val>
                                            <p:fltVal val="0"/>
                                          </p:val>
                                        </p:tav>
                                        <p:tav tm="100000">
                                          <p:val>
                                            <p:strVal val="#ppt_w"/>
                                          </p:val>
                                        </p:tav>
                                      </p:tavLst>
                                    </p:anim>
                                    <p:anim calcmode="lin" valueType="num">
                                      <p:cBhvr>
                                        <p:cTn id="22" dur="1000" fill="hold"/>
                                        <p:tgtEl>
                                          <p:spTgt spid="1026"/>
                                        </p:tgtEl>
                                        <p:attrNameLst>
                                          <p:attrName>ppt_h</p:attrName>
                                        </p:attrNameLst>
                                      </p:cBhvr>
                                      <p:tavLst>
                                        <p:tav tm="0">
                                          <p:val>
                                            <p:fltVal val="0"/>
                                          </p:val>
                                        </p:tav>
                                        <p:tav tm="100000">
                                          <p:val>
                                            <p:strVal val="#ppt_h"/>
                                          </p:val>
                                        </p:tav>
                                      </p:tavLst>
                                    </p:anim>
                                    <p:anim calcmode="lin" valueType="num">
                                      <p:cBhvr>
                                        <p:cTn id="23" dur="1000" fill="hold"/>
                                        <p:tgtEl>
                                          <p:spTgt spid="1026"/>
                                        </p:tgtEl>
                                        <p:attrNameLst>
                                          <p:attrName>style.rotation</p:attrName>
                                        </p:attrNameLst>
                                      </p:cBhvr>
                                      <p:tavLst>
                                        <p:tav tm="0">
                                          <p:val>
                                            <p:fltVal val="90"/>
                                          </p:val>
                                        </p:tav>
                                        <p:tav tm="100000">
                                          <p:val>
                                            <p:fltVal val="0"/>
                                          </p:val>
                                        </p:tav>
                                      </p:tavLst>
                                    </p:anim>
                                    <p:animEffect transition="in" filter="fade">
                                      <p:cBhvr>
                                        <p:cTn id="24" dur="1000"/>
                                        <p:tgtEl>
                                          <p:spTgt spid="1026"/>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7">
                                            <p:bg/>
                                          </p:spTgt>
                                        </p:tgtEl>
                                        <p:attrNameLst>
                                          <p:attrName>style.visibility</p:attrName>
                                        </p:attrNameLst>
                                      </p:cBhvr>
                                      <p:to>
                                        <p:strVal val="visible"/>
                                      </p:to>
                                    </p:set>
                                    <p:animEffect transition="in" filter="wipe(left)">
                                      <p:cBhvr>
                                        <p:cTn id="28" dur="1000"/>
                                        <p:tgtEl>
                                          <p:spTgt spid="7">
                                            <p:bg/>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wipe(left)">
                                      <p:cBhvr>
                                        <p:cTn id="31" dur="1000"/>
                                        <p:tgtEl>
                                          <p:spTgt spid="7">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1035"/>
                                        </p:tgtEl>
                                        <p:attrNameLst>
                                          <p:attrName>style.visibility</p:attrName>
                                        </p:attrNameLst>
                                      </p:cBhvr>
                                      <p:to>
                                        <p:strVal val="visible"/>
                                      </p:to>
                                    </p:set>
                                    <p:anim calcmode="lin" valueType="num">
                                      <p:cBhvr>
                                        <p:cTn id="36" dur="1000" fill="hold"/>
                                        <p:tgtEl>
                                          <p:spTgt spid="1035"/>
                                        </p:tgtEl>
                                        <p:attrNameLst>
                                          <p:attrName>ppt_w</p:attrName>
                                        </p:attrNameLst>
                                      </p:cBhvr>
                                      <p:tavLst>
                                        <p:tav tm="0">
                                          <p:val>
                                            <p:fltVal val="0"/>
                                          </p:val>
                                        </p:tav>
                                        <p:tav tm="100000">
                                          <p:val>
                                            <p:strVal val="#ppt_w"/>
                                          </p:val>
                                        </p:tav>
                                      </p:tavLst>
                                    </p:anim>
                                    <p:anim calcmode="lin" valueType="num">
                                      <p:cBhvr>
                                        <p:cTn id="37" dur="1000" fill="hold"/>
                                        <p:tgtEl>
                                          <p:spTgt spid="1035"/>
                                        </p:tgtEl>
                                        <p:attrNameLst>
                                          <p:attrName>ppt_h</p:attrName>
                                        </p:attrNameLst>
                                      </p:cBhvr>
                                      <p:tavLst>
                                        <p:tav tm="0">
                                          <p:val>
                                            <p:fltVal val="0"/>
                                          </p:val>
                                        </p:tav>
                                        <p:tav tm="100000">
                                          <p:val>
                                            <p:strVal val="#ppt_h"/>
                                          </p:val>
                                        </p:tav>
                                      </p:tavLst>
                                    </p:anim>
                                    <p:anim calcmode="lin" valueType="num">
                                      <p:cBhvr>
                                        <p:cTn id="38" dur="1000" fill="hold"/>
                                        <p:tgtEl>
                                          <p:spTgt spid="1035"/>
                                        </p:tgtEl>
                                        <p:attrNameLst>
                                          <p:attrName>style.rotation</p:attrName>
                                        </p:attrNameLst>
                                      </p:cBhvr>
                                      <p:tavLst>
                                        <p:tav tm="0">
                                          <p:val>
                                            <p:fltVal val="90"/>
                                          </p:val>
                                        </p:tav>
                                        <p:tav tm="100000">
                                          <p:val>
                                            <p:fltVal val="0"/>
                                          </p:val>
                                        </p:tav>
                                      </p:tavLst>
                                    </p:anim>
                                    <p:animEffect transition="in" filter="fade">
                                      <p:cBhvr>
                                        <p:cTn id="39" dur="1000"/>
                                        <p:tgtEl>
                                          <p:spTgt spid="1035"/>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animEffect transition="in" filter="wipe(left)">
                                      <p:cBhvr>
                                        <p:cTn id="43" dur="1000"/>
                                        <p:tgtEl>
                                          <p:spTgt spid="7">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wipe(left)">
                                      <p:cBhvr>
                                        <p:cTn id="48" dur="1000"/>
                                        <p:tgtEl>
                                          <p:spTgt spid="3">
                                            <p:txEl>
                                              <p:pRg st="2" end="2"/>
                                            </p:txEl>
                                          </p:spTgt>
                                        </p:tgtEl>
                                      </p:cBhvr>
                                    </p:animEffect>
                                  </p:childTnLst>
                                </p:cTn>
                              </p:par>
                              <p:par>
                                <p:cTn id="49" presetID="53" presetClass="exit" presetSubtype="32" fill="hold" nodeType="withEffect">
                                  <p:stCondLst>
                                    <p:cond delay="0"/>
                                  </p:stCondLst>
                                  <p:childTnLst>
                                    <p:anim calcmode="lin" valueType="num">
                                      <p:cBhvr>
                                        <p:cTn id="50" dur="500"/>
                                        <p:tgtEl>
                                          <p:spTgt spid="1026"/>
                                        </p:tgtEl>
                                        <p:attrNameLst>
                                          <p:attrName>ppt_w</p:attrName>
                                        </p:attrNameLst>
                                      </p:cBhvr>
                                      <p:tavLst>
                                        <p:tav tm="0">
                                          <p:val>
                                            <p:strVal val="ppt_w"/>
                                          </p:val>
                                        </p:tav>
                                        <p:tav tm="100000">
                                          <p:val>
                                            <p:fltVal val="0"/>
                                          </p:val>
                                        </p:tav>
                                      </p:tavLst>
                                    </p:anim>
                                    <p:anim calcmode="lin" valueType="num">
                                      <p:cBhvr>
                                        <p:cTn id="51" dur="500"/>
                                        <p:tgtEl>
                                          <p:spTgt spid="1026"/>
                                        </p:tgtEl>
                                        <p:attrNameLst>
                                          <p:attrName>ppt_h</p:attrName>
                                        </p:attrNameLst>
                                      </p:cBhvr>
                                      <p:tavLst>
                                        <p:tav tm="0">
                                          <p:val>
                                            <p:strVal val="ppt_h"/>
                                          </p:val>
                                        </p:tav>
                                        <p:tav tm="100000">
                                          <p:val>
                                            <p:fltVal val="0"/>
                                          </p:val>
                                        </p:tav>
                                      </p:tavLst>
                                    </p:anim>
                                    <p:animEffect transition="out" filter="fade">
                                      <p:cBhvr>
                                        <p:cTn id="52" dur="500"/>
                                        <p:tgtEl>
                                          <p:spTgt spid="1026"/>
                                        </p:tgtEl>
                                      </p:cBhvr>
                                    </p:animEffect>
                                    <p:set>
                                      <p:cBhvr>
                                        <p:cTn id="53" dur="1" fill="hold">
                                          <p:stCondLst>
                                            <p:cond delay="499"/>
                                          </p:stCondLst>
                                        </p:cTn>
                                        <p:tgtEl>
                                          <p:spTgt spid="1026"/>
                                        </p:tgtEl>
                                        <p:attrNameLst>
                                          <p:attrName>style.visibility</p:attrName>
                                        </p:attrNameLst>
                                      </p:cBhvr>
                                      <p:to>
                                        <p:strVal val="hidden"/>
                                      </p:to>
                                    </p:set>
                                  </p:childTnLst>
                                </p:cTn>
                              </p:par>
                              <p:par>
                                <p:cTn id="54" presetID="53" presetClass="exit" presetSubtype="32" fill="hold" grpId="1" nodeType="withEffect">
                                  <p:stCondLst>
                                    <p:cond delay="0"/>
                                  </p:stCondLst>
                                  <p:childTnLst>
                                    <p:anim calcmode="lin" valueType="num">
                                      <p:cBhvr>
                                        <p:cTn id="55" dur="500"/>
                                        <p:tgtEl>
                                          <p:spTgt spid="7">
                                            <p:txEl>
                                              <p:pRg st="0" end="0"/>
                                            </p:txEl>
                                          </p:spTgt>
                                        </p:tgtEl>
                                        <p:attrNameLst>
                                          <p:attrName>ppt_w</p:attrName>
                                        </p:attrNameLst>
                                      </p:cBhvr>
                                      <p:tavLst>
                                        <p:tav tm="0">
                                          <p:val>
                                            <p:strVal val="ppt_w"/>
                                          </p:val>
                                        </p:tav>
                                        <p:tav tm="100000">
                                          <p:val>
                                            <p:fltVal val="0"/>
                                          </p:val>
                                        </p:tav>
                                      </p:tavLst>
                                    </p:anim>
                                    <p:anim calcmode="lin" valueType="num">
                                      <p:cBhvr>
                                        <p:cTn id="56" dur="500"/>
                                        <p:tgtEl>
                                          <p:spTgt spid="7">
                                            <p:txEl>
                                              <p:pRg st="0" end="0"/>
                                            </p:txEl>
                                          </p:spTgt>
                                        </p:tgtEl>
                                        <p:attrNameLst>
                                          <p:attrName>ppt_h</p:attrName>
                                        </p:attrNameLst>
                                      </p:cBhvr>
                                      <p:tavLst>
                                        <p:tav tm="0">
                                          <p:val>
                                            <p:strVal val="ppt_h"/>
                                          </p:val>
                                        </p:tav>
                                        <p:tav tm="100000">
                                          <p:val>
                                            <p:fltVal val="0"/>
                                          </p:val>
                                        </p:tav>
                                      </p:tavLst>
                                    </p:anim>
                                    <p:animEffect transition="out" filter="fade">
                                      <p:cBhvr>
                                        <p:cTn id="57" dur="500"/>
                                        <p:tgtEl>
                                          <p:spTgt spid="7">
                                            <p:txEl>
                                              <p:pRg st="0" end="0"/>
                                            </p:txEl>
                                          </p:spTgt>
                                        </p:tgtEl>
                                      </p:cBhvr>
                                    </p:animEffect>
                                    <p:set>
                                      <p:cBhvr>
                                        <p:cTn id="58" dur="1" fill="hold">
                                          <p:stCondLst>
                                            <p:cond delay="499"/>
                                          </p:stCondLst>
                                        </p:cTn>
                                        <p:tgtEl>
                                          <p:spTgt spid="7">
                                            <p:txEl>
                                              <p:pRg st="0" end="0"/>
                                            </p:txEl>
                                          </p:spTgt>
                                        </p:tgtEl>
                                        <p:attrNameLst>
                                          <p:attrName>style.visibility</p:attrName>
                                        </p:attrNameLst>
                                      </p:cBhvr>
                                      <p:to>
                                        <p:strVal val="hidden"/>
                                      </p:to>
                                    </p:set>
                                  </p:childTnLst>
                                </p:cTn>
                              </p:par>
                              <p:par>
                                <p:cTn id="59" presetID="53" presetClass="exit" presetSubtype="32" fill="hold" grpId="1" nodeType="withEffect">
                                  <p:stCondLst>
                                    <p:cond delay="0"/>
                                  </p:stCondLst>
                                  <p:childTnLst>
                                    <p:anim calcmode="lin" valueType="num">
                                      <p:cBhvr>
                                        <p:cTn id="60" dur="500"/>
                                        <p:tgtEl>
                                          <p:spTgt spid="7">
                                            <p:txEl>
                                              <p:pRg st="2" end="2"/>
                                            </p:txEl>
                                          </p:spTgt>
                                        </p:tgtEl>
                                        <p:attrNameLst>
                                          <p:attrName>ppt_w</p:attrName>
                                        </p:attrNameLst>
                                      </p:cBhvr>
                                      <p:tavLst>
                                        <p:tav tm="0">
                                          <p:val>
                                            <p:strVal val="ppt_w"/>
                                          </p:val>
                                        </p:tav>
                                        <p:tav tm="100000">
                                          <p:val>
                                            <p:fltVal val="0"/>
                                          </p:val>
                                        </p:tav>
                                      </p:tavLst>
                                    </p:anim>
                                    <p:anim calcmode="lin" valueType="num">
                                      <p:cBhvr>
                                        <p:cTn id="61" dur="500"/>
                                        <p:tgtEl>
                                          <p:spTgt spid="7">
                                            <p:txEl>
                                              <p:pRg st="2" end="2"/>
                                            </p:txEl>
                                          </p:spTgt>
                                        </p:tgtEl>
                                        <p:attrNameLst>
                                          <p:attrName>ppt_h</p:attrName>
                                        </p:attrNameLst>
                                      </p:cBhvr>
                                      <p:tavLst>
                                        <p:tav tm="0">
                                          <p:val>
                                            <p:strVal val="ppt_h"/>
                                          </p:val>
                                        </p:tav>
                                        <p:tav tm="100000">
                                          <p:val>
                                            <p:fltVal val="0"/>
                                          </p:val>
                                        </p:tav>
                                      </p:tavLst>
                                    </p:anim>
                                    <p:animEffect transition="out" filter="fade">
                                      <p:cBhvr>
                                        <p:cTn id="62" dur="500"/>
                                        <p:tgtEl>
                                          <p:spTgt spid="7">
                                            <p:txEl>
                                              <p:pRg st="2" end="2"/>
                                            </p:txEl>
                                          </p:spTgt>
                                        </p:tgtEl>
                                      </p:cBhvr>
                                    </p:animEffect>
                                    <p:set>
                                      <p:cBhvr>
                                        <p:cTn id="63" dur="1" fill="hold">
                                          <p:stCondLst>
                                            <p:cond delay="499"/>
                                          </p:stCondLst>
                                        </p:cTn>
                                        <p:tgtEl>
                                          <p:spTgt spid="7">
                                            <p:txEl>
                                              <p:pRg st="2" end="2"/>
                                            </p:txEl>
                                          </p:spTgt>
                                        </p:tgtEl>
                                        <p:attrNameLst>
                                          <p:attrName>style.visibility</p:attrName>
                                        </p:attrNameLst>
                                      </p:cBhvr>
                                      <p:to>
                                        <p:strVal val="hidden"/>
                                      </p:to>
                                    </p:set>
                                  </p:childTnLst>
                                </p:cTn>
                              </p:par>
                              <p:par>
                                <p:cTn id="64" presetID="53" presetClass="exit" presetSubtype="32" fill="hold" grpId="1" nodeType="withEffect">
                                  <p:stCondLst>
                                    <p:cond delay="0"/>
                                  </p:stCondLst>
                                  <p:childTnLst>
                                    <p:anim calcmode="lin" valueType="num">
                                      <p:cBhvr>
                                        <p:cTn id="65" dur="500"/>
                                        <p:tgtEl>
                                          <p:spTgt spid="7">
                                            <p:bg/>
                                          </p:spTgt>
                                        </p:tgtEl>
                                        <p:attrNameLst>
                                          <p:attrName>ppt_w</p:attrName>
                                        </p:attrNameLst>
                                      </p:cBhvr>
                                      <p:tavLst>
                                        <p:tav tm="0">
                                          <p:val>
                                            <p:strVal val="ppt_w"/>
                                          </p:val>
                                        </p:tav>
                                        <p:tav tm="100000">
                                          <p:val>
                                            <p:fltVal val="0"/>
                                          </p:val>
                                        </p:tav>
                                      </p:tavLst>
                                    </p:anim>
                                    <p:anim calcmode="lin" valueType="num">
                                      <p:cBhvr>
                                        <p:cTn id="66" dur="500"/>
                                        <p:tgtEl>
                                          <p:spTgt spid="7">
                                            <p:bg/>
                                          </p:spTgt>
                                        </p:tgtEl>
                                        <p:attrNameLst>
                                          <p:attrName>ppt_h</p:attrName>
                                        </p:attrNameLst>
                                      </p:cBhvr>
                                      <p:tavLst>
                                        <p:tav tm="0">
                                          <p:val>
                                            <p:strVal val="ppt_h"/>
                                          </p:val>
                                        </p:tav>
                                        <p:tav tm="100000">
                                          <p:val>
                                            <p:fltVal val="0"/>
                                          </p:val>
                                        </p:tav>
                                      </p:tavLst>
                                    </p:anim>
                                    <p:animEffect transition="out" filter="fade">
                                      <p:cBhvr>
                                        <p:cTn id="67" dur="500"/>
                                        <p:tgtEl>
                                          <p:spTgt spid="7">
                                            <p:bg/>
                                          </p:spTgt>
                                        </p:tgtEl>
                                      </p:cBhvr>
                                    </p:animEffect>
                                    <p:set>
                                      <p:cBhvr>
                                        <p:cTn id="68" dur="1" fill="hold">
                                          <p:stCondLst>
                                            <p:cond delay="499"/>
                                          </p:stCondLst>
                                        </p:cTn>
                                        <p:tgtEl>
                                          <p:spTgt spid="7">
                                            <p:bg/>
                                          </p:spTgt>
                                        </p:tgtEl>
                                        <p:attrNameLst>
                                          <p:attrName>style.visibility</p:attrName>
                                        </p:attrNameLst>
                                      </p:cBhvr>
                                      <p:to>
                                        <p:strVal val="hidden"/>
                                      </p:to>
                                    </p:set>
                                  </p:childTnLst>
                                </p:cTn>
                              </p:par>
                            </p:childTnLst>
                          </p:cTn>
                        </p:par>
                        <p:par>
                          <p:cTn id="69" fill="hold">
                            <p:stCondLst>
                              <p:cond delay="1000"/>
                            </p:stCondLst>
                            <p:childTnLst>
                              <p:par>
                                <p:cTn id="70" presetID="31" presetClass="entr" presetSubtype="0" fill="hold" nodeType="afterEffect">
                                  <p:stCondLst>
                                    <p:cond delay="0"/>
                                  </p:stCondLst>
                                  <p:childTnLst>
                                    <p:set>
                                      <p:cBhvr>
                                        <p:cTn id="71" dur="1" fill="hold">
                                          <p:stCondLst>
                                            <p:cond delay="0"/>
                                          </p:stCondLst>
                                        </p:cTn>
                                        <p:tgtEl>
                                          <p:spTgt spid="1037"/>
                                        </p:tgtEl>
                                        <p:attrNameLst>
                                          <p:attrName>style.visibility</p:attrName>
                                        </p:attrNameLst>
                                      </p:cBhvr>
                                      <p:to>
                                        <p:strVal val="visible"/>
                                      </p:to>
                                    </p:set>
                                    <p:anim calcmode="lin" valueType="num">
                                      <p:cBhvr>
                                        <p:cTn id="72" dur="1000" fill="hold"/>
                                        <p:tgtEl>
                                          <p:spTgt spid="1037"/>
                                        </p:tgtEl>
                                        <p:attrNameLst>
                                          <p:attrName>ppt_w</p:attrName>
                                        </p:attrNameLst>
                                      </p:cBhvr>
                                      <p:tavLst>
                                        <p:tav tm="0">
                                          <p:val>
                                            <p:fltVal val="0"/>
                                          </p:val>
                                        </p:tav>
                                        <p:tav tm="100000">
                                          <p:val>
                                            <p:strVal val="#ppt_w"/>
                                          </p:val>
                                        </p:tav>
                                      </p:tavLst>
                                    </p:anim>
                                    <p:anim calcmode="lin" valueType="num">
                                      <p:cBhvr>
                                        <p:cTn id="73" dur="1000" fill="hold"/>
                                        <p:tgtEl>
                                          <p:spTgt spid="1037"/>
                                        </p:tgtEl>
                                        <p:attrNameLst>
                                          <p:attrName>ppt_h</p:attrName>
                                        </p:attrNameLst>
                                      </p:cBhvr>
                                      <p:tavLst>
                                        <p:tav tm="0">
                                          <p:val>
                                            <p:fltVal val="0"/>
                                          </p:val>
                                        </p:tav>
                                        <p:tav tm="100000">
                                          <p:val>
                                            <p:strVal val="#ppt_h"/>
                                          </p:val>
                                        </p:tav>
                                      </p:tavLst>
                                    </p:anim>
                                    <p:anim calcmode="lin" valueType="num">
                                      <p:cBhvr>
                                        <p:cTn id="74" dur="1000" fill="hold"/>
                                        <p:tgtEl>
                                          <p:spTgt spid="1037"/>
                                        </p:tgtEl>
                                        <p:attrNameLst>
                                          <p:attrName>style.rotation</p:attrName>
                                        </p:attrNameLst>
                                      </p:cBhvr>
                                      <p:tavLst>
                                        <p:tav tm="0">
                                          <p:val>
                                            <p:fltVal val="90"/>
                                          </p:val>
                                        </p:tav>
                                        <p:tav tm="100000">
                                          <p:val>
                                            <p:fltVal val="0"/>
                                          </p:val>
                                        </p:tav>
                                      </p:tavLst>
                                    </p:anim>
                                    <p:animEffect transition="in" filter="fade">
                                      <p:cBhvr>
                                        <p:cTn id="75" dur="1000"/>
                                        <p:tgtEl>
                                          <p:spTgt spid="1037"/>
                                        </p:tgtEl>
                                      </p:cBhvr>
                                    </p:animEffect>
                                  </p:childTnLst>
                                </p:cTn>
                              </p:par>
                            </p:childTnLst>
                          </p:cTn>
                        </p:par>
                        <p:par>
                          <p:cTn id="76" fill="hold">
                            <p:stCondLst>
                              <p:cond delay="2000"/>
                            </p:stCondLst>
                            <p:childTnLst>
                              <p:par>
                                <p:cTn id="77" presetID="22" presetClass="entr" presetSubtype="8" fill="hold" grpId="0" nodeType="afterEffect">
                                  <p:stCondLst>
                                    <p:cond delay="0"/>
                                  </p:stCondLst>
                                  <p:childTnLst>
                                    <p:set>
                                      <p:cBhvr>
                                        <p:cTn id="78" dur="1" fill="hold">
                                          <p:stCondLst>
                                            <p:cond delay="0"/>
                                          </p:stCondLst>
                                        </p:cTn>
                                        <p:tgtEl>
                                          <p:spTgt spid="14">
                                            <p:bg/>
                                          </p:spTgt>
                                        </p:tgtEl>
                                        <p:attrNameLst>
                                          <p:attrName>style.visibility</p:attrName>
                                        </p:attrNameLst>
                                      </p:cBhvr>
                                      <p:to>
                                        <p:strVal val="visible"/>
                                      </p:to>
                                    </p:set>
                                    <p:animEffect transition="in" filter="wipe(left)">
                                      <p:cBhvr>
                                        <p:cTn id="79" dur="1000"/>
                                        <p:tgtEl>
                                          <p:spTgt spid="14">
                                            <p:bg/>
                                          </p:spTgt>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14">
                                            <p:txEl>
                                              <p:pRg st="0" end="0"/>
                                            </p:txEl>
                                          </p:spTgt>
                                        </p:tgtEl>
                                        <p:attrNameLst>
                                          <p:attrName>style.visibility</p:attrName>
                                        </p:attrNameLst>
                                      </p:cBhvr>
                                      <p:to>
                                        <p:strVal val="visible"/>
                                      </p:to>
                                    </p:set>
                                    <p:animEffect transition="in" filter="wipe(left)">
                                      <p:cBhvr>
                                        <p:cTn id="82" dur="1000"/>
                                        <p:tgtEl>
                                          <p:spTgt spid="14">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3">
                                            <p:txEl>
                                              <p:pRg st="4" end="4"/>
                                            </p:txEl>
                                          </p:spTgt>
                                        </p:tgtEl>
                                        <p:attrNameLst>
                                          <p:attrName>style.visibility</p:attrName>
                                        </p:attrNameLst>
                                      </p:cBhvr>
                                      <p:to>
                                        <p:strVal val="visible"/>
                                      </p:to>
                                    </p:set>
                                    <p:animEffect transition="in" filter="wipe(left)">
                                      <p:cBhvr>
                                        <p:cTn id="87" dur="1000"/>
                                        <p:tgtEl>
                                          <p:spTgt spid="3">
                                            <p:txEl>
                                              <p:pRg st="4" end="4"/>
                                            </p:txEl>
                                          </p:spTgt>
                                        </p:tgtEl>
                                      </p:cBhvr>
                                    </p:animEffect>
                                  </p:childTnLst>
                                </p:cTn>
                              </p:par>
                              <p:par>
                                <p:cTn id="88" presetID="53" presetClass="exit" presetSubtype="32" fill="hold" nodeType="withEffect">
                                  <p:stCondLst>
                                    <p:cond delay="0"/>
                                  </p:stCondLst>
                                  <p:childTnLst>
                                    <p:anim calcmode="lin" valueType="num">
                                      <p:cBhvr>
                                        <p:cTn id="89" dur="500"/>
                                        <p:tgtEl>
                                          <p:spTgt spid="1035"/>
                                        </p:tgtEl>
                                        <p:attrNameLst>
                                          <p:attrName>ppt_w</p:attrName>
                                        </p:attrNameLst>
                                      </p:cBhvr>
                                      <p:tavLst>
                                        <p:tav tm="0">
                                          <p:val>
                                            <p:strVal val="ppt_w"/>
                                          </p:val>
                                        </p:tav>
                                        <p:tav tm="100000">
                                          <p:val>
                                            <p:fltVal val="0"/>
                                          </p:val>
                                        </p:tav>
                                      </p:tavLst>
                                    </p:anim>
                                    <p:anim calcmode="lin" valueType="num">
                                      <p:cBhvr>
                                        <p:cTn id="90" dur="500"/>
                                        <p:tgtEl>
                                          <p:spTgt spid="1035"/>
                                        </p:tgtEl>
                                        <p:attrNameLst>
                                          <p:attrName>ppt_h</p:attrName>
                                        </p:attrNameLst>
                                      </p:cBhvr>
                                      <p:tavLst>
                                        <p:tav tm="0">
                                          <p:val>
                                            <p:strVal val="ppt_h"/>
                                          </p:val>
                                        </p:tav>
                                        <p:tav tm="100000">
                                          <p:val>
                                            <p:fltVal val="0"/>
                                          </p:val>
                                        </p:tav>
                                      </p:tavLst>
                                    </p:anim>
                                    <p:animEffect transition="out" filter="fade">
                                      <p:cBhvr>
                                        <p:cTn id="91" dur="500"/>
                                        <p:tgtEl>
                                          <p:spTgt spid="1035"/>
                                        </p:tgtEl>
                                      </p:cBhvr>
                                    </p:animEffect>
                                    <p:set>
                                      <p:cBhvr>
                                        <p:cTn id="92" dur="1" fill="hold">
                                          <p:stCondLst>
                                            <p:cond delay="499"/>
                                          </p:stCondLst>
                                        </p:cTn>
                                        <p:tgtEl>
                                          <p:spTgt spid="1035"/>
                                        </p:tgtEl>
                                        <p:attrNameLst>
                                          <p:attrName>style.visibility</p:attrName>
                                        </p:attrNameLst>
                                      </p:cBhvr>
                                      <p:to>
                                        <p:strVal val="hidden"/>
                                      </p:to>
                                    </p:set>
                                  </p:childTnLst>
                                </p:cTn>
                              </p:par>
                            </p:childTnLst>
                          </p:cTn>
                        </p:par>
                        <p:par>
                          <p:cTn id="93" fill="hold">
                            <p:stCondLst>
                              <p:cond delay="1000"/>
                            </p:stCondLst>
                            <p:childTnLst>
                              <p:par>
                                <p:cTn id="94" presetID="21" presetClass="entr" presetSubtype="1" fill="hold" nodeType="afterEffect">
                                  <p:stCondLst>
                                    <p:cond delay="0"/>
                                  </p:stCondLst>
                                  <p:childTnLst>
                                    <p:set>
                                      <p:cBhvr>
                                        <p:cTn id="95" dur="1" fill="hold">
                                          <p:stCondLst>
                                            <p:cond delay="0"/>
                                          </p:stCondLst>
                                        </p:cTn>
                                        <p:tgtEl>
                                          <p:spTgt spid="1028"/>
                                        </p:tgtEl>
                                        <p:attrNameLst>
                                          <p:attrName>style.visibility</p:attrName>
                                        </p:attrNameLst>
                                      </p:cBhvr>
                                      <p:to>
                                        <p:strVal val="visible"/>
                                      </p:to>
                                    </p:set>
                                    <p:animEffect transition="in" filter="wheel(1)">
                                      <p:cBhvr>
                                        <p:cTn id="96" dur="2000"/>
                                        <p:tgtEl>
                                          <p:spTgt spid="1028"/>
                                        </p:tgtEl>
                                      </p:cBhvr>
                                    </p:animEffect>
                                  </p:childTnLst>
                                </p:cTn>
                              </p:par>
                            </p:childTnLst>
                          </p:cTn>
                        </p:par>
                        <p:par>
                          <p:cTn id="97" fill="hold">
                            <p:stCondLst>
                              <p:cond delay="3000"/>
                            </p:stCondLst>
                            <p:childTnLst>
                              <p:par>
                                <p:cTn id="98" presetID="22" presetClass="entr" presetSubtype="8" fill="hold" grpId="0" nodeType="afterEffect">
                                  <p:stCondLst>
                                    <p:cond delay="0"/>
                                  </p:stCondLst>
                                  <p:childTnLst>
                                    <p:set>
                                      <p:cBhvr>
                                        <p:cTn id="99" dur="1" fill="hold">
                                          <p:stCondLst>
                                            <p:cond delay="0"/>
                                          </p:stCondLst>
                                        </p:cTn>
                                        <p:tgtEl>
                                          <p:spTgt spid="14">
                                            <p:txEl>
                                              <p:pRg st="2" end="2"/>
                                            </p:txEl>
                                          </p:spTgt>
                                        </p:tgtEl>
                                        <p:attrNameLst>
                                          <p:attrName>style.visibility</p:attrName>
                                        </p:attrNameLst>
                                      </p:cBhvr>
                                      <p:to>
                                        <p:strVal val="visible"/>
                                      </p:to>
                                    </p:set>
                                    <p:animEffect transition="in" filter="wipe(left)">
                                      <p:cBhvr>
                                        <p:cTn id="100" dur="1000"/>
                                        <p:tgtEl>
                                          <p:spTgt spid="14">
                                            <p:txEl>
                                              <p:pRg st="2" end="2"/>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xit" presetSubtype="32" fill="hold" grpId="1" nodeType="clickEffect">
                                  <p:stCondLst>
                                    <p:cond delay="0"/>
                                  </p:stCondLst>
                                  <p:childTnLst>
                                    <p:anim calcmode="lin" valueType="num">
                                      <p:cBhvr>
                                        <p:cTn id="104" dur="500"/>
                                        <p:tgtEl>
                                          <p:spTgt spid="14">
                                            <p:txEl>
                                              <p:pRg st="0" end="0"/>
                                            </p:txEl>
                                          </p:spTgt>
                                        </p:tgtEl>
                                        <p:attrNameLst>
                                          <p:attrName>ppt_w</p:attrName>
                                        </p:attrNameLst>
                                      </p:cBhvr>
                                      <p:tavLst>
                                        <p:tav tm="0">
                                          <p:val>
                                            <p:strVal val="ppt_w"/>
                                          </p:val>
                                        </p:tav>
                                        <p:tav tm="100000">
                                          <p:val>
                                            <p:fltVal val="0"/>
                                          </p:val>
                                        </p:tav>
                                      </p:tavLst>
                                    </p:anim>
                                    <p:anim calcmode="lin" valueType="num">
                                      <p:cBhvr>
                                        <p:cTn id="105" dur="500"/>
                                        <p:tgtEl>
                                          <p:spTgt spid="14">
                                            <p:txEl>
                                              <p:pRg st="0" end="0"/>
                                            </p:txEl>
                                          </p:spTgt>
                                        </p:tgtEl>
                                        <p:attrNameLst>
                                          <p:attrName>ppt_h</p:attrName>
                                        </p:attrNameLst>
                                      </p:cBhvr>
                                      <p:tavLst>
                                        <p:tav tm="0">
                                          <p:val>
                                            <p:strVal val="ppt_h"/>
                                          </p:val>
                                        </p:tav>
                                        <p:tav tm="100000">
                                          <p:val>
                                            <p:fltVal val="0"/>
                                          </p:val>
                                        </p:tav>
                                      </p:tavLst>
                                    </p:anim>
                                    <p:animEffect transition="out" filter="fade">
                                      <p:cBhvr>
                                        <p:cTn id="106" dur="500"/>
                                        <p:tgtEl>
                                          <p:spTgt spid="14">
                                            <p:txEl>
                                              <p:pRg st="0" end="0"/>
                                            </p:txEl>
                                          </p:spTgt>
                                        </p:tgtEl>
                                      </p:cBhvr>
                                    </p:animEffect>
                                    <p:set>
                                      <p:cBhvr>
                                        <p:cTn id="107" dur="1" fill="hold">
                                          <p:stCondLst>
                                            <p:cond delay="499"/>
                                          </p:stCondLst>
                                        </p:cTn>
                                        <p:tgtEl>
                                          <p:spTgt spid="14">
                                            <p:txEl>
                                              <p:pRg st="0" end="0"/>
                                            </p:txEl>
                                          </p:spTgt>
                                        </p:tgtEl>
                                        <p:attrNameLst>
                                          <p:attrName>style.visibility</p:attrName>
                                        </p:attrNameLst>
                                      </p:cBhvr>
                                      <p:to>
                                        <p:strVal val="hidden"/>
                                      </p:to>
                                    </p:set>
                                  </p:childTnLst>
                                </p:cTn>
                              </p:par>
                              <p:par>
                                <p:cTn id="108" presetID="53" presetClass="exit" presetSubtype="32" fill="hold" grpId="1" nodeType="withEffect">
                                  <p:stCondLst>
                                    <p:cond delay="0"/>
                                  </p:stCondLst>
                                  <p:childTnLst>
                                    <p:anim calcmode="lin" valueType="num">
                                      <p:cBhvr>
                                        <p:cTn id="109" dur="500"/>
                                        <p:tgtEl>
                                          <p:spTgt spid="14">
                                            <p:txEl>
                                              <p:pRg st="2" end="2"/>
                                            </p:txEl>
                                          </p:spTgt>
                                        </p:tgtEl>
                                        <p:attrNameLst>
                                          <p:attrName>ppt_w</p:attrName>
                                        </p:attrNameLst>
                                      </p:cBhvr>
                                      <p:tavLst>
                                        <p:tav tm="0">
                                          <p:val>
                                            <p:strVal val="ppt_w"/>
                                          </p:val>
                                        </p:tav>
                                        <p:tav tm="100000">
                                          <p:val>
                                            <p:fltVal val="0"/>
                                          </p:val>
                                        </p:tav>
                                      </p:tavLst>
                                    </p:anim>
                                    <p:anim calcmode="lin" valueType="num">
                                      <p:cBhvr>
                                        <p:cTn id="110" dur="500"/>
                                        <p:tgtEl>
                                          <p:spTgt spid="14">
                                            <p:txEl>
                                              <p:pRg st="2" end="2"/>
                                            </p:txEl>
                                          </p:spTgt>
                                        </p:tgtEl>
                                        <p:attrNameLst>
                                          <p:attrName>ppt_h</p:attrName>
                                        </p:attrNameLst>
                                      </p:cBhvr>
                                      <p:tavLst>
                                        <p:tav tm="0">
                                          <p:val>
                                            <p:strVal val="ppt_h"/>
                                          </p:val>
                                        </p:tav>
                                        <p:tav tm="100000">
                                          <p:val>
                                            <p:fltVal val="0"/>
                                          </p:val>
                                        </p:tav>
                                      </p:tavLst>
                                    </p:anim>
                                    <p:animEffect transition="out" filter="fade">
                                      <p:cBhvr>
                                        <p:cTn id="111" dur="500"/>
                                        <p:tgtEl>
                                          <p:spTgt spid="14">
                                            <p:txEl>
                                              <p:pRg st="2" end="2"/>
                                            </p:txEl>
                                          </p:spTgt>
                                        </p:tgtEl>
                                      </p:cBhvr>
                                    </p:animEffect>
                                    <p:set>
                                      <p:cBhvr>
                                        <p:cTn id="112" dur="1" fill="hold">
                                          <p:stCondLst>
                                            <p:cond delay="499"/>
                                          </p:stCondLst>
                                        </p:cTn>
                                        <p:tgtEl>
                                          <p:spTgt spid="14">
                                            <p:txEl>
                                              <p:pRg st="2" end="2"/>
                                            </p:txEl>
                                          </p:spTgt>
                                        </p:tgtEl>
                                        <p:attrNameLst>
                                          <p:attrName>style.visibility</p:attrName>
                                        </p:attrNameLst>
                                      </p:cBhvr>
                                      <p:to>
                                        <p:strVal val="hidden"/>
                                      </p:to>
                                    </p:set>
                                  </p:childTnLst>
                                </p:cTn>
                              </p:par>
                              <p:par>
                                <p:cTn id="113" presetID="53" presetClass="exit" presetSubtype="32" fill="hold" grpId="1" nodeType="withEffect">
                                  <p:stCondLst>
                                    <p:cond delay="0"/>
                                  </p:stCondLst>
                                  <p:childTnLst>
                                    <p:anim calcmode="lin" valueType="num">
                                      <p:cBhvr>
                                        <p:cTn id="114" dur="500"/>
                                        <p:tgtEl>
                                          <p:spTgt spid="14">
                                            <p:bg/>
                                          </p:spTgt>
                                        </p:tgtEl>
                                        <p:attrNameLst>
                                          <p:attrName>ppt_w</p:attrName>
                                        </p:attrNameLst>
                                      </p:cBhvr>
                                      <p:tavLst>
                                        <p:tav tm="0">
                                          <p:val>
                                            <p:strVal val="ppt_w"/>
                                          </p:val>
                                        </p:tav>
                                        <p:tav tm="100000">
                                          <p:val>
                                            <p:fltVal val="0"/>
                                          </p:val>
                                        </p:tav>
                                      </p:tavLst>
                                    </p:anim>
                                    <p:anim calcmode="lin" valueType="num">
                                      <p:cBhvr>
                                        <p:cTn id="115" dur="500"/>
                                        <p:tgtEl>
                                          <p:spTgt spid="14">
                                            <p:bg/>
                                          </p:spTgt>
                                        </p:tgtEl>
                                        <p:attrNameLst>
                                          <p:attrName>ppt_h</p:attrName>
                                        </p:attrNameLst>
                                      </p:cBhvr>
                                      <p:tavLst>
                                        <p:tav tm="0">
                                          <p:val>
                                            <p:strVal val="ppt_h"/>
                                          </p:val>
                                        </p:tav>
                                        <p:tav tm="100000">
                                          <p:val>
                                            <p:fltVal val="0"/>
                                          </p:val>
                                        </p:tav>
                                      </p:tavLst>
                                    </p:anim>
                                    <p:animEffect transition="out" filter="fade">
                                      <p:cBhvr>
                                        <p:cTn id="116" dur="500"/>
                                        <p:tgtEl>
                                          <p:spTgt spid="14">
                                            <p:bg/>
                                          </p:spTgt>
                                        </p:tgtEl>
                                      </p:cBhvr>
                                    </p:animEffect>
                                    <p:set>
                                      <p:cBhvr>
                                        <p:cTn id="117" dur="1" fill="hold">
                                          <p:stCondLst>
                                            <p:cond delay="499"/>
                                          </p:stCondLst>
                                        </p:cTn>
                                        <p:tgtEl>
                                          <p:spTgt spid="14">
                                            <p:bg/>
                                          </p:spTgt>
                                        </p:tgtEl>
                                        <p:attrNameLst>
                                          <p:attrName>style.visibility</p:attrName>
                                        </p:attrNameLst>
                                      </p:cBhvr>
                                      <p:to>
                                        <p:strVal val="hidden"/>
                                      </p:to>
                                    </p:set>
                                  </p:childTnLst>
                                </p:cTn>
                              </p:par>
                              <p:par>
                                <p:cTn id="118" presetID="53" presetClass="exit" presetSubtype="32" fill="hold" nodeType="withEffect">
                                  <p:stCondLst>
                                    <p:cond delay="0"/>
                                  </p:stCondLst>
                                  <p:childTnLst>
                                    <p:anim calcmode="lin" valueType="num">
                                      <p:cBhvr>
                                        <p:cTn id="119" dur="500"/>
                                        <p:tgtEl>
                                          <p:spTgt spid="1037"/>
                                        </p:tgtEl>
                                        <p:attrNameLst>
                                          <p:attrName>ppt_w</p:attrName>
                                        </p:attrNameLst>
                                      </p:cBhvr>
                                      <p:tavLst>
                                        <p:tav tm="0">
                                          <p:val>
                                            <p:strVal val="ppt_w"/>
                                          </p:val>
                                        </p:tav>
                                        <p:tav tm="100000">
                                          <p:val>
                                            <p:fltVal val="0"/>
                                          </p:val>
                                        </p:tav>
                                      </p:tavLst>
                                    </p:anim>
                                    <p:anim calcmode="lin" valueType="num">
                                      <p:cBhvr>
                                        <p:cTn id="120" dur="500"/>
                                        <p:tgtEl>
                                          <p:spTgt spid="1037"/>
                                        </p:tgtEl>
                                        <p:attrNameLst>
                                          <p:attrName>ppt_h</p:attrName>
                                        </p:attrNameLst>
                                      </p:cBhvr>
                                      <p:tavLst>
                                        <p:tav tm="0">
                                          <p:val>
                                            <p:strVal val="ppt_h"/>
                                          </p:val>
                                        </p:tav>
                                        <p:tav tm="100000">
                                          <p:val>
                                            <p:fltVal val="0"/>
                                          </p:val>
                                        </p:tav>
                                      </p:tavLst>
                                    </p:anim>
                                    <p:animEffect transition="out" filter="fade">
                                      <p:cBhvr>
                                        <p:cTn id="121" dur="500"/>
                                        <p:tgtEl>
                                          <p:spTgt spid="1037"/>
                                        </p:tgtEl>
                                      </p:cBhvr>
                                    </p:animEffect>
                                    <p:set>
                                      <p:cBhvr>
                                        <p:cTn id="122" dur="1" fill="hold">
                                          <p:stCondLst>
                                            <p:cond delay="499"/>
                                          </p:stCondLst>
                                        </p:cTn>
                                        <p:tgtEl>
                                          <p:spTgt spid="1037"/>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5"/>
                                        </p:tgtEl>
                                        <p:attrNameLst>
                                          <p:attrName>style.visibility</p:attrName>
                                        </p:attrNameLst>
                                      </p:cBhvr>
                                      <p:to>
                                        <p:strVal val="visible"/>
                                      </p:to>
                                    </p:set>
                                    <p:animEffect transition="in" filter="wipe(left)">
                                      <p:cBhvr>
                                        <p:cTn id="1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P spid="7" grpId="0" uiExpand="1" build="p" animBg="1"/>
      <p:bldP spid="7" grpId="1" build="allAtOnce" animBg="1"/>
      <p:bldP spid="5" grpId="0" animBg="1"/>
      <p:bldP spid="14" grpId="0" uiExpand="1" build="p" animBg="1"/>
      <p:bldP spid="14" grpId="1"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7384"/>
            <a:ext cx="9142890" cy="84638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fr-FR" sz="24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John Handy LET" pitchFamily="2" charset="0"/>
              </a:rPr>
              <a:t>I. Un espace contraignant mais disposant d’importantes ressources</a:t>
            </a:r>
          </a:p>
          <a:p>
            <a:r>
              <a:rPr lang="fr-FR" sz="25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John Handy LET" pitchFamily="2" charset="0"/>
              </a:rPr>
              <a:t>	</a:t>
            </a:r>
            <a:endParaRPr lang="fr-FR" sz="2000" b="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John Handy LET" pitchFamily="2" charset="0"/>
            </a:endParaRPr>
          </a:p>
        </p:txBody>
      </p:sp>
      <p:pic>
        <p:nvPicPr>
          <p:cNvPr id="3" name="Picture 4" descr="Le Sahara, au coeur des échanges africains du VIIIe au XVIe siècle"/>
          <p:cNvPicPr>
            <a:picLocks noChangeAspect="1" noChangeArrowheads="1"/>
          </p:cNvPicPr>
          <p:nvPr/>
        </p:nvPicPr>
        <p:blipFill rotWithShape="1">
          <a:blip r:embed="rId3">
            <a:extLst>
              <a:ext uri="{28A0092B-C50C-407E-A947-70E740481C1C}">
                <a14:useLocalDpi xmlns:a14="http://schemas.microsoft.com/office/drawing/2010/main" val="0"/>
              </a:ext>
            </a:extLst>
          </a:blip>
          <a:srcRect l="709" t="890" r="684" b="1391"/>
          <a:stretch/>
        </p:blipFill>
        <p:spPr bwMode="auto">
          <a:xfrm>
            <a:off x="95873" y="404664"/>
            <a:ext cx="4517607" cy="262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7" name="Groupe 6"/>
          <p:cNvGrpSpPr/>
          <p:nvPr/>
        </p:nvGrpSpPr>
        <p:grpSpPr>
          <a:xfrm>
            <a:off x="4704240" y="956214"/>
            <a:ext cx="4332256" cy="2849127"/>
            <a:chOff x="4681400" y="1032991"/>
            <a:chExt cx="4332256" cy="2849127"/>
          </a:xfrm>
        </p:grpSpPr>
        <p:pic>
          <p:nvPicPr>
            <p:cNvPr id="6" name="Picture 2" descr="http://images.recitus.qc.ca/main.php?g2_view=core.DownloadItem&amp;g2_itemId=9521&amp;g2_serialNumber=2"/>
            <p:cNvPicPr>
              <a:picLocks noChangeAspect="1" noChangeArrowheads="1"/>
            </p:cNvPicPr>
            <p:nvPr/>
          </p:nvPicPr>
          <p:blipFill rotWithShape="1">
            <a:blip r:embed="rId4">
              <a:extLst>
                <a:ext uri="{28A0092B-C50C-407E-A947-70E740481C1C}">
                  <a14:useLocalDpi xmlns:a14="http://schemas.microsoft.com/office/drawing/2010/main" val="0"/>
                </a:ext>
              </a:extLst>
            </a:blip>
            <a:srcRect l="1260" t="8611" r="1691" b="3473"/>
            <a:stretch/>
          </p:blipFill>
          <p:spPr bwMode="auto">
            <a:xfrm>
              <a:off x="4681400" y="1073604"/>
              <a:ext cx="4332256" cy="28085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4682218" y="1032991"/>
              <a:ext cx="2731203" cy="307777"/>
            </a:xfrm>
            <a:prstGeom prst="rect">
              <a:avLst/>
            </a:prstGeom>
            <a:noFill/>
          </p:spPr>
          <p:txBody>
            <a:bodyPr wrap="square" rtlCol="0">
              <a:spAutoFit/>
            </a:bodyPr>
            <a:lstStyle/>
            <a:p>
              <a:pPr algn="ctr"/>
              <a:r>
                <a:rPr lang="fr-FR" sz="1400" b="1" cap="small" dirty="0" smtClean="0">
                  <a:effectLst>
                    <a:outerShdw blurRad="38100" dist="38100" dir="2700000" algn="tl">
                      <a:srgbClr val="000000">
                        <a:alpha val="43137"/>
                      </a:srgbClr>
                    </a:outerShdw>
                  </a:effectLst>
                  <a:latin typeface="Tw Cen MT" pitchFamily="34" charset="0"/>
                </a:rPr>
                <a:t>Pluviométrie et zones climatiques</a:t>
              </a:r>
              <a:endParaRPr lang="fr-FR" sz="1400" b="1" cap="small" dirty="0">
                <a:effectLst>
                  <a:outerShdw blurRad="38100" dist="38100" dir="2700000" algn="tl">
                    <a:srgbClr val="000000">
                      <a:alpha val="43137"/>
                    </a:srgbClr>
                  </a:outerShdw>
                </a:effectLst>
                <a:latin typeface="Tw Cen MT" pitchFamily="34" charset="0"/>
              </a:endParaRPr>
            </a:p>
          </p:txBody>
        </p:sp>
      </p:grpSp>
      <p:sp>
        <p:nvSpPr>
          <p:cNvPr id="8" name="ZoneTexte 7"/>
          <p:cNvSpPr txBox="1"/>
          <p:nvPr/>
        </p:nvSpPr>
        <p:spPr>
          <a:xfrm>
            <a:off x="4690216" y="407446"/>
            <a:ext cx="4346280" cy="523220"/>
          </a:xfrm>
          <a:prstGeom prst="rect">
            <a:avLst/>
          </a:prstGeom>
          <a:ln>
            <a:solidFill>
              <a:schemeClr val="tx1"/>
            </a:solidFill>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fr-FR" sz="1400" b="1" u="sng" cap="small" dirty="0" smtClean="0">
                <a:latin typeface="Tw Cen MT" pitchFamily="34" charset="0"/>
              </a:rPr>
              <a:t>Question</a:t>
            </a:r>
            <a:r>
              <a:rPr lang="fr-FR" sz="1400" b="1" dirty="0" smtClean="0">
                <a:latin typeface="Tw Cen MT" pitchFamily="34" charset="0"/>
              </a:rPr>
              <a:t> : Quels atouts et contraintes du Sahara ces quatre documents mettent-ils en évidence ? </a:t>
            </a:r>
            <a:endParaRPr lang="fr-FR" sz="1400" b="1" dirty="0">
              <a:latin typeface="Tw Cen MT" pitchFamily="34" charset="0"/>
            </a:endParaRPr>
          </a:p>
        </p:txBody>
      </p:sp>
      <p:pic>
        <p:nvPicPr>
          <p:cNvPr id="4" name="Picture 2" descr="http://www.ph-ludwigsburg.de/html/2b-frnz-s-01/overmann/baf4/art577.jpg"/>
          <p:cNvPicPr>
            <a:picLocks noChangeAspect="1" noChangeArrowheads="1"/>
          </p:cNvPicPr>
          <p:nvPr/>
        </p:nvPicPr>
        <p:blipFill rotWithShape="1">
          <a:blip r:embed="rId5">
            <a:extLst>
              <a:ext uri="{28A0092B-C50C-407E-A947-70E740481C1C}">
                <a14:useLocalDpi xmlns:a14="http://schemas.microsoft.com/office/drawing/2010/main" val="0"/>
              </a:ext>
            </a:extLst>
          </a:blip>
          <a:srcRect l="597" t="622" r="778" b="1750"/>
          <a:stretch/>
        </p:blipFill>
        <p:spPr bwMode="auto">
          <a:xfrm>
            <a:off x="95873" y="3155897"/>
            <a:ext cx="5484239" cy="355281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6" name="Picture 8" descr="http://www.tunivisions.net/images/articles/TNV19986affich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000000">
            <a:off x="6171520" y="3826315"/>
            <a:ext cx="1908000" cy="283171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3" name="ZoneTexte 12"/>
          <p:cNvSpPr txBox="1"/>
          <p:nvPr/>
        </p:nvSpPr>
        <p:spPr>
          <a:xfrm>
            <a:off x="4705058" y="1001339"/>
            <a:ext cx="4329435" cy="2031325"/>
          </a:xfrm>
          <a:prstGeom prst="rect">
            <a:avLst/>
          </a:prstGeom>
          <a:solidFill>
            <a:schemeClr val="accent6">
              <a:lumMod val="20000"/>
              <a:lumOff val="80000"/>
              <a:alpha val="60000"/>
            </a:schemeClr>
          </a:solidFill>
          <a:ln>
            <a:solidFill>
              <a:schemeClr val="accent6">
                <a:lumMod val="50000"/>
              </a:schemeClr>
            </a:solidFill>
          </a:ln>
        </p:spPr>
        <p:txBody>
          <a:bodyPr wrap="square" rtlCol="0">
            <a:spAutoFit/>
          </a:bodyPr>
          <a:lstStyle/>
          <a:p>
            <a:pPr algn="ctr"/>
            <a:r>
              <a:rPr lang="fr-FR" sz="1400" b="1" u="sng" cap="small" dirty="0" smtClean="0">
                <a:latin typeface="Tw Cen MT" pitchFamily="34" charset="0"/>
              </a:rPr>
              <a:t>Un exemple de correction</a:t>
            </a:r>
          </a:p>
          <a:p>
            <a:pPr algn="just"/>
            <a:r>
              <a:rPr lang="fr-FR" sz="1400" b="1" dirty="0" smtClean="0">
                <a:latin typeface="Tw Cen MT" pitchFamily="34" charset="0"/>
              </a:rPr>
              <a:t>Le Sahara est depuis des siècles un vaste espace de circulation et de villes. Considéré comme un désert humain, il est en fait un territoire d’une extrême mobilité (Est-Ouest comme Nord-Sud) où se lient activités agricoles et pastorales</a:t>
            </a:r>
            <a:r>
              <a:rPr lang="fr-FR" sz="1400" b="1" dirty="0">
                <a:latin typeface="Tw Cen MT" pitchFamily="34" charset="0"/>
              </a:rPr>
              <a:t>. </a:t>
            </a:r>
            <a:r>
              <a:rPr lang="fr-FR" sz="1400" b="1" dirty="0" smtClean="0">
                <a:latin typeface="Tw Cen MT" pitchFamily="34" charset="0"/>
              </a:rPr>
              <a:t>Dès le </a:t>
            </a:r>
            <a:r>
              <a:rPr lang="fr-FR" sz="1400" b="1" dirty="0">
                <a:latin typeface="Tw Cen MT" pitchFamily="34" charset="0"/>
              </a:rPr>
              <a:t>Moyen Âge, des caravanes empruntent les routes commerciales qui le </a:t>
            </a:r>
            <a:r>
              <a:rPr lang="fr-FR" sz="1400" b="1" dirty="0" smtClean="0">
                <a:latin typeface="Tw Cen MT" pitchFamily="34" charset="0"/>
              </a:rPr>
              <a:t>traversent, transportant </a:t>
            </a:r>
            <a:r>
              <a:rPr lang="fr-FR" sz="1400" b="1" dirty="0">
                <a:latin typeface="Tw Cen MT" pitchFamily="34" charset="0"/>
              </a:rPr>
              <a:t>de l’or, de l’ivoire, des esclaves, du </a:t>
            </a:r>
            <a:r>
              <a:rPr lang="fr-FR" sz="1400" b="1" dirty="0" smtClean="0">
                <a:latin typeface="Tw Cen MT" pitchFamily="34" charset="0"/>
              </a:rPr>
              <a:t>sel</a:t>
            </a:r>
            <a:r>
              <a:rPr lang="fr-FR" sz="1400" b="1" dirty="0">
                <a:latin typeface="Tw Cen MT" pitchFamily="34" charset="0"/>
              </a:rPr>
              <a:t> </a:t>
            </a:r>
            <a:r>
              <a:rPr lang="fr-FR" sz="1400" b="1" dirty="0" smtClean="0">
                <a:latin typeface="Tw Cen MT" pitchFamily="34" charset="0"/>
              </a:rPr>
              <a:t>...  </a:t>
            </a:r>
          </a:p>
        </p:txBody>
      </p:sp>
      <p:sp>
        <p:nvSpPr>
          <p:cNvPr id="14" name="ZoneTexte 13"/>
          <p:cNvSpPr txBox="1"/>
          <p:nvPr/>
        </p:nvSpPr>
        <p:spPr>
          <a:xfrm>
            <a:off x="93870" y="3212976"/>
            <a:ext cx="8940623" cy="3539430"/>
          </a:xfrm>
          <a:prstGeom prst="rect">
            <a:avLst/>
          </a:prstGeom>
          <a:solidFill>
            <a:schemeClr val="accent6">
              <a:lumMod val="20000"/>
              <a:lumOff val="80000"/>
              <a:alpha val="60000"/>
            </a:schemeClr>
          </a:solidFill>
          <a:ln>
            <a:solidFill>
              <a:schemeClr val="accent6">
                <a:lumMod val="50000"/>
              </a:schemeClr>
            </a:solidFill>
          </a:ln>
        </p:spPr>
        <p:txBody>
          <a:bodyPr wrap="square" rtlCol="0">
            <a:spAutoFit/>
          </a:bodyPr>
          <a:lstStyle/>
          <a:p>
            <a:pPr algn="just"/>
            <a:r>
              <a:rPr lang="fr-FR" sz="1400" b="1" dirty="0" smtClean="0">
                <a:latin typeface="Tw Cen MT" pitchFamily="34" charset="0"/>
              </a:rPr>
              <a:t>Comme il est un espace en perpétuel mouvement, le Sahara est difficile à délimiter avec précision : la gradation bioclimatique et la pluviométrie sont toutefois retenues (par convention) pour donner les limites de ce territoire. Le Sahara se présente donc comme une vaste région </a:t>
            </a:r>
            <a:r>
              <a:rPr lang="fr-FR" sz="1400" b="1" dirty="0">
                <a:latin typeface="Tw Cen MT" pitchFamily="34" charset="0"/>
              </a:rPr>
              <a:t>désertique du Nord de </a:t>
            </a:r>
            <a:r>
              <a:rPr lang="fr-FR" sz="1400" b="1" dirty="0" smtClean="0">
                <a:latin typeface="Tw Cen MT" pitchFamily="34" charset="0"/>
              </a:rPr>
              <a:t>l’Afrique. Son </a:t>
            </a:r>
            <a:r>
              <a:rPr lang="fr-FR" sz="1400" b="1" dirty="0">
                <a:latin typeface="Tw Cen MT" pitchFamily="34" charset="0"/>
              </a:rPr>
              <a:t>climat </a:t>
            </a:r>
            <a:r>
              <a:rPr lang="fr-FR" sz="1400" b="1" dirty="0" smtClean="0">
                <a:latin typeface="Tw Cen MT" pitchFamily="34" charset="0"/>
              </a:rPr>
              <a:t>est </a:t>
            </a:r>
            <a:r>
              <a:rPr lang="fr-FR" sz="1400" b="1" dirty="0">
                <a:latin typeface="Tw Cen MT" pitchFamily="34" charset="0"/>
              </a:rPr>
              <a:t>caractérisé par une forte chaleur (de 25° à 40° C en moyenne) et surtout par une grande aridité (niveau de pluviométrie </a:t>
            </a:r>
            <a:r>
              <a:rPr lang="fr-FR" sz="1400" b="1" dirty="0" smtClean="0">
                <a:latin typeface="Tw Cen MT" pitchFamily="34" charset="0"/>
              </a:rPr>
              <a:t>compris entre </a:t>
            </a:r>
            <a:r>
              <a:rPr lang="fr-FR" sz="1400" b="1" dirty="0">
                <a:latin typeface="Tw Cen MT" pitchFamily="34" charset="0"/>
              </a:rPr>
              <a:t>100 </a:t>
            </a:r>
            <a:r>
              <a:rPr lang="fr-FR" sz="1400" b="1" dirty="0" smtClean="0">
                <a:latin typeface="Tw Cen MT" pitchFamily="34" charset="0"/>
              </a:rPr>
              <a:t>et 200 mm/an) </a:t>
            </a:r>
            <a:r>
              <a:rPr lang="fr-FR" sz="1400" b="1" dirty="0">
                <a:latin typeface="Tw Cen MT" pitchFamily="34" charset="0"/>
              </a:rPr>
              <a:t>: z</a:t>
            </a:r>
            <a:r>
              <a:rPr lang="fr-FR" sz="1400" b="1" dirty="0" smtClean="0">
                <a:latin typeface="Tw Cen MT" pitchFamily="34" charset="0"/>
              </a:rPr>
              <a:t>one de climat désertique, le Sahara s’étend en outre sur </a:t>
            </a:r>
            <a:r>
              <a:rPr lang="fr-FR" sz="1400" b="1" dirty="0">
                <a:latin typeface="Tw Cen MT" pitchFamily="34" charset="0"/>
              </a:rPr>
              <a:t>une dizaine de </a:t>
            </a:r>
            <a:r>
              <a:rPr lang="fr-FR" sz="1400" b="1" dirty="0" smtClean="0">
                <a:latin typeface="Tw Cen MT" pitchFamily="34" charset="0"/>
              </a:rPr>
              <a:t>pays.</a:t>
            </a:r>
          </a:p>
          <a:p>
            <a:pPr algn="just"/>
            <a:r>
              <a:rPr lang="fr-FR" sz="1400" b="1" dirty="0" smtClean="0">
                <a:latin typeface="Tw Cen MT" pitchFamily="34" charset="0"/>
              </a:rPr>
              <a:t>La </a:t>
            </a:r>
            <a:r>
              <a:rPr lang="fr-FR" sz="1400" b="1" dirty="0">
                <a:latin typeface="Tw Cen MT" pitchFamily="34" charset="0"/>
              </a:rPr>
              <a:t>ressource essentielle du Sahara est l’eau qu’offrent les </a:t>
            </a:r>
            <a:r>
              <a:rPr lang="fr-FR" sz="1400" b="1" dirty="0" smtClean="0">
                <a:latin typeface="Tw Cen MT" pitchFamily="34" charset="0"/>
              </a:rPr>
              <a:t>oasis </a:t>
            </a:r>
            <a:r>
              <a:rPr lang="fr-FR" sz="1400" b="1" dirty="0">
                <a:latin typeface="Tw Cen MT" pitchFamily="34" charset="0"/>
              </a:rPr>
              <a:t>aux habitants du </a:t>
            </a:r>
            <a:r>
              <a:rPr lang="fr-FR" sz="1400" b="1" dirty="0" smtClean="0">
                <a:latin typeface="Tw Cen MT" pitchFamily="34" charset="0"/>
              </a:rPr>
              <a:t>Sahara et que l’on trouve surtout </a:t>
            </a:r>
            <a:r>
              <a:rPr lang="fr-FR" sz="1400" b="1" dirty="0">
                <a:latin typeface="Tw Cen MT" pitchFamily="34" charset="0"/>
              </a:rPr>
              <a:t>au centre du </a:t>
            </a:r>
            <a:r>
              <a:rPr lang="fr-FR" sz="1400" b="1" dirty="0" smtClean="0">
                <a:latin typeface="Tw Cen MT" pitchFamily="34" charset="0"/>
              </a:rPr>
              <a:t>territoire. Le </a:t>
            </a:r>
            <a:r>
              <a:rPr lang="fr-FR" sz="1400" b="1" dirty="0">
                <a:latin typeface="Tw Cen MT" pitchFamily="34" charset="0"/>
              </a:rPr>
              <a:t>sous-sol du désert dispose </a:t>
            </a:r>
            <a:r>
              <a:rPr lang="fr-FR" sz="1400" b="1" dirty="0" smtClean="0">
                <a:latin typeface="Tw Cen MT" pitchFamily="34" charset="0"/>
              </a:rPr>
              <a:t>en effet </a:t>
            </a:r>
            <a:r>
              <a:rPr lang="fr-FR" sz="1400" b="1" dirty="0">
                <a:latin typeface="Tw Cen MT" pitchFamily="34" charset="0"/>
              </a:rPr>
              <a:t>d’immenses réservoirs d’eau souterraine, des </a:t>
            </a:r>
            <a:r>
              <a:rPr lang="fr-FR" sz="1400" b="1" dirty="0" smtClean="0">
                <a:latin typeface="Tw Cen MT" pitchFamily="34" charset="0"/>
              </a:rPr>
              <a:t>nappes aquifères </a:t>
            </a:r>
            <a:r>
              <a:rPr lang="fr-FR" sz="1400" b="1" dirty="0">
                <a:latin typeface="Tw Cen MT" pitchFamily="34" charset="0"/>
              </a:rPr>
              <a:t>fossiles, qui ont été </a:t>
            </a:r>
            <a:r>
              <a:rPr lang="fr-FR" sz="1400" b="1" dirty="0" smtClean="0">
                <a:latin typeface="Tw Cen MT" pitchFamily="34" charset="0"/>
              </a:rPr>
              <a:t>découvertes </a:t>
            </a:r>
            <a:r>
              <a:rPr lang="fr-FR" sz="1400" b="1" dirty="0">
                <a:latin typeface="Tw Cen MT" pitchFamily="34" charset="0"/>
              </a:rPr>
              <a:t>à l’occasion </a:t>
            </a:r>
            <a:r>
              <a:rPr lang="fr-FR" sz="1400" b="1" dirty="0" smtClean="0">
                <a:latin typeface="Tw Cen MT" pitchFamily="34" charset="0"/>
              </a:rPr>
              <a:t>de </a:t>
            </a:r>
            <a:r>
              <a:rPr lang="fr-FR" sz="1400" b="1" dirty="0">
                <a:latin typeface="Tw Cen MT" pitchFamily="34" charset="0"/>
              </a:rPr>
              <a:t>prospections pétrolières. Ces réserves sont utilisées pour l’irrigation, mais également pour approvisionner les pôles urbains, en particulier en Afrique du Nord. Grâce à elles, certaines régions bordières du Sahara sont devenues des fronts pionniers </a:t>
            </a:r>
            <a:r>
              <a:rPr lang="fr-FR" sz="1400" b="1" dirty="0" smtClean="0">
                <a:latin typeface="Tw Cen MT" pitchFamily="34" charset="0"/>
              </a:rPr>
              <a:t>agricoles. Le </a:t>
            </a:r>
            <a:r>
              <a:rPr lang="fr-FR" sz="1400" b="1" dirty="0">
                <a:latin typeface="Tw Cen MT" pitchFamily="34" charset="0"/>
              </a:rPr>
              <a:t>sous-sol du désert </a:t>
            </a:r>
            <a:r>
              <a:rPr lang="fr-FR" sz="1400" b="1" dirty="0" smtClean="0">
                <a:latin typeface="Tw Cen MT" pitchFamily="34" charset="0"/>
              </a:rPr>
              <a:t>offre aussi </a:t>
            </a:r>
            <a:r>
              <a:rPr lang="fr-FR" sz="1400" b="1" dirty="0">
                <a:latin typeface="Tw Cen MT" pitchFamily="34" charset="0"/>
              </a:rPr>
              <a:t>de grandes ressources en hydrocarbures (gaz et pétrole) essentiellement en Algérie, en Libye et en </a:t>
            </a:r>
            <a:r>
              <a:rPr lang="fr-FR" sz="1400" b="1" dirty="0" smtClean="0">
                <a:latin typeface="Tw Cen MT" pitchFamily="34" charset="0"/>
              </a:rPr>
              <a:t>Egypte. Le </a:t>
            </a:r>
            <a:r>
              <a:rPr lang="fr-FR" sz="1400" b="1" dirty="0">
                <a:latin typeface="Tw Cen MT" pitchFamily="34" charset="0"/>
              </a:rPr>
              <a:t>Sahara recèle également d’autres richesses naturelles en abondance : les </a:t>
            </a:r>
            <a:r>
              <a:rPr lang="fr-FR" sz="1400" b="1" dirty="0" smtClean="0">
                <a:latin typeface="Tw Cen MT" pitchFamily="34" charset="0"/>
              </a:rPr>
              <a:t>minerais (ex : </a:t>
            </a:r>
            <a:r>
              <a:rPr lang="fr-FR" sz="1400" b="1" dirty="0">
                <a:latin typeface="Tw Cen MT" pitchFamily="34" charset="0"/>
              </a:rPr>
              <a:t>fer de Mauritanie, </a:t>
            </a:r>
            <a:r>
              <a:rPr lang="fr-FR" sz="1400" b="1" dirty="0" smtClean="0">
                <a:latin typeface="Tw Cen MT" pitchFamily="34" charset="0"/>
              </a:rPr>
              <a:t>phosphate </a:t>
            </a:r>
            <a:r>
              <a:rPr lang="fr-FR" sz="1400" b="1" dirty="0">
                <a:latin typeface="Tw Cen MT" pitchFamily="34" charset="0"/>
              </a:rPr>
              <a:t>au Maroc </a:t>
            </a:r>
            <a:r>
              <a:rPr lang="fr-FR" sz="1400" b="1" dirty="0" smtClean="0">
                <a:latin typeface="Tw Cen MT" pitchFamily="34" charset="0"/>
              </a:rPr>
              <a:t>et en Tunisie</a:t>
            </a:r>
            <a:r>
              <a:rPr lang="fr-FR" sz="1400" b="1" dirty="0">
                <a:latin typeface="Tw Cen MT" pitchFamily="34" charset="0"/>
              </a:rPr>
              <a:t>…). L</a:t>
            </a:r>
            <a:r>
              <a:rPr lang="fr-FR" sz="1400" b="1" dirty="0" smtClean="0">
                <a:latin typeface="Tw Cen MT" pitchFamily="34" charset="0"/>
              </a:rPr>
              <a:t>es </a:t>
            </a:r>
            <a:r>
              <a:rPr lang="fr-FR" sz="1400" b="1" dirty="0">
                <a:latin typeface="Tw Cen MT" pitchFamily="34" charset="0"/>
              </a:rPr>
              <a:t>pays </a:t>
            </a:r>
            <a:r>
              <a:rPr lang="fr-FR" sz="1400" b="1" dirty="0" smtClean="0">
                <a:latin typeface="Tw Cen MT" pitchFamily="34" charset="0"/>
              </a:rPr>
              <a:t>qui composent le Sahara dépendent donc largement </a:t>
            </a:r>
            <a:r>
              <a:rPr lang="fr-FR" sz="1400" b="1" dirty="0">
                <a:latin typeface="Tw Cen MT" pitchFamily="34" charset="0"/>
              </a:rPr>
              <a:t>d’une </a:t>
            </a:r>
            <a:r>
              <a:rPr lang="fr-FR" sz="1400" b="1" dirty="0" smtClean="0">
                <a:latin typeface="Tw Cen MT" pitchFamily="34" charset="0"/>
              </a:rPr>
              <a:t>économie de </a:t>
            </a:r>
            <a:r>
              <a:rPr lang="fr-FR" sz="1400" b="1" dirty="0">
                <a:latin typeface="Tw Cen MT" pitchFamily="34" charset="0"/>
              </a:rPr>
              <a:t>rente.</a:t>
            </a:r>
            <a:endParaRPr lang="fr-FR" sz="1400" b="1" dirty="0" smtClean="0">
              <a:latin typeface="Tw Cen MT" pitchFamily="34" charset="0"/>
            </a:endParaRPr>
          </a:p>
          <a:p>
            <a:pPr algn="just"/>
            <a:r>
              <a:rPr lang="fr-FR" sz="1400" b="1" dirty="0" smtClean="0">
                <a:latin typeface="Tw Cen MT" pitchFamily="34" charset="0"/>
              </a:rPr>
              <a:t>Enfin</a:t>
            </a:r>
            <a:r>
              <a:rPr lang="fr-FR" sz="1400" b="1" dirty="0">
                <a:latin typeface="Tw Cen MT" pitchFamily="34" charset="0"/>
              </a:rPr>
              <a:t>, le développement du " tourisme d’aventure " représente </a:t>
            </a:r>
            <a:r>
              <a:rPr lang="fr-FR" sz="1400" b="1" dirty="0" smtClean="0">
                <a:latin typeface="Tw Cen MT" pitchFamily="34" charset="0"/>
              </a:rPr>
              <a:t>un nouvel </a:t>
            </a:r>
            <a:r>
              <a:rPr lang="fr-FR" sz="1400" b="1" dirty="0">
                <a:latin typeface="Tw Cen MT" pitchFamily="34" charset="0"/>
              </a:rPr>
              <a:t>enjeu pour les États sahariens. </a:t>
            </a:r>
            <a:r>
              <a:rPr lang="fr-FR" sz="1400" b="1" dirty="0" smtClean="0">
                <a:latin typeface="Tw Cen MT" pitchFamily="34" charset="0"/>
              </a:rPr>
              <a:t>Basé sur l’imaginaire </a:t>
            </a:r>
            <a:r>
              <a:rPr lang="fr-FR" sz="1400" b="1" dirty="0">
                <a:latin typeface="Tw Cen MT" pitchFamily="34" charset="0"/>
              </a:rPr>
              <a:t>et la symbolique du désert de sable </a:t>
            </a:r>
            <a:r>
              <a:rPr lang="fr-FR" sz="1400" b="1" dirty="0" smtClean="0">
                <a:latin typeface="Tw Cen MT" pitchFamily="34" charset="0"/>
              </a:rPr>
              <a:t>- erg - </a:t>
            </a:r>
            <a:r>
              <a:rPr lang="fr-FR" sz="1400" b="1" dirty="0">
                <a:latin typeface="Tw Cen MT" pitchFamily="34" charset="0"/>
              </a:rPr>
              <a:t>(alors que le désert est à 80% composé de cailloux </a:t>
            </a:r>
            <a:r>
              <a:rPr lang="fr-FR" sz="1400" b="1" dirty="0" smtClean="0">
                <a:latin typeface="Tw Cen MT" pitchFamily="34" charset="0"/>
              </a:rPr>
              <a:t>- reg - …) le désert permet </a:t>
            </a:r>
            <a:r>
              <a:rPr lang="fr-FR" sz="1400" b="1" dirty="0">
                <a:latin typeface="Tw Cen MT" pitchFamily="34" charset="0"/>
              </a:rPr>
              <a:t>d’attirer de nombreux touristes chaque année.  </a:t>
            </a:r>
            <a:endParaRPr lang="fr-FR" sz="1400" b="1" dirty="0" smtClean="0">
              <a:latin typeface="Tw Cen MT" pitchFamily="34" charset="0"/>
            </a:endParaRPr>
          </a:p>
        </p:txBody>
      </p:sp>
      <p:grpSp>
        <p:nvGrpSpPr>
          <p:cNvPr id="15" name="Groupe 14"/>
          <p:cNvGrpSpPr/>
          <p:nvPr/>
        </p:nvGrpSpPr>
        <p:grpSpPr>
          <a:xfrm>
            <a:off x="101132" y="291841"/>
            <a:ext cx="4512347" cy="2849127"/>
            <a:chOff x="4681400" y="1032991"/>
            <a:chExt cx="4332256" cy="2849127"/>
          </a:xfrm>
        </p:grpSpPr>
        <p:pic>
          <p:nvPicPr>
            <p:cNvPr id="16" name="Picture 2" descr="http://images.recitus.qc.ca/main.php?g2_view=core.DownloadItem&amp;g2_itemId=9521&amp;g2_serialNumber=2"/>
            <p:cNvPicPr>
              <a:picLocks noChangeAspect="1" noChangeArrowheads="1"/>
            </p:cNvPicPr>
            <p:nvPr/>
          </p:nvPicPr>
          <p:blipFill rotWithShape="1">
            <a:blip r:embed="rId4">
              <a:extLst>
                <a:ext uri="{28A0092B-C50C-407E-A947-70E740481C1C}">
                  <a14:useLocalDpi xmlns:a14="http://schemas.microsoft.com/office/drawing/2010/main" val="0"/>
                </a:ext>
              </a:extLst>
            </a:blip>
            <a:srcRect l="1260" t="8611" r="1691" b="3473"/>
            <a:stretch/>
          </p:blipFill>
          <p:spPr bwMode="auto">
            <a:xfrm>
              <a:off x="4681400" y="1073604"/>
              <a:ext cx="4332256" cy="28085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7" name="ZoneTexte 16"/>
            <p:cNvSpPr txBox="1"/>
            <p:nvPr/>
          </p:nvSpPr>
          <p:spPr>
            <a:xfrm>
              <a:off x="4682218" y="1032991"/>
              <a:ext cx="2731203" cy="307777"/>
            </a:xfrm>
            <a:prstGeom prst="rect">
              <a:avLst/>
            </a:prstGeom>
            <a:noFill/>
          </p:spPr>
          <p:txBody>
            <a:bodyPr wrap="square" rtlCol="0">
              <a:spAutoFit/>
            </a:bodyPr>
            <a:lstStyle/>
            <a:p>
              <a:pPr algn="ctr"/>
              <a:r>
                <a:rPr lang="fr-FR" sz="1400" b="1" cap="small" dirty="0" smtClean="0">
                  <a:effectLst>
                    <a:outerShdw blurRad="38100" dist="38100" dir="2700000" algn="tl">
                      <a:srgbClr val="000000">
                        <a:alpha val="43137"/>
                      </a:srgbClr>
                    </a:outerShdw>
                  </a:effectLst>
                  <a:latin typeface="Tw Cen MT" pitchFamily="34" charset="0"/>
                </a:rPr>
                <a:t>Pluviométrie et zones climatiques</a:t>
              </a:r>
              <a:endParaRPr lang="fr-FR" sz="1400" b="1" cap="small" dirty="0">
                <a:effectLst>
                  <a:outerShdw blurRad="38100" dist="38100" dir="2700000" algn="tl">
                    <a:srgbClr val="000000">
                      <a:alpha val="43137"/>
                    </a:srgbClr>
                  </a:outerShdw>
                </a:effectLst>
                <a:latin typeface="Tw Cen MT" pitchFamily="34" charset="0"/>
              </a:endParaRPr>
            </a:p>
          </p:txBody>
        </p:sp>
      </p:grpSp>
      <p:pic>
        <p:nvPicPr>
          <p:cNvPr id="18" name="Picture 2" descr="http://www.ph-ludwigsburg.de/html/2b-frnz-s-01/overmann/baf4/art577.jpg"/>
          <p:cNvPicPr>
            <a:picLocks noChangeAspect="1" noChangeArrowheads="1"/>
          </p:cNvPicPr>
          <p:nvPr/>
        </p:nvPicPr>
        <p:blipFill rotWithShape="1">
          <a:blip r:embed="rId5">
            <a:extLst>
              <a:ext uri="{28A0092B-C50C-407E-A947-70E740481C1C}">
                <a14:useLocalDpi xmlns:a14="http://schemas.microsoft.com/office/drawing/2010/main" val="0"/>
              </a:ext>
            </a:extLst>
          </a:blip>
          <a:srcRect l="597" t="622" r="778" b="1750"/>
          <a:stretch/>
        </p:blipFill>
        <p:spPr bwMode="auto">
          <a:xfrm>
            <a:off x="101984" y="332454"/>
            <a:ext cx="4511496" cy="280248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9" name="Picture 8" descr="http://www.tunivisions.net/images/articles/TNV19986affich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83494" y="332657"/>
            <a:ext cx="1890000" cy="28050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4514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par>
                          <p:cTn id="13" fill="hold">
                            <p:stCondLst>
                              <p:cond delay="2000"/>
                            </p:stCondLst>
                            <p:childTnLst>
                              <p:par>
                                <p:cTn id="14" presetID="21" presetClass="entr" presetSubtype="1"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2000"/>
                                        <p:tgtEl>
                                          <p:spTgt spid="7"/>
                                        </p:tgtEl>
                                      </p:cBhvr>
                                    </p:animEffect>
                                  </p:childTnLst>
                                </p:cTn>
                              </p:par>
                            </p:childTnLst>
                          </p:cTn>
                        </p:par>
                        <p:par>
                          <p:cTn id="17" fill="hold">
                            <p:stCondLst>
                              <p:cond delay="4000"/>
                            </p:stCondLst>
                            <p:childTnLst>
                              <p:par>
                                <p:cTn id="18" presetID="21"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1)">
                                      <p:cBhvr>
                                        <p:cTn id="20" dur="2000"/>
                                        <p:tgtEl>
                                          <p:spTgt spid="4"/>
                                        </p:tgtEl>
                                      </p:cBhvr>
                                    </p:animEffect>
                                  </p:childTnLst>
                                </p:cTn>
                              </p:par>
                            </p:childTnLst>
                          </p:cTn>
                        </p:par>
                        <p:par>
                          <p:cTn id="21" fill="hold">
                            <p:stCondLst>
                              <p:cond delay="6000"/>
                            </p:stCondLst>
                            <p:childTnLst>
                              <p:par>
                                <p:cTn id="22" presetID="31" presetClass="entr" presetSubtype="0" fill="hold" nodeType="afterEffect">
                                  <p:stCondLst>
                                    <p:cond delay="0"/>
                                  </p:stCondLst>
                                  <p:childTnLst>
                                    <p:set>
                                      <p:cBhvr>
                                        <p:cTn id="23" dur="1" fill="hold">
                                          <p:stCondLst>
                                            <p:cond delay="0"/>
                                          </p:stCondLst>
                                        </p:cTn>
                                        <p:tgtEl>
                                          <p:spTgt spid="2056"/>
                                        </p:tgtEl>
                                        <p:attrNameLst>
                                          <p:attrName>style.visibility</p:attrName>
                                        </p:attrNameLst>
                                      </p:cBhvr>
                                      <p:to>
                                        <p:strVal val="visible"/>
                                      </p:to>
                                    </p:set>
                                    <p:anim calcmode="lin" valueType="num">
                                      <p:cBhvr>
                                        <p:cTn id="24" dur="1000" fill="hold"/>
                                        <p:tgtEl>
                                          <p:spTgt spid="2056"/>
                                        </p:tgtEl>
                                        <p:attrNameLst>
                                          <p:attrName>ppt_w</p:attrName>
                                        </p:attrNameLst>
                                      </p:cBhvr>
                                      <p:tavLst>
                                        <p:tav tm="0">
                                          <p:val>
                                            <p:fltVal val="0"/>
                                          </p:val>
                                        </p:tav>
                                        <p:tav tm="100000">
                                          <p:val>
                                            <p:strVal val="#ppt_w"/>
                                          </p:val>
                                        </p:tav>
                                      </p:tavLst>
                                    </p:anim>
                                    <p:anim calcmode="lin" valueType="num">
                                      <p:cBhvr>
                                        <p:cTn id="25" dur="1000" fill="hold"/>
                                        <p:tgtEl>
                                          <p:spTgt spid="2056"/>
                                        </p:tgtEl>
                                        <p:attrNameLst>
                                          <p:attrName>ppt_h</p:attrName>
                                        </p:attrNameLst>
                                      </p:cBhvr>
                                      <p:tavLst>
                                        <p:tav tm="0">
                                          <p:val>
                                            <p:fltVal val="0"/>
                                          </p:val>
                                        </p:tav>
                                        <p:tav tm="100000">
                                          <p:val>
                                            <p:strVal val="#ppt_h"/>
                                          </p:val>
                                        </p:tav>
                                      </p:tavLst>
                                    </p:anim>
                                    <p:anim calcmode="lin" valueType="num">
                                      <p:cBhvr>
                                        <p:cTn id="26" dur="1000" fill="hold"/>
                                        <p:tgtEl>
                                          <p:spTgt spid="2056"/>
                                        </p:tgtEl>
                                        <p:attrNameLst>
                                          <p:attrName>style.rotation</p:attrName>
                                        </p:attrNameLst>
                                      </p:cBhvr>
                                      <p:tavLst>
                                        <p:tav tm="0">
                                          <p:val>
                                            <p:fltVal val="90"/>
                                          </p:val>
                                        </p:tav>
                                        <p:tav tm="100000">
                                          <p:val>
                                            <p:fltVal val="0"/>
                                          </p:val>
                                        </p:tav>
                                      </p:tavLst>
                                    </p:anim>
                                    <p:animEffect transition="in" filter="fade">
                                      <p:cBhvr>
                                        <p:cTn id="27" dur="1000"/>
                                        <p:tgtEl>
                                          <p:spTgt spid="205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1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xit" presetSubtype="32" fill="hold" nodeType="clickEffect">
                                  <p:stCondLst>
                                    <p:cond delay="0"/>
                                  </p:stCondLst>
                                  <p:childTnLst>
                                    <p:anim calcmode="lin" valueType="num">
                                      <p:cBhvr>
                                        <p:cTn id="36" dur="500"/>
                                        <p:tgtEl>
                                          <p:spTgt spid="7"/>
                                        </p:tgtEl>
                                        <p:attrNameLst>
                                          <p:attrName>ppt_w</p:attrName>
                                        </p:attrNameLst>
                                      </p:cBhvr>
                                      <p:tavLst>
                                        <p:tav tm="0">
                                          <p:val>
                                            <p:strVal val="ppt_w"/>
                                          </p:val>
                                        </p:tav>
                                        <p:tav tm="100000">
                                          <p:val>
                                            <p:fltVal val="0"/>
                                          </p:val>
                                        </p:tav>
                                      </p:tavLst>
                                    </p:anim>
                                    <p:anim calcmode="lin" valueType="num">
                                      <p:cBhvr>
                                        <p:cTn id="37" dur="500"/>
                                        <p:tgtEl>
                                          <p:spTgt spid="7"/>
                                        </p:tgtEl>
                                        <p:attrNameLst>
                                          <p:attrName>ppt_h</p:attrName>
                                        </p:attrNameLst>
                                      </p:cBhvr>
                                      <p:tavLst>
                                        <p:tav tm="0">
                                          <p:val>
                                            <p:strVal val="ppt_h"/>
                                          </p:val>
                                        </p:tav>
                                        <p:tav tm="100000">
                                          <p:val>
                                            <p:fltVal val="0"/>
                                          </p:val>
                                        </p:tav>
                                      </p:tavLst>
                                    </p:anim>
                                    <p:animEffect transition="out" filter="fade">
                                      <p:cBhvr>
                                        <p:cTn id="38" dur="500"/>
                                        <p:tgtEl>
                                          <p:spTgt spid="7"/>
                                        </p:tgtEl>
                                      </p:cBhvr>
                                    </p:animEffect>
                                    <p:set>
                                      <p:cBhvr>
                                        <p:cTn id="39" dur="1" fill="hold">
                                          <p:stCondLst>
                                            <p:cond delay="499"/>
                                          </p:stCondLst>
                                        </p:cTn>
                                        <p:tgtEl>
                                          <p:spTgt spid="7"/>
                                        </p:tgtEl>
                                        <p:attrNameLst>
                                          <p:attrName>style.visibility</p:attrName>
                                        </p:attrNameLst>
                                      </p:cBhvr>
                                      <p:to>
                                        <p:strVal val="hidden"/>
                                      </p:to>
                                    </p:set>
                                  </p:childTnLst>
                                </p:cTn>
                              </p:par>
                              <p:par>
                                <p:cTn id="40" presetID="53" presetClass="exit" presetSubtype="32" fill="hold" nodeType="withEffect">
                                  <p:stCondLst>
                                    <p:cond delay="0"/>
                                  </p:stCondLst>
                                  <p:childTnLst>
                                    <p:anim calcmode="lin" valueType="num">
                                      <p:cBhvr>
                                        <p:cTn id="41" dur="500"/>
                                        <p:tgtEl>
                                          <p:spTgt spid="4"/>
                                        </p:tgtEl>
                                        <p:attrNameLst>
                                          <p:attrName>ppt_w</p:attrName>
                                        </p:attrNameLst>
                                      </p:cBhvr>
                                      <p:tavLst>
                                        <p:tav tm="0">
                                          <p:val>
                                            <p:strVal val="ppt_w"/>
                                          </p:val>
                                        </p:tav>
                                        <p:tav tm="100000">
                                          <p:val>
                                            <p:fltVal val="0"/>
                                          </p:val>
                                        </p:tav>
                                      </p:tavLst>
                                    </p:anim>
                                    <p:anim calcmode="lin" valueType="num">
                                      <p:cBhvr>
                                        <p:cTn id="42" dur="500"/>
                                        <p:tgtEl>
                                          <p:spTgt spid="4"/>
                                        </p:tgtEl>
                                        <p:attrNameLst>
                                          <p:attrName>ppt_h</p:attrName>
                                        </p:attrNameLst>
                                      </p:cBhvr>
                                      <p:tavLst>
                                        <p:tav tm="0">
                                          <p:val>
                                            <p:strVal val="ppt_h"/>
                                          </p:val>
                                        </p:tav>
                                        <p:tav tm="100000">
                                          <p:val>
                                            <p:fltVal val="0"/>
                                          </p:val>
                                        </p:tav>
                                      </p:tavLst>
                                    </p:anim>
                                    <p:animEffect transition="out" filter="fade">
                                      <p:cBhvr>
                                        <p:cTn id="43" dur="500"/>
                                        <p:tgtEl>
                                          <p:spTgt spid="4"/>
                                        </p:tgtEl>
                                      </p:cBhvr>
                                    </p:animEffect>
                                    <p:set>
                                      <p:cBhvr>
                                        <p:cTn id="44" dur="1" fill="hold">
                                          <p:stCondLst>
                                            <p:cond delay="499"/>
                                          </p:stCondLst>
                                        </p:cTn>
                                        <p:tgtEl>
                                          <p:spTgt spid="4"/>
                                        </p:tgtEl>
                                        <p:attrNameLst>
                                          <p:attrName>style.visibility</p:attrName>
                                        </p:attrNameLst>
                                      </p:cBhvr>
                                      <p:to>
                                        <p:strVal val="hidden"/>
                                      </p:to>
                                    </p:set>
                                  </p:childTnLst>
                                </p:cTn>
                              </p:par>
                              <p:par>
                                <p:cTn id="45" presetID="53" presetClass="exit" presetSubtype="32" fill="hold" nodeType="withEffect">
                                  <p:stCondLst>
                                    <p:cond delay="0"/>
                                  </p:stCondLst>
                                  <p:childTnLst>
                                    <p:anim calcmode="lin" valueType="num">
                                      <p:cBhvr>
                                        <p:cTn id="46" dur="500"/>
                                        <p:tgtEl>
                                          <p:spTgt spid="2056"/>
                                        </p:tgtEl>
                                        <p:attrNameLst>
                                          <p:attrName>ppt_w</p:attrName>
                                        </p:attrNameLst>
                                      </p:cBhvr>
                                      <p:tavLst>
                                        <p:tav tm="0">
                                          <p:val>
                                            <p:strVal val="ppt_w"/>
                                          </p:val>
                                        </p:tav>
                                        <p:tav tm="100000">
                                          <p:val>
                                            <p:fltVal val="0"/>
                                          </p:val>
                                        </p:tav>
                                      </p:tavLst>
                                    </p:anim>
                                    <p:anim calcmode="lin" valueType="num">
                                      <p:cBhvr>
                                        <p:cTn id="47" dur="500"/>
                                        <p:tgtEl>
                                          <p:spTgt spid="2056"/>
                                        </p:tgtEl>
                                        <p:attrNameLst>
                                          <p:attrName>ppt_h</p:attrName>
                                        </p:attrNameLst>
                                      </p:cBhvr>
                                      <p:tavLst>
                                        <p:tav tm="0">
                                          <p:val>
                                            <p:strVal val="ppt_h"/>
                                          </p:val>
                                        </p:tav>
                                        <p:tav tm="100000">
                                          <p:val>
                                            <p:fltVal val="0"/>
                                          </p:val>
                                        </p:tav>
                                      </p:tavLst>
                                    </p:anim>
                                    <p:animEffect transition="out" filter="fade">
                                      <p:cBhvr>
                                        <p:cTn id="48" dur="500"/>
                                        <p:tgtEl>
                                          <p:spTgt spid="2056"/>
                                        </p:tgtEl>
                                      </p:cBhvr>
                                    </p:animEffect>
                                    <p:set>
                                      <p:cBhvr>
                                        <p:cTn id="49" dur="1" fill="hold">
                                          <p:stCondLst>
                                            <p:cond delay="499"/>
                                          </p:stCondLst>
                                        </p:cTn>
                                        <p:tgtEl>
                                          <p:spTgt spid="2056"/>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3">
                                            <p:bg/>
                                          </p:spTgt>
                                        </p:tgtEl>
                                        <p:attrNameLst>
                                          <p:attrName>style.visibility</p:attrName>
                                        </p:attrNameLst>
                                      </p:cBhvr>
                                      <p:to>
                                        <p:strVal val="visible"/>
                                      </p:to>
                                    </p:set>
                                    <p:animEffect transition="in" filter="wipe(left)">
                                      <p:cBhvr>
                                        <p:cTn id="54" dur="1000"/>
                                        <p:tgtEl>
                                          <p:spTgt spid="13">
                                            <p:bg/>
                                          </p:spTgt>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3">
                                            <p:txEl>
                                              <p:pRg st="0" end="0"/>
                                            </p:txEl>
                                          </p:spTgt>
                                        </p:tgtEl>
                                        <p:attrNameLst>
                                          <p:attrName>style.visibility</p:attrName>
                                        </p:attrNameLst>
                                      </p:cBhvr>
                                      <p:to>
                                        <p:strVal val="visible"/>
                                      </p:to>
                                    </p:set>
                                    <p:animEffect transition="in" filter="wipe(left)">
                                      <p:cBhvr>
                                        <p:cTn id="57" dur="1000"/>
                                        <p:tgtEl>
                                          <p:spTgt spid="13">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3">
                                            <p:txEl>
                                              <p:pRg st="1" end="1"/>
                                            </p:txEl>
                                          </p:spTgt>
                                        </p:tgtEl>
                                        <p:attrNameLst>
                                          <p:attrName>style.visibility</p:attrName>
                                        </p:attrNameLst>
                                      </p:cBhvr>
                                      <p:to>
                                        <p:strVal val="visible"/>
                                      </p:to>
                                    </p:set>
                                    <p:animEffect transition="in" filter="wipe(left)">
                                      <p:cBhvr>
                                        <p:cTn id="62" dur="1000"/>
                                        <p:tgtEl>
                                          <p:spTgt spid="13">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xit" presetSubtype="32" fill="hold" nodeType="clickEffect">
                                  <p:stCondLst>
                                    <p:cond delay="0"/>
                                  </p:stCondLst>
                                  <p:childTnLst>
                                    <p:anim calcmode="lin" valueType="num">
                                      <p:cBhvr>
                                        <p:cTn id="66" dur="500"/>
                                        <p:tgtEl>
                                          <p:spTgt spid="3"/>
                                        </p:tgtEl>
                                        <p:attrNameLst>
                                          <p:attrName>ppt_w</p:attrName>
                                        </p:attrNameLst>
                                      </p:cBhvr>
                                      <p:tavLst>
                                        <p:tav tm="0">
                                          <p:val>
                                            <p:strVal val="ppt_w"/>
                                          </p:val>
                                        </p:tav>
                                        <p:tav tm="100000">
                                          <p:val>
                                            <p:fltVal val="0"/>
                                          </p:val>
                                        </p:tav>
                                      </p:tavLst>
                                    </p:anim>
                                    <p:anim calcmode="lin" valueType="num">
                                      <p:cBhvr>
                                        <p:cTn id="67" dur="500"/>
                                        <p:tgtEl>
                                          <p:spTgt spid="3"/>
                                        </p:tgtEl>
                                        <p:attrNameLst>
                                          <p:attrName>ppt_h</p:attrName>
                                        </p:attrNameLst>
                                      </p:cBhvr>
                                      <p:tavLst>
                                        <p:tav tm="0">
                                          <p:val>
                                            <p:strVal val="ppt_h"/>
                                          </p:val>
                                        </p:tav>
                                        <p:tav tm="100000">
                                          <p:val>
                                            <p:fltVal val="0"/>
                                          </p:val>
                                        </p:tav>
                                      </p:tavLst>
                                    </p:anim>
                                    <p:animEffect transition="out" filter="fade">
                                      <p:cBhvr>
                                        <p:cTn id="68" dur="500"/>
                                        <p:tgtEl>
                                          <p:spTgt spid="3"/>
                                        </p:tgtEl>
                                      </p:cBhvr>
                                    </p:animEffect>
                                    <p:set>
                                      <p:cBhvr>
                                        <p:cTn id="69" dur="1" fill="hold">
                                          <p:stCondLst>
                                            <p:cond delay="499"/>
                                          </p:stCondLst>
                                        </p:cTn>
                                        <p:tgtEl>
                                          <p:spTgt spid="3"/>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14">
                                            <p:bg/>
                                          </p:spTgt>
                                        </p:tgtEl>
                                        <p:attrNameLst>
                                          <p:attrName>style.visibility</p:attrName>
                                        </p:attrNameLst>
                                      </p:cBhvr>
                                      <p:to>
                                        <p:strVal val="visible"/>
                                      </p:to>
                                    </p:set>
                                    <p:animEffect transition="in" filter="wipe(left)">
                                      <p:cBhvr>
                                        <p:cTn id="74" dur="1000"/>
                                        <p:tgtEl>
                                          <p:spTgt spid="14">
                                            <p:bg/>
                                          </p:spTgt>
                                        </p:tgtEl>
                                      </p:cBhvr>
                                    </p:animEffect>
                                  </p:childTnLst>
                                </p:cTn>
                              </p:par>
                            </p:childTnLst>
                          </p:cTn>
                        </p:par>
                        <p:par>
                          <p:cTn id="75" fill="hold">
                            <p:stCondLst>
                              <p:cond delay="1000"/>
                            </p:stCondLst>
                            <p:childTnLst>
                              <p:par>
                                <p:cTn id="76" presetID="21" presetClass="entr" presetSubtype="1" fill="hold" nodeType="after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wheel(1)">
                                      <p:cBhvr>
                                        <p:cTn id="78" dur="2000"/>
                                        <p:tgtEl>
                                          <p:spTgt spid="15"/>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14">
                                            <p:txEl>
                                              <p:pRg st="0" end="0"/>
                                            </p:txEl>
                                          </p:spTgt>
                                        </p:tgtEl>
                                        <p:attrNameLst>
                                          <p:attrName>style.visibility</p:attrName>
                                        </p:attrNameLst>
                                      </p:cBhvr>
                                      <p:to>
                                        <p:strVal val="visible"/>
                                      </p:to>
                                    </p:set>
                                    <p:animEffect transition="in" filter="wipe(left)">
                                      <p:cBhvr>
                                        <p:cTn id="83" dur="1000"/>
                                        <p:tgtEl>
                                          <p:spTgt spid="14">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xit" presetSubtype="32" fill="hold" nodeType="clickEffect">
                                  <p:stCondLst>
                                    <p:cond delay="0"/>
                                  </p:stCondLst>
                                  <p:childTnLst>
                                    <p:anim calcmode="lin" valueType="num">
                                      <p:cBhvr>
                                        <p:cTn id="87" dur="500"/>
                                        <p:tgtEl>
                                          <p:spTgt spid="15"/>
                                        </p:tgtEl>
                                        <p:attrNameLst>
                                          <p:attrName>ppt_w</p:attrName>
                                        </p:attrNameLst>
                                      </p:cBhvr>
                                      <p:tavLst>
                                        <p:tav tm="0">
                                          <p:val>
                                            <p:strVal val="ppt_w"/>
                                          </p:val>
                                        </p:tav>
                                        <p:tav tm="100000">
                                          <p:val>
                                            <p:fltVal val="0"/>
                                          </p:val>
                                        </p:tav>
                                      </p:tavLst>
                                    </p:anim>
                                    <p:anim calcmode="lin" valueType="num">
                                      <p:cBhvr>
                                        <p:cTn id="88" dur="500"/>
                                        <p:tgtEl>
                                          <p:spTgt spid="15"/>
                                        </p:tgtEl>
                                        <p:attrNameLst>
                                          <p:attrName>ppt_h</p:attrName>
                                        </p:attrNameLst>
                                      </p:cBhvr>
                                      <p:tavLst>
                                        <p:tav tm="0">
                                          <p:val>
                                            <p:strVal val="ppt_h"/>
                                          </p:val>
                                        </p:tav>
                                        <p:tav tm="100000">
                                          <p:val>
                                            <p:fltVal val="0"/>
                                          </p:val>
                                        </p:tav>
                                      </p:tavLst>
                                    </p:anim>
                                    <p:animEffect transition="out" filter="fade">
                                      <p:cBhvr>
                                        <p:cTn id="89" dur="500"/>
                                        <p:tgtEl>
                                          <p:spTgt spid="15"/>
                                        </p:tgtEl>
                                      </p:cBhvr>
                                    </p:animEffect>
                                    <p:set>
                                      <p:cBhvr>
                                        <p:cTn id="90" dur="1" fill="hold">
                                          <p:stCondLst>
                                            <p:cond delay="499"/>
                                          </p:stCondLst>
                                        </p:cTn>
                                        <p:tgtEl>
                                          <p:spTgt spid="15"/>
                                        </p:tgtEl>
                                        <p:attrNameLst>
                                          <p:attrName>style.visibility</p:attrName>
                                        </p:attrNameLst>
                                      </p:cBhvr>
                                      <p:to>
                                        <p:strVal val="hidden"/>
                                      </p:to>
                                    </p:set>
                                  </p:childTnLst>
                                </p:cTn>
                              </p:par>
                            </p:childTnLst>
                          </p:cTn>
                        </p:par>
                        <p:par>
                          <p:cTn id="91" fill="hold">
                            <p:stCondLst>
                              <p:cond delay="500"/>
                            </p:stCondLst>
                            <p:childTnLst>
                              <p:par>
                                <p:cTn id="92" presetID="21" presetClass="entr" presetSubtype="1" fill="hold" nodeType="after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wheel(1)">
                                      <p:cBhvr>
                                        <p:cTn id="94" dur="2000"/>
                                        <p:tgtEl>
                                          <p:spTgt spid="18"/>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14">
                                            <p:txEl>
                                              <p:pRg st="1" end="1"/>
                                            </p:txEl>
                                          </p:spTgt>
                                        </p:tgtEl>
                                        <p:attrNameLst>
                                          <p:attrName>style.visibility</p:attrName>
                                        </p:attrNameLst>
                                      </p:cBhvr>
                                      <p:to>
                                        <p:strVal val="visible"/>
                                      </p:to>
                                    </p:set>
                                    <p:animEffect transition="in" filter="wipe(left)">
                                      <p:cBhvr>
                                        <p:cTn id="99" dur="1000"/>
                                        <p:tgtEl>
                                          <p:spTgt spid="14">
                                            <p:txEl>
                                              <p:pRg st="1" end="1"/>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xit" presetSubtype="32" fill="hold" nodeType="clickEffect">
                                  <p:stCondLst>
                                    <p:cond delay="0"/>
                                  </p:stCondLst>
                                  <p:childTnLst>
                                    <p:anim calcmode="lin" valueType="num">
                                      <p:cBhvr>
                                        <p:cTn id="103" dur="500"/>
                                        <p:tgtEl>
                                          <p:spTgt spid="18"/>
                                        </p:tgtEl>
                                        <p:attrNameLst>
                                          <p:attrName>ppt_w</p:attrName>
                                        </p:attrNameLst>
                                      </p:cBhvr>
                                      <p:tavLst>
                                        <p:tav tm="0">
                                          <p:val>
                                            <p:strVal val="ppt_w"/>
                                          </p:val>
                                        </p:tav>
                                        <p:tav tm="100000">
                                          <p:val>
                                            <p:fltVal val="0"/>
                                          </p:val>
                                        </p:tav>
                                      </p:tavLst>
                                    </p:anim>
                                    <p:anim calcmode="lin" valueType="num">
                                      <p:cBhvr>
                                        <p:cTn id="104" dur="500"/>
                                        <p:tgtEl>
                                          <p:spTgt spid="18"/>
                                        </p:tgtEl>
                                        <p:attrNameLst>
                                          <p:attrName>ppt_h</p:attrName>
                                        </p:attrNameLst>
                                      </p:cBhvr>
                                      <p:tavLst>
                                        <p:tav tm="0">
                                          <p:val>
                                            <p:strVal val="ppt_h"/>
                                          </p:val>
                                        </p:tav>
                                        <p:tav tm="100000">
                                          <p:val>
                                            <p:fltVal val="0"/>
                                          </p:val>
                                        </p:tav>
                                      </p:tavLst>
                                    </p:anim>
                                    <p:animEffect transition="out" filter="fade">
                                      <p:cBhvr>
                                        <p:cTn id="105" dur="500"/>
                                        <p:tgtEl>
                                          <p:spTgt spid="18"/>
                                        </p:tgtEl>
                                      </p:cBhvr>
                                    </p:animEffect>
                                    <p:set>
                                      <p:cBhvr>
                                        <p:cTn id="106" dur="1" fill="hold">
                                          <p:stCondLst>
                                            <p:cond delay="499"/>
                                          </p:stCondLst>
                                        </p:cTn>
                                        <p:tgtEl>
                                          <p:spTgt spid="18"/>
                                        </p:tgtEl>
                                        <p:attrNameLst>
                                          <p:attrName>style.visibility</p:attrName>
                                        </p:attrNameLst>
                                      </p:cBhvr>
                                      <p:to>
                                        <p:strVal val="hidden"/>
                                      </p:to>
                                    </p:set>
                                  </p:childTnLst>
                                </p:cTn>
                              </p:par>
                            </p:childTnLst>
                          </p:cTn>
                        </p:par>
                        <p:par>
                          <p:cTn id="107" fill="hold">
                            <p:stCondLst>
                              <p:cond delay="500"/>
                            </p:stCondLst>
                            <p:childTnLst>
                              <p:par>
                                <p:cTn id="108" presetID="31" presetClass="entr" presetSubtype="0" fill="hold" nodeType="afterEffect">
                                  <p:stCondLst>
                                    <p:cond delay="0"/>
                                  </p:stCondLst>
                                  <p:childTnLst>
                                    <p:set>
                                      <p:cBhvr>
                                        <p:cTn id="109" dur="1" fill="hold">
                                          <p:stCondLst>
                                            <p:cond delay="0"/>
                                          </p:stCondLst>
                                        </p:cTn>
                                        <p:tgtEl>
                                          <p:spTgt spid="19"/>
                                        </p:tgtEl>
                                        <p:attrNameLst>
                                          <p:attrName>style.visibility</p:attrName>
                                        </p:attrNameLst>
                                      </p:cBhvr>
                                      <p:to>
                                        <p:strVal val="visible"/>
                                      </p:to>
                                    </p:set>
                                    <p:anim calcmode="lin" valueType="num">
                                      <p:cBhvr>
                                        <p:cTn id="110" dur="1000" fill="hold"/>
                                        <p:tgtEl>
                                          <p:spTgt spid="19"/>
                                        </p:tgtEl>
                                        <p:attrNameLst>
                                          <p:attrName>ppt_w</p:attrName>
                                        </p:attrNameLst>
                                      </p:cBhvr>
                                      <p:tavLst>
                                        <p:tav tm="0">
                                          <p:val>
                                            <p:fltVal val="0"/>
                                          </p:val>
                                        </p:tav>
                                        <p:tav tm="100000">
                                          <p:val>
                                            <p:strVal val="#ppt_w"/>
                                          </p:val>
                                        </p:tav>
                                      </p:tavLst>
                                    </p:anim>
                                    <p:anim calcmode="lin" valueType="num">
                                      <p:cBhvr>
                                        <p:cTn id="111" dur="1000" fill="hold"/>
                                        <p:tgtEl>
                                          <p:spTgt spid="19"/>
                                        </p:tgtEl>
                                        <p:attrNameLst>
                                          <p:attrName>ppt_h</p:attrName>
                                        </p:attrNameLst>
                                      </p:cBhvr>
                                      <p:tavLst>
                                        <p:tav tm="0">
                                          <p:val>
                                            <p:fltVal val="0"/>
                                          </p:val>
                                        </p:tav>
                                        <p:tav tm="100000">
                                          <p:val>
                                            <p:strVal val="#ppt_h"/>
                                          </p:val>
                                        </p:tav>
                                      </p:tavLst>
                                    </p:anim>
                                    <p:anim calcmode="lin" valueType="num">
                                      <p:cBhvr>
                                        <p:cTn id="112" dur="1000" fill="hold"/>
                                        <p:tgtEl>
                                          <p:spTgt spid="19"/>
                                        </p:tgtEl>
                                        <p:attrNameLst>
                                          <p:attrName>style.rotation</p:attrName>
                                        </p:attrNameLst>
                                      </p:cBhvr>
                                      <p:tavLst>
                                        <p:tav tm="0">
                                          <p:val>
                                            <p:fltVal val="90"/>
                                          </p:val>
                                        </p:tav>
                                        <p:tav tm="100000">
                                          <p:val>
                                            <p:fltVal val="0"/>
                                          </p:val>
                                        </p:tav>
                                      </p:tavLst>
                                    </p:anim>
                                    <p:animEffect transition="in" filter="fade">
                                      <p:cBhvr>
                                        <p:cTn id="113" dur="1000"/>
                                        <p:tgtEl>
                                          <p:spTgt spid="19"/>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14">
                                            <p:txEl>
                                              <p:pRg st="2" end="2"/>
                                            </p:txEl>
                                          </p:spTgt>
                                        </p:tgtEl>
                                        <p:attrNameLst>
                                          <p:attrName>style.visibility</p:attrName>
                                        </p:attrNameLst>
                                      </p:cBhvr>
                                      <p:to>
                                        <p:strVal val="visible"/>
                                      </p:to>
                                    </p:set>
                                    <p:animEffect transition="in" filter="wipe(left)">
                                      <p:cBhvr>
                                        <p:cTn id="118" dur="10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8" grpId="0" animBg="1"/>
      <p:bldP spid="13" grpId="0" uiExpand="1" build="p" animBg="1"/>
      <p:bldP spid="14"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0" y="-27384"/>
            <a:ext cx="9142890" cy="84638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fr-FR" sz="24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John Handy LET" pitchFamily="2" charset="0"/>
              </a:rPr>
              <a:t>II. </a:t>
            </a:r>
            <a:r>
              <a:rPr lang="fr-FR" sz="2400" b="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John Handy LET" pitchFamily="2" charset="0"/>
              </a:rPr>
              <a:t>Un espace politiquement morcelé, marqué par l’instabilité</a:t>
            </a:r>
            <a:endParaRPr lang="fr-FR" sz="24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John Handy LET" pitchFamily="2" charset="0"/>
            </a:endParaRPr>
          </a:p>
          <a:p>
            <a:r>
              <a:rPr lang="fr-FR" sz="25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John Handy LET" pitchFamily="2" charset="0"/>
              </a:rPr>
              <a:t>	</a:t>
            </a:r>
            <a:endParaRPr lang="fr-FR" sz="2000" b="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John Handy LET" pitchFamily="2" charset="0"/>
            </a:endParaRPr>
          </a:p>
        </p:txBody>
      </p:sp>
      <p:sp>
        <p:nvSpPr>
          <p:cNvPr id="13" name="ZoneTexte 12"/>
          <p:cNvSpPr txBox="1"/>
          <p:nvPr/>
        </p:nvSpPr>
        <p:spPr>
          <a:xfrm>
            <a:off x="85440" y="395809"/>
            <a:ext cx="3528000" cy="1368000"/>
          </a:xfrm>
          <a:prstGeom prst="rect">
            <a:avLst/>
          </a:prstGeom>
          <a:ln>
            <a:solidFill>
              <a:schemeClr val="tx1"/>
            </a:solidFill>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fr-FR" sz="1400" b="1" u="sng" cap="small" dirty="0" smtClean="0">
                <a:latin typeface="Tw Cen MT" pitchFamily="34" charset="0"/>
              </a:rPr>
              <a:t>Questions carte : Frontières et grands groupes ethniques</a:t>
            </a:r>
          </a:p>
          <a:p>
            <a:pPr algn="ctr"/>
            <a:r>
              <a:rPr lang="fr-FR" sz="1400" b="1" dirty="0" smtClean="0">
                <a:latin typeface="Tw Cen MT" pitchFamily="34" charset="0"/>
              </a:rPr>
              <a:t>Quelle </a:t>
            </a:r>
            <a:r>
              <a:rPr lang="fr-FR" sz="1400" b="1" dirty="0">
                <a:latin typeface="Tw Cen MT" pitchFamily="34" charset="0"/>
              </a:rPr>
              <a:t>originalité présente le tracé des frontières entre Etats sahariens ? </a:t>
            </a:r>
          </a:p>
          <a:p>
            <a:pPr algn="ctr"/>
            <a:r>
              <a:rPr lang="fr-FR" sz="1400" b="1" dirty="0">
                <a:latin typeface="Tw Cen MT" pitchFamily="34" charset="0"/>
              </a:rPr>
              <a:t>Quels problèmes ce genre de tracé pose-t-il en terme de peuplement </a:t>
            </a:r>
            <a:r>
              <a:rPr lang="fr-FR" sz="1400" b="1" dirty="0" smtClean="0">
                <a:latin typeface="Tw Cen MT" pitchFamily="34" charset="0"/>
              </a:rPr>
              <a:t>?</a:t>
            </a:r>
          </a:p>
          <a:p>
            <a:pPr algn="ctr"/>
            <a:endParaRPr lang="fr-FR" sz="1400" b="1" dirty="0">
              <a:latin typeface="Tw Cen MT" pitchFamily="34" charset="0"/>
            </a:endParaRPr>
          </a:p>
          <a:p>
            <a:pPr algn="ctr"/>
            <a:r>
              <a:rPr lang="fr-FR" sz="1400" b="1" dirty="0" smtClean="0">
                <a:latin typeface="Tw Cen MT" pitchFamily="34" charset="0"/>
              </a:rPr>
              <a:t> </a:t>
            </a:r>
            <a:endParaRPr lang="fr-FR" sz="1400" b="1" dirty="0">
              <a:latin typeface="Tw Cen MT" pitchFamily="34" charset="0"/>
            </a:endParaRPr>
          </a:p>
        </p:txBody>
      </p:sp>
      <p:pic>
        <p:nvPicPr>
          <p:cNvPr id="14" name="Imag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84" y="1916832"/>
            <a:ext cx="9013569" cy="4464496"/>
          </a:xfrm>
          <a:prstGeom prst="rect">
            <a:avLst/>
          </a:prstGeom>
        </p:spPr>
      </p:pic>
      <p:sp>
        <p:nvSpPr>
          <p:cNvPr id="16" name="ZoneTexte 15"/>
          <p:cNvSpPr txBox="1"/>
          <p:nvPr/>
        </p:nvSpPr>
        <p:spPr>
          <a:xfrm>
            <a:off x="5940152" y="404664"/>
            <a:ext cx="3145501" cy="954107"/>
          </a:xfrm>
          <a:prstGeom prst="rect">
            <a:avLst/>
          </a:prstGeom>
          <a:ln>
            <a:solidFill>
              <a:schemeClr val="tx1"/>
            </a:solidFill>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fr-FR" sz="1400" b="1" u="sng" cap="small" dirty="0" smtClean="0">
                <a:latin typeface="Tw Cen MT" pitchFamily="34" charset="0"/>
              </a:rPr>
              <a:t>Questions texte</a:t>
            </a:r>
          </a:p>
          <a:p>
            <a:pPr algn="ctr"/>
            <a:r>
              <a:rPr lang="fr-FR" sz="1400" b="1" dirty="0">
                <a:latin typeface="Tw Cen MT" pitchFamily="34" charset="0"/>
              </a:rPr>
              <a:t>Les frontières jouent-elles un rôle de </a:t>
            </a:r>
            <a:r>
              <a:rPr lang="fr-FR" sz="1400" b="1" dirty="0" smtClean="0">
                <a:latin typeface="Tw Cen MT" pitchFamily="34" charset="0"/>
              </a:rPr>
              <a:t>barrières entre </a:t>
            </a:r>
            <a:r>
              <a:rPr lang="fr-FR" sz="1400" b="1" dirty="0">
                <a:latin typeface="Tw Cen MT" pitchFamily="34" charset="0"/>
              </a:rPr>
              <a:t>Etats au Sahara ? Justifiez votre réponse</a:t>
            </a:r>
            <a:r>
              <a:rPr lang="fr-FR" sz="1400" b="1" dirty="0" smtClean="0">
                <a:latin typeface="Tw Cen MT" pitchFamily="34" charset="0"/>
              </a:rPr>
              <a:t>.</a:t>
            </a:r>
            <a:endParaRPr lang="fr-FR" sz="1400" b="1" dirty="0">
              <a:latin typeface="Tw Cen MT" pitchFamily="34" charset="0"/>
            </a:endParaRPr>
          </a:p>
        </p:txBody>
      </p:sp>
      <p:sp>
        <p:nvSpPr>
          <p:cNvPr id="17" name="ZoneTexte 16"/>
          <p:cNvSpPr txBox="1"/>
          <p:nvPr/>
        </p:nvSpPr>
        <p:spPr>
          <a:xfrm>
            <a:off x="5940151" y="1484784"/>
            <a:ext cx="3145501" cy="5047536"/>
          </a:xfrm>
          <a:prstGeom prst="rect">
            <a:avLst/>
          </a:prstGeom>
          <a:solidFill>
            <a:schemeClr val="accent6">
              <a:lumMod val="20000"/>
              <a:lumOff val="80000"/>
              <a:alpha val="60000"/>
            </a:schemeClr>
          </a:solidFill>
          <a:ln>
            <a:solidFill>
              <a:schemeClr val="accent6">
                <a:lumMod val="50000"/>
              </a:schemeClr>
            </a:solidFill>
          </a:ln>
        </p:spPr>
        <p:txBody>
          <a:bodyPr wrap="square" rtlCol="0">
            <a:spAutoFit/>
          </a:bodyPr>
          <a:lstStyle/>
          <a:p>
            <a:pPr algn="just"/>
            <a:r>
              <a:rPr lang="fr-FR" sz="1400" b="1" dirty="0" smtClean="0">
                <a:latin typeface="Tw Cen MT" pitchFamily="34" charset="0"/>
              </a:rPr>
              <a:t>Les </a:t>
            </a:r>
            <a:r>
              <a:rPr lang="fr-FR" sz="1400" b="1" dirty="0">
                <a:latin typeface="Tw Cen MT" pitchFamily="34" charset="0"/>
              </a:rPr>
              <a:t>frontières des Etats dans le Sahara n’existent pas et n’ont donc pas un rôle de </a:t>
            </a:r>
            <a:r>
              <a:rPr lang="fr-FR" sz="1400" b="1" dirty="0" smtClean="0">
                <a:latin typeface="Tw Cen MT" pitchFamily="34" charset="0"/>
              </a:rPr>
              <a:t>barrières. </a:t>
            </a:r>
            <a:r>
              <a:rPr lang="fr-FR" sz="1400" b="1" dirty="0">
                <a:latin typeface="Tw Cen MT" pitchFamily="34" charset="0"/>
              </a:rPr>
              <a:t>Le Sahara a toujours été un espace de </a:t>
            </a:r>
            <a:r>
              <a:rPr lang="fr-FR" sz="1400" b="1" dirty="0" smtClean="0">
                <a:latin typeface="Tw Cen MT" pitchFamily="34" charset="0"/>
              </a:rPr>
              <a:t>circulation intense, un espace de mobilité dans lequel le nomadisme qui se décline sous différentes formes reste un mode de vie majeur. Pour les groupes nomades qui utilisent le désert comme territoire de vie, ces frontières sont une entrave à leur fonctionnement quotidien puisqu’ils évoluent dans une « territorialité  floue » qui s’oppose à la « territorialité dure » héritées de la colonisation puis de la décolonisation. C’est la raison première qui explique l’instabilité passée et présente de la région avant même la question des ressources. La Sahara est </a:t>
            </a:r>
            <a:r>
              <a:rPr lang="fr-FR" sz="1400" b="1" dirty="0">
                <a:latin typeface="Tw Cen MT" pitchFamily="34" charset="0"/>
              </a:rPr>
              <a:t>un espace de mouvement et qui contrôle le mouvement, contrôle le pouvoir, la population, ce qu’ont bien compris les </a:t>
            </a:r>
            <a:r>
              <a:rPr lang="fr-FR" sz="1400" b="1" dirty="0" smtClean="0">
                <a:latin typeface="Tw Cen MT" pitchFamily="34" charset="0"/>
              </a:rPr>
              <a:t>terroristes (Denis Retaillé).</a:t>
            </a:r>
          </a:p>
        </p:txBody>
      </p:sp>
      <p:sp>
        <p:nvSpPr>
          <p:cNvPr id="12" name="Rectangle 11"/>
          <p:cNvSpPr/>
          <p:nvPr/>
        </p:nvSpPr>
        <p:spPr>
          <a:xfrm>
            <a:off x="66458" y="395809"/>
            <a:ext cx="5763054" cy="6408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fr-FR" sz="1300" b="1" u="sng" cap="small" dirty="0">
                <a:latin typeface="Tw Cen MT" pitchFamily="34" charset="0"/>
              </a:rPr>
              <a:t>Un espace sans frontières : le Sahara </a:t>
            </a:r>
          </a:p>
          <a:p>
            <a:pPr algn="just"/>
            <a:r>
              <a:rPr lang="fr-FR" sz="1300" b="1" dirty="0" smtClean="0">
                <a:latin typeface="Tw Cen MT" pitchFamily="34" charset="0"/>
              </a:rPr>
              <a:t>Jusqu'à </a:t>
            </a:r>
            <a:r>
              <a:rPr lang="fr-FR" sz="1300" b="1" dirty="0">
                <a:latin typeface="Tw Cen MT" pitchFamily="34" charset="0"/>
              </a:rPr>
              <a:t>la fin du </a:t>
            </a:r>
            <a:r>
              <a:rPr lang="fr-FR" sz="1300" b="1" dirty="0" smtClean="0">
                <a:latin typeface="Tw Cen MT" pitchFamily="34" charset="0"/>
              </a:rPr>
              <a:t>XIX</a:t>
            </a:r>
            <a:r>
              <a:rPr lang="fr-FR" sz="1300" b="1" baseline="30000" dirty="0" smtClean="0">
                <a:latin typeface="Tw Cen MT" pitchFamily="34" charset="0"/>
              </a:rPr>
              <a:t>ème </a:t>
            </a:r>
            <a:r>
              <a:rPr lang="fr-FR" sz="1300" b="1" dirty="0" smtClean="0">
                <a:latin typeface="Tw Cen MT" pitchFamily="34" charset="0"/>
              </a:rPr>
              <a:t> </a:t>
            </a:r>
            <a:r>
              <a:rPr lang="fr-FR" sz="1300" b="1" dirty="0">
                <a:latin typeface="Tw Cen MT" pitchFamily="34" charset="0"/>
              </a:rPr>
              <a:t>siècle la traversée du Sahara, des rives de la Méditerranée jusqu'aux grandes capitales du Sahel au Sud, représentait une prouesse sur le plan technique et humain, tout au moins pour les étrangers non </a:t>
            </a:r>
            <a:r>
              <a:rPr lang="fr-FR" sz="1300" b="1" dirty="0" smtClean="0">
                <a:latin typeface="Tw Cen MT" pitchFamily="34" charset="0"/>
              </a:rPr>
              <a:t>sahariens (…) Mais </a:t>
            </a:r>
            <a:r>
              <a:rPr lang="fr-FR" sz="1300" b="1" dirty="0">
                <a:latin typeface="Tw Cen MT" pitchFamily="34" charset="0"/>
              </a:rPr>
              <a:t>ce que les Occidentaux n'imaginaient guère à cette époque, </a:t>
            </a:r>
            <a:r>
              <a:rPr lang="fr-FR" sz="1300" b="1" dirty="0" smtClean="0">
                <a:latin typeface="Tw Cen MT" pitchFamily="34" charset="0"/>
              </a:rPr>
              <a:t>… c’est </a:t>
            </a:r>
            <a:r>
              <a:rPr lang="fr-FR" sz="1300" b="1" dirty="0">
                <a:latin typeface="Tw Cen MT" pitchFamily="34" charset="0"/>
              </a:rPr>
              <a:t>que pour les populations sahariennes, vivre au Sahara, parcourir le désert en tous sens et y acheminer des marchandises, était un exercice quotidien, somme toute banal, bien que difficile et souvent dangereux. Le désert avait ses règles </a:t>
            </a:r>
            <a:r>
              <a:rPr lang="fr-FR" sz="1300" b="1" dirty="0" smtClean="0">
                <a:latin typeface="Tw Cen MT" pitchFamily="34" charset="0"/>
              </a:rPr>
              <a:t>de </a:t>
            </a:r>
            <a:r>
              <a:rPr lang="fr-FR" sz="1300" b="1" dirty="0">
                <a:latin typeface="Tw Cen MT" pitchFamily="34" charset="0"/>
              </a:rPr>
              <a:t>vie sociales, écologiques, politiques. Pour survivre, il fallait connaître toutes ces règles, savoir les respecter ou les contourner, mais aussi et surtout savoir se comporter avec les nombreux groupes de nomades qui avaient autorité sur ces espaces en exigeant </a:t>
            </a:r>
            <a:r>
              <a:rPr lang="fr-FR" sz="1300" b="1" dirty="0" smtClean="0">
                <a:latin typeface="Tw Cen MT" pitchFamily="34" charset="0"/>
              </a:rPr>
              <a:t>des contreparties </a:t>
            </a:r>
            <a:r>
              <a:rPr lang="fr-FR" sz="1300" b="1" dirty="0">
                <a:latin typeface="Tw Cen MT" pitchFamily="34" charset="0"/>
              </a:rPr>
              <a:t>immédiates et concrètes. </a:t>
            </a:r>
            <a:r>
              <a:rPr lang="fr-FR" sz="1300" b="1" dirty="0" smtClean="0">
                <a:latin typeface="Tw Cen MT" pitchFamily="34" charset="0"/>
              </a:rPr>
              <a:t>Ces nomades perçus le plus souvent comme des primitifs, barbares, «sauvages» … étaient organisés; mais leur organisation politique, socio-économique, était de nature différente de celle des Occidentaux; en outre, chaque groupe ethnique ou fédération de tribus était régi par une structure socio-politique qui lui était propre, souvent très différente de celle de ses </a:t>
            </a:r>
            <a:r>
              <a:rPr lang="fr-FR" sz="1300" b="1" dirty="0">
                <a:latin typeface="Tw Cen MT" pitchFamily="34" charset="0"/>
              </a:rPr>
              <a:t>voisins. Leur différence globale était fondamentale : à la conception occidentale de l'Etat- Nation ancré dans des structures fixes, ils opposaient celle de groupes nomades, très mobiles, démocratiques ou hiérarchisés, voire parfois sans chef (comme les Toubous) où les décisions étaient collégiales et où la responsabilité à l'égard du monde extérieur était collective. Ces nomades devaient leur survie à la façon dont ils avaient su exploiter les maigres ressources du désert (élevage, cueillettes et culture) mais aussi aux profits qu'ils tiraient d'échanges commerciaux qui traversaient leurs territoires</a:t>
            </a:r>
            <a:r>
              <a:rPr lang="fr-FR" sz="1300" b="1" dirty="0" smtClean="0">
                <a:latin typeface="Tw Cen MT" pitchFamily="34" charset="0"/>
              </a:rPr>
              <a:t>.</a:t>
            </a:r>
          </a:p>
          <a:p>
            <a:pPr algn="just"/>
            <a:r>
              <a:rPr lang="fr-FR" sz="1300" b="1" dirty="0" smtClean="0">
                <a:latin typeface="Tw Cen MT" pitchFamily="34" charset="0"/>
              </a:rPr>
              <a:t>(…) Le </a:t>
            </a:r>
            <a:r>
              <a:rPr lang="fr-FR" sz="1300" b="1" dirty="0">
                <a:latin typeface="Tw Cen MT" pitchFamily="34" charset="0"/>
              </a:rPr>
              <a:t>passage de ces territorialités </a:t>
            </a:r>
            <a:r>
              <a:rPr lang="fr-FR" sz="1300" b="1" dirty="0" smtClean="0">
                <a:latin typeface="Tw Cen MT" pitchFamily="34" charset="0"/>
              </a:rPr>
              <a:t>« floues » </a:t>
            </a:r>
            <a:r>
              <a:rPr lang="fr-FR" sz="1300" b="1" dirty="0">
                <a:latin typeface="Tw Cen MT" pitchFamily="34" charset="0"/>
              </a:rPr>
              <a:t>sahariennes à une territorialité </a:t>
            </a:r>
            <a:r>
              <a:rPr lang="fr-FR" sz="1300" b="1" dirty="0" smtClean="0">
                <a:latin typeface="Tw Cen MT" pitchFamily="34" charset="0"/>
              </a:rPr>
              <a:t>« dure » </a:t>
            </a:r>
            <a:r>
              <a:rPr lang="fr-FR" sz="1300" b="1" dirty="0">
                <a:latin typeface="Tw Cen MT" pitchFamily="34" charset="0"/>
              </a:rPr>
              <a:t>dans des Etats modernes a donc été le résultat d'une conception coloniale dont les intérêts étaient autres et dont les stratégies de gestion et de découpage favorisaient les contrôles d'un pouvoir dans les principaux centres de décision se trouvaient en Métropole. C'est la raison pour laquelle les révoltes et les tentatives de dissidences furent nombreuses. </a:t>
            </a:r>
            <a:endParaRPr lang="fr-FR" sz="1300" b="1" dirty="0" smtClean="0">
              <a:latin typeface="Tw Cen MT" pitchFamily="34" charset="0"/>
            </a:endParaRPr>
          </a:p>
          <a:p>
            <a:pPr algn="r"/>
            <a:r>
              <a:rPr lang="fr-FR" sz="700" b="1" i="1" dirty="0" err="1">
                <a:latin typeface="Tw Cen MT" pitchFamily="34" charset="0"/>
              </a:rPr>
              <a:t>Gast</a:t>
            </a:r>
            <a:r>
              <a:rPr lang="fr-FR" sz="700" b="1" i="1" dirty="0">
                <a:latin typeface="Tw Cen MT" pitchFamily="34" charset="0"/>
              </a:rPr>
              <a:t> Marceau. </a:t>
            </a:r>
            <a:r>
              <a:rPr lang="fr-FR" sz="700" b="1" i="1" dirty="0" smtClean="0">
                <a:latin typeface="Tw Cen MT" pitchFamily="34" charset="0"/>
              </a:rPr>
              <a:t>In</a:t>
            </a:r>
            <a:r>
              <a:rPr lang="fr-FR" sz="700" b="1" i="1" dirty="0">
                <a:latin typeface="Tw Cen MT" pitchFamily="34" charset="0"/>
              </a:rPr>
              <a:t>: Revue de l'Occident musulman et de la Méditerranée, N°48-49, 1988. Le monde musulman à l'épreuve de la frontière. pp. 165-172.</a:t>
            </a:r>
          </a:p>
        </p:txBody>
      </p:sp>
      <p:sp>
        <p:nvSpPr>
          <p:cNvPr id="15" name="ZoneTexte 14"/>
          <p:cNvSpPr txBox="1"/>
          <p:nvPr/>
        </p:nvSpPr>
        <p:spPr>
          <a:xfrm>
            <a:off x="3707904" y="395809"/>
            <a:ext cx="5377749" cy="1384995"/>
          </a:xfrm>
          <a:prstGeom prst="rect">
            <a:avLst/>
          </a:prstGeom>
          <a:solidFill>
            <a:schemeClr val="accent6">
              <a:lumMod val="20000"/>
              <a:lumOff val="80000"/>
              <a:alpha val="60000"/>
            </a:schemeClr>
          </a:solidFill>
          <a:ln>
            <a:solidFill>
              <a:schemeClr val="accent6">
                <a:lumMod val="50000"/>
              </a:schemeClr>
            </a:solidFill>
          </a:ln>
        </p:spPr>
        <p:txBody>
          <a:bodyPr wrap="square" rtlCol="0">
            <a:spAutoFit/>
          </a:bodyPr>
          <a:lstStyle/>
          <a:p>
            <a:pPr algn="just"/>
            <a:r>
              <a:rPr lang="fr-FR" sz="1400" b="1" dirty="0" smtClean="0">
                <a:latin typeface="Tw Cen MT" pitchFamily="34" charset="0"/>
              </a:rPr>
              <a:t>Les </a:t>
            </a:r>
            <a:r>
              <a:rPr lang="fr-FR" sz="1400" b="1" dirty="0">
                <a:latin typeface="Tw Cen MT" pitchFamily="34" charset="0"/>
              </a:rPr>
              <a:t>Etats du Sahara ont un découpage frontalier hérité de la colonisation/décolonisation (frontières tracées à la règle et intangibilité des frontières admise comme préalable à la décolonisation) ce qui peut poser des problèmes en terme de peuplement car ce découpage « à l’aveugle » peut séparer en plusieurs </a:t>
            </a:r>
            <a:r>
              <a:rPr lang="fr-FR" sz="1400" b="1" dirty="0" smtClean="0">
                <a:latin typeface="Tw Cen MT" pitchFamily="34" charset="0"/>
              </a:rPr>
              <a:t>états un </a:t>
            </a:r>
            <a:r>
              <a:rPr lang="fr-FR" sz="1400" b="1" dirty="0">
                <a:latin typeface="Tw Cen MT" pitchFamily="34" charset="0"/>
              </a:rPr>
              <a:t>même </a:t>
            </a:r>
            <a:r>
              <a:rPr lang="fr-FR" sz="1400" b="1" dirty="0" smtClean="0">
                <a:latin typeface="Tw Cen MT" pitchFamily="34" charset="0"/>
              </a:rPr>
              <a:t>peuple (</a:t>
            </a:r>
            <a:r>
              <a:rPr lang="fr-FR" sz="1400" b="1" dirty="0" err="1" smtClean="0">
                <a:latin typeface="Tw Cen MT" pitchFamily="34" charset="0"/>
              </a:rPr>
              <a:t>touaregs</a:t>
            </a:r>
            <a:r>
              <a:rPr lang="fr-FR" sz="1400" b="1" dirty="0" smtClean="0">
                <a:latin typeface="Tw Cen MT" pitchFamily="34" charset="0"/>
              </a:rPr>
              <a:t>, </a:t>
            </a:r>
            <a:r>
              <a:rPr lang="fr-FR" sz="1400" b="1" dirty="0" err="1" smtClean="0">
                <a:latin typeface="Tw Cen MT" pitchFamily="34" charset="0"/>
              </a:rPr>
              <a:t>toubous</a:t>
            </a:r>
            <a:r>
              <a:rPr lang="fr-FR" sz="1400" b="1" dirty="0" smtClean="0">
                <a:latin typeface="Tw Cen MT" pitchFamily="34" charset="0"/>
              </a:rPr>
              <a:t>)</a:t>
            </a:r>
          </a:p>
        </p:txBody>
      </p:sp>
    </p:spTree>
    <p:extLst>
      <p:ext uri="{BB962C8B-B14F-4D97-AF65-F5344CB8AC3E}">
        <p14:creationId xmlns:p14="http://schemas.microsoft.com/office/powerpoint/2010/main" val="27545293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1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2000"/>
                                        <p:tgtEl>
                                          <p:spTgt spid="14"/>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1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10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xit" presetSubtype="32" fill="hold" grpId="1" nodeType="clickEffect">
                                  <p:stCondLst>
                                    <p:cond delay="0"/>
                                  </p:stCondLst>
                                  <p:childTnLst>
                                    <p:anim calcmode="lin" valueType="num">
                                      <p:cBhvr>
                                        <p:cTn id="25" dur="500"/>
                                        <p:tgtEl>
                                          <p:spTgt spid="13"/>
                                        </p:tgtEl>
                                        <p:attrNameLst>
                                          <p:attrName>ppt_w</p:attrName>
                                        </p:attrNameLst>
                                      </p:cBhvr>
                                      <p:tavLst>
                                        <p:tav tm="0">
                                          <p:val>
                                            <p:strVal val="ppt_w"/>
                                          </p:val>
                                        </p:tav>
                                        <p:tav tm="100000">
                                          <p:val>
                                            <p:fltVal val="0"/>
                                          </p:val>
                                        </p:tav>
                                      </p:tavLst>
                                    </p:anim>
                                    <p:anim calcmode="lin" valueType="num">
                                      <p:cBhvr>
                                        <p:cTn id="26" dur="500"/>
                                        <p:tgtEl>
                                          <p:spTgt spid="13"/>
                                        </p:tgtEl>
                                        <p:attrNameLst>
                                          <p:attrName>ppt_h</p:attrName>
                                        </p:attrNameLst>
                                      </p:cBhvr>
                                      <p:tavLst>
                                        <p:tav tm="0">
                                          <p:val>
                                            <p:strVal val="ppt_h"/>
                                          </p:val>
                                        </p:tav>
                                        <p:tav tm="100000">
                                          <p:val>
                                            <p:fltVal val="0"/>
                                          </p:val>
                                        </p:tav>
                                      </p:tavLst>
                                    </p:anim>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par>
                                <p:cTn id="29" presetID="53" presetClass="exit" presetSubtype="32" fill="hold" nodeType="withEffect">
                                  <p:stCondLst>
                                    <p:cond delay="0"/>
                                  </p:stCondLst>
                                  <p:childTnLst>
                                    <p:anim calcmode="lin" valueType="num">
                                      <p:cBhvr>
                                        <p:cTn id="30" dur="500"/>
                                        <p:tgtEl>
                                          <p:spTgt spid="14"/>
                                        </p:tgtEl>
                                        <p:attrNameLst>
                                          <p:attrName>ppt_w</p:attrName>
                                        </p:attrNameLst>
                                      </p:cBhvr>
                                      <p:tavLst>
                                        <p:tav tm="0">
                                          <p:val>
                                            <p:strVal val="ppt_w"/>
                                          </p:val>
                                        </p:tav>
                                        <p:tav tm="100000">
                                          <p:val>
                                            <p:fltVal val="0"/>
                                          </p:val>
                                        </p:tav>
                                      </p:tavLst>
                                    </p:anim>
                                    <p:anim calcmode="lin" valueType="num">
                                      <p:cBhvr>
                                        <p:cTn id="31" dur="500"/>
                                        <p:tgtEl>
                                          <p:spTgt spid="14"/>
                                        </p:tgtEl>
                                        <p:attrNameLst>
                                          <p:attrName>ppt_h</p:attrName>
                                        </p:attrNameLst>
                                      </p:cBhvr>
                                      <p:tavLst>
                                        <p:tav tm="0">
                                          <p:val>
                                            <p:strVal val="ppt_h"/>
                                          </p:val>
                                        </p:tav>
                                        <p:tav tm="100000">
                                          <p:val>
                                            <p:fltVal val="0"/>
                                          </p:val>
                                        </p:tav>
                                      </p:tavLst>
                                    </p:anim>
                                    <p:animEffect transition="out" filter="fade">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cTn>
                              </p:par>
                              <p:par>
                                <p:cTn id="34" presetID="53" presetClass="exit" presetSubtype="32" fill="hold" grpId="1" nodeType="withEffect">
                                  <p:stCondLst>
                                    <p:cond delay="0"/>
                                  </p:stCondLst>
                                  <p:childTnLst>
                                    <p:anim calcmode="lin" valueType="num">
                                      <p:cBhvr>
                                        <p:cTn id="35" dur="500"/>
                                        <p:tgtEl>
                                          <p:spTgt spid="15"/>
                                        </p:tgtEl>
                                        <p:attrNameLst>
                                          <p:attrName>ppt_w</p:attrName>
                                        </p:attrNameLst>
                                      </p:cBhvr>
                                      <p:tavLst>
                                        <p:tav tm="0">
                                          <p:val>
                                            <p:strVal val="ppt_w"/>
                                          </p:val>
                                        </p:tav>
                                        <p:tav tm="100000">
                                          <p:val>
                                            <p:fltVal val="0"/>
                                          </p:val>
                                        </p:tav>
                                      </p:tavLst>
                                    </p:anim>
                                    <p:anim calcmode="lin" valueType="num">
                                      <p:cBhvr>
                                        <p:cTn id="36" dur="500"/>
                                        <p:tgtEl>
                                          <p:spTgt spid="15"/>
                                        </p:tgtEl>
                                        <p:attrNameLst>
                                          <p:attrName>ppt_h</p:attrName>
                                        </p:attrNameLst>
                                      </p:cBhvr>
                                      <p:tavLst>
                                        <p:tav tm="0">
                                          <p:val>
                                            <p:strVal val="ppt_h"/>
                                          </p:val>
                                        </p:tav>
                                        <p:tav tm="100000">
                                          <p:val>
                                            <p:fltVal val="0"/>
                                          </p:val>
                                        </p:tav>
                                      </p:tavLst>
                                    </p:anim>
                                    <p:animEffect transition="out" filter="fade">
                                      <p:cBhvr>
                                        <p:cTn id="37" dur="500"/>
                                        <p:tgtEl>
                                          <p:spTgt spid="15"/>
                                        </p:tgtEl>
                                      </p:cBhvr>
                                    </p:animEffect>
                                    <p:set>
                                      <p:cBhvr>
                                        <p:cTn id="38" dur="1" fill="hold">
                                          <p:stCondLst>
                                            <p:cond delay="499"/>
                                          </p:stCondLst>
                                        </p:cTn>
                                        <p:tgtEl>
                                          <p:spTgt spid="1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heel(1)">
                                      <p:cBhvr>
                                        <p:cTn id="43" dur="2000"/>
                                        <p:tgtEl>
                                          <p:spTgt spid="12"/>
                                        </p:tgtEl>
                                      </p:cBhvr>
                                    </p:animEffect>
                                  </p:childTnLst>
                                </p:cTn>
                              </p:par>
                            </p:childTnLst>
                          </p:cTn>
                        </p:par>
                        <p:par>
                          <p:cTn id="44" fill="hold">
                            <p:stCondLst>
                              <p:cond delay="2000"/>
                            </p:stCondLst>
                            <p:childTnLst>
                              <p:par>
                                <p:cTn id="45" presetID="22" presetClass="entr" presetSubtype="8"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10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3" grpId="0" animBg="1"/>
      <p:bldP spid="13" grpId="1" animBg="1"/>
      <p:bldP spid="16" grpId="0" animBg="1"/>
      <p:bldP spid="17" grpId="0" animBg="1"/>
      <p:bldP spid="12" grpId="0" animBg="1"/>
      <p:bldP spid="15" grpId="0" animBg="1"/>
      <p:bldP spid="1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4264549" y="1612699"/>
            <a:ext cx="4673593" cy="3970318"/>
          </a:xfrm>
          <a:prstGeom prst="rect">
            <a:avLst/>
          </a:prstGeom>
          <a:solidFill>
            <a:schemeClr val="accent6">
              <a:lumMod val="20000"/>
              <a:lumOff val="80000"/>
              <a:alpha val="60000"/>
            </a:schemeClr>
          </a:solidFill>
          <a:ln>
            <a:solidFill>
              <a:schemeClr val="accent6">
                <a:lumMod val="50000"/>
              </a:schemeClr>
            </a:solidFill>
          </a:ln>
        </p:spPr>
        <p:txBody>
          <a:bodyPr wrap="square" rtlCol="0">
            <a:spAutoFit/>
          </a:bodyPr>
          <a:lstStyle/>
          <a:p>
            <a:pPr algn="ctr"/>
            <a:r>
              <a:rPr lang="fr-FR" sz="1400" b="1" u="sng" cap="small" dirty="0" smtClean="0">
                <a:latin typeface="Tw Cen MT" pitchFamily="34" charset="0"/>
              </a:rPr>
              <a:t>Un exemple de correction : le Sahara, une zone de conflits multiples</a:t>
            </a:r>
          </a:p>
          <a:p>
            <a:pPr algn="just"/>
            <a:r>
              <a:rPr lang="fr-FR" sz="1400" b="1" dirty="0" smtClean="0">
                <a:latin typeface="Tw Cen MT" pitchFamily="34" charset="0"/>
              </a:rPr>
              <a:t>3. La nébuleuse Al-Qaida se décline dans la zone Sahélo-saharienne par la présence affirmée </a:t>
            </a:r>
            <a:r>
              <a:rPr lang="fr-FR" sz="1400" b="1" dirty="0">
                <a:latin typeface="Tw Cen MT" pitchFamily="34" charset="0"/>
              </a:rPr>
              <a:t>de l’AQMI (Al-Qaida au Maghreb </a:t>
            </a:r>
            <a:r>
              <a:rPr lang="fr-FR" sz="1400" b="1" dirty="0" smtClean="0">
                <a:latin typeface="Tw Cen MT" pitchFamily="34" charset="0"/>
              </a:rPr>
              <a:t>islamique) qui couvre un vaste territoire s’étendant de la Mauritanie à la Lybie</a:t>
            </a:r>
            <a:r>
              <a:rPr lang="fr-FR" sz="1400" b="1" dirty="0">
                <a:latin typeface="Tw Cen MT" pitchFamily="34" charset="0"/>
              </a:rPr>
              <a:t>. 90 % des ressources </a:t>
            </a:r>
            <a:r>
              <a:rPr lang="fr-FR" sz="1400" b="1" dirty="0" smtClean="0">
                <a:latin typeface="Tw Cen MT" pitchFamily="34" charset="0"/>
              </a:rPr>
              <a:t>d‘AQMI </a:t>
            </a:r>
            <a:r>
              <a:rPr lang="fr-FR" sz="1400" b="1" dirty="0">
                <a:latin typeface="Tw Cen MT" pitchFamily="34" charset="0"/>
              </a:rPr>
              <a:t>viennent des rançons obtenues contre libération d'otages. D'autres experts parlent de trafics d'armes, de </a:t>
            </a:r>
            <a:r>
              <a:rPr lang="fr-FR" sz="1400" b="1" dirty="0" smtClean="0">
                <a:latin typeface="Tw Cen MT" pitchFamily="34" charset="0"/>
              </a:rPr>
              <a:t>drogue et </a:t>
            </a:r>
            <a:r>
              <a:rPr lang="fr-FR" sz="1400" b="1" dirty="0">
                <a:latin typeface="Tw Cen MT" pitchFamily="34" charset="0"/>
              </a:rPr>
              <a:t>évoquent aussi le soutien de « quelques membres des forces de sécurité de certains pays </a:t>
            </a:r>
            <a:r>
              <a:rPr lang="fr-FR" sz="1400" b="1" dirty="0" smtClean="0">
                <a:latin typeface="Tw Cen MT" pitchFamily="34" charset="0"/>
              </a:rPr>
              <a:t>», parmi </a:t>
            </a:r>
            <a:r>
              <a:rPr lang="fr-FR" sz="1400" b="1" dirty="0">
                <a:latin typeface="Tw Cen MT" pitchFamily="34" charset="0"/>
              </a:rPr>
              <a:t>lesquels, peut-être, </a:t>
            </a:r>
            <a:r>
              <a:rPr lang="fr-FR" sz="1400" b="1" dirty="0" smtClean="0">
                <a:latin typeface="Tw Cen MT" pitchFamily="34" charset="0"/>
              </a:rPr>
              <a:t>l'Algérie. C’est une organisation très mobile, alliée aux </a:t>
            </a:r>
            <a:r>
              <a:rPr lang="fr-FR" sz="1400" b="1" dirty="0">
                <a:latin typeface="Tw Cen MT" pitchFamily="34" charset="0"/>
              </a:rPr>
              <a:t>groupes touareg </a:t>
            </a:r>
            <a:r>
              <a:rPr lang="fr-FR" sz="1400" b="1" dirty="0" smtClean="0">
                <a:latin typeface="Tw Cen MT" pitchFamily="34" charset="0"/>
              </a:rPr>
              <a:t>: les islamistes </a:t>
            </a:r>
            <a:r>
              <a:rPr lang="fr-FR" sz="1400" b="1" dirty="0">
                <a:latin typeface="Tw Cen MT" pitchFamily="34" charset="0"/>
              </a:rPr>
              <a:t>ont utilisé le savoir-faire, les réseaux, le nomadisme des </a:t>
            </a:r>
            <a:r>
              <a:rPr lang="fr-FR" sz="1400" b="1" dirty="0" err="1">
                <a:latin typeface="Tw Cen MT" pitchFamily="34" charset="0"/>
              </a:rPr>
              <a:t>touaregs</a:t>
            </a:r>
            <a:r>
              <a:rPr lang="fr-FR" sz="1400" b="1" dirty="0">
                <a:latin typeface="Tw Cen MT" pitchFamily="34" charset="0"/>
              </a:rPr>
              <a:t> et à chaque ville prise, ils ont éliminé rapidement le pouvoir touareg, préférant s’appuyer sur leur </a:t>
            </a:r>
            <a:r>
              <a:rPr lang="fr-FR" sz="1400" b="1" dirty="0" smtClean="0">
                <a:latin typeface="Tw Cen MT" pitchFamily="34" charset="0"/>
              </a:rPr>
              <a:t>propre réseau</a:t>
            </a:r>
            <a:r>
              <a:rPr lang="fr-FR" sz="1400" b="1" dirty="0">
                <a:latin typeface="Tw Cen MT" pitchFamily="34" charset="0"/>
              </a:rPr>
              <a:t>. Les desseins poursuivis par les islamistes actuellement sont la mise en place d’un empire des routes (contrôle du mouvement), la </a:t>
            </a:r>
            <a:r>
              <a:rPr lang="fr-FR" sz="1400" b="1" dirty="0" err="1" smtClean="0">
                <a:latin typeface="Tw Cen MT" pitchFamily="34" charset="0"/>
              </a:rPr>
              <a:t>Mamlaka</a:t>
            </a:r>
            <a:r>
              <a:rPr lang="fr-FR" sz="1400" b="1" dirty="0" smtClean="0">
                <a:latin typeface="Tw Cen MT" pitchFamily="34" charset="0"/>
              </a:rPr>
              <a:t>.</a:t>
            </a:r>
            <a:endParaRPr lang="fr-FR" sz="1400" b="1" dirty="0">
              <a:latin typeface="Tw Cen MT" pitchFamily="34" charset="0"/>
            </a:endParaRPr>
          </a:p>
        </p:txBody>
      </p:sp>
      <p:sp>
        <p:nvSpPr>
          <p:cNvPr id="8" name="ZoneTexte 7"/>
          <p:cNvSpPr txBox="1"/>
          <p:nvPr/>
        </p:nvSpPr>
        <p:spPr>
          <a:xfrm>
            <a:off x="6300191" y="458669"/>
            <a:ext cx="2664297" cy="954107"/>
          </a:xfrm>
          <a:prstGeom prst="rect">
            <a:avLst/>
          </a:prstGeom>
          <a:ln>
            <a:solidFill>
              <a:schemeClr val="tx1"/>
            </a:solidFill>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fr-FR" sz="1400" b="1" u="sng" cap="small" dirty="0" smtClean="0">
                <a:latin typeface="Tw Cen MT" pitchFamily="34" charset="0"/>
              </a:rPr>
              <a:t>Questions</a:t>
            </a:r>
            <a:r>
              <a:rPr lang="fr-FR" sz="1400" b="1" cap="small" dirty="0" smtClean="0">
                <a:latin typeface="Tw Cen MT" pitchFamily="34" charset="0"/>
              </a:rPr>
              <a:t> </a:t>
            </a:r>
            <a:r>
              <a:rPr lang="fr-FR" sz="1400" b="1" dirty="0" smtClean="0">
                <a:latin typeface="Tw Cen MT" pitchFamily="34" charset="0"/>
              </a:rPr>
              <a:t>: identifiez les conflits mis en valeur par les documents. Pourquoi peut-on qualifier le Sahara de véritable poudrière ? </a:t>
            </a:r>
            <a:endParaRPr lang="fr-FR" sz="1400" b="1" dirty="0">
              <a:latin typeface="Tw Cen MT" pitchFamily="34" charset="0"/>
            </a:endParaRPr>
          </a:p>
        </p:txBody>
      </p:sp>
      <p:pic>
        <p:nvPicPr>
          <p:cNvPr id="1026" name="Picture 2" descr="http://t1.gstatic.com/images?q=tbn:ANd9GcTxzMgNQ_xPoyeNRnKkRGjBFWhhjGeygMHTcJKwMAYHL_tixJnTpXJNMO2N"/>
          <p:cNvPicPr>
            <a:picLocks noChangeAspect="1" noChangeArrowheads="1"/>
          </p:cNvPicPr>
          <p:nvPr/>
        </p:nvPicPr>
        <p:blipFill rotWithShape="1">
          <a:blip r:embed="rId3">
            <a:extLst>
              <a:ext uri="{28A0092B-C50C-407E-A947-70E740481C1C}">
                <a14:useLocalDpi xmlns:a14="http://schemas.microsoft.com/office/drawing/2010/main" val="0"/>
              </a:ext>
            </a:extLst>
          </a:blip>
          <a:srcRect t="2403" b="22082"/>
          <a:stretch/>
        </p:blipFill>
        <p:spPr bwMode="auto">
          <a:xfrm>
            <a:off x="4267366" y="384391"/>
            <a:ext cx="1960818" cy="11724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 name="Picture 2" descr="http://www.wbmfm.com/repo/news/MaliServal13/AfrikTouare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3037" y="1612699"/>
            <a:ext cx="4681451" cy="33426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4" descr="http://www.cairn.info/loadimg.php?FILE=HER/HER_142/HER_142_0042/fullHER_142_art03_img001.jpg"/>
          <p:cNvPicPr>
            <a:picLocks noChangeAspect="1" noChangeArrowheads="1"/>
          </p:cNvPicPr>
          <p:nvPr/>
        </p:nvPicPr>
        <p:blipFill rotWithShape="1">
          <a:blip r:embed="rId5" cstate="print"/>
          <a:srcRect l="2728" t="1580" r="1637" b="2051"/>
          <a:stretch/>
        </p:blipFill>
        <p:spPr bwMode="auto">
          <a:xfrm>
            <a:off x="120432" y="380533"/>
            <a:ext cx="4091527" cy="4574846"/>
          </a:xfrm>
          <a:prstGeom prst="rect">
            <a:avLst/>
          </a:prstGeom>
          <a:noFill/>
          <a:ln>
            <a:solidFill>
              <a:schemeClr val="tx1"/>
            </a:solidFill>
          </a:ln>
        </p:spPr>
      </p:pic>
      <p:sp>
        <p:nvSpPr>
          <p:cNvPr id="7" name="ZoneTexte 6"/>
          <p:cNvSpPr txBox="1"/>
          <p:nvPr/>
        </p:nvSpPr>
        <p:spPr>
          <a:xfrm>
            <a:off x="0" y="-27384"/>
            <a:ext cx="9142890" cy="84638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fr-FR" sz="24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John Handy LET" pitchFamily="2" charset="0"/>
              </a:rPr>
              <a:t>II. </a:t>
            </a:r>
            <a:r>
              <a:rPr lang="fr-FR" sz="2400" b="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John Handy LET" pitchFamily="2" charset="0"/>
              </a:rPr>
              <a:t>Un espace politiquement morcelé, marqué par l’instabilité</a:t>
            </a:r>
            <a:endParaRPr lang="fr-FR" sz="24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John Handy LET" pitchFamily="2" charset="0"/>
            </a:endParaRPr>
          </a:p>
          <a:p>
            <a:r>
              <a:rPr lang="fr-FR" sz="25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John Handy LET" pitchFamily="2" charset="0"/>
              </a:rPr>
              <a:t>	</a:t>
            </a:r>
            <a:endParaRPr lang="fr-FR" sz="2000" b="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John Handy LET" pitchFamily="2" charset="0"/>
            </a:endParaRPr>
          </a:p>
        </p:txBody>
      </p:sp>
      <p:sp>
        <p:nvSpPr>
          <p:cNvPr id="4" name="Rectangle 3"/>
          <p:cNvSpPr/>
          <p:nvPr/>
        </p:nvSpPr>
        <p:spPr>
          <a:xfrm>
            <a:off x="109000" y="5085184"/>
            <a:ext cx="8855488" cy="1677382"/>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fr-FR" sz="1200" b="1" u="sng" cap="small" dirty="0">
                <a:latin typeface="Tw Cen MT" pitchFamily="34" charset="0"/>
              </a:rPr>
              <a:t>Tensions à l'ONU sur le Sahara occidental</a:t>
            </a:r>
          </a:p>
          <a:p>
            <a:pPr algn="just"/>
            <a:r>
              <a:rPr lang="fr-FR" sz="1200" b="1" dirty="0" smtClean="0">
                <a:latin typeface="Tw Cen MT" pitchFamily="34" charset="0"/>
              </a:rPr>
              <a:t>Figé </a:t>
            </a:r>
            <a:r>
              <a:rPr lang="fr-FR" sz="1200" b="1" dirty="0">
                <a:latin typeface="Tw Cen MT" pitchFamily="34" charset="0"/>
              </a:rPr>
              <a:t>depuis trente ans, le conflit du </a:t>
            </a:r>
            <a:r>
              <a:rPr lang="fr-FR" sz="1200" b="1" dirty="0" smtClean="0">
                <a:latin typeface="Tw Cen MT" pitchFamily="34" charset="0"/>
              </a:rPr>
              <a:t>Sahara occidental connaît </a:t>
            </a:r>
            <a:r>
              <a:rPr lang="fr-FR" sz="1200" b="1" dirty="0">
                <a:latin typeface="Tw Cen MT" pitchFamily="34" charset="0"/>
              </a:rPr>
              <a:t>ces jours-ci une nouvelle montée en tension diplomatique. Au grand dam de leur allié marocain et sans en avertir préalablement leurs partenaires, dont la France, les États-Unis ont proposé la semaine dernière d'adjoindre une composante chargée des droits de l'homme, la </a:t>
            </a:r>
            <a:r>
              <a:rPr lang="fr-FR" sz="1200" b="1" dirty="0" err="1">
                <a:latin typeface="Tw Cen MT" pitchFamily="34" charset="0"/>
              </a:rPr>
              <a:t>Minurso</a:t>
            </a:r>
            <a:r>
              <a:rPr lang="fr-FR" sz="1200" b="1" dirty="0">
                <a:latin typeface="Tw Cen MT" pitchFamily="34" charset="0"/>
              </a:rPr>
              <a:t>, la force onusienne chargée depuis 1991 de surveiller le cessez-le-feu dans l'ex-colonie espagnole dont le mandat s'achève à la fin du mois et qui doit être renouvelé. Vécue comme une véritable trahison, cette initiative a suscité une levée de boucliers au Maroc, où on considère le Sahara occidental comme une cause sacrée. Rabat contrôle et administre environ 80 % du territoire dont la souveraineté est revendiquée par un mouvement indépendantiste, le front Polisario, soutenu par l'Algérie</a:t>
            </a:r>
            <a:r>
              <a:rPr lang="fr-FR" sz="1200" b="1" dirty="0" smtClean="0">
                <a:latin typeface="Tw Cen MT" pitchFamily="34" charset="0"/>
              </a:rPr>
              <a:t>.</a:t>
            </a:r>
          </a:p>
          <a:p>
            <a:pPr algn="r"/>
            <a:r>
              <a:rPr lang="fr-FR" sz="700" b="1" i="1" dirty="0">
                <a:latin typeface="Tw Cen MT" pitchFamily="34" charset="0"/>
              </a:rPr>
              <a:t>http://www.lefigaro.fr/international/2013/04/22/01003-20130422ARTFIG00602-tensions-a-l-onu-sur-le-sahara-occidental.php</a:t>
            </a:r>
          </a:p>
        </p:txBody>
      </p:sp>
      <p:sp>
        <p:nvSpPr>
          <p:cNvPr id="9" name="ZoneTexte 8"/>
          <p:cNvSpPr txBox="1"/>
          <p:nvPr/>
        </p:nvSpPr>
        <p:spPr>
          <a:xfrm>
            <a:off x="4283037" y="1832625"/>
            <a:ext cx="4673593" cy="3108543"/>
          </a:xfrm>
          <a:prstGeom prst="rect">
            <a:avLst/>
          </a:prstGeom>
          <a:solidFill>
            <a:schemeClr val="accent6">
              <a:lumMod val="20000"/>
              <a:lumOff val="80000"/>
              <a:alpha val="60000"/>
            </a:schemeClr>
          </a:solidFill>
          <a:ln>
            <a:solidFill>
              <a:schemeClr val="accent6">
                <a:lumMod val="50000"/>
              </a:schemeClr>
            </a:solidFill>
          </a:ln>
        </p:spPr>
        <p:txBody>
          <a:bodyPr wrap="square" rtlCol="0">
            <a:spAutoFit/>
          </a:bodyPr>
          <a:lstStyle/>
          <a:p>
            <a:pPr algn="ctr"/>
            <a:r>
              <a:rPr lang="fr-FR" sz="1400" b="1" u="sng" cap="small" dirty="0" smtClean="0">
                <a:latin typeface="Tw Cen MT" pitchFamily="34" charset="0"/>
              </a:rPr>
              <a:t>Un exemple de correction : le Sahara, une zone de conflits multiples</a:t>
            </a:r>
          </a:p>
          <a:p>
            <a:pPr algn="just"/>
            <a:r>
              <a:rPr lang="fr-FR" sz="1400" b="1" dirty="0" smtClean="0">
                <a:latin typeface="Tw Cen MT" pitchFamily="34" charset="0"/>
              </a:rPr>
              <a:t>1. L’ouest </a:t>
            </a:r>
            <a:r>
              <a:rPr lang="fr-FR" sz="1400" b="1" dirty="0">
                <a:latin typeface="Tw Cen MT" pitchFamily="34" charset="0"/>
              </a:rPr>
              <a:t>du Sahara se caractérise par un </a:t>
            </a:r>
            <a:r>
              <a:rPr lang="fr-FR" sz="1400" b="1" dirty="0" smtClean="0">
                <a:latin typeface="Tw Cen MT" pitchFamily="34" charset="0"/>
              </a:rPr>
              <a:t>conflit frontalier </a:t>
            </a:r>
            <a:r>
              <a:rPr lang="fr-FR" sz="1400" b="1" dirty="0">
                <a:latin typeface="Tw Cen MT" pitchFamily="34" charset="0"/>
              </a:rPr>
              <a:t>persistant dont l’enjeu est le Sahara occidental, ancienne colonie </a:t>
            </a:r>
            <a:r>
              <a:rPr lang="fr-FR" sz="1400" b="1" dirty="0" smtClean="0">
                <a:latin typeface="Tw Cen MT" pitchFamily="34" charset="0"/>
              </a:rPr>
              <a:t>espagnole, que </a:t>
            </a:r>
            <a:r>
              <a:rPr lang="fr-FR" sz="1400" b="1" dirty="0">
                <a:latin typeface="Tw Cen MT" pitchFamily="34" charset="0"/>
              </a:rPr>
              <a:t>se sont partagés le Maroc et la Mauritanie en 1975. Les 450 000 habitants, </a:t>
            </a:r>
            <a:r>
              <a:rPr lang="fr-FR" sz="1400" b="1" dirty="0" smtClean="0">
                <a:latin typeface="Tw Cen MT" pitchFamily="34" charset="0"/>
              </a:rPr>
              <a:t>appelés Sahraouis</a:t>
            </a:r>
            <a:r>
              <a:rPr lang="fr-FR" sz="1400" b="1" dirty="0">
                <a:latin typeface="Tw Cen MT" pitchFamily="34" charset="0"/>
              </a:rPr>
              <a:t>, se sont éparpillés dans ces deux pays ainsi qu’en Algérie. Certains se </a:t>
            </a:r>
            <a:r>
              <a:rPr lang="fr-FR" sz="1400" b="1" dirty="0" smtClean="0">
                <a:latin typeface="Tw Cen MT" pitchFamily="34" charset="0"/>
              </a:rPr>
              <a:t>sont regroupés </a:t>
            </a:r>
            <a:r>
              <a:rPr lang="fr-FR" sz="1400" b="1" dirty="0">
                <a:latin typeface="Tw Cen MT" pitchFamily="34" charset="0"/>
              </a:rPr>
              <a:t>au sein du Front Polisario, qui revendique l’indépendance du Sahara </a:t>
            </a:r>
            <a:r>
              <a:rPr lang="fr-FR" sz="1400" b="1" dirty="0" smtClean="0">
                <a:latin typeface="Tw Cen MT" pitchFamily="34" charset="0"/>
              </a:rPr>
              <a:t>occidental. Un </a:t>
            </a:r>
            <a:r>
              <a:rPr lang="fr-FR" sz="1400" b="1" dirty="0">
                <a:latin typeface="Tw Cen MT" pitchFamily="34" charset="0"/>
              </a:rPr>
              <a:t>cessez-le-feu a été signé en 1991 sous les auspices de l’ONU, mais ni le </a:t>
            </a:r>
            <a:r>
              <a:rPr lang="fr-FR" sz="1400" b="1" dirty="0" smtClean="0">
                <a:latin typeface="Tw Cen MT" pitchFamily="34" charset="0"/>
              </a:rPr>
              <a:t>Maroc, ni </a:t>
            </a:r>
            <a:r>
              <a:rPr lang="fr-FR" sz="1400" b="1" dirty="0">
                <a:latin typeface="Tw Cen MT" pitchFamily="34" charset="0"/>
              </a:rPr>
              <a:t>le Front Polisario ne renoncent à leurs revendication sur ce territoire. La présence </a:t>
            </a:r>
            <a:r>
              <a:rPr lang="fr-FR" sz="1400" b="1" dirty="0" smtClean="0">
                <a:latin typeface="Tw Cen MT" pitchFamily="34" charset="0"/>
              </a:rPr>
              <a:t>de phosphate </a:t>
            </a:r>
            <a:r>
              <a:rPr lang="fr-FR" sz="1400" b="1" dirty="0">
                <a:latin typeface="Tw Cen MT" pitchFamily="34" charset="0"/>
              </a:rPr>
              <a:t>dans la région ajoute un enjeu économique à la question territoriale</a:t>
            </a:r>
            <a:r>
              <a:rPr lang="fr-FR" sz="1400" b="1" dirty="0" smtClean="0">
                <a:latin typeface="Tw Cen MT" pitchFamily="34" charset="0"/>
              </a:rPr>
              <a:t>.</a:t>
            </a:r>
            <a:endParaRPr lang="fr-FR" sz="1400" b="1" dirty="0">
              <a:latin typeface="Tw Cen MT" pitchFamily="34" charset="0"/>
            </a:endParaRPr>
          </a:p>
        </p:txBody>
      </p:sp>
      <p:sp>
        <p:nvSpPr>
          <p:cNvPr id="5" name="Ellipse 4"/>
          <p:cNvSpPr/>
          <p:nvPr/>
        </p:nvSpPr>
        <p:spPr>
          <a:xfrm>
            <a:off x="109000" y="4941208"/>
            <a:ext cx="360000" cy="360000"/>
          </a:xfrm>
          <a:prstGeom prst="ellipse">
            <a:avLst/>
          </a:prstGeom>
          <a:ln>
            <a:solidFill>
              <a:schemeClr val="tx1"/>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r-FR" b="1" dirty="0" smtClean="0">
                <a:solidFill>
                  <a:schemeClr val="tx1"/>
                </a:solidFill>
                <a:latin typeface="Tw Cen MT" pitchFamily="34" charset="0"/>
              </a:rPr>
              <a:t>1</a:t>
            </a:r>
            <a:endParaRPr lang="fr-FR" b="1" dirty="0">
              <a:solidFill>
                <a:schemeClr val="tx1"/>
              </a:solidFill>
              <a:latin typeface="Tw Cen MT" pitchFamily="34" charset="0"/>
            </a:endParaRPr>
          </a:p>
        </p:txBody>
      </p:sp>
      <p:sp>
        <p:nvSpPr>
          <p:cNvPr id="12" name="ZoneTexte 11"/>
          <p:cNvSpPr txBox="1"/>
          <p:nvPr/>
        </p:nvSpPr>
        <p:spPr>
          <a:xfrm>
            <a:off x="124014" y="5065821"/>
            <a:ext cx="8832616" cy="1384995"/>
          </a:xfrm>
          <a:prstGeom prst="rect">
            <a:avLst/>
          </a:prstGeom>
          <a:solidFill>
            <a:schemeClr val="accent6">
              <a:lumMod val="20000"/>
              <a:lumOff val="80000"/>
              <a:alpha val="60000"/>
            </a:schemeClr>
          </a:solidFill>
          <a:ln>
            <a:solidFill>
              <a:schemeClr val="accent6">
                <a:lumMod val="50000"/>
              </a:schemeClr>
            </a:solidFill>
          </a:ln>
        </p:spPr>
        <p:txBody>
          <a:bodyPr wrap="square" rtlCol="0">
            <a:spAutoFit/>
          </a:bodyPr>
          <a:lstStyle/>
          <a:p>
            <a:pPr algn="ctr"/>
            <a:r>
              <a:rPr lang="fr-FR" sz="1400" b="1" u="sng" cap="small" dirty="0" smtClean="0">
                <a:latin typeface="Tw Cen MT" pitchFamily="34" charset="0"/>
              </a:rPr>
              <a:t>Un exemple de correction : le Sahara, une zone de conflits multiples</a:t>
            </a:r>
          </a:p>
          <a:p>
            <a:pPr algn="just"/>
            <a:r>
              <a:rPr lang="fr-FR" sz="1400" b="1" dirty="0" smtClean="0">
                <a:latin typeface="Tw Cen MT" pitchFamily="34" charset="0"/>
              </a:rPr>
              <a:t>2. L’ouest </a:t>
            </a:r>
            <a:r>
              <a:rPr lang="fr-FR" sz="1400" b="1" dirty="0">
                <a:latin typeface="Tw Cen MT" pitchFamily="34" charset="0"/>
              </a:rPr>
              <a:t>et le centre de la région sahélo-saharienne sont également marqués par la </a:t>
            </a:r>
            <a:r>
              <a:rPr lang="fr-FR" sz="1400" b="1" dirty="0" smtClean="0">
                <a:latin typeface="Tw Cen MT" pitchFamily="34" charset="0"/>
              </a:rPr>
              <a:t>rébellion des </a:t>
            </a:r>
            <a:r>
              <a:rPr lang="fr-FR" sz="1400" b="1" dirty="0">
                <a:latin typeface="Tw Cen MT" pitchFamily="34" charset="0"/>
              </a:rPr>
              <a:t>Touaregs, un peuple nomade d’environ deux millions d’habitants </a:t>
            </a:r>
            <a:r>
              <a:rPr lang="fr-FR" sz="1400" b="1" dirty="0" smtClean="0">
                <a:latin typeface="Tw Cen MT" pitchFamily="34" charset="0"/>
              </a:rPr>
              <a:t>partagé entre </a:t>
            </a:r>
            <a:r>
              <a:rPr lang="fr-FR" sz="1400" b="1" dirty="0">
                <a:latin typeface="Tw Cen MT" pitchFamily="34" charset="0"/>
              </a:rPr>
              <a:t>l’Algérie, le Burkina Faso, la Libye, le Mali, la Mauritanie et le Niger. </a:t>
            </a:r>
            <a:r>
              <a:rPr lang="fr-FR" sz="1400" b="1" dirty="0" smtClean="0">
                <a:latin typeface="Tw Cen MT" pitchFamily="34" charset="0"/>
              </a:rPr>
              <a:t>Plusieurs révoltes </a:t>
            </a:r>
            <a:r>
              <a:rPr lang="fr-FR" sz="1400" b="1" dirty="0">
                <a:latin typeface="Tw Cen MT" pitchFamily="34" charset="0"/>
              </a:rPr>
              <a:t>ont eu lieu depuis les années 1990 et récemment, </a:t>
            </a:r>
            <a:r>
              <a:rPr lang="fr-FR" sz="1400" b="1" dirty="0" smtClean="0">
                <a:latin typeface="Tw Cen MT" pitchFamily="34" charset="0"/>
              </a:rPr>
              <a:t>le Mouvement </a:t>
            </a:r>
            <a:r>
              <a:rPr lang="fr-FR" sz="1400" b="1" dirty="0">
                <a:latin typeface="Tw Cen MT" pitchFamily="34" charset="0"/>
              </a:rPr>
              <a:t>nationale </a:t>
            </a:r>
            <a:r>
              <a:rPr lang="fr-FR" sz="1400" b="1" dirty="0" smtClean="0">
                <a:latin typeface="Tw Cen MT" pitchFamily="34" charset="0"/>
              </a:rPr>
              <a:t>pour la </a:t>
            </a:r>
            <a:r>
              <a:rPr lang="fr-FR" sz="1400" b="1" dirty="0">
                <a:latin typeface="Tw Cen MT" pitchFamily="34" charset="0"/>
              </a:rPr>
              <a:t>libération de l’</a:t>
            </a:r>
            <a:r>
              <a:rPr lang="fr-FR" sz="1400" b="1" dirty="0" err="1">
                <a:latin typeface="Tw Cen MT" pitchFamily="34" charset="0"/>
              </a:rPr>
              <a:t>Azawad</a:t>
            </a:r>
            <a:r>
              <a:rPr lang="fr-FR" sz="1400" b="1" dirty="0">
                <a:latin typeface="Tw Cen MT" pitchFamily="34" charset="0"/>
              </a:rPr>
              <a:t> (MNLA) qui revendique le nord du Mali s’est allié avec </a:t>
            </a:r>
            <a:r>
              <a:rPr lang="fr-FR" sz="1400" b="1" dirty="0" smtClean="0">
                <a:latin typeface="Tw Cen MT" pitchFamily="34" charset="0"/>
              </a:rPr>
              <a:t>le groupe </a:t>
            </a:r>
            <a:r>
              <a:rPr lang="fr-FR" sz="1400" b="1" dirty="0">
                <a:latin typeface="Tw Cen MT" pitchFamily="34" charset="0"/>
              </a:rPr>
              <a:t>touareg islamiste </a:t>
            </a:r>
            <a:r>
              <a:rPr lang="fr-FR" sz="1400" b="1" dirty="0" err="1">
                <a:latin typeface="Tw Cen MT" pitchFamily="34" charset="0"/>
              </a:rPr>
              <a:t>Ansar</a:t>
            </a:r>
            <a:r>
              <a:rPr lang="fr-FR" sz="1400" b="1" dirty="0">
                <a:latin typeface="Tw Cen MT" pitchFamily="34" charset="0"/>
              </a:rPr>
              <a:t> Dine et des djihadistes d’Al-Qaida pour tenter de </a:t>
            </a:r>
            <a:r>
              <a:rPr lang="fr-FR" sz="1400" b="1" dirty="0" smtClean="0">
                <a:latin typeface="Tw Cen MT" pitchFamily="34" charset="0"/>
              </a:rPr>
              <a:t>déstabiliser le </a:t>
            </a:r>
            <a:r>
              <a:rPr lang="fr-FR" sz="1400" b="1" dirty="0">
                <a:latin typeface="Tw Cen MT" pitchFamily="34" charset="0"/>
              </a:rPr>
              <a:t>pouvoir malien</a:t>
            </a:r>
            <a:r>
              <a:rPr lang="fr-FR" sz="1400" b="1" dirty="0" smtClean="0">
                <a:latin typeface="Tw Cen MT" pitchFamily="34" charset="0"/>
              </a:rPr>
              <a:t>. </a:t>
            </a:r>
          </a:p>
        </p:txBody>
      </p:sp>
      <p:sp>
        <p:nvSpPr>
          <p:cNvPr id="13" name="Ellipse 12"/>
          <p:cNvSpPr/>
          <p:nvPr/>
        </p:nvSpPr>
        <p:spPr>
          <a:xfrm>
            <a:off x="6443762" y="1612699"/>
            <a:ext cx="360000" cy="360000"/>
          </a:xfrm>
          <a:prstGeom prst="ellipse">
            <a:avLst/>
          </a:prstGeom>
          <a:ln>
            <a:solidFill>
              <a:schemeClr val="tx1"/>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r-FR" b="1" dirty="0" smtClean="0">
                <a:solidFill>
                  <a:schemeClr val="tx1"/>
                </a:solidFill>
                <a:latin typeface="Tw Cen MT" pitchFamily="34" charset="0"/>
              </a:rPr>
              <a:t>2</a:t>
            </a:r>
            <a:endParaRPr lang="fr-FR" b="1" dirty="0">
              <a:solidFill>
                <a:schemeClr val="tx1"/>
              </a:solidFill>
              <a:latin typeface="Tw Cen MT" pitchFamily="34" charset="0"/>
            </a:endParaRPr>
          </a:p>
        </p:txBody>
      </p:sp>
      <p:sp>
        <p:nvSpPr>
          <p:cNvPr id="15" name="Ellipse 14"/>
          <p:cNvSpPr/>
          <p:nvPr/>
        </p:nvSpPr>
        <p:spPr>
          <a:xfrm>
            <a:off x="109000" y="359427"/>
            <a:ext cx="360000" cy="360000"/>
          </a:xfrm>
          <a:prstGeom prst="ellipse">
            <a:avLst/>
          </a:prstGeom>
          <a:ln>
            <a:solidFill>
              <a:schemeClr val="tx1"/>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r-FR" b="1" dirty="0" smtClean="0">
                <a:solidFill>
                  <a:schemeClr val="tx1"/>
                </a:solidFill>
                <a:latin typeface="Tw Cen MT" pitchFamily="34" charset="0"/>
              </a:rPr>
              <a:t>3</a:t>
            </a:r>
            <a:endParaRPr lang="fr-FR" b="1" dirty="0">
              <a:solidFill>
                <a:schemeClr val="tx1"/>
              </a:solidFill>
              <a:latin typeface="Tw Cen MT" pitchFamily="34" charset="0"/>
            </a:endParaRPr>
          </a:p>
        </p:txBody>
      </p:sp>
      <p:pic>
        <p:nvPicPr>
          <p:cNvPr id="16" name="Picture 6" descr="http://www.visitgaomali.com/DSC02034.JPG"/>
          <p:cNvPicPr>
            <a:picLocks noChangeAspect="1" noChangeArrowheads="1"/>
          </p:cNvPicPr>
          <p:nvPr/>
        </p:nvPicPr>
        <p:blipFill rotWithShape="1">
          <a:blip r:embed="rId6" cstate="print"/>
          <a:srcRect t="27105"/>
          <a:stretch/>
        </p:blipFill>
        <p:spPr bwMode="auto">
          <a:xfrm>
            <a:off x="120432" y="4797152"/>
            <a:ext cx="3576816" cy="1955473"/>
          </a:xfrm>
          <a:prstGeom prst="rect">
            <a:avLst/>
          </a:prstGeom>
          <a:noFill/>
          <a:ln>
            <a:solidFill>
              <a:schemeClr val="tx1"/>
            </a:solidFill>
          </a:ln>
        </p:spPr>
      </p:pic>
      <p:sp>
        <p:nvSpPr>
          <p:cNvPr id="11" name="Ellipse 10"/>
          <p:cNvSpPr/>
          <p:nvPr/>
        </p:nvSpPr>
        <p:spPr>
          <a:xfrm>
            <a:off x="2339752" y="1972699"/>
            <a:ext cx="432047" cy="59220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a:off x="100204" y="360000"/>
            <a:ext cx="360000" cy="360000"/>
          </a:xfrm>
          <a:prstGeom prst="ellipse">
            <a:avLst/>
          </a:prstGeom>
          <a:ln>
            <a:solidFill>
              <a:schemeClr val="tx1"/>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r-FR" b="1" dirty="0" smtClean="0">
                <a:solidFill>
                  <a:schemeClr val="tx1"/>
                </a:solidFill>
                <a:latin typeface="Tw Cen MT" pitchFamily="34" charset="0"/>
              </a:rPr>
              <a:t>4</a:t>
            </a:r>
            <a:endParaRPr lang="fr-FR" b="1" dirty="0">
              <a:solidFill>
                <a:schemeClr val="tx1"/>
              </a:solidFill>
              <a:latin typeface="Tw Cen MT" pitchFamily="34" charset="0"/>
            </a:endParaRPr>
          </a:p>
        </p:txBody>
      </p:sp>
      <p:pic>
        <p:nvPicPr>
          <p:cNvPr id="22" name="Picture 2" descr="http://leparisien.fr/images/2012/04/24/1969761_souda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9464" y="1700808"/>
            <a:ext cx="4348678" cy="48245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4" name="ZoneTexte 13"/>
          <p:cNvSpPr txBox="1"/>
          <p:nvPr/>
        </p:nvSpPr>
        <p:spPr>
          <a:xfrm>
            <a:off x="100204" y="3212976"/>
            <a:ext cx="4328793" cy="3323987"/>
          </a:xfrm>
          <a:prstGeom prst="rect">
            <a:avLst/>
          </a:prstGeom>
          <a:solidFill>
            <a:schemeClr val="accent6">
              <a:lumMod val="20000"/>
              <a:lumOff val="80000"/>
              <a:alpha val="60000"/>
            </a:schemeClr>
          </a:solidFill>
          <a:ln>
            <a:solidFill>
              <a:schemeClr val="accent6">
                <a:lumMod val="50000"/>
              </a:schemeClr>
            </a:solidFill>
          </a:ln>
        </p:spPr>
        <p:txBody>
          <a:bodyPr wrap="square" rtlCol="0">
            <a:spAutoFit/>
          </a:bodyPr>
          <a:lstStyle/>
          <a:p>
            <a:pPr algn="ctr"/>
            <a:r>
              <a:rPr lang="fr-FR" sz="1400" b="1" u="sng" cap="small" dirty="0" smtClean="0">
                <a:latin typeface="Tw Cen MT" pitchFamily="34" charset="0"/>
              </a:rPr>
              <a:t>Un exemple de correction : le Sahara, une zone de conflits multiples</a:t>
            </a:r>
          </a:p>
          <a:p>
            <a:pPr algn="just"/>
            <a:endParaRPr lang="fr-FR" sz="1400" b="1" dirty="0">
              <a:latin typeface="Tw Cen MT" pitchFamily="34" charset="0"/>
            </a:endParaRPr>
          </a:p>
          <a:p>
            <a:pPr algn="just"/>
            <a:r>
              <a:rPr lang="fr-FR" sz="1400" b="1" dirty="0" smtClean="0">
                <a:latin typeface="Tw Cen MT" pitchFamily="34" charset="0"/>
              </a:rPr>
              <a:t>4. </a:t>
            </a:r>
            <a:r>
              <a:rPr lang="fr-FR" sz="1400" b="1" dirty="0">
                <a:latin typeface="Tw Cen MT" pitchFamily="34" charset="0"/>
              </a:rPr>
              <a:t>À l’Est, la longue guerre entre le Nord et le Sud du Soudan a abouti en 2011 à la </a:t>
            </a:r>
            <a:r>
              <a:rPr lang="fr-FR" sz="1400" b="1" dirty="0" smtClean="0">
                <a:latin typeface="Tw Cen MT" pitchFamily="34" charset="0"/>
              </a:rPr>
              <a:t>création de </a:t>
            </a:r>
            <a:r>
              <a:rPr lang="fr-FR" sz="1400" b="1" dirty="0">
                <a:latin typeface="Tw Cen MT" pitchFamily="34" charset="0"/>
              </a:rPr>
              <a:t>deux États. Toutefois, les affrontements se poursuivent par milices interposées </a:t>
            </a:r>
            <a:r>
              <a:rPr lang="fr-FR" sz="1400" b="1" dirty="0" smtClean="0">
                <a:latin typeface="Tw Cen MT" pitchFamily="34" charset="0"/>
              </a:rPr>
              <a:t>car le </a:t>
            </a:r>
            <a:r>
              <a:rPr lang="fr-FR" sz="1400" b="1" dirty="0">
                <a:latin typeface="Tw Cen MT" pitchFamily="34" charset="0"/>
              </a:rPr>
              <a:t>Soudan et le Soudan du Sud se disputent plusieurs territoires frontaliers riches </a:t>
            </a:r>
            <a:r>
              <a:rPr lang="fr-FR" sz="1400" b="1" dirty="0" smtClean="0">
                <a:latin typeface="Tw Cen MT" pitchFamily="34" charset="0"/>
              </a:rPr>
              <a:t>en pétrole</a:t>
            </a:r>
            <a:r>
              <a:rPr lang="fr-FR" sz="1400" b="1" dirty="0">
                <a:latin typeface="Tw Cen MT" pitchFamily="34" charset="0"/>
              </a:rPr>
              <a:t>. L</a:t>
            </a:r>
            <a:r>
              <a:rPr lang="fr-FR" sz="1400" b="1" dirty="0" smtClean="0">
                <a:latin typeface="Tw Cen MT" pitchFamily="34" charset="0"/>
              </a:rPr>
              <a:t>e </a:t>
            </a:r>
            <a:r>
              <a:rPr lang="fr-FR" sz="1400" b="1" dirty="0">
                <a:latin typeface="Tw Cen MT" pitchFamily="34" charset="0"/>
              </a:rPr>
              <a:t>Soudan du Sud a hérité des trois-quarts de la production </a:t>
            </a:r>
            <a:r>
              <a:rPr lang="fr-FR" sz="1400" b="1" dirty="0" smtClean="0">
                <a:latin typeface="Tw Cen MT" pitchFamily="34" charset="0"/>
              </a:rPr>
              <a:t>de pétrole</a:t>
            </a:r>
            <a:r>
              <a:rPr lang="fr-FR" sz="1400" b="1" dirty="0">
                <a:latin typeface="Tw Cen MT" pitchFamily="34" charset="0"/>
              </a:rPr>
              <a:t>, tandis que le Nord possède les infrastructures permettant de l’exporter via </a:t>
            </a:r>
            <a:r>
              <a:rPr lang="fr-FR" sz="1400" b="1" dirty="0" smtClean="0">
                <a:latin typeface="Tw Cen MT" pitchFamily="34" charset="0"/>
              </a:rPr>
              <a:t>les oléoducs </a:t>
            </a:r>
            <a:r>
              <a:rPr lang="fr-FR" sz="1400" b="1" dirty="0">
                <a:latin typeface="Tw Cen MT" pitchFamily="34" charset="0"/>
              </a:rPr>
              <a:t>vers Port-Soudan. L</a:t>
            </a:r>
            <a:r>
              <a:rPr lang="fr-FR" sz="1400" b="1" dirty="0" smtClean="0">
                <a:latin typeface="Tw Cen MT" pitchFamily="34" charset="0"/>
              </a:rPr>
              <a:t>a </a:t>
            </a:r>
            <a:r>
              <a:rPr lang="fr-FR" sz="1400" b="1" dirty="0">
                <a:latin typeface="Tw Cen MT" pitchFamily="34" charset="0"/>
              </a:rPr>
              <a:t>guerre civile </a:t>
            </a:r>
            <a:r>
              <a:rPr lang="fr-FR" sz="1400" b="1" dirty="0" smtClean="0">
                <a:latin typeface="Tw Cen MT" pitchFamily="34" charset="0"/>
              </a:rPr>
              <a:t>qui </a:t>
            </a:r>
            <a:r>
              <a:rPr lang="fr-FR" sz="1400" b="1" dirty="0">
                <a:latin typeface="Tw Cen MT" pitchFamily="34" charset="0"/>
              </a:rPr>
              <a:t>se poursuit au </a:t>
            </a:r>
            <a:r>
              <a:rPr lang="fr-FR" sz="1400" b="1" dirty="0" smtClean="0">
                <a:latin typeface="Tw Cen MT" pitchFamily="34" charset="0"/>
              </a:rPr>
              <a:t>Darfour - </a:t>
            </a:r>
            <a:r>
              <a:rPr lang="fr-FR" sz="1400" b="1" dirty="0">
                <a:latin typeface="Tw Cen MT" pitchFamily="34" charset="0"/>
              </a:rPr>
              <a:t>Ouest-Soudan - aurait fait au moins 300 000 victimes et entraîné le déplacement </a:t>
            </a:r>
            <a:r>
              <a:rPr lang="fr-FR" sz="1400" b="1" dirty="0" smtClean="0">
                <a:latin typeface="Tw Cen MT" pitchFamily="34" charset="0"/>
              </a:rPr>
              <a:t>de plus </a:t>
            </a:r>
            <a:r>
              <a:rPr lang="fr-FR" sz="1400" b="1" dirty="0">
                <a:latin typeface="Tw Cen MT" pitchFamily="34" charset="0"/>
              </a:rPr>
              <a:t>d’un million de personnes, selon l’ONU.</a:t>
            </a:r>
            <a:endParaRPr lang="fr-FR" sz="1400" b="1" dirty="0" smtClean="0">
              <a:latin typeface="Tw Cen MT" pitchFamily="34" charset="0"/>
            </a:endParaRPr>
          </a:p>
        </p:txBody>
      </p:sp>
      <p:sp>
        <p:nvSpPr>
          <p:cNvPr id="21" name="ZoneTexte 20"/>
          <p:cNvSpPr txBox="1"/>
          <p:nvPr/>
        </p:nvSpPr>
        <p:spPr>
          <a:xfrm>
            <a:off x="124014" y="4850378"/>
            <a:ext cx="8849258" cy="1600438"/>
          </a:xfrm>
          <a:prstGeom prst="rect">
            <a:avLst/>
          </a:prstGeom>
          <a:solidFill>
            <a:schemeClr val="accent6">
              <a:lumMod val="20000"/>
              <a:lumOff val="80000"/>
              <a:alpha val="60000"/>
            </a:schemeClr>
          </a:solidFill>
          <a:ln>
            <a:solidFill>
              <a:schemeClr val="accent6">
                <a:lumMod val="50000"/>
              </a:schemeClr>
            </a:solidFill>
          </a:ln>
        </p:spPr>
        <p:txBody>
          <a:bodyPr wrap="square" rtlCol="0">
            <a:spAutoFit/>
          </a:bodyPr>
          <a:lstStyle/>
          <a:p>
            <a:pPr algn="just"/>
            <a:r>
              <a:rPr lang="fr-FR" sz="1400" b="1" u="sng" cap="small" dirty="0" smtClean="0">
                <a:latin typeface="Tw Cen MT" pitchFamily="34" charset="0"/>
              </a:rPr>
              <a:t>Complément</a:t>
            </a:r>
            <a:r>
              <a:rPr lang="fr-FR" sz="1400" b="1" dirty="0" smtClean="0">
                <a:latin typeface="Tw Cen MT" pitchFamily="34" charset="0"/>
              </a:rPr>
              <a:t> : à ces conflits multiples, il convient d’ajouter les récentes révolutions populaires (qui débutent en Tunisie fin  2010) connues sous le nom de « printemps arabe » : dans la zone, elles ont principalement touché l’Egypte d’Hosni Moubarak et  la Lybie de Kadhafi (2011) pour s’étendre ensuite aux pays voisins. </a:t>
            </a:r>
            <a:endParaRPr lang="fr-FR" sz="1400" b="1" u="sng" cap="small" dirty="0" smtClean="0">
              <a:latin typeface="Tw Cen MT" pitchFamily="34" charset="0"/>
            </a:endParaRPr>
          </a:p>
          <a:p>
            <a:pPr algn="ctr"/>
            <a:r>
              <a:rPr lang="fr-FR" sz="1400" b="1" u="sng" cap="small" dirty="0" smtClean="0">
                <a:latin typeface="Tw Cen MT" pitchFamily="34" charset="0"/>
              </a:rPr>
              <a:t>Conclusion</a:t>
            </a:r>
          </a:p>
          <a:p>
            <a:pPr algn="just"/>
            <a:r>
              <a:rPr lang="fr-FR" sz="1400" b="1" dirty="0" smtClean="0">
                <a:latin typeface="Tw Cen MT" pitchFamily="34" charset="0"/>
              </a:rPr>
              <a:t>La multiplicité et parfois l’ancienneté des conflits, les formes qu’ils prennent (terrorisme, guerre civile, révolutions…), la diversité des acteurs, des causes et des revendications exprimées font apparaitre le Sahara comme un espace instable qui ne peut se comprendre si l’on reste dans le cadre spécifique de l’Etat. </a:t>
            </a:r>
            <a:endParaRPr lang="fr-FR" sz="1400" b="1" dirty="0">
              <a:latin typeface="Tw Cen MT" pitchFamily="34" charset="0"/>
            </a:endParaRPr>
          </a:p>
        </p:txBody>
      </p:sp>
      <p:sp>
        <p:nvSpPr>
          <p:cNvPr id="23" name="Rectangle 22"/>
          <p:cNvSpPr/>
          <p:nvPr/>
        </p:nvSpPr>
        <p:spPr>
          <a:xfrm>
            <a:off x="124014" y="384391"/>
            <a:ext cx="4087945" cy="255788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b="1" dirty="0" smtClean="0">
                <a:latin typeface="Tw Cen MT" pitchFamily="34" charset="0"/>
                <a:cs typeface="Times New Roman" pitchFamily="18" charset="0"/>
              </a:rPr>
              <a:t>Insérer ici le reportage sur la rencontre entre le président Sud </a:t>
            </a:r>
            <a:r>
              <a:rPr lang="fr-FR" b="1" dirty="0">
                <a:latin typeface="Tw Cen MT" pitchFamily="34" charset="0"/>
                <a:cs typeface="Times New Roman" pitchFamily="18" charset="0"/>
              </a:rPr>
              <a:t>Soudanais </a:t>
            </a:r>
            <a:r>
              <a:rPr lang="fr-FR" b="1" dirty="0" err="1">
                <a:latin typeface="Tw Cen MT" pitchFamily="34" charset="0"/>
                <a:cs typeface="Times New Roman" pitchFamily="18" charset="0"/>
              </a:rPr>
              <a:t>Salva</a:t>
            </a:r>
            <a:r>
              <a:rPr lang="fr-FR" b="1" dirty="0">
                <a:latin typeface="Tw Cen MT" pitchFamily="34" charset="0"/>
                <a:cs typeface="Times New Roman" pitchFamily="18" charset="0"/>
              </a:rPr>
              <a:t> </a:t>
            </a:r>
            <a:r>
              <a:rPr lang="fr-FR" b="1" dirty="0" err="1" smtClean="0">
                <a:latin typeface="Tw Cen MT" pitchFamily="34" charset="0"/>
                <a:cs typeface="Times New Roman" pitchFamily="18" charset="0"/>
              </a:rPr>
              <a:t>Kiir</a:t>
            </a:r>
            <a:r>
              <a:rPr lang="fr-FR" b="1" dirty="0" smtClean="0">
                <a:latin typeface="Tw Cen MT" pitchFamily="34" charset="0"/>
                <a:cs typeface="Times New Roman" pitchFamily="18" charset="0"/>
              </a:rPr>
              <a:t> et l’ancien chef de l’Etat chinois Hu </a:t>
            </a:r>
            <a:r>
              <a:rPr lang="fr-FR" b="1" dirty="0" err="1" smtClean="0">
                <a:latin typeface="Tw Cen MT" pitchFamily="34" charset="0"/>
                <a:cs typeface="Times New Roman" pitchFamily="18" charset="0"/>
              </a:rPr>
              <a:t>Jintao</a:t>
            </a:r>
            <a:r>
              <a:rPr lang="fr-FR" b="1" dirty="0" smtClean="0">
                <a:latin typeface="Tw Cen MT" pitchFamily="34" charset="0"/>
                <a:cs typeface="Times New Roman" pitchFamily="18" charset="0"/>
              </a:rPr>
              <a:t> sur les enjeux pétroliers dans la </a:t>
            </a:r>
            <a:r>
              <a:rPr lang="fr-FR" b="1" dirty="0" smtClean="0">
                <a:latin typeface="Tw Cen MT" pitchFamily="34" charset="0"/>
                <a:cs typeface="Times New Roman" pitchFamily="18" charset="0"/>
              </a:rPr>
              <a:t>région : </a:t>
            </a:r>
          </a:p>
          <a:p>
            <a:pPr algn="ctr"/>
            <a:r>
              <a:rPr lang="fr-FR" b="1" dirty="0">
                <a:latin typeface="Tw Cen MT" pitchFamily="34" charset="0"/>
                <a:cs typeface="Times New Roman" pitchFamily="18" charset="0"/>
                <a:hlinkClick r:id="rId8"/>
              </a:rPr>
              <a:t>https://</a:t>
            </a:r>
            <a:r>
              <a:rPr lang="fr-FR" b="1" dirty="0" smtClean="0">
                <a:latin typeface="Tw Cen MT" pitchFamily="34" charset="0"/>
                <a:cs typeface="Times New Roman" pitchFamily="18" charset="0"/>
                <a:hlinkClick r:id="rId8"/>
              </a:rPr>
              <a:t>www.youtube.com/watch?v=dlTfpjBosW8</a:t>
            </a:r>
            <a:endParaRPr lang="fr-FR" b="1" dirty="0" smtClean="0">
              <a:latin typeface="Tw Cen MT" pitchFamily="34" charset="0"/>
              <a:cs typeface="Times New Roman" pitchFamily="18" charset="0"/>
            </a:endParaRPr>
          </a:p>
          <a:p>
            <a:pPr algn="ctr"/>
            <a:r>
              <a:rPr lang="fr-FR" b="1" dirty="0">
                <a:latin typeface="Tw Cen MT" pitchFamily="34" charset="0"/>
                <a:cs typeface="Times New Roman" pitchFamily="18" charset="0"/>
              </a:rPr>
              <a:t> </a:t>
            </a:r>
            <a:r>
              <a:rPr lang="fr-FR" b="1" dirty="0" smtClean="0">
                <a:latin typeface="Tw Cen MT" pitchFamily="34" charset="0"/>
                <a:cs typeface="Times New Roman" pitchFamily="18" charset="0"/>
              </a:rPr>
              <a:t>(Lien actif si vous possédez une connexion en classe)</a:t>
            </a:r>
            <a:endParaRPr lang="fr-FR" b="1" dirty="0">
              <a:latin typeface="Tw Cen MT" pitchFamily="34" charset="0"/>
              <a:cs typeface="Times New Roman" pitchFamily="18" charset="0"/>
            </a:endParaRPr>
          </a:p>
        </p:txBody>
      </p:sp>
    </p:spTree>
    <p:extLst>
      <p:ext uri="{BB962C8B-B14F-4D97-AF65-F5344CB8AC3E}">
        <p14:creationId xmlns:p14="http://schemas.microsoft.com/office/powerpoint/2010/main" val="39217581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par>
                          <p:cTn id="13" fill="hold">
                            <p:stCondLst>
                              <p:cond delay="2000"/>
                            </p:stCondLst>
                            <p:childTnLst>
                              <p:par>
                                <p:cTn id="14" presetID="21" presetClass="entr" presetSubtype="1"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1)">
                                      <p:cBhvr>
                                        <p:cTn id="16" dur="2000"/>
                                        <p:tgtEl>
                                          <p:spTgt spid="3"/>
                                        </p:tgtEl>
                                      </p:cBhvr>
                                    </p:animEffect>
                                  </p:childTnLst>
                                </p:cTn>
                              </p:par>
                            </p:childTnLst>
                          </p:cTn>
                        </p:par>
                        <p:par>
                          <p:cTn id="17" fill="hold">
                            <p:stCondLst>
                              <p:cond delay="4000"/>
                            </p:stCondLst>
                            <p:childTnLst>
                              <p:par>
                                <p:cTn id="18" presetID="21"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1)">
                                      <p:cBhvr>
                                        <p:cTn id="20" dur="2000"/>
                                        <p:tgtEl>
                                          <p:spTgt spid="4"/>
                                        </p:tgtEl>
                                      </p:cBhvr>
                                    </p:animEffect>
                                  </p:childTnLst>
                                </p:cTn>
                              </p:par>
                            </p:childTnLst>
                          </p:cTn>
                        </p:par>
                        <p:par>
                          <p:cTn id="21" fill="hold">
                            <p:stCondLst>
                              <p:cond delay="6000"/>
                            </p:stCondLst>
                            <p:childTnLst>
                              <p:par>
                                <p:cTn id="22" presetID="21" presetClass="entr" presetSubtype="1" fill="hold" nodeType="after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wheel(1)">
                                      <p:cBhvr>
                                        <p:cTn id="24" dur="2000"/>
                                        <p:tgtEl>
                                          <p:spTgt spid="1026"/>
                                        </p:tgtEl>
                                      </p:cBhvr>
                                    </p:animEffect>
                                  </p:childTnLst>
                                </p:cTn>
                              </p:par>
                            </p:childTnLst>
                          </p:cTn>
                        </p:par>
                        <p:par>
                          <p:cTn id="25" fill="hold">
                            <p:stCondLst>
                              <p:cond delay="80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1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xit" presetSubtype="32" fill="hold" nodeType="clickEffect">
                                  <p:stCondLst>
                                    <p:cond delay="0"/>
                                  </p:stCondLst>
                                  <p:childTnLst>
                                    <p:anim calcmode="lin" valueType="num">
                                      <p:cBhvr>
                                        <p:cTn id="32" dur="500"/>
                                        <p:tgtEl>
                                          <p:spTgt spid="3"/>
                                        </p:tgtEl>
                                        <p:attrNameLst>
                                          <p:attrName>ppt_w</p:attrName>
                                        </p:attrNameLst>
                                      </p:cBhvr>
                                      <p:tavLst>
                                        <p:tav tm="0">
                                          <p:val>
                                            <p:strVal val="ppt_w"/>
                                          </p:val>
                                        </p:tav>
                                        <p:tav tm="100000">
                                          <p:val>
                                            <p:fltVal val="0"/>
                                          </p:val>
                                        </p:tav>
                                      </p:tavLst>
                                    </p:anim>
                                    <p:anim calcmode="lin" valueType="num">
                                      <p:cBhvr>
                                        <p:cTn id="33" dur="500"/>
                                        <p:tgtEl>
                                          <p:spTgt spid="3"/>
                                        </p:tgtEl>
                                        <p:attrNameLst>
                                          <p:attrName>ppt_h</p:attrName>
                                        </p:attrNameLst>
                                      </p:cBhvr>
                                      <p:tavLst>
                                        <p:tav tm="0">
                                          <p:val>
                                            <p:strVal val="ppt_h"/>
                                          </p:val>
                                        </p:tav>
                                        <p:tav tm="100000">
                                          <p:val>
                                            <p:fltVal val="0"/>
                                          </p:val>
                                        </p:tav>
                                      </p:tavLst>
                                    </p:anim>
                                    <p:animEffect transition="out" filter="fade">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childTnLst>
                          </p:cTn>
                        </p:par>
                        <p:par>
                          <p:cTn id="36" fill="hold">
                            <p:stCondLst>
                              <p:cond delay="500"/>
                            </p:stCondLst>
                            <p:childTnLst>
                              <p:par>
                                <p:cTn id="37" presetID="26"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80">
                                          <p:stCondLst>
                                            <p:cond delay="0"/>
                                          </p:stCondLst>
                                        </p:cTn>
                                        <p:tgtEl>
                                          <p:spTgt spid="5"/>
                                        </p:tgtEl>
                                      </p:cBhvr>
                                    </p:animEffect>
                                    <p:anim calcmode="lin" valueType="num">
                                      <p:cBhvr>
                                        <p:cTn id="4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5" dur="26">
                                          <p:stCondLst>
                                            <p:cond delay="650"/>
                                          </p:stCondLst>
                                        </p:cTn>
                                        <p:tgtEl>
                                          <p:spTgt spid="5"/>
                                        </p:tgtEl>
                                      </p:cBhvr>
                                      <p:to x="100000" y="60000"/>
                                    </p:animScale>
                                    <p:animScale>
                                      <p:cBhvr>
                                        <p:cTn id="46" dur="166" decel="50000">
                                          <p:stCondLst>
                                            <p:cond delay="676"/>
                                          </p:stCondLst>
                                        </p:cTn>
                                        <p:tgtEl>
                                          <p:spTgt spid="5"/>
                                        </p:tgtEl>
                                      </p:cBhvr>
                                      <p:to x="100000" y="100000"/>
                                    </p:animScale>
                                    <p:animScale>
                                      <p:cBhvr>
                                        <p:cTn id="47" dur="26">
                                          <p:stCondLst>
                                            <p:cond delay="1312"/>
                                          </p:stCondLst>
                                        </p:cTn>
                                        <p:tgtEl>
                                          <p:spTgt spid="5"/>
                                        </p:tgtEl>
                                      </p:cBhvr>
                                      <p:to x="100000" y="80000"/>
                                    </p:animScale>
                                    <p:animScale>
                                      <p:cBhvr>
                                        <p:cTn id="48" dur="166" decel="50000">
                                          <p:stCondLst>
                                            <p:cond delay="1338"/>
                                          </p:stCondLst>
                                        </p:cTn>
                                        <p:tgtEl>
                                          <p:spTgt spid="5"/>
                                        </p:tgtEl>
                                      </p:cBhvr>
                                      <p:to x="100000" y="100000"/>
                                    </p:animScale>
                                    <p:animScale>
                                      <p:cBhvr>
                                        <p:cTn id="49" dur="26">
                                          <p:stCondLst>
                                            <p:cond delay="1642"/>
                                          </p:stCondLst>
                                        </p:cTn>
                                        <p:tgtEl>
                                          <p:spTgt spid="5"/>
                                        </p:tgtEl>
                                      </p:cBhvr>
                                      <p:to x="100000" y="90000"/>
                                    </p:animScale>
                                    <p:animScale>
                                      <p:cBhvr>
                                        <p:cTn id="50" dur="166" decel="50000">
                                          <p:stCondLst>
                                            <p:cond delay="1668"/>
                                          </p:stCondLst>
                                        </p:cTn>
                                        <p:tgtEl>
                                          <p:spTgt spid="5"/>
                                        </p:tgtEl>
                                      </p:cBhvr>
                                      <p:to x="100000" y="100000"/>
                                    </p:animScale>
                                    <p:animScale>
                                      <p:cBhvr>
                                        <p:cTn id="51" dur="26">
                                          <p:stCondLst>
                                            <p:cond delay="1808"/>
                                          </p:stCondLst>
                                        </p:cTn>
                                        <p:tgtEl>
                                          <p:spTgt spid="5"/>
                                        </p:tgtEl>
                                      </p:cBhvr>
                                      <p:to x="100000" y="95000"/>
                                    </p:animScale>
                                    <p:animScale>
                                      <p:cBhvr>
                                        <p:cTn id="52" dur="166" decel="50000">
                                          <p:stCondLst>
                                            <p:cond delay="1834"/>
                                          </p:stCondLst>
                                        </p:cTn>
                                        <p:tgtEl>
                                          <p:spTgt spid="5"/>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10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xit" presetSubtype="32" fill="hold" grpId="1" nodeType="clickEffect">
                                  <p:stCondLst>
                                    <p:cond delay="0"/>
                                  </p:stCondLst>
                                  <p:childTnLst>
                                    <p:anim calcmode="lin" valueType="num">
                                      <p:cBhvr>
                                        <p:cTn id="61" dur="500"/>
                                        <p:tgtEl>
                                          <p:spTgt spid="9"/>
                                        </p:tgtEl>
                                        <p:attrNameLst>
                                          <p:attrName>ppt_w</p:attrName>
                                        </p:attrNameLst>
                                      </p:cBhvr>
                                      <p:tavLst>
                                        <p:tav tm="0">
                                          <p:val>
                                            <p:strVal val="ppt_w"/>
                                          </p:val>
                                        </p:tav>
                                        <p:tav tm="100000">
                                          <p:val>
                                            <p:fltVal val="0"/>
                                          </p:val>
                                        </p:tav>
                                      </p:tavLst>
                                    </p:anim>
                                    <p:anim calcmode="lin" valueType="num">
                                      <p:cBhvr>
                                        <p:cTn id="62" dur="500"/>
                                        <p:tgtEl>
                                          <p:spTgt spid="9"/>
                                        </p:tgtEl>
                                        <p:attrNameLst>
                                          <p:attrName>ppt_h</p:attrName>
                                        </p:attrNameLst>
                                      </p:cBhvr>
                                      <p:tavLst>
                                        <p:tav tm="0">
                                          <p:val>
                                            <p:strVal val="ppt_h"/>
                                          </p:val>
                                        </p:tav>
                                        <p:tav tm="100000">
                                          <p:val>
                                            <p:fltVal val="0"/>
                                          </p:val>
                                        </p:tav>
                                      </p:tavLst>
                                    </p:anim>
                                    <p:animEffect transition="out" filter="fade">
                                      <p:cBhvr>
                                        <p:cTn id="63" dur="500"/>
                                        <p:tgtEl>
                                          <p:spTgt spid="9"/>
                                        </p:tgtEl>
                                      </p:cBhvr>
                                    </p:animEffect>
                                    <p:set>
                                      <p:cBhvr>
                                        <p:cTn id="64" dur="1" fill="hold">
                                          <p:stCondLst>
                                            <p:cond delay="499"/>
                                          </p:stCondLst>
                                        </p:cTn>
                                        <p:tgtEl>
                                          <p:spTgt spid="9"/>
                                        </p:tgtEl>
                                        <p:attrNameLst>
                                          <p:attrName>style.visibility</p:attrName>
                                        </p:attrNameLst>
                                      </p:cBhvr>
                                      <p:to>
                                        <p:strVal val="hidden"/>
                                      </p:to>
                                    </p:set>
                                  </p:childTnLst>
                                </p:cTn>
                              </p:par>
                            </p:childTnLst>
                          </p:cTn>
                        </p:par>
                        <p:par>
                          <p:cTn id="65" fill="hold">
                            <p:stCondLst>
                              <p:cond delay="500"/>
                            </p:stCondLst>
                            <p:childTnLst>
                              <p:par>
                                <p:cTn id="66" presetID="21" presetClass="entr" presetSubtype="1" fill="hold"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heel(1)">
                                      <p:cBhvr>
                                        <p:cTn id="68" dur="2000"/>
                                        <p:tgtEl>
                                          <p:spTgt spid="3"/>
                                        </p:tgtEl>
                                      </p:cBhvr>
                                    </p:animEffect>
                                  </p:childTnLst>
                                </p:cTn>
                              </p:par>
                              <p:par>
                                <p:cTn id="69" presetID="53" presetClass="exit" presetSubtype="32" fill="hold" grpId="1" nodeType="withEffect">
                                  <p:stCondLst>
                                    <p:cond delay="0"/>
                                  </p:stCondLst>
                                  <p:childTnLst>
                                    <p:anim calcmode="lin" valueType="num">
                                      <p:cBhvr>
                                        <p:cTn id="70" dur="500"/>
                                        <p:tgtEl>
                                          <p:spTgt spid="4"/>
                                        </p:tgtEl>
                                        <p:attrNameLst>
                                          <p:attrName>ppt_w</p:attrName>
                                        </p:attrNameLst>
                                      </p:cBhvr>
                                      <p:tavLst>
                                        <p:tav tm="0">
                                          <p:val>
                                            <p:strVal val="ppt_w"/>
                                          </p:val>
                                        </p:tav>
                                        <p:tav tm="100000">
                                          <p:val>
                                            <p:fltVal val="0"/>
                                          </p:val>
                                        </p:tav>
                                      </p:tavLst>
                                    </p:anim>
                                    <p:anim calcmode="lin" valueType="num">
                                      <p:cBhvr>
                                        <p:cTn id="71" dur="500"/>
                                        <p:tgtEl>
                                          <p:spTgt spid="4"/>
                                        </p:tgtEl>
                                        <p:attrNameLst>
                                          <p:attrName>ppt_h</p:attrName>
                                        </p:attrNameLst>
                                      </p:cBhvr>
                                      <p:tavLst>
                                        <p:tav tm="0">
                                          <p:val>
                                            <p:strVal val="ppt_h"/>
                                          </p:val>
                                        </p:tav>
                                        <p:tav tm="100000">
                                          <p:val>
                                            <p:fltVal val="0"/>
                                          </p:val>
                                        </p:tav>
                                      </p:tavLst>
                                    </p:anim>
                                    <p:animEffect transition="out" filter="fade">
                                      <p:cBhvr>
                                        <p:cTn id="72" dur="500"/>
                                        <p:tgtEl>
                                          <p:spTgt spid="4"/>
                                        </p:tgtEl>
                                      </p:cBhvr>
                                    </p:animEffect>
                                    <p:set>
                                      <p:cBhvr>
                                        <p:cTn id="73" dur="1" fill="hold">
                                          <p:stCondLst>
                                            <p:cond delay="499"/>
                                          </p:stCondLst>
                                        </p:cTn>
                                        <p:tgtEl>
                                          <p:spTgt spid="4"/>
                                        </p:tgtEl>
                                        <p:attrNameLst>
                                          <p:attrName>style.visibility</p:attrName>
                                        </p:attrNameLst>
                                      </p:cBhvr>
                                      <p:to>
                                        <p:strVal val="hidden"/>
                                      </p:to>
                                    </p:set>
                                  </p:childTnLst>
                                </p:cTn>
                              </p:par>
                              <p:par>
                                <p:cTn id="74" presetID="53" presetClass="exit" presetSubtype="32" fill="hold" grpId="1" nodeType="withEffect">
                                  <p:stCondLst>
                                    <p:cond delay="0"/>
                                  </p:stCondLst>
                                  <p:childTnLst>
                                    <p:anim calcmode="lin" valueType="num">
                                      <p:cBhvr>
                                        <p:cTn id="75" dur="500"/>
                                        <p:tgtEl>
                                          <p:spTgt spid="5"/>
                                        </p:tgtEl>
                                        <p:attrNameLst>
                                          <p:attrName>ppt_w</p:attrName>
                                        </p:attrNameLst>
                                      </p:cBhvr>
                                      <p:tavLst>
                                        <p:tav tm="0">
                                          <p:val>
                                            <p:strVal val="ppt_w"/>
                                          </p:val>
                                        </p:tav>
                                        <p:tav tm="100000">
                                          <p:val>
                                            <p:fltVal val="0"/>
                                          </p:val>
                                        </p:tav>
                                      </p:tavLst>
                                    </p:anim>
                                    <p:anim calcmode="lin" valueType="num">
                                      <p:cBhvr>
                                        <p:cTn id="76" dur="500"/>
                                        <p:tgtEl>
                                          <p:spTgt spid="5"/>
                                        </p:tgtEl>
                                        <p:attrNameLst>
                                          <p:attrName>ppt_h</p:attrName>
                                        </p:attrNameLst>
                                      </p:cBhvr>
                                      <p:tavLst>
                                        <p:tav tm="0">
                                          <p:val>
                                            <p:strVal val="ppt_h"/>
                                          </p:val>
                                        </p:tav>
                                        <p:tav tm="100000">
                                          <p:val>
                                            <p:fltVal val="0"/>
                                          </p:val>
                                        </p:tav>
                                      </p:tavLst>
                                    </p:anim>
                                    <p:animEffect transition="out" filter="fade">
                                      <p:cBhvr>
                                        <p:cTn id="77" dur="500"/>
                                        <p:tgtEl>
                                          <p:spTgt spid="5"/>
                                        </p:tgtEl>
                                      </p:cBhvr>
                                    </p:animEffect>
                                    <p:set>
                                      <p:cBhvr>
                                        <p:cTn id="78" dur="1" fill="hold">
                                          <p:stCondLst>
                                            <p:cond delay="499"/>
                                          </p:stCondLst>
                                        </p:cTn>
                                        <p:tgtEl>
                                          <p:spTgt spid="5"/>
                                        </p:tgtEl>
                                        <p:attrNameLst>
                                          <p:attrName>style.visibility</p:attrName>
                                        </p:attrNameLst>
                                      </p:cBhvr>
                                      <p:to>
                                        <p:strVal val="hidden"/>
                                      </p:to>
                                    </p:set>
                                  </p:childTnLst>
                                </p:cTn>
                              </p:par>
                            </p:childTnLst>
                          </p:cTn>
                        </p:par>
                        <p:par>
                          <p:cTn id="79" fill="hold">
                            <p:stCondLst>
                              <p:cond delay="2500"/>
                            </p:stCondLst>
                            <p:childTnLst>
                              <p:par>
                                <p:cTn id="80" presetID="26" presetClass="entr" presetSubtype="0"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wipe(down)">
                                      <p:cBhvr>
                                        <p:cTn id="82" dur="580">
                                          <p:stCondLst>
                                            <p:cond delay="0"/>
                                          </p:stCondLst>
                                        </p:cTn>
                                        <p:tgtEl>
                                          <p:spTgt spid="13"/>
                                        </p:tgtEl>
                                      </p:cBhvr>
                                    </p:animEffect>
                                    <p:anim calcmode="lin" valueType="num">
                                      <p:cBhvr>
                                        <p:cTn id="8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88" dur="26">
                                          <p:stCondLst>
                                            <p:cond delay="650"/>
                                          </p:stCondLst>
                                        </p:cTn>
                                        <p:tgtEl>
                                          <p:spTgt spid="13"/>
                                        </p:tgtEl>
                                      </p:cBhvr>
                                      <p:to x="100000" y="60000"/>
                                    </p:animScale>
                                    <p:animScale>
                                      <p:cBhvr>
                                        <p:cTn id="89" dur="166" decel="50000">
                                          <p:stCondLst>
                                            <p:cond delay="676"/>
                                          </p:stCondLst>
                                        </p:cTn>
                                        <p:tgtEl>
                                          <p:spTgt spid="13"/>
                                        </p:tgtEl>
                                      </p:cBhvr>
                                      <p:to x="100000" y="100000"/>
                                    </p:animScale>
                                    <p:animScale>
                                      <p:cBhvr>
                                        <p:cTn id="90" dur="26">
                                          <p:stCondLst>
                                            <p:cond delay="1312"/>
                                          </p:stCondLst>
                                        </p:cTn>
                                        <p:tgtEl>
                                          <p:spTgt spid="13"/>
                                        </p:tgtEl>
                                      </p:cBhvr>
                                      <p:to x="100000" y="80000"/>
                                    </p:animScale>
                                    <p:animScale>
                                      <p:cBhvr>
                                        <p:cTn id="91" dur="166" decel="50000">
                                          <p:stCondLst>
                                            <p:cond delay="1338"/>
                                          </p:stCondLst>
                                        </p:cTn>
                                        <p:tgtEl>
                                          <p:spTgt spid="13"/>
                                        </p:tgtEl>
                                      </p:cBhvr>
                                      <p:to x="100000" y="100000"/>
                                    </p:animScale>
                                    <p:animScale>
                                      <p:cBhvr>
                                        <p:cTn id="92" dur="26">
                                          <p:stCondLst>
                                            <p:cond delay="1642"/>
                                          </p:stCondLst>
                                        </p:cTn>
                                        <p:tgtEl>
                                          <p:spTgt spid="13"/>
                                        </p:tgtEl>
                                      </p:cBhvr>
                                      <p:to x="100000" y="90000"/>
                                    </p:animScale>
                                    <p:animScale>
                                      <p:cBhvr>
                                        <p:cTn id="93" dur="166" decel="50000">
                                          <p:stCondLst>
                                            <p:cond delay="1668"/>
                                          </p:stCondLst>
                                        </p:cTn>
                                        <p:tgtEl>
                                          <p:spTgt spid="13"/>
                                        </p:tgtEl>
                                      </p:cBhvr>
                                      <p:to x="100000" y="100000"/>
                                    </p:animScale>
                                    <p:animScale>
                                      <p:cBhvr>
                                        <p:cTn id="94" dur="26">
                                          <p:stCondLst>
                                            <p:cond delay="1808"/>
                                          </p:stCondLst>
                                        </p:cTn>
                                        <p:tgtEl>
                                          <p:spTgt spid="13"/>
                                        </p:tgtEl>
                                      </p:cBhvr>
                                      <p:to x="100000" y="95000"/>
                                    </p:animScale>
                                    <p:animScale>
                                      <p:cBhvr>
                                        <p:cTn id="95" dur="166" decel="50000">
                                          <p:stCondLst>
                                            <p:cond delay="1834"/>
                                          </p:stCondLst>
                                        </p:cTn>
                                        <p:tgtEl>
                                          <p:spTgt spid="13"/>
                                        </p:tgtEl>
                                      </p:cBhvr>
                                      <p:to x="100000" y="100000"/>
                                    </p:animScale>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12"/>
                                        </p:tgtEl>
                                        <p:attrNameLst>
                                          <p:attrName>style.visibility</p:attrName>
                                        </p:attrNameLst>
                                      </p:cBhvr>
                                      <p:to>
                                        <p:strVal val="visible"/>
                                      </p:to>
                                    </p:set>
                                    <p:animEffect transition="in" filter="wipe(left)">
                                      <p:cBhvr>
                                        <p:cTn id="100" dur="1000"/>
                                        <p:tgtEl>
                                          <p:spTgt spid="12"/>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xit" presetSubtype="32" fill="hold" grpId="1" nodeType="clickEffect">
                                  <p:stCondLst>
                                    <p:cond delay="0"/>
                                  </p:stCondLst>
                                  <p:childTnLst>
                                    <p:anim calcmode="lin" valueType="num">
                                      <p:cBhvr>
                                        <p:cTn id="104" dur="500"/>
                                        <p:tgtEl>
                                          <p:spTgt spid="13"/>
                                        </p:tgtEl>
                                        <p:attrNameLst>
                                          <p:attrName>ppt_w</p:attrName>
                                        </p:attrNameLst>
                                      </p:cBhvr>
                                      <p:tavLst>
                                        <p:tav tm="0">
                                          <p:val>
                                            <p:strVal val="ppt_w"/>
                                          </p:val>
                                        </p:tav>
                                        <p:tav tm="100000">
                                          <p:val>
                                            <p:fltVal val="0"/>
                                          </p:val>
                                        </p:tav>
                                      </p:tavLst>
                                    </p:anim>
                                    <p:anim calcmode="lin" valueType="num">
                                      <p:cBhvr>
                                        <p:cTn id="105" dur="500"/>
                                        <p:tgtEl>
                                          <p:spTgt spid="13"/>
                                        </p:tgtEl>
                                        <p:attrNameLst>
                                          <p:attrName>ppt_h</p:attrName>
                                        </p:attrNameLst>
                                      </p:cBhvr>
                                      <p:tavLst>
                                        <p:tav tm="0">
                                          <p:val>
                                            <p:strVal val="ppt_h"/>
                                          </p:val>
                                        </p:tav>
                                        <p:tav tm="100000">
                                          <p:val>
                                            <p:fltVal val="0"/>
                                          </p:val>
                                        </p:tav>
                                      </p:tavLst>
                                    </p:anim>
                                    <p:animEffect transition="out" filter="fade">
                                      <p:cBhvr>
                                        <p:cTn id="106" dur="500"/>
                                        <p:tgtEl>
                                          <p:spTgt spid="13"/>
                                        </p:tgtEl>
                                      </p:cBhvr>
                                    </p:animEffect>
                                    <p:set>
                                      <p:cBhvr>
                                        <p:cTn id="107" dur="1" fill="hold">
                                          <p:stCondLst>
                                            <p:cond delay="499"/>
                                          </p:stCondLst>
                                        </p:cTn>
                                        <p:tgtEl>
                                          <p:spTgt spid="13"/>
                                        </p:tgtEl>
                                        <p:attrNameLst>
                                          <p:attrName>style.visibility</p:attrName>
                                        </p:attrNameLst>
                                      </p:cBhvr>
                                      <p:to>
                                        <p:strVal val="hidden"/>
                                      </p:to>
                                    </p:set>
                                  </p:childTnLst>
                                </p:cTn>
                              </p:par>
                              <p:par>
                                <p:cTn id="108" presetID="53" presetClass="exit" presetSubtype="32" fill="hold" nodeType="withEffect">
                                  <p:stCondLst>
                                    <p:cond delay="0"/>
                                  </p:stCondLst>
                                  <p:childTnLst>
                                    <p:anim calcmode="lin" valueType="num">
                                      <p:cBhvr>
                                        <p:cTn id="109" dur="500"/>
                                        <p:tgtEl>
                                          <p:spTgt spid="3"/>
                                        </p:tgtEl>
                                        <p:attrNameLst>
                                          <p:attrName>ppt_w</p:attrName>
                                        </p:attrNameLst>
                                      </p:cBhvr>
                                      <p:tavLst>
                                        <p:tav tm="0">
                                          <p:val>
                                            <p:strVal val="ppt_w"/>
                                          </p:val>
                                        </p:tav>
                                        <p:tav tm="100000">
                                          <p:val>
                                            <p:fltVal val="0"/>
                                          </p:val>
                                        </p:tav>
                                      </p:tavLst>
                                    </p:anim>
                                    <p:anim calcmode="lin" valueType="num">
                                      <p:cBhvr>
                                        <p:cTn id="110" dur="500"/>
                                        <p:tgtEl>
                                          <p:spTgt spid="3"/>
                                        </p:tgtEl>
                                        <p:attrNameLst>
                                          <p:attrName>ppt_h</p:attrName>
                                        </p:attrNameLst>
                                      </p:cBhvr>
                                      <p:tavLst>
                                        <p:tav tm="0">
                                          <p:val>
                                            <p:strVal val="ppt_h"/>
                                          </p:val>
                                        </p:tav>
                                        <p:tav tm="100000">
                                          <p:val>
                                            <p:fltVal val="0"/>
                                          </p:val>
                                        </p:tav>
                                      </p:tavLst>
                                    </p:anim>
                                    <p:animEffect transition="out" filter="fade">
                                      <p:cBhvr>
                                        <p:cTn id="111" dur="500"/>
                                        <p:tgtEl>
                                          <p:spTgt spid="3"/>
                                        </p:tgtEl>
                                      </p:cBhvr>
                                    </p:animEffect>
                                    <p:set>
                                      <p:cBhvr>
                                        <p:cTn id="112" dur="1" fill="hold">
                                          <p:stCondLst>
                                            <p:cond delay="499"/>
                                          </p:stCondLst>
                                        </p:cTn>
                                        <p:tgtEl>
                                          <p:spTgt spid="3"/>
                                        </p:tgtEl>
                                        <p:attrNameLst>
                                          <p:attrName>style.visibility</p:attrName>
                                        </p:attrNameLst>
                                      </p:cBhvr>
                                      <p:to>
                                        <p:strVal val="hidden"/>
                                      </p:to>
                                    </p:set>
                                  </p:childTnLst>
                                </p:cTn>
                              </p:par>
                              <p:par>
                                <p:cTn id="113" presetID="53" presetClass="exit" presetSubtype="32" fill="hold" grpId="1" nodeType="withEffect">
                                  <p:stCondLst>
                                    <p:cond delay="0"/>
                                  </p:stCondLst>
                                  <p:childTnLst>
                                    <p:anim calcmode="lin" valueType="num">
                                      <p:cBhvr>
                                        <p:cTn id="114" dur="500"/>
                                        <p:tgtEl>
                                          <p:spTgt spid="12"/>
                                        </p:tgtEl>
                                        <p:attrNameLst>
                                          <p:attrName>ppt_w</p:attrName>
                                        </p:attrNameLst>
                                      </p:cBhvr>
                                      <p:tavLst>
                                        <p:tav tm="0">
                                          <p:val>
                                            <p:strVal val="ppt_w"/>
                                          </p:val>
                                        </p:tav>
                                        <p:tav tm="100000">
                                          <p:val>
                                            <p:fltVal val="0"/>
                                          </p:val>
                                        </p:tav>
                                      </p:tavLst>
                                    </p:anim>
                                    <p:anim calcmode="lin" valueType="num">
                                      <p:cBhvr>
                                        <p:cTn id="115" dur="500"/>
                                        <p:tgtEl>
                                          <p:spTgt spid="12"/>
                                        </p:tgtEl>
                                        <p:attrNameLst>
                                          <p:attrName>ppt_h</p:attrName>
                                        </p:attrNameLst>
                                      </p:cBhvr>
                                      <p:tavLst>
                                        <p:tav tm="0">
                                          <p:val>
                                            <p:strVal val="ppt_h"/>
                                          </p:val>
                                        </p:tav>
                                        <p:tav tm="100000">
                                          <p:val>
                                            <p:fltVal val="0"/>
                                          </p:val>
                                        </p:tav>
                                      </p:tavLst>
                                    </p:anim>
                                    <p:animEffect transition="out" filter="fade">
                                      <p:cBhvr>
                                        <p:cTn id="116" dur="500"/>
                                        <p:tgtEl>
                                          <p:spTgt spid="12"/>
                                        </p:tgtEl>
                                      </p:cBhvr>
                                    </p:animEffect>
                                    <p:set>
                                      <p:cBhvr>
                                        <p:cTn id="117" dur="1" fill="hold">
                                          <p:stCondLst>
                                            <p:cond delay="499"/>
                                          </p:stCondLst>
                                        </p:cTn>
                                        <p:tgtEl>
                                          <p:spTgt spid="12"/>
                                        </p:tgtEl>
                                        <p:attrNameLst>
                                          <p:attrName>style.visibility</p:attrName>
                                        </p:attrNameLst>
                                      </p:cBhvr>
                                      <p:to>
                                        <p:strVal val="hidden"/>
                                      </p:to>
                                    </p:set>
                                  </p:childTnLst>
                                </p:cTn>
                              </p:par>
                            </p:childTnLst>
                          </p:cTn>
                        </p:par>
                        <p:par>
                          <p:cTn id="118" fill="hold">
                            <p:stCondLst>
                              <p:cond delay="500"/>
                            </p:stCondLst>
                            <p:childTnLst>
                              <p:par>
                                <p:cTn id="119" presetID="26" presetClass="entr" presetSubtype="0" fill="hold" grpId="0" nodeType="afterEffect">
                                  <p:stCondLst>
                                    <p:cond delay="0"/>
                                  </p:stCondLst>
                                  <p:childTnLst>
                                    <p:set>
                                      <p:cBhvr>
                                        <p:cTn id="120" dur="1" fill="hold">
                                          <p:stCondLst>
                                            <p:cond delay="0"/>
                                          </p:stCondLst>
                                        </p:cTn>
                                        <p:tgtEl>
                                          <p:spTgt spid="15"/>
                                        </p:tgtEl>
                                        <p:attrNameLst>
                                          <p:attrName>style.visibility</p:attrName>
                                        </p:attrNameLst>
                                      </p:cBhvr>
                                      <p:to>
                                        <p:strVal val="visible"/>
                                      </p:to>
                                    </p:set>
                                    <p:animEffect transition="in" filter="wipe(down)">
                                      <p:cBhvr>
                                        <p:cTn id="121" dur="580">
                                          <p:stCondLst>
                                            <p:cond delay="0"/>
                                          </p:stCondLst>
                                        </p:cTn>
                                        <p:tgtEl>
                                          <p:spTgt spid="15"/>
                                        </p:tgtEl>
                                      </p:cBhvr>
                                    </p:animEffect>
                                    <p:anim calcmode="lin" valueType="num">
                                      <p:cBhvr>
                                        <p:cTn id="122"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23"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24"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25"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6"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27" dur="26">
                                          <p:stCondLst>
                                            <p:cond delay="650"/>
                                          </p:stCondLst>
                                        </p:cTn>
                                        <p:tgtEl>
                                          <p:spTgt spid="15"/>
                                        </p:tgtEl>
                                      </p:cBhvr>
                                      <p:to x="100000" y="60000"/>
                                    </p:animScale>
                                    <p:animScale>
                                      <p:cBhvr>
                                        <p:cTn id="128" dur="166" decel="50000">
                                          <p:stCondLst>
                                            <p:cond delay="676"/>
                                          </p:stCondLst>
                                        </p:cTn>
                                        <p:tgtEl>
                                          <p:spTgt spid="15"/>
                                        </p:tgtEl>
                                      </p:cBhvr>
                                      <p:to x="100000" y="100000"/>
                                    </p:animScale>
                                    <p:animScale>
                                      <p:cBhvr>
                                        <p:cTn id="129" dur="26">
                                          <p:stCondLst>
                                            <p:cond delay="1312"/>
                                          </p:stCondLst>
                                        </p:cTn>
                                        <p:tgtEl>
                                          <p:spTgt spid="15"/>
                                        </p:tgtEl>
                                      </p:cBhvr>
                                      <p:to x="100000" y="80000"/>
                                    </p:animScale>
                                    <p:animScale>
                                      <p:cBhvr>
                                        <p:cTn id="130" dur="166" decel="50000">
                                          <p:stCondLst>
                                            <p:cond delay="1338"/>
                                          </p:stCondLst>
                                        </p:cTn>
                                        <p:tgtEl>
                                          <p:spTgt spid="15"/>
                                        </p:tgtEl>
                                      </p:cBhvr>
                                      <p:to x="100000" y="100000"/>
                                    </p:animScale>
                                    <p:animScale>
                                      <p:cBhvr>
                                        <p:cTn id="131" dur="26">
                                          <p:stCondLst>
                                            <p:cond delay="1642"/>
                                          </p:stCondLst>
                                        </p:cTn>
                                        <p:tgtEl>
                                          <p:spTgt spid="15"/>
                                        </p:tgtEl>
                                      </p:cBhvr>
                                      <p:to x="100000" y="90000"/>
                                    </p:animScale>
                                    <p:animScale>
                                      <p:cBhvr>
                                        <p:cTn id="132" dur="166" decel="50000">
                                          <p:stCondLst>
                                            <p:cond delay="1668"/>
                                          </p:stCondLst>
                                        </p:cTn>
                                        <p:tgtEl>
                                          <p:spTgt spid="15"/>
                                        </p:tgtEl>
                                      </p:cBhvr>
                                      <p:to x="100000" y="100000"/>
                                    </p:animScale>
                                    <p:animScale>
                                      <p:cBhvr>
                                        <p:cTn id="133" dur="26">
                                          <p:stCondLst>
                                            <p:cond delay="1808"/>
                                          </p:stCondLst>
                                        </p:cTn>
                                        <p:tgtEl>
                                          <p:spTgt spid="15"/>
                                        </p:tgtEl>
                                      </p:cBhvr>
                                      <p:to x="100000" y="95000"/>
                                    </p:animScale>
                                    <p:animScale>
                                      <p:cBhvr>
                                        <p:cTn id="134" dur="166" decel="50000">
                                          <p:stCondLst>
                                            <p:cond delay="1834"/>
                                          </p:stCondLst>
                                        </p:cTn>
                                        <p:tgtEl>
                                          <p:spTgt spid="15"/>
                                        </p:tgtEl>
                                      </p:cBhvr>
                                      <p:to x="100000" y="100000"/>
                                    </p:animScale>
                                  </p:childTnLst>
                                </p:cTn>
                              </p:par>
                            </p:childTnLst>
                          </p:cTn>
                        </p:par>
                      </p:childTnLst>
                    </p:cTn>
                  </p:par>
                  <p:par>
                    <p:cTn id="135" fill="hold">
                      <p:stCondLst>
                        <p:cond delay="indefinite"/>
                      </p:stCondLst>
                      <p:childTnLst>
                        <p:par>
                          <p:cTn id="136" fill="hold">
                            <p:stCondLst>
                              <p:cond delay="0"/>
                            </p:stCondLst>
                            <p:childTnLst>
                              <p:par>
                                <p:cTn id="137" presetID="21" presetClass="entr" presetSubtype="1" fill="hold" grpId="0" nodeType="clickEffect">
                                  <p:stCondLst>
                                    <p:cond delay="0"/>
                                  </p:stCondLst>
                                  <p:childTnLst>
                                    <p:set>
                                      <p:cBhvr>
                                        <p:cTn id="138" dur="1" fill="hold">
                                          <p:stCondLst>
                                            <p:cond delay="0"/>
                                          </p:stCondLst>
                                        </p:cTn>
                                        <p:tgtEl>
                                          <p:spTgt spid="11"/>
                                        </p:tgtEl>
                                        <p:attrNameLst>
                                          <p:attrName>style.visibility</p:attrName>
                                        </p:attrNameLst>
                                      </p:cBhvr>
                                      <p:to>
                                        <p:strVal val="visible"/>
                                      </p:to>
                                    </p:set>
                                    <p:animEffect transition="in" filter="wheel(1)">
                                      <p:cBhvr>
                                        <p:cTn id="139" dur="2000"/>
                                        <p:tgtEl>
                                          <p:spTgt spid="11"/>
                                        </p:tgtEl>
                                      </p:cBhvr>
                                    </p:animEffect>
                                  </p:childTnLst>
                                </p:cTn>
                              </p:par>
                            </p:childTnLst>
                          </p:cTn>
                        </p:par>
                        <p:par>
                          <p:cTn id="140" fill="hold">
                            <p:stCondLst>
                              <p:cond delay="2000"/>
                            </p:stCondLst>
                            <p:childTnLst>
                              <p:par>
                                <p:cTn id="141" presetID="21" presetClass="entr" presetSubtype="1" fill="hold" nodeType="afterEffect">
                                  <p:stCondLst>
                                    <p:cond delay="0"/>
                                  </p:stCondLst>
                                  <p:childTnLst>
                                    <p:set>
                                      <p:cBhvr>
                                        <p:cTn id="142" dur="1" fill="hold">
                                          <p:stCondLst>
                                            <p:cond delay="0"/>
                                          </p:stCondLst>
                                        </p:cTn>
                                        <p:tgtEl>
                                          <p:spTgt spid="16"/>
                                        </p:tgtEl>
                                        <p:attrNameLst>
                                          <p:attrName>style.visibility</p:attrName>
                                        </p:attrNameLst>
                                      </p:cBhvr>
                                      <p:to>
                                        <p:strVal val="visible"/>
                                      </p:to>
                                    </p:set>
                                    <p:animEffect transition="in" filter="wheel(1)">
                                      <p:cBhvr>
                                        <p:cTn id="143" dur="2000"/>
                                        <p:tgtEl>
                                          <p:spTgt spid="16"/>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grpId="0" nodeType="clickEffect">
                                  <p:stCondLst>
                                    <p:cond delay="0"/>
                                  </p:stCondLst>
                                  <p:childTnLst>
                                    <p:set>
                                      <p:cBhvr>
                                        <p:cTn id="147" dur="1" fill="hold">
                                          <p:stCondLst>
                                            <p:cond delay="0"/>
                                          </p:stCondLst>
                                        </p:cTn>
                                        <p:tgtEl>
                                          <p:spTgt spid="10"/>
                                        </p:tgtEl>
                                        <p:attrNameLst>
                                          <p:attrName>style.visibility</p:attrName>
                                        </p:attrNameLst>
                                      </p:cBhvr>
                                      <p:to>
                                        <p:strVal val="visible"/>
                                      </p:to>
                                    </p:set>
                                    <p:animEffect transition="in" filter="wipe(left)">
                                      <p:cBhvr>
                                        <p:cTn id="148" dur="1000"/>
                                        <p:tgtEl>
                                          <p:spTgt spid="10"/>
                                        </p:tgtEl>
                                      </p:cBhvr>
                                    </p:animEffect>
                                  </p:childTnLst>
                                </p:cTn>
                              </p:par>
                            </p:childTnLst>
                          </p:cTn>
                        </p:par>
                      </p:childTnLst>
                    </p:cTn>
                  </p:par>
                  <p:par>
                    <p:cTn id="149" fill="hold">
                      <p:stCondLst>
                        <p:cond delay="indefinite"/>
                      </p:stCondLst>
                      <p:childTnLst>
                        <p:par>
                          <p:cTn id="150" fill="hold">
                            <p:stCondLst>
                              <p:cond delay="0"/>
                            </p:stCondLst>
                            <p:childTnLst>
                              <p:par>
                                <p:cTn id="151" presetID="53" presetClass="exit" presetSubtype="32" fill="hold" grpId="1" nodeType="clickEffect">
                                  <p:stCondLst>
                                    <p:cond delay="0"/>
                                  </p:stCondLst>
                                  <p:childTnLst>
                                    <p:anim calcmode="lin" valueType="num">
                                      <p:cBhvr>
                                        <p:cTn id="152" dur="500"/>
                                        <p:tgtEl>
                                          <p:spTgt spid="11"/>
                                        </p:tgtEl>
                                        <p:attrNameLst>
                                          <p:attrName>ppt_w</p:attrName>
                                        </p:attrNameLst>
                                      </p:cBhvr>
                                      <p:tavLst>
                                        <p:tav tm="0">
                                          <p:val>
                                            <p:strVal val="ppt_w"/>
                                          </p:val>
                                        </p:tav>
                                        <p:tav tm="100000">
                                          <p:val>
                                            <p:fltVal val="0"/>
                                          </p:val>
                                        </p:tav>
                                      </p:tavLst>
                                    </p:anim>
                                    <p:anim calcmode="lin" valueType="num">
                                      <p:cBhvr>
                                        <p:cTn id="153" dur="500"/>
                                        <p:tgtEl>
                                          <p:spTgt spid="11"/>
                                        </p:tgtEl>
                                        <p:attrNameLst>
                                          <p:attrName>ppt_h</p:attrName>
                                        </p:attrNameLst>
                                      </p:cBhvr>
                                      <p:tavLst>
                                        <p:tav tm="0">
                                          <p:val>
                                            <p:strVal val="ppt_h"/>
                                          </p:val>
                                        </p:tav>
                                        <p:tav tm="100000">
                                          <p:val>
                                            <p:fltVal val="0"/>
                                          </p:val>
                                        </p:tav>
                                      </p:tavLst>
                                    </p:anim>
                                    <p:animEffect transition="out" filter="fade">
                                      <p:cBhvr>
                                        <p:cTn id="154" dur="500"/>
                                        <p:tgtEl>
                                          <p:spTgt spid="11"/>
                                        </p:tgtEl>
                                      </p:cBhvr>
                                    </p:animEffect>
                                    <p:set>
                                      <p:cBhvr>
                                        <p:cTn id="155" dur="1" fill="hold">
                                          <p:stCondLst>
                                            <p:cond delay="499"/>
                                          </p:stCondLst>
                                        </p:cTn>
                                        <p:tgtEl>
                                          <p:spTgt spid="11"/>
                                        </p:tgtEl>
                                        <p:attrNameLst>
                                          <p:attrName>style.visibility</p:attrName>
                                        </p:attrNameLst>
                                      </p:cBhvr>
                                      <p:to>
                                        <p:strVal val="hidden"/>
                                      </p:to>
                                    </p:set>
                                  </p:childTnLst>
                                </p:cTn>
                              </p:par>
                              <p:par>
                                <p:cTn id="156" presetID="53" presetClass="exit" presetSubtype="32" fill="hold" nodeType="withEffect">
                                  <p:stCondLst>
                                    <p:cond delay="0"/>
                                  </p:stCondLst>
                                  <p:childTnLst>
                                    <p:anim calcmode="lin" valueType="num">
                                      <p:cBhvr>
                                        <p:cTn id="157" dur="500"/>
                                        <p:tgtEl>
                                          <p:spTgt spid="16"/>
                                        </p:tgtEl>
                                        <p:attrNameLst>
                                          <p:attrName>ppt_w</p:attrName>
                                        </p:attrNameLst>
                                      </p:cBhvr>
                                      <p:tavLst>
                                        <p:tav tm="0">
                                          <p:val>
                                            <p:strVal val="ppt_w"/>
                                          </p:val>
                                        </p:tav>
                                        <p:tav tm="100000">
                                          <p:val>
                                            <p:fltVal val="0"/>
                                          </p:val>
                                        </p:tav>
                                      </p:tavLst>
                                    </p:anim>
                                    <p:anim calcmode="lin" valueType="num">
                                      <p:cBhvr>
                                        <p:cTn id="158" dur="500"/>
                                        <p:tgtEl>
                                          <p:spTgt spid="16"/>
                                        </p:tgtEl>
                                        <p:attrNameLst>
                                          <p:attrName>ppt_h</p:attrName>
                                        </p:attrNameLst>
                                      </p:cBhvr>
                                      <p:tavLst>
                                        <p:tav tm="0">
                                          <p:val>
                                            <p:strVal val="ppt_h"/>
                                          </p:val>
                                        </p:tav>
                                        <p:tav tm="100000">
                                          <p:val>
                                            <p:fltVal val="0"/>
                                          </p:val>
                                        </p:tav>
                                      </p:tavLst>
                                    </p:anim>
                                    <p:animEffect transition="out" filter="fade">
                                      <p:cBhvr>
                                        <p:cTn id="159" dur="500"/>
                                        <p:tgtEl>
                                          <p:spTgt spid="16"/>
                                        </p:tgtEl>
                                      </p:cBhvr>
                                    </p:animEffect>
                                    <p:set>
                                      <p:cBhvr>
                                        <p:cTn id="160" dur="1" fill="hold">
                                          <p:stCondLst>
                                            <p:cond delay="499"/>
                                          </p:stCondLst>
                                        </p:cTn>
                                        <p:tgtEl>
                                          <p:spTgt spid="16"/>
                                        </p:tgtEl>
                                        <p:attrNameLst>
                                          <p:attrName>style.visibility</p:attrName>
                                        </p:attrNameLst>
                                      </p:cBhvr>
                                      <p:to>
                                        <p:strVal val="hidden"/>
                                      </p:to>
                                    </p:set>
                                  </p:childTnLst>
                                </p:cTn>
                              </p:par>
                              <p:par>
                                <p:cTn id="161" presetID="53" presetClass="exit" presetSubtype="32" fill="hold" grpId="2" nodeType="withEffect">
                                  <p:stCondLst>
                                    <p:cond delay="0"/>
                                  </p:stCondLst>
                                  <p:childTnLst>
                                    <p:anim calcmode="lin" valueType="num">
                                      <p:cBhvr>
                                        <p:cTn id="162" dur="500"/>
                                        <p:tgtEl>
                                          <p:spTgt spid="15"/>
                                        </p:tgtEl>
                                        <p:attrNameLst>
                                          <p:attrName>ppt_w</p:attrName>
                                        </p:attrNameLst>
                                      </p:cBhvr>
                                      <p:tavLst>
                                        <p:tav tm="0">
                                          <p:val>
                                            <p:strVal val="ppt_w"/>
                                          </p:val>
                                        </p:tav>
                                        <p:tav tm="100000">
                                          <p:val>
                                            <p:fltVal val="0"/>
                                          </p:val>
                                        </p:tav>
                                      </p:tavLst>
                                    </p:anim>
                                    <p:anim calcmode="lin" valueType="num">
                                      <p:cBhvr>
                                        <p:cTn id="163" dur="500"/>
                                        <p:tgtEl>
                                          <p:spTgt spid="15"/>
                                        </p:tgtEl>
                                        <p:attrNameLst>
                                          <p:attrName>ppt_h</p:attrName>
                                        </p:attrNameLst>
                                      </p:cBhvr>
                                      <p:tavLst>
                                        <p:tav tm="0">
                                          <p:val>
                                            <p:strVal val="ppt_h"/>
                                          </p:val>
                                        </p:tav>
                                        <p:tav tm="100000">
                                          <p:val>
                                            <p:fltVal val="0"/>
                                          </p:val>
                                        </p:tav>
                                      </p:tavLst>
                                    </p:anim>
                                    <p:animEffect transition="out" filter="fade">
                                      <p:cBhvr>
                                        <p:cTn id="164" dur="500"/>
                                        <p:tgtEl>
                                          <p:spTgt spid="15"/>
                                        </p:tgtEl>
                                      </p:cBhvr>
                                    </p:animEffect>
                                    <p:set>
                                      <p:cBhvr>
                                        <p:cTn id="165" dur="1" fill="hold">
                                          <p:stCondLst>
                                            <p:cond delay="499"/>
                                          </p:stCondLst>
                                        </p:cTn>
                                        <p:tgtEl>
                                          <p:spTgt spid="15"/>
                                        </p:tgtEl>
                                        <p:attrNameLst>
                                          <p:attrName>style.visibility</p:attrName>
                                        </p:attrNameLst>
                                      </p:cBhvr>
                                      <p:to>
                                        <p:strVal val="hidden"/>
                                      </p:to>
                                    </p:set>
                                  </p:childTnLst>
                                </p:cTn>
                              </p:par>
                              <p:par>
                                <p:cTn id="166" presetID="53" presetClass="exit" presetSubtype="32" fill="hold" nodeType="withEffect">
                                  <p:stCondLst>
                                    <p:cond delay="0"/>
                                  </p:stCondLst>
                                  <p:childTnLst>
                                    <p:anim calcmode="lin" valueType="num">
                                      <p:cBhvr>
                                        <p:cTn id="167" dur="500"/>
                                        <p:tgtEl>
                                          <p:spTgt spid="6"/>
                                        </p:tgtEl>
                                        <p:attrNameLst>
                                          <p:attrName>ppt_w</p:attrName>
                                        </p:attrNameLst>
                                      </p:cBhvr>
                                      <p:tavLst>
                                        <p:tav tm="0">
                                          <p:val>
                                            <p:strVal val="ppt_w"/>
                                          </p:val>
                                        </p:tav>
                                        <p:tav tm="100000">
                                          <p:val>
                                            <p:fltVal val="0"/>
                                          </p:val>
                                        </p:tav>
                                      </p:tavLst>
                                    </p:anim>
                                    <p:anim calcmode="lin" valueType="num">
                                      <p:cBhvr>
                                        <p:cTn id="168" dur="500"/>
                                        <p:tgtEl>
                                          <p:spTgt spid="6"/>
                                        </p:tgtEl>
                                        <p:attrNameLst>
                                          <p:attrName>ppt_h</p:attrName>
                                        </p:attrNameLst>
                                      </p:cBhvr>
                                      <p:tavLst>
                                        <p:tav tm="0">
                                          <p:val>
                                            <p:strVal val="ppt_h"/>
                                          </p:val>
                                        </p:tav>
                                        <p:tav tm="100000">
                                          <p:val>
                                            <p:fltVal val="0"/>
                                          </p:val>
                                        </p:tav>
                                      </p:tavLst>
                                    </p:anim>
                                    <p:animEffect transition="out" filter="fade">
                                      <p:cBhvr>
                                        <p:cTn id="169" dur="500"/>
                                        <p:tgtEl>
                                          <p:spTgt spid="6"/>
                                        </p:tgtEl>
                                      </p:cBhvr>
                                    </p:animEffect>
                                    <p:set>
                                      <p:cBhvr>
                                        <p:cTn id="170" dur="1" fill="hold">
                                          <p:stCondLst>
                                            <p:cond delay="499"/>
                                          </p:stCondLst>
                                        </p:cTn>
                                        <p:tgtEl>
                                          <p:spTgt spid="6"/>
                                        </p:tgtEl>
                                        <p:attrNameLst>
                                          <p:attrName>style.visibility</p:attrName>
                                        </p:attrNameLst>
                                      </p:cBhvr>
                                      <p:to>
                                        <p:strVal val="hidden"/>
                                      </p:to>
                                    </p:set>
                                  </p:childTnLst>
                                </p:cTn>
                              </p:par>
                              <p:par>
                                <p:cTn id="171" presetID="53" presetClass="exit" presetSubtype="32" fill="hold" grpId="1" nodeType="withEffect">
                                  <p:stCondLst>
                                    <p:cond delay="0"/>
                                  </p:stCondLst>
                                  <p:childTnLst>
                                    <p:anim calcmode="lin" valueType="num">
                                      <p:cBhvr>
                                        <p:cTn id="172" dur="500"/>
                                        <p:tgtEl>
                                          <p:spTgt spid="10"/>
                                        </p:tgtEl>
                                        <p:attrNameLst>
                                          <p:attrName>ppt_w</p:attrName>
                                        </p:attrNameLst>
                                      </p:cBhvr>
                                      <p:tavLst>
                                        <p:tav tm="0">
                                          <p:val>
                                            <p:strVal val="ppt_w"/>
                                          </p:val>
                                        </p:tav>
                                        <p:tav tm="100000">
                                          <p:val>
                                            <p:fltVal val="0"/>
                                          </p:val>
                                        </p:tav>
                                      </p:tavLst>
                                    </p:anim>
                                    <p:anim calcmode="lin" valueType="num">
                                      <p:cBhvr>
                                        <p:cTn id="173" dur="500"/>
                                        <p:tgtEl>
                                          <p:spTgt spid="10"/>
                                        </p:tgtEl>
                                        <p:attrNameLst>
                                          <p:attrName>ppt_h</p:attrName>
                                        </p:attrNameLst>
                                      </p:cBhvr>
                                      <p:tavLst>
                                        <p:tav tm="0">
                                          <p:val>
                                            <p:strVal val="ppt_h"/>
                                          </p:val>
                                        </p:tav>
                                        <p:tav tm="100000">
                                          <p:val>
                                            <p:fltVal val="0"/>
                                          </p:val>
                                        </p:tav>
                                      </p:tavLst>
                                    </p:anim>
                                    <p:animEffect transition="out" filter="fade">
                                      <p:cBhvr>
                                        <p:cTn id="174" dur="500"/>
                                        <p:tgtEl>
                                          <p:spTgt spid="10"/>
                                        </p:tgtEl>
                                      </p:cBhvr>
                                    </p:animEffect>
                                    <p:set>
                                      <p:cBhvr>
                                        <p:cTn id="175" dur="1" fill="hold">
                                          <p:stCondLst>
                                            <p:cond delay="499"/>
                                          </p:stCondLst>
                                        </p:cTn>
                                        <p:tgtEl>
                                          <p:spTgt spid="10"/>
                                        </p:tgtEl>
                                        <p:attrNameLst>
                                          <p:attrName>style.visibility</p:attrName>
                                        </p:attrNameLst>
                                      </p:cBhvr>
                                      <p:to>
                                        <p:strVal val="hidden"/>
                                      </p:to>
                                    </p:set>
                                  </p:childTnLst>
                                </p:cTn>
                              </p:par>
                            </p:childTnLst>
                          </p:cTn>
                        </p:par>
                      </p:childTnLst>
                    </p:cTn>
                  </p:par>
                  <p:par>
                    <p:cTn id="176" fill="hold">
                      <p:stCondLst>
                        <p:cond delay="indefinite"/>
                      </p:stCondLst>
                      <p:childTnLst>
                        <p:par>
                          <p:cTn id="177" fill="hold">
                            <p:stCondLst>
                              <p:cond delay="0"/>
                            </p:stCondLst>
                            <p:childTnLst>
                              <p:par>
                                <p:cTn id="178" presetID="35" presetClass="path" presetSubtype="0" accel="50000" decel="50000" fill="hold" nodeType="clickEffect">
                                  <p:stCondLst>
                                    <p:cond delay="0"/>
                                  </p:stCondLst>
                                  <p:childTnLst>
                                    <p:animMotion origin="layout" path="M 0 0 L -0.25 0 E" pathEditMode="relative" ptsTypes="">
                                      <p:cBhvr>
                                        <p:cTn id="179" dur="2000" fill="hold"/>
                                        <p:tgtEl>
                                          <p:spTgt spid="1026"/>
                                        </p:tgtEl>
                                        <p:attrNameLst>
                                          <p:attrName>ppt_x</p:attrName>
                                          <p:attrName>ppt_y</p:attrName>
                                        </p:attrNameLst>
                                      </p:cBhvr>
                                    </p:animMotion>
                                  </p:childTnLst>
                                </p:cTn>
                              </p:par>
                            </p:childTnLst>
                          </p:cTn>
                        </p:par>
                        <p:par>
                          <p:cTn id="180" fill="hold">
                            <p:stCondLst>
                              <p:cond delay="2000"/>
                            </p:stCondLst>
                            <p:childTnLst>
                              <p:par>
                                <p:cTn id="181" presetID="53" presetClass="entr" presetSubtype="16" fill="hold" grpId="0" nodeType="afterEffect">
                                  <p:stCondLst>
                                    <p:cond delay="0"/>
                                  </p:stCondLst>
                                  <p:childTnLst>
                                    <p:set>
                                      <p:cBhvr>
                                        <p:cTn id="182" dur="1" fill="hold">
                                          <p:stCondLst>
                                            <p:cond delay="0"/>
                                          </p:stCondLst>
                                        </p:cTn>
                                        <p:tgtEl>
                                          <p:spTgt spid="23"/>
                                        </p:tgtEl>
                                        <p:attrNameLst>
                                          <p:attrName>style.visibility</p:attrName>
                                        </p:attrNameLst>
                                      </p:cBhvr>
                                      <p:to>
                                        <p:strVal val="visible"/>
                                      </p:to>
                                    </p:set>
                                    <p:anim calcmode="lin" valueType="num">
                                      <p:cBhvr>
                                        <p:cTn id="183" dur="500" fill="hold"/>
                                        <p:tgtEl>
                                          <p:spTgt spid="23"/>
                                        </p:tgtEl>
                                        <p:attrNameLst>
                                          <p:attrName>ppt_w</p:attrName>
                                        </p:attrNameLst>
                                      </p:cBhvr>
                                      <p:tavLst>
                                        <p:tav tm="0">
                                          <p:val>
                                            <p:fltVal val="0"/>
                                          </p:val>
                                        </p:tav>
                                        <p:tav tm="100000">
                                          <p:val>
                                            <p:strVal val="#ppt_w"/>
                                          </p:val>
                                        </p:tav>
                                      </p:tavLst>
                                    </p:anim>
                                    <p:anim calcmode="lin" valueType="num">
                                      <p:cBhvr>
                                        <p:cTn id="184" dur="500" fill="hold"/>
                                        <p:tgtEl>
                                          <p:spTgt spid="23"/>
                                        </p:tgtEl>
                                        <p:attrNameLst>
                                          <p:attrName>ppt_h</p:attrName>
                                        </p:attrNameLst>
                                      </p:cBhvr>
                                      <p:tavLst>
                                        <p:tav tm="0">
                                          <p:val>
                                            <p:fltVal val="0"/>
                                          </p:val>
                                        </p:tav>
                                        <p:tav tm="100000">
                                          <p:val>
                                            <p:strVal val="#ppt_h"/>
                                          </p:val>
                                        </p:tav>
                                      </p:tavLst>
                                    </p:anim>
                                    <p:animEffect transition="in" filter="fade">
                                      <p:cBhvr>
                                        <p:cTn id="185" dur="500"/>
                                        <p:tgtEl>
                                          <p:spTgt spid="23"/>
                                        </p:tgtEl>
                                      </p:cBhvr>
                                    </p:animEffect>
                                  </p:childTnLst>
                                </p:cTn>
                              </p:par>
                              <p:par>
                                <p:cTn id="186" presetID="53" presetClass="exit" presetSubtype="32" fill="hold" nodeType="withEffect">
                                  <p:stCondLst>
                                    <p:cond delay="0"/>
                                  </p:stCondLst>
                                  <p:childTnLst>
                                    <p:anim calcmode="lin" valueType="num">
                                      <p:cBhvr>
                                        <p:cTn id="187" dur="500"/>
                                        <p:tgtEl>
                                          <p:spTgt spid="1026"/>
                                        </p:tgtEl>
                                        <p:attrNameLst>
                                          <p:attrName>ppt_w</p:attrName>
                                        </p:attrNameLst>
                                      </p:cBhvr>
                                      <p:tavLst>
                                        <p:tav tm="0">
                                          <p:val>
                                            <p:strVal val="ppt_w"/>
                                          </p:val>
                                        </p:tav>
                                        <p:tav tm="100000">
                                          <p:val>
                                            <p:fltVal val="0"/>
                                          </p:val>
                                        </p:tav>
                                      </p:tavLst>
                                    </p:anim>
                                    <p:anim calcmode="lin" valueType="num">
                                      <p:cBhvr>
                                        <p:cTn id="188" dur="500"/>
                                        <p:tgtEl>
                                          <p:spTgt spid="1026"/>
                                        </p:tgtEl>
                                        <p:attrNameLst>
                                          <p:attrName>ppt_h</p:attrName>
                                        </p:attrNameLst>
                                      </p:cBhvr>
                                      <p:tavLst>
                                        <p:tav tm="0">
                                          <p:val>
                                            <p:strVal val="ppt_h"/>
                                          </p:val>
                                        </p:tav>
                                        <p:tav tm="100000">
                                          <p:val>
                                            <p:fltVal val="0"/>
                                          </p:val>
                                        </p:tav>
                                      </p:tavLst>
                                    </p:anim>
                                    <p:animEffect transition="out" filter="fade">
                                      <p:cBhvr>
                                        <p:cTn id="189" dur="500"/>
                                        <p:tgtEl>
                                          <p:spTgt spid="1026"/>
                                        </p:tgtEl>
                                      </p:cBhvr>
                                    </p:animEffect>
                                    <p:set>
                                      <p:cBhvr>
                                        <p:cTn id="190" dur="1" fill="hold">
                                          <p:stCondLst>
                                            <p:cond delay="499"/>
                                          </p:stCondLst>
                                        </p:cTn>
                                        <p:tgtEl>
                                          <p:spTgt spid="1026"/>
                                        </p:tgtEl>
                                        <p:attrNameLst>
                                          <p:attrName>style.visibility</p:attrName>
                                        </p:attrNameLst>
                                      </p:cBhvr>
                                      <p:to>
                                        <p:strVal val="hidden"/>
                                      </p:to>
                                    </p:set>
                                  </p:childTnLst>
                                </p:cTn>
                              </p:par>
                            </p:childTnLst>
                          </p:cTn>
                        </p:par>
                      </p:childTnLst>
                    </p:cTn>
                  </p:par>
                  <p:par>
                    <p:cTn id="191" fill="hold">
                      <p:stCondLst>
                        <p:cond delay="indefinite"/>
                      </p:stCondLst>
                      <p:childTnLst>
                        <p:par>
                          <p:cTn id="192" fill="hold">
                            <p:stCondLst>
                              <p:cond delay="0"/>
                            </p:stCondLst>
                            <p:childTnLst>
                              <p:par>
                                <p:cTn id="193" presetID="26" presetClass="entr" presetSubtype="0" fill="hold" grpId="0" nodeType="clickEffect">
                                  <p:stCondLst>
                                    <p:cond delay="0"/>
                                  </p:stCondLst>
                                  <p:childTnLst>
                                    <p:set>
                                      <p:cBhvr>
                                        <p:cTn id="194" dur="1" fill="hold">
                                          <p:stCondLst>
                                            <p:cond delay="0"/>
                                          </p:stCondLst>
                                        </p:cTn>
                                        <p:tgtEl>
                                          <p:spTgt spid="20"/>
                                        </p:tgtEl>
                                        <p:attrNameLst>
                                          <p:attrName>style.visibility</p:attrName>
                                        </p:attrNameLst>
                                      </p:cBhvr>
                                      <p:to>
                                        <p:strVal val="visible"/>
                                      </p:to>
                                    </p:set>
                                    <p:animEffect transition="in" filter="wipe(down)">
                                      <p:cBhvr>
                                        <p:cTn id="195" dur="580">
                                          <p:stCondLst>
                                            <p:cond delay="0"/>
                                          </p:stCondLst>
                                        </p:cTn>
                                        <p:tgtEl>
                                          <p:spTgt spid="20"/>
                                        </p:tgtEl>
                                      </p:cBhvr>
                                    </p:animEffect>
                                    <p:anim calcmode="lin" valueType="num">
                                      <p:cBhvr>
                                        <p:cTn id="196"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97"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98"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99"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00"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01" dur="26">
                                          <p:stCondLst>
                                            <p:cond delay="650"/>
                                          </p:stCondLst>
                                        </p:cTn>
                                        <p:tgtEl>
                                          <p:spTgt spid="20"/>
                                        </p:tgtEl>
                                      </p:cBhvr>
                                      <p:to x="100000" y="60000"/>
                                    </p:animScale>
                                    <p:animScale>
                                      <p:cBhvr>
                                        <p:cTn id="202" dur="166" decel="50000">
                                          <p:stCondLst>
                                            <p:cond delay="676"/>
                                          </p:stCondLst>
                                        </p:cTn>
                                        <p:tgtEl>
                                          <p:spTgt spid="20"/>
                                        </p:tgtEl>
                                      </p:cBhvr>
                                      <p:to x="100000" y="100000"/>
                                    </p:animScale>
                                    <p:animScale>
                                      <p:cBhvr>
                                        <p:cTn id="203" dur="26">
                                          <p:stCondLst>
                                            <p:cond delay="1312"/>
                                          </p:stCondLst>
                                        </p:cTn>
                                        <p:tgtEl>
                                          <p:spTgt spid="20"/>
                                        </p:tgtEl>
                                      </p:cBhvr>
                                      <p:to x="100000" y="80000"/>
                                    </p:animScale>
                                    <p:animScale>
                                      <p:cBhvr>
                                        <p:cTn id="204" dur="166" decel="50000">
                                          <p:stCondLst>
                                            <p:cond delay="1338"/>
                                          </p:stCondLst>
                                        </p:cTn>
                                        <p:tgtEl>
                                          <p:spTgt spid="20"/>
                                        </p:tgtEl>
                                      </p:cBhvr>
                                      <p:to x="100000" y="100000"/>
                                    </p:animScale>
                                    <p:animScale>
                                      <p:cBhvr>
                                        <p:cTn id="205" dur="26">
                                          <p:stCondLst>
                                            <p:cond delay="1642"/>
                                          </p:stCondLst>
                                        </p:cTn>
                                        <p:tgtEl>
                                          <p:spTgt spid="20"/>
                                        </p:tgtEl>
                                      </p:cBhvr>
                                      <p:to x="100000" y="90000"/>
                                    </p:animScale>
                                    <p:animScale>
                                      <p:cBhvr>
                                        <p:cTn id="206" dur="166" decel="50000">
                                          <p:stCondLst>
                                            <p:cond delay="1668"/>
                                          </p:stCondLst>
                                        </p:cTn>
                                        <p:tgtEl>
                                          <p:spTgt spid="20"/>
                                        </p:tgtEl>
                                      </p:cBhvr>
                                      <p:to x="100000" y="100000"/>
                                    </p:animScale>
                                    <p:animScale>
                                      <p:cBhvr>
                                        <p:cTn id="207" dur="26">
                                          <p:stCondLst>
                                            <p:cond delay="1808"/>
                                          </p:stCondLst>
                                        </p:cTn>
                                        <p:tgtEl>
                                          <p:spTgt spid="20"/>
                                        </p:tgtEl>
                                      </p:cBhvr>
                                      <p:to x="100000" y="95000"/>
                                    </p:animScale>
                                    <p:animScale>
                                      <p:cBhvr>
                                        <p:cTn id="208" dur="166" decel="50000">
                                          <p:stCondLst>
                                            <p:cond delay="1834"/>
                                          </p:stCondLst>
                                        </p:cTn>
                                        <p:tgtEl>
                                          <p:spTgt spid="20"/>
                                        </p:tgtEl>
                                      </p:cBhvr>
                                      <p:to x="100000" y="100000"/>
                                    </p:animScale>
                                  </p:childTnLst>
                                </p:cTn>
                              </p:par>
                            </p:childTnLst>
                          </p:cTn>
                        </p:par>
                        <p:par>
                          <p:cTn id="209" fill="hold">
                            <p:stCondLst>
                              <p:cond delay="2000"/>
                            </p:stCondLst>
                            <p:childTnLst>
                              <p:par>
                                <p:cTn id="210" presetID="21" presetClass="entr" presetSubtype="1" fill="hold" nodeType="afterEffect">
                                  <p:stCondLst>
                                    <p:cond delay="0"/>
                                  </p:stCondLst>
                                  <p:childTnLst>
                                    <p:set>
                                      <p:cBhvr>
                                        <p:cTn id="211" dur="1" fill="hold">
                                          <p:stCondLst>
                                            <p:cond delay="0"/>
                                          </p:stCondLst>
                                        </p:cTn>
                                        <p:tgtEl>
                                          <p:spTgt spid="22"/>
                                        </p:tgtEl>
                                        <p:attrNameLst>
                                          <p:attrName>style.visibility</p:attrName>
                                        </p:attrNameLst>
                                      </p:cBhvr>
                                      <p:to>
                                        <p:strVal val="visible"/>
                                      </p:to>
                                    </p:set>
                                    <p:animEffect transition="in" filter="wheel(1)">
                                      <p:cBhvr>
                                        <p:cTn id="212" dur="2000"/>
                                        <p:tgtEl>
                                          <p:spTgt spid="22"/>
                                        </p:tgtEl>
                                      </p:cBhvr>
                                    </p:animEffect>
                                  </p:childTnLst>
                                </p:cTn>
                              </p:par>
                            </p:childTnLst>
                          </p:cTn>
                        </p:par>
                      </p:childTnLst>
                    </p:cTn>
                  </p:par>
                  <p:par>
                    <p:cTn id="213" fill="hold">
                      <p:stCondLst>
                        <p:cond delay="indefinite"/>
                      </p:stCondLst>
                      <p:childTnLst>
                        <p:par>
                          <p:cTn id="214" fill="hold">
                            <p:stCondLst>
                              <p:cond delay="0"/>
                            </p:stCondLst>
                            <p:childTnLst>
                              <p:par>
                                <p:cTn id="215" presetID="22" presetClass="entr" presetSubtype="8" fill="hold" grpId="0" nodeType="clickEffect">
                                  <p:stCondLst>
                                    <p:cond delay="0"/>
                                  </p:stCondLst>
                                  <p:childTnLst>
                                    <p:set>
                                      <p:cBhvr>
                                        <p:cTn id="216" dur="1" fill="hold">
                                          <p:stCondLst>
                                            <p:cond delay="0"/>
                                          </p:stCondLst>
                                        </p:cTn>
                                        <p:tgtEl>
                                          <p:spTgt spid="14"/>
                                        </p:tgtEl>
                                        <p:attrNameLst>
                                          <p:attrName>style.visibility</p:attrName>
                                        </p:attrNameLst>
                                      </p:cBhvr>
                                      <p:to>
                                        <p:strVal val="visible"/>
                                      </p:to>
                                    </p:set>
                                    <p:animEffect transition="in" filter="wipe(left)">
                                      <p:cBhvr>
                                        <p:cTn id="217" dur="1000"/>
                                        <p:tgtEl>
                                          <p:spTgt spid="14"/>
                                        </p:tgtEl>
                                      </p:cBhvr>
                                    </p:animEffect>
                                  </p:childTnLst>
                                </p:cTn>
                              </p:par>
                            </p:childTnLst>
                          </p:cTn>
                        </p:par>
                      </p:childTnLst>
                    </p:cTn>
                  </p:par>
                  <p:par>
                    <p:cTn id="218" fill="hold">
                      <p:stCondLst>
                        <p:cond delay="indefinite"/>
                      </p:stCondLst>
                      <p:childTnLst>
                        <p:par>
                          <p:cTn id="219" fill="hold">
                            <p:stCondLst>
                              <p:cond delay="0"/>
                            </p:stCondLst>
                            <p:childTnLst>
                              <p:par>
                                <p:cTn id="220" presetID="53" presetClass="exit" presetSubtype="32" fill="hold" grpId="1" nodeType="clickEffect">
                                  <p:stCondLst>
                                    <p:cond delay="0"/>
                                  </p:stCondLst>
                                  <p:childTnLst>
                                    <p:anim calcmode="lin" valueType="num">
                                      <p:cBhvr>
                                        <p:cTn id="221" dur="500"/>
                                        <p:tgtEl>
                                          <p:spTgt spid="14"/>
                                        </p:tgtEl>
                                        <p:attrNameLst>
                                          <p:attrName>ppt_w</p:attrName>
                                        </p:attrNameLst>
                                      </p:cBhvr>
                                      <p:tavLst>
                                        <p:tav tm="0">
                                          <p:val>
                                            <p:strVal val="ppt_w"/>
                                          </p:val>
                                        </p:tav>
                                        <p:tav tm="100000">
                                          <p:val>
                                            <p:fltVal val="0"/>
                                          </p:val>
                                        </p:tav>
                                      </p:tavLst>
                                    </p:anim>
                                    <p:anim calcmode="lin" valueType="num">
                                      <p:cBhvr>
                                        <p:cTn id="222" dur="500"/>
                                        <p:tgtEl>
                                          <p:spTgt spid="14"/>
                                        </p:tgtEl>
                                        <p:attrNameLst>
                                          <p:attrName>ppt_h</p:attrName>
                                        </p:attrNameLst>
                                      </p:cBhvr>
                                      <p:tavLst>
                                        <p:tav tm="0">
                                          <p:val>
                                            <p:strVal val="ppt_h"/>
                                          </p:val>
                                        </p:tav>
                                        <p:tav tm="100000">
                                          <p:val>
                                            <p:fltVal val="0"/>
                                          </p:val>
                                        </p:tav>
                                      </p:tavLst>
                                    </p:anim>
                                    <p:animEffect transition="out" filter="fade">
                                      <p:cBhvr>
                                        <p:cTn id="223" dur="500"/>
                                        <p:tgtEl>
                                          <p:spTgt spid="14"/>
                                        </p:tgtEl>
                                      </p:cBhvr>
                                    </p:animEffect>
                                    <p:set>
                                      <p:cBhvr>
                                        <p:cTn id="224" dur="1" fill="hold">
                                          <p:stCondLst>
                                            <p:cond delay="499"/>
                                          </p:stCondLst>
                                        </p:cTn>
                                        <p:tgtEl>
                                          <p:spTgt spid="14"/>
                                        </p:tgtEl>
                                        <p:attrNameLst>
                                          <p:attrName>style.visibility</p:attrName>
                                        </p:attrNameLst>
                                      </p:cBhvr>
                                      <p:to>
                                        <p:strVal val="hidden"/>
                                      </p:to>
                                    </p:set>
                                  </p:childTnLst>
                                </p:cTn>
                              </p:par>
                            </p:childTnLst>
                          </p:cTn>
                        </p:par>
                        <p:par>
                          <p:cTn id="225" fill="hold">
                            <p:stCondLst>
                              <p:cond delay="500"/>
                            </p:stCondLst>
                            <p:childTnLst>
                              <p:par>
                                <p:cTn id="226" presetID="53" presetClass="exit" presetSubtype="32" fill="hold" nodeType="afterEffect">
                                  <p:stCondLst>
                                    <p:cond delay="0"/>
                                  </p:stCondLst>
                                  <p:childTnLst>
                                    <p:anim calcmode="lin" valueType="num">
                                      <p:cBhvr>
                                        <p:cTn id="227" dur="500"/>
                                        <p:tgtEl>
                                          <p:spTgt spid="22"/>
                                        </p:tgtEl>
                                        <p:attrNameLst>
                                          <p:attrName>ppt_w</p:attrName>
                                        </p:attrNameLst>
                                      </p:cBhvr>
                                      <p:tavLst>
                                        <p:tav tm="0">
                                          <p:val>
                                            <p:strVal val="ppt_w"/>
                                          </p:val>
                                        </p:tav>
                                        <p:tav tm="100000">
                                          <p:val>
                                            <p:fltVal val="0"/>
                                          </p:val>
                                        </p:tav>
                                      </p:tavLst>
                                    </p:anim>
                                    <p:anim calcmode="lin" valueType="num">
                                      <p:cBhvr>
                                        <p:cTn id="228" dur="500"/>
                                        <p:tgtEl>
                                          <p:spTgt spid="22"/>
                                        </p:tgtEl>
                                        <p:attrNameLst>
                                          <p:attrName>ppt_h</p:attrName>
                                        </p:attrNameLst>
                                      </p:cBhvr>
                                      <p:tavLst>
                                        <p:tav tm="0">
                                          <p:val>
                                            <p:strVal val="ppt_h"/>
                                          </p:val>
                                        </p:tav>
                                        <p:tav tm="100000">
                                          <p:val>
                                            <p:fltVal val="0"/>
                                          </p:val>
                                        </p:tav>
                                      </p:tavLst>
                                    </p:anim>
                                    <p:animEffect transition="out" filter="fade">
                                      <p:cBhvr>
                                        <p:cTn id="229" dur="500"/>
                                        <p:tgtEl>
                                          <p:spTgt spid="22"/>
                                        </p:tgtEl>
                                      </p:cBhvr>
                                    </p:animEffect>
                                    <p:set>
                                      <p:cBhvr>
                                        <p:cTn id="230" dur="1" fill="hold">
                                          <p:stCondLst>
                                            <p:cond delay="499"/>
                                          </p:stCondLst>
                                        </p:cTn>
                                        <p:tgtEl>
                                          <p:spTgt spid="22"/>
                                        </p:tgtEl>
                                        <p:attrNameLst>
                                          <p:attrName>style.visibility</p:attrName>
                                        </p:attrNameLst>
                                      </p:cBhvr>
                                      <p:to>
                                        <p:strVal val="hidden"/>
                                      </p:to>
                                    </p:set>
                                  </p:childTnLst>
                                </p:cTn>
                              </p:par>
                            </p:childTnLst>
                          </p:cTn>
                        </p:par>
                      </p:childTnLst>
                    </p:cTn>
                  </p:par>
                  <p:par>
                    <p:cTn id="231" fill="hold">
                      <p:stCondLst>
                        <p:cond delay="indefinite"/>
                      </p:stCondLst>
                      <p:childTnLst>
                        <p:par>
                          <p:cTn id="232" fill="hold">
                            <p:stCondLst>
                              <p:cond delay="0"/>
                            </p:stCondLst>
                            <p:childTnLst>
                              <p:par>
                                <p:cTn id="233" presetID="22" presetClass="entr" presetSubtype="8" fill="hold" grpId="0" nodeType="clickEffect">
                                  <p:stCondLst>
                                    <p:cond delay="0"/>
                                  </p:stCondLst>
                                  <p:childTnLst>
                                    <p:set>
                                      <p:cBhvr>
                                        <p:cTn id="234" dur="1" fill="hold">
                                          <p:stCondLst>
                                            <p:cond delay="0"/>
                                          </p:stCondLst>
                                        </p:cTn>
                                        <p:tgtEl>
                                          <p:spTgt spid="21">
                                            <p:bg/>
                                          </p:spTgt>
                                        </p:tgtEl>
                                        <p:attrNameLst>
                                          <p:attrName>style.visibility</p:attrName>
                                        </p:attrNameLst>
                                      </p:cBhvr>
                                      <p:to>
                                        <p:strVal val="visible"/>
                                      </p:to>
                                    </p:set>
                                    <p:animEffect transition="in" filter="wipe(left)">
                                      <p:cBhvr>
                                        <p:cTn id="235" dur="1000"/>
                                        <p:tgtEl>
                                          <p:spTgt spid="21">
                                            <p:bg/>
                                          </p:spTgt>
                                        </p:tgtEl>
                                      </p:cBhvr>
                                    </p:animEffect>
                                  </p:childTnLst>
                                </p:cTn>
                              </p:par>
                              <p:par>
                                <p:cTn id="236" presetID="22" presetClass="entr" presetSubtype="8" fill="hold" grpId="0" nodeType="withEffect">
                                  <p:stCondLst>
                                    <p:cond delay="0"/>
                                  </p:stCondLst>
                                  <p:childTnLst>
                                    <p:set>
                                      <p:cBhvr>
                                        <p:cTn id="237" dur="1" fill="hold">
                                          <p:stCondLst>
                                            <p:cond delay="0"/>
                                          </p:stCondLst>
                                        </p:cTn>
                                        <p:tgtEl>
                                          <p:spTgt spid="21">
                                            <p:txEl>
                                              <p:pRg st="0" end="0"/>
                                            </p:txEl>
                                          </p:spTgt>
                                        </p:tgtEl>
                                        <p:attrNameLst>
                                          <p:attrName>style.visibility</p:attrName>
                                        </p:attrNameLst>
                                      </p:cBhvr>
                                      <p:to>
                                        <p:strVal val="visible"/>
                                      </p:to>
                                    </p:set>
                                    <p:animEffect transition="in" filter="wipe(left)">
                                      <p:cBhvr>
                                        <p:cTn id="238" dur="1000"/>
                                        <p:tgtEl>
                                          <p:spTgt spid="21">
                                            <p:txEl>
                                              <p:pRg st="0" end="0"/>
                                            </p:txEl>
                                          </p:spTgt>
                                        </p:tgtEl>
                                      </p:cBhvr>
                                    </p:animEffect>
                                  </p:childTnLst>
                                </p:cTn>
                              </p:par>
                            </p:childTnLst>
                          </p:cTn>
                        </p:par>
                      </p:childTnLst>
                    </p:cTn>
                  </p:par>
                  <p:par>
                    <p:cTn id="239" fill="hold">
                      <p:stCondLst>
                        <p:cond delay="indefinite"/>
                      </p:stCondLst>
                      <p:childTnLst>
                        <p:par>
                          <p:cTn id="240" fill="hold">
                            <p:stCondLst>
                              <p:cond delay="0"/>
                            </p:stCondLst>
                            <p:childTnLst>
                              <p:par>
                                <p:cTn id="241" presetID="22" presetClass="entr" presetSubtype="8" fill="hold" grpId="0" nodeType="clickEffect">
                                  <p:stCondLst>
                                    <p:cond delay="0"/>
                                  </p:stCondLst>
                                  <p:childTnLst>
                                    <p:set>
                                      <p:cBhvr>
                                        <p:cTn id="242" dur="1" fill="hold">
                                          <p:stCondLst>
                                            <p:cond delay="0"/>
                                          </p:stCondLst>
                                        </p:cTn>
                                        <p:tgtEl>
                                          <p:spTgt spid="21">
                                            <p:txEl>
                                              <p:pRg st="1" end="1"/>
                                            </p:txEl>
                                          </p:spTgt>
                                        </p:tgtEl>
                                        <p:attrNameLst>
                                          <p:attrName>style.visibility</p:attrName>
                                        </p:attrNameLst>
                                      </p:cBhvr>
                                      <p:to>
                                        <p:strVal val="visible"/>
                                      </p:to>
                                    </p:set>
                                    <p:animEffect transition="in" filter="wipe(left)">
                                      <p:cBhvr>
                                        <p:cTn id="243" dur="1000"/>
                                        <p:tgtEl>
                                          <p:spTgt spid="21">
                                            <p:txEl>
                                              <p:pRg st="1" end="1"/>
                                            </p:txEl>
                                          </p:spTgt>
                                        </p:tgtEl>
                                      </p:cBhvr>
                                    </p:animEffect>
                                  </p:childTnLst>
                                </p:cTn>
                              </p:par>
                            </p:childTnLst>
                          </p:cTn>
                        </p:par>
                        <p:par>
                          <p:cTn id="244" fill="hold">
                            <p:stCondLst>
                              <p:cond delay="1000"/>
                            </p:stCondLst>
                            <p:childTnLst>
                              <p:par>
                                <p:cTn id="245" presetID="22" presetClass="entr" presetSubtype="8" fill="hold" grpId="0" nodeType="afterEffect">
                                  <p:stCondLst>
                                    <p:cond delay="0"/>
                                  </p:stCondLst>
                                  <p:childTnLst>
                                    <p:set>
                                      <p:cBhvr>
                                        <p:cTn id="246" dur="1" fill="hold">
                                          <p:stCondLst>
                                            <p:cond delay="0"/>
                                          </p:stCondLst>
                                        </p:cTn>
                                        <p:tgtEl>
                                          <p:spTgt spid="21">
                                            <p:txEl>
                                              <p:pRg st="2" end="2"/>
                                            </p:txEl>
                                          </p:spTgt>
                                        </p:tgtEl>
                                        <p:attrNameLst>
                                          <p:attrName>style.visibility</p:attrName>
                                        </p:attrNameLst>
                                      </p:cBhvr>
                                      <p:to>
                                        <p:strVal val="visible"/>
                                      </p:to>
                                    </p:set>
                                    <p:animEffect transition="in" filter="wipe(left)">
                                      <p:cBhvr>
                                        <p:cTn id="247" dur="10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8" grpId="0" animBg="1"/>
      <p:bldP spid="7" grpId="0" build="p"/>
      <p:bldP spid="4" grpId="0" animBg="1"/>
      <p:bldP spid="4" grpId="1" animBg="1"/>
      <p:bldP spid="9" grpId="0" animBg="1"/>
      <p:bldP spid="9" grpId="1" animBg="1"/>
      <p:bldP spid="5" grpId="0" animBg="1"/>
      <p:bldP spid="5" grpId="1" animBg="1"/>
      <p:bldP spid="12" grpId="0" animBg="1"/>
      <p:bldP spid="12" grpId="1" animBg="1"/>
      <p:bldP spid="13" grpId="0" animBg="1"/>
      <p:bldP spid="13" grpId="1" animBg="1"/>
      <p:bldP spid="15" grpId="0" animBg="1"/>
      <p:bldP spid="15" grpId="2" animBg="1"/>
      <p:bldP spid="11" grpId="0" animBg="1"/>
      <p:bldP spid="11" grpId="1" animBg="1"/>
      <p:bldP spid="20" grpId="0" animBg="1"/>
      <p:bldP spid="14" grpId="0" animBg="1"/>
      <p:bldP spid="14" grpId="1" animBg="1"/>
      <p:bldP spid="21" grpId="0" uiExpand="1" build="p"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7384"/>
            <a:ext cx="9142890" cy="84638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fr-FR" sz="24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John Handy LET" pitchFamily="2" charset="0"/>
              </a:rPr>
              <a:t>III. Un espace stratégique, convoité par des acteurs nombreux.</a:t>
            </a:r>
          </a:p>
          <a:p>
            <a:r>
              <a:rPr lang="fr-FR" sz="25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John Handy LET" pitchFamily="2" charset="0"/>
              </a:rPr>
              <a:t>	</a:t>
            </a:r>
            <a:endParaRPr lang="fr-FR" sz="2000" b="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John Handy LET" pitchFamily="2" charset="0"/>
            </a:endParaRPr>
          </a:p>
        </p:txBody>
      </p:sp>
      <p:pic>
        <p:nvPicPr>
          <p:cNvPr id="3" name="Picture 4" descr="http://ethnolyceum.files.wordpress.com/2013/01/glez_jeuneafrique_21032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0201" y="395808"/>
            <a:ext cx="1852953" cy="1044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 name="Picture 59" descr="Les investissements directs étrangers entrants en Afrique"/>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4318" t="526" b="2583"/>
          <a:stretch>
            <a:fillRect/>
          </a:stretch>
        </p:blipFill>
        <p:spPr bwMode="auto">
          <a:xfrm>
            <a:off x="2179647" y="395808"/>
            <a:ext cx="818728" cy="1044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Imag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85831" y="399705"/>
            <a:ext cx="1233568" cy="1044000"/>
          </a:xfrm>
          <a:prstGeom prst="rect">
            <a:avLst/>
          </a:prstGeom>
        </p:spPr>
      </p:pic>
      <p:pic>
        <p:nvPicPr>
          <p:cNvPr id="12" name="Imag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08798" y="1540054"/>
            <a:ext cx="742922" cy="1044000"/>
          </a:xfrm>
          <a:prstGeom prst="rect">
            <a:avLst/>
          </a:prstGeom>
        </p:spPr>
      </p:pic>
      <p:pic>
        <p:nvPicPr>
          <p:cNvPr id="13" name="Imag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2000" y="1535929"/>
            <a:ext cx="794934" cy="1044000"/>
          </a:xfrm>
          <a:prstGeom prst="rect">
            <a:avLst/>
          </a:prstGeom>
        </p:spPr>
      </p:pic>
      <p:pic>
        <p:nvPicPr>
          <p:cNvPr id="16" name="Imag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39868" y="1564116"/>
            <a:ext cx="5464580" cy="4624812"/>
          </a:xfrm>
          <a:prstGeom prst="rect">
            <a:avLst/>
          </a:prstGeom>
        </p:spPr>
      </p:pic>
      <p:pic>
        <p:nvPicPr>
          <p:cNvPr id="4" name="Imag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49177" y="395808"/>
            <a:ext cx="1085852" cy="1044000"/>
          </a:xfrm>
          <a:prstGeom prst="rect">
            <a:avLst/>
          </a:prstGeom>
        </p:spPr>
      </p:pic>
      <p:pic>
        <p:nvPicPr>
          <p:cNvPr id="6" name="Image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2496" y="399705"/>
            <a:ext cx="1716349" cy="1044000"/>
          </a:xfrm>
          <a:prstGeom prst="rect">
            <a:avLst/>
          </a:prstGeom>
        </p:spPr>
      </p:pic>
      <p:pic>
        <p:nvPicPr>
          <p:cNvPr id="2052" name="Picture 4" descr="http://1.bp.blogspot.com/-0hfS_m7NXUg/UQ0e8zfdWKI/AAAAAAAAC0E/q8LZ_hYlqbk/s1600/france+stops+aq.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8061" r="1212" b="8123"/>
          <a:stretch/>
        </p:blipFill>
        <p:spPr bwMode="auto">
          <a:xfrm>
            <a:off x="7373956" y="395808"/>
            <a:ext cx="1230492" cy="1044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5" name="Imag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03848" y="1556792"/>
            <a:ext cx="5424084" cy="3247646"/>
          </a:xfrm>
          <a:prstGeom prst="rect">
            <a:avLst/>
          </a:prstGeom>
        </p:spPr>
      </p:pic>
      <p:pic>
        <p:nvPicPr>
          <p:cNvPr id="18" name="Picture 59" descr="Les investissements directs étrangers entrants en Afrique"/>
          <p:cNvPicPr>
            <a:picLocks noChangeAspect="1" noChangeArrowheads="1"/>
          </p:cNvPicPr>
          <p:nvPr/>
        </p:nvPicPr>
        <p:blipFill>
          <a:blip r:embed="rId14">
            <a:extLst>
              <a:ext uri="{28A0092B-C50C-407E-A947-70E740481C1C}">
                <a14:useLocalDpi xmlns:a14="http://schemas.microsoft.com/office/drawing/2010/main" val="0"/>
              </a:ext>
            </a:extLst>
          </a:blip>
          <a:srcRect l="4318" t="526" b="2583"/>
          <a:stretch>
            <a:fillRect/>
          </a:stretch>
        </p:blipFill>
        <p:spPr bwMode="auto">
          <a:xfrm>
            <a:off x="4054085" y="1577932"/>
            <a:ext cx="3913636" cy="499046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Image 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203848" y="1535929"/>
            <a:ext cx="5400600" cy="5192440"/>
          </a:xfrm>
          <a:prstGeom prst="rect">
            <a:avLst/>
          </a:prstGeom>
        </p:spPr>
      </p:pic>
      <p:pic>
        <p:nvPicPr>
          <p:cNvPr id="20" name="Picture 4" descr="http://ethnolyceum.files.wordpress.com/2013/01/glez_jeuneafrique_21032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3653" y="1535929"/>
            <a:ext cx="5420794" cy="305421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2" name="Rectangle 21"/>
          <p:cNvSpPr/>
          <p:nvPr/>
        </p:nvSpPr>
        <p:spPr>
          <a:xfrm>
            <a:off x="3183653" y="1525850"/>
            <a:ext cx="5420795" cy="524759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fr-FR" sz="1400" b="1" u="sng" cap="small" dirty="0">
                <a:latin typeface="Tw Cen MT" pitchFamily="34" charset="0"/>
              </a:rPr>
              <a:t>Les nouveaux enjeux </a:t>
            </a:r>
            <a:r>
              <a:rPr lang="fr-FR" sz="1400" b="1" u="sng" cap="small" dirty="0" smtClean="0">
                <a:latin typeface="Tw Cen MT" pitchFamily="34" charset="0"/>
              </a:rPr>
              <a:t>sécuritaires</a:t>
            </a:r>
            <a:endParaRPr lang="fr-FR" sz="1400" b="1" u="sng" cap="small" dirty="0">
              <a:latin typeface="Tw Cen MT" pitchFamily="34" charset="0"/>
            </a:endParaRPr>
          </a:p>
          <a:p>
            <a:pPr algn="just"/>
            <a:r>
              <a:rPr lang="fr-FR" sz="1300" b="1" dirty="0">
                <a:latin typeface="Tw Cen MT" pitchFamily="34" charset="0"/>
              </a:rPr>
              <a:t>La présence de mouvements terroristes islamistes, le développement du trafic des stupéfiants et des armes, les migrations clandestines et les nouveaux enjeux miniers et pétroliers ont fini par mettre la question de la sécurité sur le devant de la scène, les États sahariens et les puissances occidentales ne pouvant plus tolérer un tel désordre  : le Sahara est désormais un «  front de guerre contre le terrorisme  », les États-Unis jugeant que leur propre sécurité est dépendante des succès contre le terrorisme, tout particulièrement au Maghreb-Sahel dont sont originaires des combattants affrontés en Afghanistan. Dès 2002, soit un an après les attentats du 11 septembre 2001, les États-Unis cherchent à renforcer les capacités des gouvernements de la région. La stratégie américaine consiste en effet à sous-traiter aux États la lutte contre le terrorisme et les trafiquants de drogue tout en leur en donnant les moyens. En cela, ils tirent les conclusions de leurs interventions en Irak et en Afghanistan</a:t>
            </a:r>
            <a:r>
              <a:rPr lang="fr-FR" sz="1300" b="1" dirty="0" smtClean="0">
                <a:latin typeface="Tw Cen MT" pitchFamily="34" charset="0"/>
              </a:rPr>
              <a:t>.</a:t>
            </a:r>
            <a:endParaRPr lang="fr-FR" sz="1300" b="1" dirty="0">
              <a:latin typeface="Tw Cen MT" pitchFamily="34" charset="0"/>
            </a:endParaRPr>
          </a:p>
          <a:p>
            <a:pPr algn="just"/>
            <a:r>
              <a:rPr lang="fr-FR" sz="1300" b="1" dirty="0">
                <a:latin typeface="Tw Cen MT" pitchFamily="34" charset="0"/>
              </a:rPr>
              <a:t>Les intérêts vitaux de la France sont aussi menacés par l’instabilité de la région qui s’est traduite par l’enlèvement de plusieurs de ses ressortissants et des menaces non dissimulées sur ses intérêts économiques et politiques. C’est pourquoi elle cherche à développer sa coopération sécuritaire et militaire avec ses anciennes colonies sahéliennes, notamment dans le domaine des flux migratoires à destination de l’Europe. Les amalgames entre «  terrorisme  » et «  migration clandestine  » sont de plus en plus récurrents si bien que des États comme l’Algérie ont renforcé leurs contrôles des déplacements dans la zone à la satisfaction des États-Unis et de l’Europe</a:t>
            </a:r>
            <a:r>
              <a:rPr lang="fr-FR" sz="1300" b="1" dirty="0" smtClean="0">
                <a:latin typeface="Tw Cen MT" pitchFamily="34" charset="0"/>
              </a:rPr>
              <a:t>.</a:t>
            </a:r>
          </a:p>
          <a:p>
            <a:pPr algn="r"/>
            <a:r>
              <a:rPr lang="fr-FR" sz="900" b="1" i="1" dirty="0">
                <a:latin typeface="Tw Cen MT" pitchFamily="34" charset="0"/>
              </a:rPr>
              <a:t>Emmanuel GREGOIRE, André </a:t>
            </a:r>
            <a:r>
              <a:rPr lang="fr-FR" sz="900" b="1" i="1" dirty="0" err="1" smtClean="0">
                <a:latin typeface="Tw Cen MT" pitchFamily="34" charset="0"/>
              </a:rPr>
              <a:t>Bourgeot</a:t>
            </a:r>
            <a:r>
              <a:rPr lang="fr-FR" sz="900" b="1" i="1" dirty="0">
                <a:latin typeface="Tw Cen MT" pitchFamily="34" charset="0"/>
              </a:rPr>
              <a:t> (http://</a:t>
            </a:r>
            <a:r>
              <a:rPr lang="fr-FR" sz="900" b="1" i="1" dirty="0" smtClean="0">
                <a:latin typeface="Tw Cen MT" pitchFamily="34" charset="0"/>
              </a:rPr>
              <a:t>www.herodote.org/spip.php?article507)</a:t>
            </a:r>
            <a:endParaRPr lang="fr-FR" sz="900" b="1" i="1" dirty="0">
              <a:latin typeface="Tw Cen MT" pitchFamily="34" charset="0"/>
            </a:endParaRPr>
          </a:p>
        </p:txBody>
      </p:sp>
      <p:sp>
        <p:nvSpPr>
          <p:cNvPr id="23" name="Rectangle 22"/>
          <p:cNvSpPr/>
          <p:nvPr/>
        </p:nvSpPr>
        <p:spPr>
          <a:xfrm>
            <a:off x="3049177" y="1525850"/>
            <a:ext cx="5562799" cy="5220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wrap="square" lIns="36000" tIns="36000" rIns="36000" bIns="36000">
            <a:spAutoFit/>
          </a:bodyPr>
          <a:lstStyle/>
          <a:p>
            <a:pPr algn="ctr"/>
            <a:r>
              <a:rPr lang="fr-FR" sz="1400" b="1" u="sng" cap="small" dirty="0">
                <a:latin typeface="Tw Cen MT" pitchFamily="34" charset="0"/>
              </a:rPr>
              <a:t>Migrations entre les deux rives du </a:t>
            </a:r>
            <a:r>
              <a:rPr lang="fr-FR" sz="1400" b="1" u="sng" cap="small" dirty="0" smtClean="0">
                <a:latin typeface="Tw Cen MT" pitchFamily="34" charset="0"/>
              </a:rPr>
              <a:t>Sahara</a:t>
            </a:r>
            <a:endParaRPr lang="fr-FR" sz="1300" b="1" u="sng" cap="small" dirty="0" smtClean="0">
              <a:latin typeface="Tw Cen MT" pitchFamily="34" charset="0"/>
            </a:endParaRPr>
          </a:p>
          <a:p>
            <a:pPr algn="just"/>
            <a:r>
              <a:rPr lang="fr-FR" sz="1300" b="1" dirty="0" smtClean="0">
                <a:latin typeface="Tw Cen MT" pitchFamily="34" charset="0"/>
              </a:rPr>
              <a:t>Depuis </a:t>
            </a:r>
            <a:r>
              <a:rPr lang="fr-FR" sz="1300" b="1" dirty="0">
                <a:latin typeface="Tw Cen MT" pitchFamily="34" charset="0"/>
              </a:rPr>
              <a:t>le début des années 1990, les flux migratoires au départ de l'Afrique subsaharienne et en direction de l'Afrique du nord prennent une ampleur inédite. Alors que les déséquilibres régionaux s'exacerbent et que de fortes turbulences remettent en question les fonctions d'accueil de certains pays africains, de nouvelles configurations se dessinent pour atteindre les " forteresses " du Nord. La migration par étapes redevient un scénario fréquent pour des migrants africains qui ont subi de plein fouet les ajustements structurels et la dévaluation du franc CFA assortis d’une détérioration de leur pouvoir d’achat et qui sont confrontés, par ailleurs, à la généralisation du régime des visas dans l’espace Schengen. La distinction habituelle entre pays d’émigration et pays d’immigration s’estompe face à des combinaisons plus complexes. Les Etats maghrébins sont aujourd’hui soumis à de fortes pressions pour lutter contre les migrations irrégulières et ont été conduits notamment à réviser les conditions d’entrées, de séjour et d’emploi des étrangers dans leurs pays. L’Europe entend bien impliquer de plus en plus largement " les pays de transit " dans le règlement politique de ces mouvements, leur attribuant la fonction de " zone tampon " et leur demandant un double contrôle des frontières avec l’Europe et l’Afrique, procédant ainsi à l’externalisation des procédures d’immigration et d’asile. Face à cette obsession sécuritaire et cette volonté d’imposer de nouvelles frontières au sud de l’Europe, rares sont pourtant les Etats d’Afrique subsaharienne à vouloir remettre en question l’approche unilatérale des politiques migratoires ainsi que le lien établi entre les accords de réadmission des migrants en situation irrégulière et une aide accrue au développement dans le pays de départ </a:t>
            </a:r>
            <a:endParaRPr lang="fr-FR" sz="1300" b="1" dirty="0" smtClean="0">
              <a:latin typeface="Tw Cen MT" pitchFamily="34" charset="0"/>
            </a:endParaRPr>
          </a:p>
          <a:p>
            <a:pPr algn="r"/>
            <a:r>
              <a:rPr lang="fr-FR" sz="900" b="1" i="1" dirty="0">
                <a:latin typeface="Tw Cen MT" pitchFamily="34" charset="0"/>
              </a:rPr>
              <a:t>Sylvie </a:t>
            </a:r>
            <a:r>
              <a:rPr lang="fr-FR" sz="900" b="1" i="1" dirty="0" err="1">
                <a:latin typeface="Tw Cen MT" pitchFamily="34" charset="0"/>
              </a:rPr>
              <a:t>Bredeloup</a:t>
            </a:r>
            <a:r>
              <a:rPr lang="fr-FR" sz="900" b="1" i="1" dirty="0">
                <a:latin typeface="Tw Cen MT" pitchFamily="34" charset="0"/>
              </a:rPr>
              <a:t> et Olivier Pliez (http://</a:t>
            </a:r>
            <a:r>
              <a:rPr lang="fr-FR" sz="900" b="1" i="1" dirty="0" smtClean="0">
                <a:latin typeface="Tw Cen MT" pitchFamily="34" charset="0"/>
              </a:rPr>
              <a:t>www.autrepart.ird.fr/editos/edito36.html)</a:t>
            </a:r>
            <a:endParaRPr lang="fr-FR" sz="900" b="1" i="1" dirty="0">
              <a:latin typeface="Tw Cen MT" pitchFamily="34" charset="0"/>
            </a:endParaRPr>
          </a:p>
        </p:txBody>
      </p:sp>
      <p:pic>
        <p:nvPicPr>
          <p:cNvPr id="2054" name="Picture 6" descr="http://1.bp.blogspot.com/-0hfS_m7NXUg/UQ0e8zfdWKI/AAAAAAAAC0E/q8LZ_hYlqbk/s1600/france+stops+aq.jpg"/>
          <p:cNvPicPr>
            <a:picLocks noChangeAspect="1" noChangeArrowheads="1"/>
          </p:cNvPicPr>
          <p:nvPr/>
        </p:nvPicPr>
        <p:blipFill rotWithShape="1">
          <a:blip r:embed="rId16">
            <a:extLst>
              <a:ext uri="{28A0092B-C50C-407E-A947-70E740481C1C}">
                <a14:useLocalDpi xmlns:a14="http://schemas.microsoft.com/office/drawing/2010/main" val="0"/>
              </a:ext>
            </a:extLst>
          </a:blip>
          <a:srcRect t="7988" r="1133" b="8416"/>
          <a:stretch/>
        </p:blipFill>
        <p:spPr bwMode="auto">
          <a:xfrm>
            <a:off x="3049176" y="1540054"/>
            <a:ext cx="5555271" cy="469725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Ellipse 7"/>
          <p:cNvSpPr/>
          <p:nvPr/>
        </p:nvSpPr>
        <p:spPr>
          <a:xfrm>
            <a:off x="407212" y="396000"/>
            <a:ext cx="360040" cy="360000"/>
          </a:xfrm>
          <a:prstGeom prst="ellipse">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r-FR" b="1" dirty="0" smtClean="0">
                <a:latin typeface="Tw Cen MT" pitchFamily="34" charset="0"/>
              </a:rPr>
              <a:t>1</a:t>
            </a:r>
            <a:endParaRPr lang="fr-FR" b="1" dirty="0">
              <a:latin typeface="Tw Cen MT" pitchFamily="34" charset="0"/>
            </a:endParaRPr>
          </a:p>
        </p:txBody>
      </p:sp>
      <p:sp>
        <p:nvSpPr>
          <p:cNvPr id="26" name="Ellipse 25"/>
          <p:cNvSpPr/>
          <p:nvPr/>
        </p:nvSpPr>
        <p:spPr>
          <a:xfrm>
            <a:off x="2178000" y="396000"/>
            <a:ext cx="360040" cy="360000"/>
          </a:xfrm>
          <a:prstGeom prst="ellipse">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r-FR" b="1" dirty="0" smtClean="0">
                <a:latin typeface="Tw Cen MT" pitchFamily="34" charset="0"/>
              </a:rPr>
              <a:t>2</a:t>
            </a:r>
            <a:endParaRPr lang="fr-FR" b="1" dirty="0">
              <a:latin typeface="Tw Cen MT" pitchFamily="34" charset="0"/>
            </a:endParaRPr>
          </a:p>
        </p:txBody>
      </p:sp>
      <p:sp>
        <p:nvSpPr>
          <p:cNvPr id="27" name="Ellipse 26"/>
          <p:cNvSpPr/>
          <p:nvPr/>
        </p:nvSpPr>
        <p:spPr>
          <a:xfrm>
            <a:off x="3056400" y="396000"/>
            <a:ext cx="360040" cy="360000"/>
          </a:xfrm>
          <a:prstGeom prst="ellipse">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r-FR" b="1" dirty="0" smtClean="0">
                <a:latin typeface="Tw Cen MT" pitchFamily="34" charset="0"/>
              </a:rPr>
              <a:t>3</a:t>
            </a:r>
            <a:endParaRPr lang="fr-FR" b="1" dirty="0">
              <a:latin typeface="Tw Cen MT" pitchFamily="34" charset="0"/>
            </a:endParaRPr>
          </a:p>
        </p:txBody>
      </p:sp>
      <p:sp>
        <p:nvSpPr>
          <p:cNvPr id="28" name="Ellipse 27"/>
          <p:cNvSpPr/>
          <p:nvPr/>
        </p:nvSpPr>
        <p:spPr>
          <a:xfrm>
            <a:off x="4211405" y="396000"/>
            <a:ext cx="360040" cy="360000"/>
          </a:xfrm>
          <a:prstGeom prst="ellipse">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r-FR" b="1" dirty="0" smtClean="0">
                <a:latin typeface="Tw Cen MT" pitchFamily="34" charset="0"/>
              </a:rPr>
              <a:t>4</a:t>
            </a:r>
            <a:endParaRPr lang="fr-FR" b="1" dirty="0">
              <a:latin typeface="Tw Cen MT" pitchFamily="34" charset="0"/>
            </a:endParaRPr>
          </a:p>
        </p:txBody>
      </p:sp>
      <p:sp>
        <p:nvSpPr>
          <p:cNvPr id="29" name="Ellipse 28"/>
          <p:cNvSpPr/>
          <p:nvPr/>
        </p:nvSpPr>
        <p:spPr>
          <a:xfrm>
            <a:off x="5466771" y="396000"/>
            <a:ext cx="360040" cy="360000"/>
          </a:xfrm>
          <a:prstGeom prst="ellipse">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r-FR" b="1" dirty="0" smtClean="0">
                <a:latin typeface="Tw Cen MT" pitchFamily="34" charset="0"/>
              </a:rPr>
              <a:t>5</a:t>
            </a:r>
            <a:endParaRPr lang="fr-FR" b="1" dirty="0">
              <a:latin typeface="Tw Cen MT" pitchFamily="34" charset="0"/>
            </a:endParaRPr>
          </a:p>
        </p:txBody>
      </p:sp>
      <p:sp>
        <p:nvSpPr>
          <p:cNvPr id="30" name="Ellipse 29"/>
          <p:cNvSpPr/>
          <p:nvPr/>
        </p:nvSpPr>
        <p:spPr>
          <a:xfrm>
            <a:off x="7362000" y="396000"/>
            <a:ext cx="360040" cy="360000"/>
          </a:xfrm>
          <a:prstGeom prst="ellipse">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r-FR" b="1" dirty="0" smtClean="0">
                <a:latin typeface="Tw Cen MT" pitchFamily="34" charset="0"/>
              </a:rPr>
              <a:t>6</a:t>
            </a:r>
            <a:endParaRPr lang="fr-FR" b="1" dirty="0">
              <a:latin typeface="Tw Cen MT" pitchFamily="34" charset="0"/>
            </a:endParaRPr>
          </a:p>
        </p:txBody>
      </p:sp>
      <p:sp>
        <p:nvSpPr>
          <p:cNvPr id="31" name="Ellipse 30"/>
          <p:cNvSpPr/>
          <p:nvPr/>
        </p:nvSpPr>
        <p:spPr>
          <a:xfrm>
            <a:off x="1320219" y="1540054"/>
            <a:ext cx="360040" cy="360000"/>
          </a:xfrm>
          <a:prstGeom prst="ellipse">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r-FR" b="1" dirty="0" smtClean="0">
                <a:latin typeface="Tw Cen MT" pitchFamily="34" charset="0"/>
              </a:rPr>
              <a:t>8</a:t>
            </a:r>
            <a:endParaRPr lang="fr-FR" b="1" dirty="0">
              <a:latin typeface="Tw Cen MT" pitchFamily="34" charset="0"/>
            </a:endParaRPr>
          </a:p>
        </p:txBody>
      </p:sp>
      <p:sp>
        <p:nvSpPr>
          <p:cNvPr id="32" name="Ellipse 31"/>
          <p:cNvSpPr/>
          <p:nvPr/>
        </p:nvSpPr>
        <p:spPr>
          <a:xfrm>
            <a:off x="432000" y="1548000"/>
            <a:ext cx="360040" cy="360000"/>
          </a:xfrm>
          <a:prstGeom prst="ellipse">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r-FR" b="1" dirty="0" smtClean="0">
                <a:latin typeface="Tw Cen MT" pitchFamily="34" charset="0"/>
              </a:rPr>
              <a:t>7</a:t>
            </a:r>
            <a:endParaRPr lang="fr-FR" b="1" dirty="0">
              <a:latin typeface="Tw Cen MT" pitchFamily="34" charset="0"/>
            </a:endParaRPr>
          </a:p>
        </p:txBody>
      </p:sp>
      <p:sp>
        <p:nvSpPr>
          <p:cNvPr id="35" name="ZoneTexte 34"/>
          <p:cNvSpPr txBox="1"/>
          <p:nvPr/>
        </p:nvSpPr>
        <p:spPr>
          <a:xfrm>
            <a:off x="432000" y="3204000"/>
            <a:ext cx="2484000" cy="1384995"/>
          </a:xfrm>
          <a:prstGeom prst="rect">
            <a:avLst/>
          </a:prstGeom>
          <a:solidFill>
            <a:schemeClr val="accent6">
              <a:lumMod val="20000"/>
              <a:lumOff val="80000"/>
              <a:alpha val="60000"/>
            </a:schemeClr>
          </a:solidFill>
          <a:ln>
            <a:solidFill>
              <a:schemeClr val="accent6">
                <a:lumMod val="50000"/>
              </a:schemeClr>
            </a:solidFill>
          </a:ln>
        </p:spPr>
        <p:txBody>
          <a:bodyPr wrap="square" rtlCol="0">
            <a:spAutoFit/>
          </a:bodyPr>
          <a:lstStyle/>
          <a:p>
            <a:pPr algn="r"/>
            <a:r>
              <a:rPr lang="fr-FR" sz="1400" b="1" i="1" u="sng" cap="small" dirty="0" smtClean="0">
                <a:solidFill>
                  <a:srgbClr val="7030A0"/>
                </a:solidFill>
                <a:latin typeface="Tw Cen MT" pitchFamily="34" charset="0"/>
              </a:rPr>
              <a:t>Document 1</a:t>
            </a:r>
          </a:p>
          <a:p>
            <a:pPr algn="ctr"/>
            <a:r>
              <a:rPr lang="fr-FR" sz="1400" b="1" u="sng" cap="small" dirty="0" smtClean="0">
                <a:solidFill>
                  <a:srgbClr val="C00000"/>
                </a:solidFill>
                <a:latin typeface="Tw Cen MT" pitchFamily="34" charset="0"/>
              </a:rPr>
              <a:t>…pour la sécurité internationale</a:t>
            </a:r>
            <a:r>
              <a:rPr lang="fr-FR" sz="1400" b="1" cap="small" dirty="0" smtClean="0">
                <a:solidFill>
                  <a:srgbClr val="C00000"/>
                </a:solidFill>
                <a:latin typeface="Tw Cen MT" pitchFamily="34" charset="0"/>
              </a:rPr>
              <a:t> </a:t>
            </a:r>
            <a:r>
              <a:rPr lang="fr-FR" sz="1400" b="1" cap="small" dirty="0" smtClean="0">
                <a:latin typeface="Tw Cen MT" pitchFamily="34" charset="0"/>
              </a:rPr>
              <a:t>: </a:t>
            </a:r>
            <a:r>
              <a:rPr lang="fr-FR" sz="1400" b="1" dirty="0" smtClean="0">
                <a:latin typeface="Tw Cen MT" pitchFamily="34" charset="0"/>
              </a:rPr>
              <a:t>Protection des populations vulnérables</a:t>
            </a:r>
          </a:p>
          <a:p>
            <a:pPr algn="ctr"/>
            <a:r>
              <a:rPr lang="fr-FR" sz="1400" b="1" u="sng" cap="small" dirty="0" smtClean="0">
                <a:solidFill>
                  <a:srgbClr val="C00000"/>
                </a:solidFill>
                <a:latin typeface="Tw Cen MT" pitchFamily="34" charset="0"/>
              </a:rPr>
              <a:t>Acteurs</a:t>
            </a:r>
            <a:r>
              <a:rPr lang="fr-FR" sz="1400" b="1" cap="small" dirty="0" smtClean="0">
                <a:solidFill>
                  <a:srgbClr val="C00000"/>
                </a:solidFill>
                <a:latin typeface="Tw Cen MT" pitchFamily="34" charset="0"/>
              </a:rPr>
              <a:t> </a:t>
            </a:r>
            <a:r>
              <a:rPr lang="fr-FR" sz="1400" b="1" cap="small" dirty="0" smtClean="0">
                <a:latin typeface="Tw Cen MT" pitchFamily="34" charset="0"/>
              </a:rPr>
              <a:t>: </a:t>
            </a:r>
            <a:r>
              <a:rPr lang="fr-FR" sz="1400" b="1" dirty="0" smtClean="0">
                <a:latin typeface="Tw Cen MT" pitchFamily="34" charset="0"/>
              </a:rPr>
              <a:t>ONU, ONG + populations locales</a:t>
            </a:r>
          </a:p>
        </p:txBody>
      </p:sp>
      <p:sp>
        <p:nvSpPr>
          <p:cNvPr id="39" name="ZoneTexte 38"/>
          <p:cNvSpPr txBox="1"/>
          <p:nvPr/>
        </p:nvSpPr>
        <p:spPr>
          <a:xfrm>
            <a:off x="432000" y="3204000"/>
            <a:ext cx="2484000" cy="2442583"/>
          </a:xfrm>
          <a:prstGeom prst="rect">
            <a:avLst/>
          </a:prstGeom>
          <a:solidFill>
            <a:schemeClr val="accent6">
              <a:lumMod val="20000"/>
              <a:lumOff val="80000"/>
              <a:alpha val="60000"/>
            </a:schemeClr>
          </a:solidFill>
          <a:ln>
            <a:solidFill>
              <a:schemeClr val="accent6">
                <a:lumMod val="50000"/>
              </a:schemeClr>
            </a:solidFill>
          </a:ln>
        </p:spPr>
        <p:txBody>
          <a:bodyPr wrap="square" lIns="36000" tIns="36000" rIns="36000" bIns="36000" rtlCol="0">
            <a:spAutoFit/>
          </a:bodyPr>
          <a:lstStyle/>
          <a:p>
            <a:pPr algn="r"/>
            <a:r>
              <a:rPr lang="fr-FR" sz="1400" b="1" i="1" u="sng" cap="small" dirty="0" smtClean="0">
                <a:solidFill>
                  <a:srgbClr val="7030A0"/>
                </a:solidFill>
                <a:latin typeface="Tw Cen MT" pitchFamily="34" charset="0"/>
              </a:rPr>
              <a:t>Document 3</a:t>
            </a:r>
          </a:p>
          <a:p>
            <a:pPr algn="ctr"/>
            <a:r>
              <a:rPr lang="fr-FR" sz="1400" b="1" u="sng" cap="small" dirty="0" smtClean="0">
                <a:solidFill>
                  <a:srgbClr val="C00000"/>
                </a:solidFill>
                <a:latin typeface="Tw Cen MT" pitchFamily="34" charset="0"/>
              </a:rPr>
              <a:t>…pour le crime organisé (mondialisation parallèle)</a:t>
            </a:r>
            <a:r>
              <a:rPr lang="fr-FR" sz="1400" b="1" cap="small" dirty="0" smtClean="0">
                <a:solidFill>
                  <a:srgbClr val="C00000"/>
                </a:solidFill>
                <a:latin typeface="Tw Cen MT" pitchFamily="34" charset="0"/>
              </a:rPr>
              <a:t> </a:t>
            </a:r>
            <a:r>
              <a:rPr lang="fr-FR" sz="1400" b="1" cap="small" dirty="0" smtClean="0">
                <a:latin typeface="Tw Cen MT" pitchFamily="34" charset="0"/>
              </a:rPr>
              <a:t>: </a:t>
            </a:r>
            <a:r>
              <a:rPr lang="fr-FR" sz="1400" b="1" dirty="0">
                <a:latin typeface="Tw Cen MT" pitchFamily="34" charset="0"/>
              </a:rPr>
              <a:t>Plaque tournante du trafic d’ALPC depuis 2010 (dispersion des arsenaux libyens </a:t>
            </a:r>
            <a:r>
              <a:rPr lang="fr-FR" sz="1400" b="1" dirty="0" smtClean="0">
                <a:latin typeface="Tw Cen MT" pitchFamily="34" charset="0"/>
              </a:rPr>
              <a:t>…) + plus récemment </a:t>
            </a:r>
            <a:r>
              <a:rPr lang="fr-FR" sz="1400" b="1" dirty="0">
                <a:latin typeface="Tw Cen MT" pitchFamily="34" charset="0"/>
              </a:rPr>
              <a:t>armes </a:t>
            </a:r>
            <a:r>
              <a:rPr lang="fr-FR" sz="1400" b="1" dirty="0" smtClean="0">
                <a:latin typeface="Tw Cen MT" pitchFamily="34" charset="0"/>
              </a:rPr>
              <a:t>lourdes (mortiers</a:t>
            </a:r>
            <a:r>
              <a:rPr lang="fr-FR" sz="1400" b="1" dirty="0">
                <a:latin typeface="Tw Cen MT" pitchFamily="34" charset="0"/>
              </a:rPr>
              <a:t>, obus, lance-roquettes, missiles </a:t>
            </a:r>
            <a:r>
              <a:rPr lang="fr-FR" sz="1400" b="1" dirty="0" smtClean="0">
                <a:latin typeface="Tw Cen MT" pitchFamily="34" charset="0"/>
              </a:rPr>
              <a:t>anti-aériens…)</a:t>
            </a:r>
            <a:endParaRPr lang="fr-FR" sz="1400" b="1" dirty="0">
              <a:latin typeface="Tw Cen MT" pitchFamily="34" charset="0"/>
            </a:endParaRPr>
          </a:p>
          <a:p>
            <a:pPr algn="ctr"/>
            <a:r>
              <a:rPr lang="fr-FR" sz="1400" b="1" u="sng" cap="small" dirty="0" smtClean="0">
                <a:solidFill>
                  <a:srgbClr val="C00000"/>
                </a:solidFill>
                <a:latin typeface="Tw Cen MT" pitchFamily="34" charset="0"/>
              </a:rPr>
              <a:t>Acteurs</a:t>
            </a:r>
            <a:r>
              <a:rPr lang="fr-FR" sz="1400" b="1" cap="small" dirty="0" smtClean="0">
                <a:solidFill>
                  <a:srgbClr val="C00000"/>
                </a:solidFill>
                <a:latin typeface="Tw Cen MT" pitchFamily="34" charset="0"/>
              </a:rPr>
              <a:t> </a:t>
            </a:r>
            <a:r>
              <a:rPr lang="fr-FR" sz="1400" b="1" cap="small" dirty="0" smtClean="0">
                <a:latin typeface="Tw Cen MT" pitchFamily="34" charset="0"/>
              </a:rPr>
              <a:t>: </a:t>
            </a:r>
            <a:r>
              <a:rPr lang="fr-FR" sz="1400" b="1" dirty="0" smtClean="0">
                <a:latin typeface="Tw Cen MT" pitchFamily="34" charset="0"/>
              </a:rPr>
              <a:t>Trafiquants d’armes, groupes </a:t>
            </a:r>
            <a:r>
              <a:rPr lang="fr-FR" sz="1400" b="1" dirty="0">
                <a:latin typeface="Tw Cen MT" pitchFamily="34" charset="0"/>
              </a:rPr>
              <a:t>djihadistes </a:t>
            </a:r>
          </a:p>
        </p:txBody>
      </p:sp>
      <p:sp>
        <p:nvSpPr>
          <p:cNvPr id="37" name="ZoneTexte 36"/>
          <p:cNvSpPr txBox="1"/>
          <p:nvPr/>
        </p:nvSpPr>
        <p:spPr>
          <a:xfrm>
            <a:off x="432000" y="3204000"/>
            <a:ext cx="2484000" cy="1384995"/>
          </a:xfrm>
          <a:prstGeom prst="rect">
            <a:avLst/>
          </a:prstGeom>
          <a:solidFill>
            <a:schemeClr val="accent6">
              <a:lumMod val="20000"/>
              <a:lumOff val="80000"/>
              <a:alpha val="60000"/>
            </a:schemeClr>
          </a:solidFill>
          <a:ln>
            <a:solidFill>
              <a:schemeClr val="accent6">
                <a:lumMod val="50000"/>
              </a:schemeClr>
            </a:solidFill>
          </a:ln>
        </p:spPr>
        <p:txBody>
          <a:bodyPr wrap="square" rtlCol="0">
            <a:spAutoFit/>
          </a:bodyPr>
          <a:lstStyle/>
          <a:p>
            <a:pPr algn="r"/>
            <a:r>
              <a:rPr lang="fr-FR" sz="1400" b="1" i="1" u="sng" cap="small" dirty="0" smtClean="0">
                <a:solidFill>
                  <a:srgbClr val="7030A0"/>
                </a:solidFill>
                <a:latin typeface="Tw Cen MT" pitchFamily="34" charset="0"/>
              </a:rPr>
              <a:t>Document 2</a:t>
            </a:r>
          </a:p>
          <a:p>
            <a:pPr algn="ctr"/>
            <a:r>
              <a:rPr lang="fr-FR" sz="1400" b="1" u="sng" cap="small" dirty="0" smtClean="0">
                <a:solidFill>
                  <a:srgbClr val="C00000"/>
                </a:solidFill>
                <a:latin typeface="Tw Cen MT" pitchFamily="34" charset="0"/>
              </a:rPr>
              <a:t>…pour les circuits de la mondialisation</a:t>
            </a:r>
            <a:r>
              <a:rPr lang="fr-FR" sz="1400" b="1" cap="small" dirty="0" smtClean="0">
                <a:solidFill>
                  <a:srgbClr val="C00000"/>
                </a:solidFill>
                <a:latin typeface="Tw Cen MT" pitchFamily="34" charset="0"/>
              </a:rPr>
              <a:t> </a:t>
            </a:r>
            <a:r>
              <a:rPr lang="fr-FR" sz="1400" b="1" cap="small" dirty="0" smtClean="0">
                <a:latin typeface="Tw Cen MT" pitchFamily="34" charset="0"/>
              </a:rPr>
              <a:t>: </a:t>
            </a:r>
            <a:r>
              <a:rPr lang="fr-FR" sz="1400" b="1" dirty="0" smtClean="0">
                <a:latin typeface="Tw Cen MT" pitchFamily="34" charset="0"/>
              </a:rPr>
              <a:t>Importance des IDE dans la zone </a:t>
            </a:r>
          </a:p>
          <a:p>
            <a:pPr algn="ctr"/>
            <a:r>
              <a:rPr lang="fr-FR" sz="1400" b="1" u="sng" cap="small" dirty="0" smtClean="0">
                <a:solidFill>
                  <a:srgbClr val="C00000"/>
                </a:solidFill>
                <a:latin typeface="Tw Cen MT" pitchFamily="34" charset="0"/>
              </a:rPr>
              <a:t>Acteurs</a:t>
            </a:r>
            <a:r>
              <a:rPr lang="fr-FR" sz="1400" b="1" cap="small" dirty="0" smtClean="0">
                <a:solidFill>
                  <a:srgbClr val="C00000"/>
                </a:solidFill>
                <a:latin typeface="Tw Cen MT" pitchFamily="34" charset="0"/>
              </a:rPr>
              <a:t> </a:t>
            </a:r>
            <a:r>
              <a:rPr lang="fr-FR" sz="1400" b="1" cap="small" dirty="0" smtClean="0">
                <a:latin typeface="Tw Cen MT" pitchFamily="34" charset="0"/>
              </a:rPr>
              <a:t>: </a:t>
            </a:r>
            <a:r>
              <a:rPr lang="fr-FR" sz="1400" b="1" dirty="0" smtClean="0">
                <a:latin typeface="Tw Cen MT" pitchFamily="34" charset="0"/>
              </a:rPr>
              <a:t>FTN issues des Nord (ex : Areva)</a:t>
            </a:r>
          </a:p>
        </p:txBody>
      </p:sp>
      <p:sp>
        <p:nvSpPr>
          <p:cNvPr id="42" name="ZoneTexte 41"/>
          <p:cNvSpPr txBox="1"/>
          <p:nvPr/>
        </p:nvSpPr>
        <p:spPr>
          <a:xfrm>
            <a:off x="432000" y="3204000"/>
            <a:ext cx="2484000" cy="3528000"/>
          </a:xfrm>
          <a:prstGeom prst="rect">
            <a:avLst/>
          </a:prstGeom>
          <a:solidFill>
            <a:schemeClr val="accent6">
              <a:lumMod val="20000"/>
              <a:lumOff val="80000"/>
              <a:alpha val="60000"/>
            </a:schemeClr>
          </a:solidFill>
          <a:ln>
            <a:solidFill>
              <a:schemeClr val="accent6">
                <a:lumMod val="50000"/>
              </a:schemeClr>
            </a:solidFill>
          </a:ln>
        </p:spPr>
        <p:txBody>
          <a:bodyPr wrap="square" rtlCol="0">
            <a:spAutoFit/>
          </a:bodyPr>
          <a:lstStyle/>
          <a:p>
            <a:pPr algn="r"/>
            <a:r>
              <a:rPr lang="fr-FR" sz="1400" b="1" i="1" u="sng" cap="small" dirty="0" smtClean="0">
                <a:solidFill>
                  <a:srgbClr val="7030A0"/>
                </a:solidFill>
                <a:latin typeface="Tw Cen MT" pitchFamily="34" charset="0"/>
              </a:rPr>
              <a:t>Document 8</a:t>
            </a:r>
          </a:p>
          <a:p>
            <a:pPr algn="ctr"/>
            <a:r>
              <a:rPr lang="fr-FR" sz="1400" b="1" u="sng" cap="small" dirty="0">
                <a:solidFill>
                  <a:srgbClr val="C00000"/>
                </a:solidFill>
                <a:latin typeface="Tw Cen MT" pitchFamily="34" charset="0"/>
              </a:rPr>
              <a:t>…La sécurité </a:t>
            </a:r>
            <a:r>
              <a:rPr lang="fr-FR" sz="1400" b="1" u="sng" cap="small" dirty="0" smtClean="0">
                <a:solidFill>
                  <a:srgbClr val="C00000"/>
                </a:solidFill>
                <a:latin typeface="Tw Cen MT" pitchFamily="34" charset="0"/>
              </a:rPr>
              <a:t>internationale</a:t>
            </a:r>
            <a:r>
              <a:rPr lang="fr-FR" sz="1400" b="1" cap="small" dirty="0" smtClean="0">
                <a:latin typeface="Tw Cen MT" pitchFamily="34" charset="0"/>
              </a:rPr>
              <a:t> :</a:t>
            </a:r>
            <a:endParaRPr lang="fr-FR" sz="1400" b="1" cap="small" dirty="0">
              <a:latin typeface="Tw Cen MT" pitchFamily="34" charset="0"/>
            </a:endParaRPr>
          </a:p>
          <a:p>
            <a:pPr algn="ctr"/>
            <a:r>
              <a:rPr lang="fr-FR" sz="1400" b="1" dirty="0">
                <a:latin typeface="Tw Cen MT" pitchFamily="34" charset="0"/>
              </a:rPr>
              <a:t>- Le Sahara, front de guerre contre le terrorisme international (Intervention américaine dans la zone depuis 2002)</a:t>
            </a:r>
          </a:p>
          <a:p>
            <a:pPr algn="ctr"/>
            <a:r>
              <a:rPr lang="fr-FR" sz="1400" b="1" u="sng" cap="small" dirty="0" smtClean="0">
                <a:solidFill>
                  <a:srgbClr val="C00000"/>
                </a:solidFill>
                <a:latin typeface="Tw Cen MT" pitchFamily="34" charset="0"/>
              </a:rPr>
              <a:t>Acteurs</a:t>
            </a:r>
            <a:r>
              <a:rPr lang="fr-FR" sz="1400" b="1" cap="small" dirty="0" smtClean="0">
                <a:latin typeface="Tw Cen MT" pitchFamily="34" charset="0"/>
              </a:rPr>
              <a:t> : </a:t>
            </a:r>
            <a:r>
              <a:rPr lang="fr-FR" sz="1400" b="1" dirty="0" smtClean="0">
                <a:latin typeface="Tw Cen MT" pitchFamily="34" charset="0"/>
              </a:rPr>
              <a:t>Etats </a:t>
            </a:r>
            <a:r>
              <a:rPr lang="fr-FR" sz="1400" b="1" dirty="0">
                <a:latin typeface="Tw Cen MT" pitchFamily="34" charset="0"/>
              </a:rPr>
              <a:t>du Nord (EUA, France</a:t>
            </a:r>
            <a:r>
              <a:rPr lang="fr-FR" sz="1400" b="1" dirty="0" smtClean="0">
                <a:latin typeface="Tw Cen MT" pitchFamily="34" charset="0"/>
              </a:rPr>
              <a:t>…) + Etats bordiers du Sahara (aide américaine)</a:t>
            </a:r>
          </a:p>
          <a:p>
            <a:pPr algn="ctr"/>
            <a:r>
              <a:rPr lang="fr-FR" sz="1400" b="1" u="sng" cap="small" dirty="0">
                <a:solidFill>
                  <a:srgbClr val="C00000"/>
                </a:solidFill>
                <a:latin typeface="Tw Cen MT" pitchFamily="34" charset="0"/>
              </a:rPr>
              <a:t>… le </a:t>
            </a:r>
            <a:r>
              <a:rPr lang="fr-FR" sz="1400" b="1" u="sng" cap="small" dirty="0" smtClean="0">
                <a:solidFill>
                  <a:srgbClr val="C00000"/>
                </a:solidFill>
                <a:latin typeface="Tw Cen MT" pitchFamily="34" charset="0"/>
              </a:rPr>
              <a:t>terrorisme</a:t>
            </a:r>
            <a:r>
              <a:rPr lang="fr-FR" sz="1400" b="1" cap="small" dirty="0" smtClean="0">
                <a:solidFill>
                  <a:srgbClr val="C00000"/>
                </a:solidFill>
                <a:latin typeface="Tw Cen MT" pitchFamily="34" charset="0"/>
              </a:rPr>
              <a:t> </a:t>
            </a:r>
            <a:r>
              <a:rPr lang="fr-FR" sz="1400" b="1" cap="small" dirty="0" smtClean="0">
                <a:latin typeface="Tw Cen MT" pitchFamily="34" charset="0"/>
              </a:rPr>
              <a:t>: </a:t>
            </a:r>
          </a:p>
          <a:p>
            <a:pPr algn="ctr"/>
            <a:r>
              <a:rPr lang="fr-FR" sz="1400" b="1" dirty="0" smtClean="0">
                <a:latin typeface="Tw Cen MT" pitchFamily="34" charset="0"/>
              </a:rPr>
              <a:t>- </a:t>
            </a:r>
            <a:r>
              <a:rPr lang="fr-FR" sz="1400" b="1" dirty="0">
                <a:latin typeface="Tw Cen MT" pitchFamily="34" charset="0"/>
              </a:rPr>
              <a:t>Enlèvements d’occidentaux</a:t>
            </a:r>
          </a:p>
          <a:p>
            <a:pPr algn="ctr"/>
            <a:r>
              <a:rPr lang="fr-FR" sz="1400" b="1" dirty="0">
                <a:latin typeface="Tw Cen MT" pitchFamily="34" charset="0"/>
              </a:rPr>
              <a:t>- Contrôle des routes</a:t>
            </a:r>
          </a:p>
          <a:p>
            <a:pPr algn="ctr"/>
            <a:r>
              <a:rPr lang="fr-FR" sz="1400" b="1" dirty="0">
                <a:latin typeface="Tw Cen MT" pitchFamily="34" charset="0"/>
              </a:rPr>
              <a:t>- Déstabilisation voire destruction des Etats</a:t>
            </a:r>
          </a:p>
          <a:p>
            <a:pPr algn="ctr"/>
            <a:r>
              <a:rPr lang="fr-FR" sz="1400" b="1" u="sng" cap="small" dirty="0" smtClean="0">
                <a:solidFill>
                  <a:srgbClr val="C00000"/>
                </a:solidFill>
                <a:latin typeface="Tw Cen MT" pitchFamily="34" charset="0"/>
              </a:rPr>
              <a:t>Acteurs</a:t>
            </a:r>
            <a:r>
              <a:rPr lang="fr-FR" sz="1400" b="1" cap="small" dirty="0" smtClean="0">
                <a:latin typeface="Tw Cen MT" pitchFamily="34" charset="0"/>
              </a:rPr>
              <a:t> : </a:t>
            </a:r>
            <a:r>
              <a:rPr lang="fr-FR" sz="1400" b="1" dirty="0" smtClean="0">
                <a:latin typeface="Tw Cen MT" pitchFamily="34" charset="0"/>
              </a:rPr>
              <a:t>Groupes </a:t>
            </a:r>
            <a:r>
              <a:rPr lang="fr-FR" sz="1400" b="1" dirty="0">
                <a:latin typeface="Tw Cen MT" pitchFamily="34" charset="0"/>
              </a:rPr>
              <a:t>Djihadistes</a:t>
            </a:r>
          </a:p>
          <a:p>
            <a:pPr algn="ctr"/>
            <a:endParaRPr lang="fr-FR" sz="1400" b="1" dirty="0" smtClean="0">
              <a:latin typeface="Tw Cen MT" pitchFamily="34" charset="0"/>
            </a:endParaRPr>
          </a:p>
          <a:p>
            <a:pPr algn="ctr"/>
            <a:endParaRPr lang="fr-FR" sz="1400" b="1" dirty="0">
              <a:latin typeface="Tw Cen MT" pitchFamily="34" charset="0"/>
            </a:endParaRPr>
          </a:p>
        </p:txBody>
      </p:sp>
      <p:sp>
        <p:nvSpPr>
          <p:cNvPr id="40" name="ZoneTexte 39"/>
          <p:cNvSpPr txBox="1"/>
          <p:nvPr/>
        </p:nvSpPr>
        <p:spPr>
          <a:xfrm>
            <a:off x="432000" y="3204000"/>
            <a:ext cx="2484000" cy="1600438"/>
          </a:xfrm>
          <a:prstGeom prst="rect">
            <a:avLst/>
          </a:prstGeom>
          <a:solidFill>
            <a:schemeClr val="accent6">
              <a:lumMod val="20000"/>
              <a:lumOff val="80000"/>
              <a:alpha val="60000"/>
            </a:schemeClr>
          </a:solidFill>
          <a:ln>
            <a:solidFill>
              <a:schemeClr val="accent6">
                <a:lumMod val="50000"/>
              </a:schemeClr>
            </a:solidFill>
          </a:ln>
        </p:spPr>
        <p:txBody>
          <a:bodyPr wrap="square" rtlCol="0">
            <a:spAutoFit/>
          </a:bodyPr>
          <a:lstStyle/>
          <a:p>
            <a:pPr algn="r"/>
            <a:r>
              <a:rPr lang="fr-FR" sz="1400" b="1" i="1" u="sng" cap="small" dirty="0" smtClean="0">
                <a:solidFill>
                  <a:srgbClr val="7030A0"/>
                </a:solidFill>
                <a:latin typeface="Tw Cen MT" pitchFamily="34" charset="0"/>
              </a:rPr>
              <a:t>Document 5</a:t>
            </a:r>
          </a:p>
          <a:p>
            <a:pPr algn="ctr"/>
            <a:r>
              <a:rPr lang="fr-FR" sz="1400" b="1" u="sng" cap="small" dirty="0" smtClean="0">
                <a:solidFill>
                  <a:srgbClr val="C00000"/>
                </a:solidFill>
                <a:latin typeface="Tw Cen MT" pitchFamily="34" charset="0"/>
              </a:rPr>
              <a:t>…pour le </a:t>
            </a:r>
            <a:r>
              <a:rPr lang="fr-FR" sz="1400" b="1" u="sng" cap="small" dirty="0">
                <a:solidFill>
                  <a:srgbClr val="C00000"/>
                </a:solidFill>
                <a:latin typeface="Tw Cen MT" pitchFamily="34" charset="0"/>
              </a:rPr>
              <a:t>terrorisme et la </a:t>
            </a:r>
            <a:r>
              <a:rPr lang="fr-FR" sz="1400" b="1" u="sng" cap="small" dirty="0" smtClean="0">
                <a:solidFill>
                  <a:srgbClr val="C00000"/>
                </a:solidFill>
                <a:latin typeface="Tw Cen MT" pitchFamily="34" charset="0"/>
              </a:rPr>
              <a:t>rébellion</a:t>
            </a:r>
            <a:r>
              <a:rPr lang="fr-FR" sz="1400" b="1" cap="small" dirty="0" smtClean="0">
                <a:solidFill>
                  <a:srgbClr val="C00000"/>
                </a:solidFill>
                <a:latin typeface="Tw Cen MT" pitchFamily="34" charset="0"/>
              </a:rPr>
              <a:t> :</a:t>
            </a:r>
            <a:endParaRPr lang="fr-FR" sz="1400" b="1" u="sng" cap="small" dirty="0">
              <a:solidFill>
                <a:srgbClr val="C00000"/>
              </a:solidFill>
              <a:latin typeface="Tw Cen MT" pitchFamily="34" charset="0"/>
            </a:endParaRPr>
          </a:p>
          <a:p>
            <a:pPr algn="ctr"/>
            <a:r>
              <a:rPr lang="fr-FR" sz="1400" b="1" dirty="0" smtClean="0">
                <a:latin typeface="Tw Cen MT" pitchFamily="34" charset="0"/>
              </a:rPr>
              <a:t> </a:t>
            </a:r>
            <a:r>
              <a:rPr lang="fr-FR" sz="1400" b="1" dirty="0">
                <a:latin typeface="Tw Cen MT" pitchFamily="34" charset="0"/>
              </a:rPr>
              <a:t>Endoctrinement </a:t>
            </a:r>
            <a:r>
              <a:rPr lang="fr-FR" sz="1400" b="1" dirty="0" smtClean="0">
                <a:latin typeface="Tw Cen MT" pitchFamily="34" charset="0"/>
              </a:rPr>
              <a:t>de </a:t>
            </a:r>
            <a:r>
              <a:rPr lang="fr-FR" sz="1400" b="1" dirty="0">
                <a:latin typeface="Tw Cen MT" pitchFamily="34" charset="0"/>
              </a:rPr>
              <a:t>la population</a:t>
            </a:r>
          </a:p>
          <a:p>
            <a:pPr algn="ctr"/>
            <a:r>
              <a:rPr lang="fr-FR" sz="1400" b="1" u="sng" cap="small" dirty="0" smtClean="0">
                <a:solidFill>
                  <a:srgbClr val="C00000"/>
                </a:solidFill>
                <a:latin typeface="Tw Cen MT" pitchFamily="34" charset="0"/>
              </a:rPr>
              <a:t>Acteurs</a:t>
            </a:r>
            <a:r>
              <a:rPr lang="fr-FR" sz="1400" b="1" cap="small" dirty="0" smtClean="0">
                <a:latin typeface="Tw Cen MT" pitchFamily="34" charset="0"/>
              </a:rPr>
              <a:t> :</a:t>
            </a:r>
            <a:r>
              <a:rPr lang="fr-FR" sz="1400" b="1" cap="small" dirty="0" smtClean="0">
                <a:solidFill>
                  <a:srgbClr val="C00000"/>
                </a:solidFill>
                <a:latin typeface="Tw Cen MT" pitchFamily="34" charset="0"/>
              </a:rPr>
              <a:t> </a:t>
            </a:r>
            <a:r>
              <a:rPr lang="fr-FR" sz="1400" b="1" dirty="0" smtClean="0">
                <a:latin typeface="Tw Cen MT" pitchFamily="34" charset="0"/>
              </a:rPr>
              <a:t>Groupes Djihadistes, Touaregs </a:t>
            </a:r>
            <a:endParaRPr lang="fr-FR" sz="1400" b="1" dirty="0">
              <a:latin typeface="Tw Cen MT" pitchFamily="34" charset="0"/>
            </a:endParaRPr>
          </a:p>
        </p:txBody>
      </p:sp>
      <p:sp>
        <p:nvSpPr>
          <p:cNvPr id="14" name="ZoneTexte 13"/>
          <p:cNvSpPr txBox="1"/>
          <p:nvPr/>
        </p:nvSpPr>
        <p:spPr>
          <a:xfrm>
            <a:off x="432000" y="2636912"/>
            <a:ext cx="2484000" cy="2031325"/>
          </a:xfrm>
          <a:prstGeom prst="rect">
            <a:avLst/>
          </a:prstGeom>
          <a:ln>
            <a:solidFill>
              <a:schemeClr val="tx1"/>
            </a:solidFill>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fr-FR" sz="1400" b="1" u="sng" cap="small" dirty="0" smtClean="0">
                <a:latin typeface="Tw Cen MT" pitchFamily="34" charset="0"/>
              </a:rPr>
              <a:t>Consignes</a:t>
            </a:r>
            <a:r>
              <a:rPr lang="fr-FR" sz="1400" b="1" cap="small" dirty="0" smtClean="0">
                <a:latin typeface="Tw Cen MT" pitchFamily="34" charset="0"/>
              </a:rPr>
              <a:t> </a:t>
            </a:r>
            <a:r>
              <a:rPr lang="fr-FR" sz="1400" b="1" dirty="0" smtClean="0">
                <a:latin typeface="Tw Cen MT" pitchFamily="34" charset="0"/>
              </a:rPr>
              <a:t>: observez les documents proposés afin d’identifier les  causes multiples qui rendent le Sahara stratégiquement attractif.  Pour chaque type de convoitise, trouvez les acteurs afin de compléter le schéma récapitulatif (trace écrite)</a:t>
            </a:r>
            <a:endParaRPr lang="fr-FR" sz="1400" b="1" dirty="0">
              <a:latin typeface="Tw Cen MT" pitchFamily="34" charset="0"/>
            </a:endParaRPr>
          </a:p>
        </p:txBody>
      </p:sp>
      <p:sp>
        <p:nvSpPr>
          <p:cNvPr id="41" name="ZoneTexte 40"/>
          <p:cNvSpPr txBox="1"/>
          <p:nvPr/>
        </p:nvSpPr>
        <p:spPr>
          <a:xfrm>
            <a:off x="432000" y="3204000"/>
            <a:ext cx="2484000" cy="2462213"/>
          </a:xfrm>
          <a:prstGeom prst="rect">
            <a:avLst/>
          </a:prstGeom>
          <a:solidFill>
            <a:schemeClr val="accent6">
              <a:lumMod val="20000"/>
              <a:lumOff val="80000"/>
              <a:alpha val="60000"/>
            </a:schemeClr>
          </a:solidFill>
          <a:ln>
            <a:solidFill>
              <a:schemeClr val="accent6">
                <a:lumMod val="50000"/>
              </a:schemeClr>
            </a:solidFill>
          </a:ln>
        </p:spPr>
        <p:txBody>
          <a:bodyPr wrap="square" rtlCol="0">
            <a:spAutoFit/>
          </a:bodyPr>
          <a:lstStyle/>
          <a:p>
            <a:pPr algn="r"/>
            <a:r>
              <a:rPr lang="fr-FR" sz="1400" b="1" i="1" u="sng" cap="small" dirty="0" smtClean="0">
                <a:solidFill>
                  <a:srgbClr val="7030A0"/>
                </a:solidFill>
                <a:latin typeface="Tw Cen MT" pitchFamily="34" charset="0"/>
              </a:rPr>
              <a:t>Document 6</a:t>
            </a:r>
          </a:p>
          <a:p>
            <a:pPr algn="ctr"/>
            <a:r>
              <a:rPr lang="fr-FR" sz="1400" b="1" u="sng" cap="small" dirty="0" smtClean="0">
                <a:solidFill>
                  <a:srgbClr val="C00000"/>
                </a:solidFill>
                <a:latin typeface="Tw Cen MT" pitchFamily="34" charset="0"/>
              </a:rPr>
              <a:t>…les circuits de la mondialisation</a:t>
            </a:r>
            <a:r>
              <a:rPr lang="fr-FR" sz="1400" b="1" cap="small" dirty="0" smtClean="0">
                <a:solidFill>
                  <a:srgbClr val="C00000"/>
                </a:solidFill>
                <a:latin typeface="Tw Cen MT" pitchFamily="34" charset="0"/>
              </a:rPr>
              <a:t> :</a:t>
            </a:r>
            <a:endParaRPr lang="fr-FR" sz="1400" b="1" u="sng" cap="small" dirty="0">
              <a:solidFill>
                <a:srgbClr val="C00000"/>
              </a:solidFill>
              <a:latin typeface="Tw Cen MT" pitchFamily="34" charset="0"/>
            </a:endParaRPr>
          </a:p>
          <a:p>
            <a:pPr algn="ctr"/>
            <a:r>
              <a:rPr lang="fr-FR" sz="1400" b="1" dirty="0">
                <a:latin typeface="Tw Cen MT" pitchFamily="34" charset="0"/>
              </a:rPr>
              <a:t>- Exploitation des ressources </a:t>
            </a:r>
          </a:p>
          <a:p>
            <a:pPr algn="ctr"/>
            <a:r>
              <a:rPr lang="fr-FR" sz="1400" b="1" dirty="0">
                <a:latin typeface="Tw Cen MT" pitchFamily="34" charset="0"/>
              </a:rPr>
              <a:t>- Construction d’usines et de mines</a:t>
            </a:r>
          </a:p>
          <a:p>
            <a:pPr algn="ctr"/>
            <a:r>
              <a:rPr lang="fr-FR" sz="1400" b="1" u="sng" cap="small" dirty="0" smtClean="0">
                <a:solidFill>
                  <a:srgbClr val="C00000"/>
                </a:solidFill>
                <a:latin typeface="Tw Cen MT" pitchFamily="34" charset="0"/>
              </a:rPr>
              <a:t>Acteurs</a:t>
            </a:r>
            <a:r>
              <a:rPr lang="fr-FR" sz="1400" b="1" cap="small" dirty="0" smtClean="0">
                <a:latin typeface="Tw Cen MT" pitchFamily="34" charset="0"/>
              </a:rPr>
              <a:t> : FTN + </a:t>
            </a:r>
            <a:r>
              <a:rPr lang="fr-FR" sz="1400" b="1" cap="small" dirty="0" smtClean="0">
                <a:solidFill>
                  <a:srgbClr val="C00000"/>
                </a:solidFill>
                <a:latin typeface="Tw Cen MT" pitchFamily="34" charset="0"/>
              </a:rPr>
              <a:t> </a:t>
            </a:r>
            <a:r>
              <a:rPr lang="fr-FR" sz="1400" b="1" dirty="0" smtClean="0">
                <a:latin typeface="Tw Cen MT" pitchFamily="34" charset="0"/>
              </a:rPr>
              <a:t>intervention des</a:t>
            </a:r>
            <a:r>
              <a:rPr lang="fr-FR" sz="1400" b="1" cap="small" dirty="0" smtClean="0">
                <a:solidFill>
                  <a:srgbClr val="C00000"/>
                </a:solidFill>
                <a:latin typeface="Tw Cen MT" pitchFamily="34" charset="0"/>
              </a:rPr>
              <a:t> </a:t>
            </a:r>
            <a:r>
              <a:rPr lang="fr-FR" sz="1400" b="1" dirty="0" smtClean="0">
                <a:latin typeface="Tw Cen MT" pitchFamily="34" charset="0"/>
              </a:rPr>
              <a:t>Etats pour le défense  des </a:t>
            </a:r>
            <a:r>
              <a:rPr lang="fr-FR" sz="1400" b="1" dirty="0">
                <a:latin typeface="Tw Cen MT" pitchFamily="34" charset="0"/>
              </a:rPr>
              <a:t>intérêts de leurs entreprises ou </a:t>
            </a:r>
            <a:r>
              <a:rPr lang="fr-FR" sz="1400" b="1" dirty="0" smtClean="0">
                <a:latin typeface="Tw Cen MT" pitchFamily="34" charset="0"/>
              </a:rPr>
              <a:t>des </a:t>
            </a:r>
            <a:r>
              <a:rPr lang="fr-FR" sz="1400" b="1" dirty="0">
                <a:latin typeface="Tw Cen MT" pitchFamily="34" charset="0"/>
              </a:rPr>
              <a:t>personnels (enlèvements) </a:t>
            </a:r>
            <a:r>
              <a:rPr lang="fr-FR" sz="1400" b="1" dirty="0" smtClean="0">
                <a:latin typeface="Tw Cen MT" pitchFamily="34" charset="0"/>
              </a:rPr>
              <a:t>menacés</a:t>
            </a:r>
            <a:r>
              <a:rPr lang="fr-FR" sz="1400" b="1" dirty="0">
                <a:latin typeface="Tw Cen MT" pitchFamily="34" charset="0"/>
              </a:rPr>
              <a:t>.</a:t>
            </a:r>
          </a:p>
        </p:txBody>
      </p:sp>
      <p:sp>
        <p:nvSpPr>
          <p:cNvPr id="38" name="ZoneTexte 37"/>
          <p:cNvSpPr txBox="1"/>
          <p:nvPr/>
        </p:nvSpPr>
        <p:spPr>
          <a:xfrm>
            <a:off x="432000" y="3204000"/>
            <a:ext cx="2484000" cy="2369880"/>
          </a:xfrm>
          <a:prstGeom prst="rect">
            <a:avLst/>
          </a:prstGeom>
          <a:solidFill>
            <a:schemeClr val="accent6">
              <a:lumMod val="20000"/>
              <a:lumOff val="80000"/>
              <a:alpha val="60000"/>
            </a:schemeClr>
          </a:solidFill>
          <a:ln>
            <a:solidFill>
              <a:schemeClr val="accent6">
                <a:lumMod val="50000"/>
              </a:schemeClr>
            </a:solidFill>
          </a:ln>
        </p:spPr>
        <p:txBody>
          <a:bodyPr wrap="square" lIns="36000" tIns="0" rIns="36000" bIns="0" rtlCol="0">
            <a:spAutoFit/>
          </a:bodyPr>
          <a:lstStyle/>
          <a:p>
            <a:pPr algn="r"/>
            <a:r>
              <a:rPr lang="fr-FR" sz="1400" b="1" i="1" u="sng" cap="small" dirty="0" smtClean="0">
                <a:solidFill>
                  <a:srgbClr val="7030A0"/>
                </a:solidFill>
                <a:latin typeface="Tw Cen MT" pitchFamily="34" charset="0"/>
              </a:rPr>
              <a:t>Document 4</a:t>
            </a:r>
          </a:p>
          <a:p>
            <a:pPr algn="ctr"/>
            <a:r>
              <a:rPr lang="fr-FR" sz="1400" b="1" u="sng" cap="small" dirty="0" smtClean="0">
                <a:solidFill>
                  <a:srgbClr val="C00000"/>
                </a:solidFill>
                <a:latin typeface="Tw Cen MT" pitchFamily="34" charset="0"/>
              </a:rPr>
              <a:t>…pour le crime organisé (mondialisation parallèle)</a:t>
            </a:r>
            <a:r>
              <a:rPr lang="fr-FR" sz="1400" b="1" cap="small" dirty="0" smtClean="0">
                <a:solidFill>
                  <a:srgbClr val="C00000"/>
                </a:solidFill>
                <a:latin typeface="Tw Cen MT" pitchFamily="34" charset="0"/>
              </a:rPr>
              <a:t> </a:t>
            </a:r>
            <a:r>
              <a:rPr lang="fr-FR" sz="1400" b="1" cap="small" dirty="0" smtClean="0">
                <a:latin typeface="Tw Cen MT" pitchFamily="34" charset="0"/>
              </a:rPr>
              <a:t>: </a:t>
            </a:r>
            <a:r>
              <a:rPr lang="fr-FR" sz="1400" b="1" dirty="0" smtClean="0">
                <a:latin typeface="Tw Cen MT" pitchFamily="34" charset="0"/>
              </a:rPr>
              <a:t> nouvelle route </a:t>
            </a:r>
            <a:r>
              <a:rPr lang="fr-FR" sz="1400" b="1" dirty="0">
                <a:latin typeface="Tw Cen MT" pitchFamily="34" charset="0"/>
              </a:rPr>
              <a:t>du trafic de drogue  via l’Amérique du Sud (producteur) vers l’Europe (marché)</a:t>
            </a:r>
          </a:p>
          <a:p>
            <a:pPr algn="ctr"/>
            <a:r>
              <a:rPr lang="fr-FR" sz="1400" b="1" u="sng" cap="small" dirty="0" smtClean="0">
                <a:solidFill>
                  <a:srgbClr val="C00000"/>
                </a:solidFill>
                <a:latin typeface="Tw Cen MT" pitchFamily="34" charset="0"/>
              </a:rPr>
              <a:t>Acteurs</a:t>
            </a:r>
            <a:r>
              <a:rPr lang="fr-FR" sz="1400" b="1" cap="small" dirty="0" smtClean="0">
                <a:solidFill>
                  <a:srgbClr val="C00000"/>
                </a:solidFill>
                <a:latin typeface="Tw Cen MT" pitchFamily="34" charset="0"/>
              </a:rPr>
              <a:t> </a:t>
            </a:r>
            <a:r>
              <a:rPr lang="fr-FR" sz="1400" b="1" cap="small" dirty="0" smtClean="0">
                <a:latin typeface="Tw Cen MT" pitchFamily="34" charset="0"/>
              </a:rPr>
              <a:t>: </a:t>
            </a:r>
            <a:r>
              <a:rPr lang="fr-FR" sz="1400" b="1" dirty="0">
                <a:latin typeface="Tw Cen MT" pitchFamily="34" charset="0"/>
              </a:rPr>
              <a:t>Cartels sud </a:t>
            </a:r>
            <a:r>
              <a:rPr lang="fr-FR" sz="1400" b="1" dirty="0" smtClean="0">
                <a:latin typeface="Tw Cen MT" pitchFamily="34" charset="0"/>
              </a:rPr>
              <a:t>américains (colombiens, vénézuéliens) + Groupes </a:t>
            </a:r>
            <a:r>
              <a:rPr lang="fr-FR" sz="1400" b="1" dirty="0">
                <a:latin typeface="Tw Cen MT" pitchFamily="34" charset="0"/>
              </a:rPr>
              <a:t>djihadistes </a:t>
            </a:r>
            <a:r>
              <a:rPr lang="fr-FR" sz="1400" b="1" dirty="0" smtClean="0">
                <a:latin typeface="Tw Cen MT" pitchFamily="34" charset="0"/>
              </a:rPr>
              <a:t>(protection et transports)</a:t>
            </a:r>
            <a:endParaRPr lang="fr-FR" sz="1400" b="1" dirty="0">
              <a:latin typeface="Tw Cen MT" pitchFamily="34" charset="0"/>
            </a:endParaRPr>
          </a:p>
        </p:txBody>
      </p:sp>
      <p:sp>
        <p:nvSpPr>
          <p:cNvPr id="34" name="ZoneTexte 33"/>
          <p:cNvSpPr txBox="1"/>
          <p:nvPr/>
        </p:nvSpPr>
        <p:spPr>
          <a:xfrm>
            <a:off x="432000" y="2628000"/>
            <a:ext cx="2484000" cy="523220"/>
          </a:xfrm>
          <a:prstGeom prst="rect">
            <a:avLst/>
          </a:prstGeom>
          <a:solidFill>
            <a:schemeClr val="accent6">
              <a:lumMod val="20000"/>
              <a:lumOff val="80000"/>
              <a:alpha val="60000"/>
            </a:schemeClr>
          </a:solidFill>
          <a:ln>
            <a:solidFill>
              <a:schemeClr val="accent6">
                <a:lumMod val="50000"/>
              </a:schemeClr>
            </a:solidFill>
          </a:ln>
        </p:spPr>
        <p:txBody>
          <a:bodyPr wrap="square" rtlCol="0">
            <a:spAutoFit/>
          </a:bodyPr>
          <a:lstStyle/>
          <a:p>
            <a:pPr algn="ctr"/>
            <a:r>
              <a:rPr lang="fr-FR" sz="1400" b="1" u="sng" cap="small" dirty="0" smtClean="0">
                <a:latin typeface="Tw Cen MT" pitchFamily="34" charset="0"/>
              </a:rPr>
              <a:t>Un espace stratégique et/ou convoité … : </a:t>
            </a:r>
          </a:p>
        </p:txBody>
      </p:sp>
      <p:sp>
        <p:nvSpPr>
          <p:cNvPr id="43" name="ZoneTexte 42"/>
          <p:cNvSpPr txBox="1"/>
          <p:nvPr/>
        </p:nvSpPr>
        <p:spPr>
          <a:xfrm>
            <a:off x="432000" y="3204000"/>
            <a:ext cx="2484000" cy="2880000"/>
          </a:xfrm>
          <a:prstGeom prst="rect">
            <a:avLst/>
          </a:prstGeom>
          <a:solidFill>
            <a:schemeClr val="accent6">
              <a:lumMod val="20000"/>
              <a:lumOff val="80000"/>
              <a:alpha val="60000"/>
            </a:schemeClr>
          </a:solidFill>
          <a:ln>
            <a:solidFill>
              <a:schemeClr val="accent6">
                <a:lumMod val="50000"/>
              </a:schemeClr>
            </a:solidFill>
          </a:ln>
        </p:spPr>
        <p:txBody>
          <a:bodyPr wrap="square" rtlCol="0">
            <a:spAutoFit/>
          </a:bodyPr>
          <a:lstStyle/>
          <a:p>
            <a:pPr algn="r"/>
            <a:r>
              <a:rPr lang="fr-FR" sz="1400" b="1" i="1" u="sng" cap="small" smtClean="0">
                <a:solidFill>
                  <a:srgbClr val="7030A0"/>
                </a:solidFill>
                <a:latin typeface="Tw Cen MT" pitchFamily="34" charset="0"/>
              </a:rPr>
              <a:t>Document 7</a:t>
            </a:r>
            <a:endParaRPr lang="fr-FR" sz="1400" b="1" i="1" u="sng" cap="small" dirty="0" smtClean="0">
              <a:solidFill>
                <a:srgbClr val="7030A0"/>
              </a:solidFill>
              <a:latin typeface="Tw Cen MT" pitchFamily="34" charset="0"/>
            </a:endParaRPr>
          </a:p>
          <a:p>
            <a:r>
              <a:rPr lang="fr-FR" sz="1400" b="1" u="sng" cap="small" dirty="0">
                <a:solidFill>
                  <a:srgbClr val="C00000"/>
                </a:solidFill>
                <a:latin typeface="Tw Cen MT" pitchFamily="34" charset="0"/>
              </a:rPr>
              <a:t>… l’immigration </a:t>
            </a:r>
            <a:r>
              <a:rPr lang="fr-FR" sz="1400" b="1" u="sng" cap="small" dirty="0" smtClean="0">
                <a:solidFill>
                  <a:srgbClr val="C00000"/>
                </a:solidFill>
                <a:latin typeface="Tw Cen MT" pitchFamily="34" charset="0"/>
              </a:rPr>
              <a:t>clandestine</a:t>
            </a:r>
            <a:r>
              <a:rPr lang="fr-FR" sz="1400" b="1" cap="small" dirty="0" smtClean="0">
                <a:solidFill>
                  <a:srgbClr val="C00000"/>
                </a:solidFill>
                <a:latin typeface="Tw Cen MT" pitchFamily="34" charset="0"/>
              </a:rPr>
              <a:t> </a:t>
            </a:r>
            <a:r>
              <a:rPr lang="fr-FR" sz="1400" b="1" cap="small" dirty="0" smtClean="0">
                <a:latin typeface="Tw Cen MT" pitchFamily="34" charset="0"/>
              </a:rPr>
              <a:t>:</a:t>
            </a:r>
            <a:endParaRPr lang="fr-FR" sz="1400" b="1" cap="small" dirty="0">
              <a:solidFill>
                <a:srgbClr val="C00000"/>
              </a:solidFill>
              <a:latin typeface="Tw Cen MT" pitchFamily="34" charset="0"/>
            </a:endParaRPr>
          </a:p>
          <a:p>
            <a:pPr algn="ctr"/>
            <a:r>
              <a:rPr lang="fr-FR" sz="1400" b="1" dirty="0" smtClean="0">
                <a:latin typeface="Tw Cen MT" pitchFamily="34" charset="0"/>
              </a:rPr>
              <a:t>Espace </a:t>
            </a:r>
            <a:r>
              <a:rPr lang="fr-FR" sz="1400" b="1" dirty="0">
                <a:latin typeface="Tw Cen MT" pitchFamily="34" charset="0"/>
              </a:rPr>
              <a:t>transitoire pour atteindre l’Europe</a:t>
            </a:r>
          </a:p>
          <a:p>
            <a:pPr algn="ctr"/>
            <a:r>
              <a:rPr lang="fr-FR" sz="1400" b="1" u="sng" cap="small" dirty="0" smtClean="0">
                <a:solidFill>
                  <a:srgbClr val="C00000"/>
                </a:solidFill>
                <a:latin typeface="Tw Cen MT" pitchFamily="34" charset="0"/>
              </a:rPr>
              <a:t>Acteurs</a:t>
            </a:r>
            <a:r>
              <a:rPr lang="fr-FR" sz="1400" b="1" cap="small" dirty="0" smtClean="0">
                <a:latin typeface="Tw Cen MT" pitchFamily="34" charset="0"/>
              </a:rPr>
              <a:t> : </a:t>
            </a:r>
            <a:endParaRPr lang="fr-FR" sz="1400" b="1" u="sng" cap="small" dirty="0">
              <a:latin typeface="Tw Cen MT" pitchFamily="34" charset="0"/>
            </a:endParaRPr>
          </a:p>
          <a:p>
            <a:pPr algn="ctr"/>
            <a:r>
              <a:rPr lang="fr-FR" sz="1400" b="1" dirty="0">
                <a:latin typeface="Tw Cen MT" pitchFamily="34" charset="0"/>
              </a:rPr>
              <a:t>- Les immigrants subsahariens </a:t>
            </a:r>
          </a:p>
          <a:p>
            <a:pPr algn="ctr"/>
            <a:r>
              <a:rPr lang="fr-FR" sz="1400" b="1" dirty="0">
                <a:latin typeface="Tw Cen MT" pitchFamily="34" charset="0"/>
              </a:rPr>
              <a:t>- Les trafiquants situés dans les zones « tampons » </a:t>
            </a:r>
          </a:p>
          <a:p>
            <a:pPr algn="ctr"/>
            <a:r>
              <a:rPr lang="fr-FR" sz="1400" b="1" dirty="0">
                <a:latin typeface="Tw Cen MT" pitchFamily="34" charset="0"/>
              </a:rPr>
              <a:t>- Les Etats Nord africains et européens qui tentent d’endiguer les flux par des politiques plus ou moins autoritaires</a:t>
            </a:r>
          </a:p>
          <a:p>
            <a:pPr algn="ctr"/>
            <a:endParaRPr lang="fr-FR" sz="1400" b="1" dirty="0" smtClean="0">
              <a:latin typeface="Tw Cen MT" pitchFamily="34" charset="0"/>
            </a:endParaRPr>
          </a:p>
          <a:p>
            <a:pPr algn="ctr"/>
            <a:endParaRPr lang="fr-FR" sz="1400" b="1" dirty="0">
              <a:latin typeface="Tw Cen MT" pitchFamily="34" charset="0"/>
            </a:endParaRPr>
          </a:p>
        </p:txBody>
      </p:sp>
    </p:spTree>
    <p:extLst>
      <p:ext uri="{BB962C8B-B14F-4D97-AF65-F5344CB8AC3E}">
        <p14:creationId xmlns:p14="http://schemas.microsoft.com/office/powerpoint/2010/main" val="27276635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par>
                                <p:cTn id="13" presetID="21" presetClass="entr" presetSubtype="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par>
                                <p:cTn id="16" presetID="21" presetClass="entr" presetSubtype="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heel(1)">
                                      <p:cBhvr>
                                        <p:cTn id="18" dur="2000"/>
                                        <p:tgtEl>
                                          <p:spTgt spid="11"/>
                                        </p:tgtEl>
                                      </p:cBhvr>
                                    </p:animEffect>
                                  </p:childTnLst>
                                </p:cTn>
                              </p:par>
                              <p:par>
                                <p:cTn id="19" presetID="21" presetClass="entr" presetSubtype="1"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heel(1)">
                                      <p:cBhvr>
                                        <p:cTn id="21" dur="2000"/>
                                        <p:tgtEl>
                                          <p:spTgt spid="12"/>
                                        </p:tgtEl>
                                      </p:cBhvr>
                                    </p:animEffect>
                                  </p:childTnLst>
                                </p:cTn>
                              </p:par>
                              <p:par>
                                <p:cTn id="22" presetID="21" presetClass="entr" presetSubtype="1"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heel(1)">
                                      <p:cBhvr>
                                        <p:cTn id="24" dur="2000"/>
                                        <p:tgtEl>
                                          <p:spTgt spid="13"/>
                                        </p:tgtEl>
                                      </p:cBhvr>
                                    </p:animEffect>
                                  </p:childTnLst>
                                </p:cTn>
                              </p:par>
                              <p:par>
                                <p:cTn id="25" presetID="21" presetClass="entr" presetSubtype="1"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1)">
                                      <p:cBhvr>
                                        <p:cTn id="27" dur="2000"/>
                                        <p:tgtEl>
                                          <p:spTgt spid="6"/>
                                        </p:tgtEl>
                                      </p:cBhvr>
                                    </p:animEffect>
                                  </p:childTnLst>
                                </p:cTn>
                              </p:par>
                              <p:par>
                                <p:cTn id="28" presetID="21" presetClass="entr" presetSubtype="1"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heel(1)">
                                      <p:cBhvr>
                                        <p:cTn id="30" dur="2000"/>
                                        <p:tgtEl>
                                          <p:spTgt spid="4"/>
                                        </p:tgtEl>
                                      </p:cBhvr>
                                    </p:animEffect>
                                  </p:childTnLst>
                                </p:cTn>
                              </p:par>
                              <p:par>
                                <p:cTn id="31" presetID="21" presetClass="entr" presetSubtype="1" fill="hold" nodeType="withEffect">
                                  <p:stCondLst>
                                    <p:cond delay="0"/>
                                  </p:stCondLst>
                                  <p:childTnLst>
                                    <p:set>
                                      <p:cBhvr>
                                        <p:cTn id="32" dur="1" fill="hold">
                                          <p:stCondLst>
                                            <p:cond delay="0"/>
                                          </p:stCondLst>
                                        </p:cTn>
                                        <p:tgtEl>
                                          <p:spTgt spid="2052"/>
                                        </p:tgtEl>
                                        <p:attrNameLst>
                                          <p:attrName>style.visibility</p:attrName>
                                        </p:attrNameLst>
                                      </p:cBhvr>
                                      <p:to>
                                        <p:strVal val="visible"/>
                                      </p:to>
                                    </p:set>
                                    <p:animEffect transition="in" filter="wheel(1)">
                                      <p:cBhvr>
                                        <p:cTn id="33" dur="2000"/>
                                        <p:tgtEl>
                                          <p:spTgt spid="205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10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xit" presetSubtype="32" fill="hold" grpId="1" nodeType="clickEffect">
                                  <p:stCondLst>
                                    <p:cond delay="0"/>
                                  </p:stCondLst>
                                  <p:childTnLst>
                                    <p:anim calcmode="lin" valueType="num">
                                      <p:cBhvr>
                                        <p:cTn id="67" dur="500"/>
                                        <p:tgtEl>
                                          <p:spTgt spid="14"/>
                                        </p:tgtEl>
                                        <p:attrNameLst>
                                          <p:attrName>ppt_w</p:attrName>
                                        </p:attrNameLst>
                                      </p:cBhvr>
                                      <p:tavLst>
                                        <p:tav tm="0">
                                          <p:val>
                                            <p:strVal val="ppt_w"/>
                                          </p:val>
                                        </p:tav>
                                        <p:tav tm="100000">
                                          <p:val>
                                            <p:fltVal val="0"/>
                                          </p:val>
                                        </p:tav>
                                      </p:tavLst>
                                    </p:anim>
                                    <p:anim calcmode="lin" valueType="num">
                                      <p:cBhvr>
                                        <p:cTn id="68" dur="500"/>
                                        <p:tgtEl>
                                          <p:spTgt spid="14"/>
                                        </p:tgtEl>
                                        <p:attrNameLst>
                                          <p:attrName>ppt_h</p:attrName>
                                        </p:attrNameLst>
                                      </p:cBhvr>
                                      <p:tavLst>
                                        <p:tav tm="0">
                                          <p:val>
                                            <p:strVal val="ppt_h"/>
                                          </p:val>
                                        </p:tav>
                                        <p:tav tm="100000">
                                          <p:val>
                                            <p:fltVal val="0"/>
                                          </p:val>
                                        </p:tav>
                                      </p:tavLst>
                                    </p:anim>
                                    <p:animEffect transition="out" filter="fade">
                                      <p:cBhvr>
                                        <p:cTn id="69" dur="500"/>
                                        <p:tgtEl>
                                          <p:spTgt spid="14"/>
                                        </p:tgtEl>
                                      </p:cBhvr>
                                    </p:animEffect>
                                    <p:set>
                                      <p:cBhvr>
                                        <p:cTn id="70" dur="1" fill="hold">
                                          <p:stCondLst>
                                            <p:cond delay="499"/>
                                          </p:stCondLst>
                                        </p:cTn>
                                        <p:tgtEl>
                                          <p:spTgt spid="14"/>
                                        </p:tgtEl>
                                        <p:attrNameLst>
                                          <p:attrName>style.visibility</p:attrName>
                                        </p:attrNameLst>
                                      </p:cBhvr>
                                      <p:to>
                                        <p:strVal val="hidden"/>
                                      </p:to>
                                    </p:se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wipe(left)">
                                      <p:cBhvr>
                                        <p:cTn id="74"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5" restart="whenNotActive" fill="hold" evtFilter="cancelBubble" nodeType="interactiveSeq">
                <p:stCondLst>
                  <p:cond evt="onClick" delay="0">
                    <p:tgtEl>
                      <p:spTgt spid="11"/>
                    </p:tgtEl>
                  </p:cond>
                </p:stCondLst>
                <p:endSync evt="end" delay="0">
                  <p:rtn val="all"/>
                </p:endSync>
                <p:childTnLst>
                  <p:par>
                    <p:cTn id="76" fill="hold">
                      <p:stCondLst>
                        <p:cond delay="0"/>
                      </p:stCondLst>
                      <p:childTnLst>
                        <p:par>
                          <p:cTn id="77" fill="hold">
                            <p:stCondLst>
                              <p:cond delay="0"/>
                            </p:stCondLst>
                            <p:childTnLst>
                              <p:par>
                                <p:cTn id="78" presetID="21" presetClass="entr" presetSubtype="1" fill="hold" nodeType="click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wheel(1)">
                                      <p:cBhvr>
                                        <p:cTn id="80" dur="2000"/>
                                        <p:tgtEl>
                                          <p:spTgt spid="16"/>
                                        </p:tgtEl>
                                      </p:cBhvr>
                                    </p:animEffect>
                                  </p:childTnLst>
                                </p:cTn>
                              </p:par>
                            </p:childTnLst>
                          </p:cTn>
                        </p:par>
                      </p:childTnLst>
                    </p:cTn>
                  </p:par>
                </p:childTnLst>
              </p:cTn>
              <p:nextCondLst>
                <p:cond evt="onClick" delay="0">
                  <p:tgtEl>
                    <p:spTgt spid="11"/>
                  </p:tgtEl>
                </p:cond>
              </p:nextCondLst>
            </p:seq>
            <p:seq concurrent="1" nextAc="seek">
              <p:cTn id="81" restart="whenNotActive" fill="hold" evtFilter="cancelBubble" nodeType="interactiveSeq">
                <p:stCondLst>
                  <p:cond evt="onClick" delay="0">
                    <p:tgtEl>
                      <p:spTgt spid="16"/>
                    </p:tgtEl>
                  </p:cond>
                </p:stCondLst>
                <p:endSync evt="end" delay="0">
                  <p:rtn val="all"/>
                </p:endSync>
                <p:childTnLst>
                  <p:par>
                    <p:cTn id="82" fill="hold">
                      <p:stCondLst>
                        <p:cond delay="0"/>
                      </p:stCondLst>
                      <p:childTnLst>
                        <p:par>
                          <p:cTn id="83" fill="hold">
                            <p:stCondLst>
                              <p:cond delay="0"/>
                            </p:stCondLst>
                            <p:childTnLst>
                              <p:par>
                                <p:cTn id="84" presetID="53" presetClass="exit" presetSubtype="32" fill="hold" nodeType="clickEffect">
                                  <p:stCondLst>
                                    <p:cond delay="0"/>
                                  </p:stCondLst>
                                  <p:childTnLst>
                                    <p:anim calcmode="lin" valueType="num">
                                      <p:cBhvr>
                                        <p:cTn id="85" dur="500"/>
                                        <p:tgtEl>
                                          <p:spTgt spid="16"/>
                                        </p:tgtEl>
                                        <p:attrNameLst>
                                          <p:attrName>ppt_w</p:attrName>
                                        </p:attrNameLst>
                                      </p:cBhvr>
                                      <p:tavLst>
                                        <p:tav tm="0">
                                          <p:val>
                                            <p:strVal val="ppt_w"/>
                                          </p:val>
                                        </p:tav>
                                        <p:tav tm="100000">
                                          <p:val>
                                            <p:fltVal val="0"/>
                                          </p:val>
                                        </p:tav>
                                      </p:tavLst>
                                    </p:anim>
                                    <p:anim calcmode="lin" valueType="num">
                                      <p:cBhvr>
                                        <p:cTn id="86" dur="500"/>
                                        <p:tgtEl>
                                          <p:spTgt spid="16"/>
                                        </p:tgtEl>
                                        <p:attrNameLst>
                                          <p:attrName>ppt_h</p:attrName>
                                        </p:attrNameLst>
                                      </p:cBhvr>
                                      <p:tavLst>
                                        <p:tav tm="0">
                                          <p:val>
                                            <p:strVal val="ppt_h"/>
                                          </p:val>
                                        </p:tav>
                                        <p:tav tm="100000">
                                          <p:val>
                                            <p:fltVal val="0"/>
                                          </p:val>
                                        </p:tav>
                                      </p:tavLst>
                                    </p:anim>
                                    <p:animEffect transition="out" filter="fade">
                                      <p:cBhvr>
                                        <p:cTn id="87" dur="500"/>
                                        <p:tgtEl>
                                          <p:spTgt spid="16"/>
                                        </p:tgtEl>
                                      </p:cBhvr>
                                    </p:animEffect>
                                    <p:set>
                                      <p:cBhvr>
                                        <p:cTn id="88"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9" restart="whenNotActive" fill="hold" evtFilter="cancelBubble" nodeType="interactiveSeq">
                <p:stCondLst>
                  <p:cond evt="onClick" delay="0">
                    <p:tgtEl>
                      <p:spTgt spid="6"/>
                    </p:tgtEl>
                  </p:cond>
                </p:stCondLst>
                <p:endSync evt="end" delay="0">
                  <p:rtn val="all"/>
                </p:endSync>
                <p:childTnLst>
                  <p:par>
                    <p:cTn id="90" fill="hold">
                      <p:stCondLst>
                        <p:cond delay="0"/>
                      </p:stCondLst>
                      <p:childTnLst>
                        <p:par>
                          <p:cTn id="91" fill="hold">
                            <p:stCondLst>
                              <p:cond delay="0"/>
                            </p:stCondLst>
                            <p:childTnLst>
                              <p:par>
                                <p:cTn id="92" presetID="21" presetClass="entr" presetSubtype="1" fill="hold" nodeType="clickEffect">
                                  <p:stCondLst>
                                    <p:cond delay="0"/>
                                  </p:stCondLst>
                                  <p:childTnLst>
                                    <p:set>
                                      <p:cBhvr>
                                        <p:cTn id="93" dur="1" fill="hold">
                                          <p:stCondLst>
                                            <p:cond delay="0"/>
                                          </p:stCondLst>
                                        </p:cTn>
                                        <p:tgtEl>
                                          <p:spTgt spid="15"/>
                                        </p:tgtEl>
                                        <p:attrNameLst>
                                          <p:attrName>style.visibility</p:attrName>
                                        </p:attrNameLst>
                                      </p:cBhvr>
                                      <p:to>
                                        <p:strVal val="visible"/>
                                      </p:to>
                                    </p:set>
                                    <p:animEffect transition="in" filter="wheel(1)">
                                      <p:cBhvr>
                                        <p:cTn id="94" dur="2000"/>
                                        <p:tgtEl>
                                          <p:spTgt spid="15"/>
                                        </p:tgtEl>
                                      </p:cBhvr>
                                    </p:animEffect>
                                  </p:childTnLst>
                                </p:cTn>
                              </p:par>
                            </p:childTnLst>
                          </p:cTn>
                        </p:par>
                      </p:childTnLst>
                    </p:cTn>
                  </p:par>
                </p:childTnLst>
              </p:cTn>
              <p:nextCondLst>
                <p:cond evt="onClick" delay="0">
                  <p:tgtEl>
                    <p:spTgt spid="6"/>
                  </p:tgtEl>
                </p:cond>
              </p:nextCondLst>
            </p:seq>
            <p:seq concurrent="1" nextAc="seek">
              <p:cTn id="95" restart="whenNotActive" fill="hold" evtFilter="cancelBubble" nodeType="interactiveSeq">
                <p:stCondLst>
                  <p:cond evt="onClick" delay="0">
                    <p:tgtEl>
                      <p:spTgt spid="15"/>
                    </p:tgtEl>
                  </p:cond>
                </p:stCondLst>
                <p:endSync evt="end" delay="0">
                  <p:rtn val="all"/>
                </p:endSync>
                <p:childTnLst>
                  <p:par>
                    <p:cTn id="96" fill="hold">
                      <p:stCondLst>
                        <p:cond delay="0"/>
                      </p:stCondLst>
                      <p:childTnLst>
                        <p:par>
                          <p:cTn id="97" fill="hold">
                            <p:stCondLst>
                              <p:cond delay="0"/>
                            </p:stCondLst>
                            <p:childTnLst>
                              <p:par>
                                <p:cTn id="98" presetID="53" presetClass="exit" presetSubtype="32" fill="hold" nodeType="clickEffect">
                                  <p:stCondLst>
                                    <p:cond delay="0"/>
                                  </p:stCondLst>
                                  <p:childTnLst>
                                    <p:anim calcmode="lin" valueType="num">
                                      <p:cBhvr>
                                        <p:cTn id="99" dur="500"/>
                                        <p:tgtEl>
                                          <p:spTgt spid="15"/>
                                        </p:tgtEl>
                                        <p:attrNameLst>
                                          <p:attrName>ppt_w</p:attrName>
                                        </p:attrNameLst>
                                      </p:cBhvr>
                                      <p:tavLst>
                                        <p:tav tm="0">
                                          <p:val>
                                            <p:strVal val="ppt_w"/>
                                          </p:val>
                                        </p:tav>
                                        <p:tav tm="100000">
                                          <p:val>
                                            <p:fltVal val="0"/>
                                          </p:val>
                                        </p:tav>
                                      </p:tavLst>
                                    </p:anim>
                                    <p:anim calcmode="lin" valueType="num">
                                      <p:cBhvr>
                                        <p:cTn id="100" dur="500"/>
                                        <p:tgtEl>
                                          <p:spTgt spid="15"/>
                                        </p:tgtEl>
                                        <p:attrNameLst>
                                          <p:attrName>ppt_h</p:attrName>
                                        </p:attrNameLst>
                                      </p:cBhvr>
                                      <p:tavLst>
                                        <p:tav tm="0">
                                          <p:val>
                                            <p:strVal val="ppt_h"/>
                                          </p:val>
                                        </p:tav>
                                        <p:tav tm="100000">
                                          <p:val>
                                            <p:fltVal val="0"/>
                                          </p:val>
                                        </p:tav>
                                      </p:tavLst>
                                    </p:anim>
                                    <p:animEffect transition="out" filter="fade">
                                      <p:cBhvr>
                                        <p:cTn id="101" dur="500"/>
                                        <p:tgtEl>
                                          <p:spTgt spid="15"/>
                                        </p:tgtEl>
                                      </p:cBhvr>
                                    </p:animEffect>
                                    <p:set>
                                      <p:cBhvr>
                                        <p:cTn id="102"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03" restart="whenNotActive" fill="hold" evtFilter="cancelBubble" nodeType="interactiveSeq">
                <p:stCondLst>
                  <p:cond evt="onClick" delay="0">
                    <p:tgtEl>
                      <p:spTgt spid="10"/>
                    </p:tgtEl>
                  </p:cond>
                </p:stCondLst>
                <p:endSync evt="end" delay="0">
                  <p:rtn val="all"/>
                </p:endSync>
                <p:childTnLst>
                  <p:par>
                    <p:cTn id="104" fill="hold">
                      <p:stCondLst>
                        <p:cond delay="0"/>
                      </p:stCondLst>
                      <p:childTnLst>
                        <p:par>
                          <p:cTn id="105" fill="hold">
                            <p:stCondLst>
                              <p:cond delay="0"/>
                            </p:stCondLst>
                            <p:childTnLst>
                              <p:par>
                                <p:cTn id="106" presetID="21" presetClass="entr" presetSubtype="1" fill="hold" nodeType="click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wheel(1)">
                                      <p:cBhvr>
                                        <p:cTn id="108" dur="2000"/>
                                        <p:tgtEl>
                                          <p:spTgt spid="18"/>
                                        </p:tgtEl>
                                      </p:cBhvr>
                                    </p:animEffect>
                                  </p:childTnLst>
                                </p:cTn>
                              </p:par>
                            </p:childTnLst>
                          </p:cTn>
                        </p:par>
                      </p:childTnLst>
                    </p:cTn>
                  </p:par>
                </p:childTnLst>
              </p:cTn>
              <p:nextCondLst>
                <p:cond evt="onClick" delay="0">
                  <p:tgtEl>
                    <p:spTgt spid="10"/>
                  </p:tgtEl>
                </p:cond>
              </p:nextCondLst>
            </p:seq>
            <p:seq concurrent="1" nextAc="seek">
              <p:cTn id="109" restart="whenNotActive" fill="hold" evtFilter="cancelBubble" nodeType="interactiveSeq">
                <p:stCondLst>
                  <p:cond evt="onClick" delay="0">
                    <p:tgtEl>
                      <p:spTgt spid="18"/>
                    </p:tgtEl>
                  </p:cond>
                </p:stCondLst>
                <p:endSync evt="end" delay="0">
                  <p:rtn val="all"/>
                </p:endSync>
                <p:childTnLst>
                  <p:par>
                    <p:cTn id="110" fill="hold">
                      <p:stCondLst>
                        <p:cond delay="0"/>
                      </p:stCondLst>
                      <p:childTnLst>
                        <p:par>
                          <p:cTn id="111" fill="hold">
                            <p:stCondLst>
                              <p:cond delay="0"/>
                            </p:stCondLst>
                            <p:childTnLst>
                              <p:par>
                                <p:cTn id="112" presetID="53" presetClass="exit" presetSubtype="32" fill="hold" nodeType="clickEffect">
                                  <p:stCondLst>
                                    <p:cond delay="0"/>
                                  </p:stCondLst>
                                  <p:childTnLst>
                                    <p:anim calcmode="lin" valueType="num">
                                      <p:cBhvr>
                                        <p:cTn id="113" dur="500"/>
                                        <p:tgtEl>
                                          <p:spTgt spid="18"/>
                                        </p:tgtEl>
                                        <p:attrNameLst>
                                          <p:attrName>ppt_w</p:attrName>
                                        </p:attrNameLst>
                                      </p:cBhvr>
                                      <p:tavLst>
                                        <p:tav tm="0">
                                          <p:val>
                                            <p:strVal val="ppt_w"/>
                                          </p:val>
                                        </p:tav>
                                        <p:tav tm="100000">
                                          <p:val>
                                            <p:fltVal val="0"/>
                                          </p:val>
                                        </p:tav>
                                      </p:tavLst>
                                    </p:anim>
                                    <p:anim calcmode="lin" valueType="num">
                                      <p:cBhvr>
                                        <p:cTn id="114" dur="500"/>
                                        <p:tgtEl>
                                          <p:spTgt spid="18"/>
                                        </p:tgtEl>
                                        <p:attrNameLst>
                                          <p:attrName>ppt_h</p:attrName>
                                        </p:attrNameLst>
                                      </p:cBhvr>
                                      <p:tavLst>
                                        <p:tav tm="0">
                                          <p:val>
                                            <p:strVal val="ppt_h"/>
                                          </p:val>
                                        </p:tav>
                                        <p:tav tm="100000">
                                          <p:val>
                                            <p:fltVal val="0"/>
                                          </p:val>
                                        </p:tav>
                                      </p:tavLst>
                                    </p:anim>
                                    <p:animEffect transition="out" filter="fade">
                                      <p:cBhvr>
                                        <p:cTn id="115" dur="500"/>
                                        <p:tgtEl>
                                          <p:spTgt spid="18"/>
                                        </p:tgtEl>
                                      </p:cBhvr>
                                    </p:animEffect>
                                    <p:set>
                                      <p:cBhvr>
                                        <p:cTn id="116"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17" restart="whenNotActive" fill="hold" evtFilter="cancelBubble" nodeType="interactiveSeq">
                <p:stCondLst>
                  <p:cond evt="onClick" delay="0">
                    <p:tgtEl>
                      <p:spTgt spid="4"/>
                    </p:tgtEl>
                  </p:cond>
                </p:stCondLst>
                <p:endSync evt="end" delay="0">
                  <p:rtn val="all"/>
                </p:endSync>
                <p:childTnLst>
                  <p:par>
                    <p:cTn id="118" fill="hold">
                      <p:stCondLst>
                        <p:cond delay="0"/>
                      </p:stCondLst>
                      <p:childTnLst>
                        <p:par>
                          <p:cTn id="119" fill="hold">
                            <p:stCondLst>
                              <p:cond delay="0"/>
                            </p:stCondLst>
                            <p:childTnLst>
                              <p:par>
                                <p:cTn id="120" presetID="21" presetClass="entr" presetSubtype="1" fill="hold" nodeType="clickEffect">
                                  <p:stCondLst>
                                    <p:cond delay="0"/>
                                  </p:stCondLst>
                                  <p:childTnLst>
                                    <p:set>
                                      <p:cBhvr>
                                        <p:cTn id="121" dur="1" fill="hold">
                                          <p:stCondLst>
                                            <p:cond delay="0"/>
                                          </p:stCondLst>
                                        </p:cTn>
                                        <p:tgtEl>
                                          <p:spTgt spid="7"/>
                                        </p:tgtEl>
                                        <p:attrNameLst>
                                          <p:attrName>style.visibility</p:attrName>
                                        </p:attrNameLst>
                                      </p:cBhvr>
                                      <p:to>
                                        <p:strVal val="visible"/>
                                      </p:to>
                                    </p:set>
                                    <p:animEffect transition="in" filter="wheel(1)">
                                      <p:cBhvr>
                                        <p:cTn id="122" dur="2000"/>
                                        <p:tgtEl>
                                          <p:spTgt spid="7"/>
                                        </p:tgtEl>
                                      </p:cBhvr>
                                    </p:animEffect>
                                  </p:childTnLst>
                                </p:cTn>
                              </p:par>
                            </p:childTnLst>
                          </p:cTn>
                        </p:par>
                      </p:childTnLst>
                    </p:cTn>
                  </p:par>
                </p:childTnLst>
              </p:cTn>
              <p:nextCondLst>
                <p:cond evt="onClick" delay="0">
                  <p:tgtEl>
                    <p:spTgt spid="4"/>
                  </p:tgtEl>
                </p:cond>
              </p:nextCondLst>
            </p:seq>
            <p:seq concurrent="1" nextAc="seek">
              <p:cTn id="123" restart="whenNotActive" fill="hold" evtFilter="cancelBubble" nodeType="interactiveSeq">
                <p:stCondLst>
                  <p:cond evt="onClick" delay="0">
                    <p:tgtEl>
                      <p:spTgt spid="7"/>
                    </p:tgtEl>
                  </p:cond>
                </p:stCondLst>
                <p:endSync evt="end" delay="0">
                  <p:rtn val="all"/>
                </p:endSync>
                <p:childTnLst>
                  <p:par>
                    <p:cTn id="124" fill="hold">
                      <p:stCondLst>
                        <p:cond delay="0"/>
                      </p:stCondLst>
                      <p:childTnLst>
                        <p:par>
                          <p:cTn id="125" fill="hold">
                            <p:stCondLst>
                              <p:cond delay="0"/>
                            </p:stCondLst>
                            <p:childTnLst>
                              <p:par>
                                <p:cTn id="126" presetID="53" presetClass="exit" presetSubtype="32" fill="hold" nodeType="clickEffect">
                                  <p:stCondLst>
                                    <p:cond delay="0"/>
                                  </p:stCondLst>
                                  <p:childTnLst>
                                    <p:anim calcmode="lin" valueType="num">
                                      <p:cBhvr>
                                        <p:cTn id="127" dur="500"/>
                                        <p:tgtEl>
                                          <p:spTgt spid="7"/>
                                        </p:tgtEl>
                                        <p:attrNameLst>
                                          <p:attrName>ppt_w</p:attrName>
                                        </p:attrNameLst>
                                      </p:cBhvr>
                                      <p:tavLst>
                                        <p:tav tm="0">
                                          <p:val>
                                            <p:strVal val="ppt_w"/>
                                          </p:val>
                                        </p:tav>
                                        <p:tav tm="100000">
                                          <p:val>
                                            <p:fltVal val="0"/>
                                          </p:val>
                                        </p:tav>
                                      </p:tavLst>
                                    </p:anim>
                                    <p:anim calcmode="lin" valueType="num">
                                      <p:cBhvr>
                                        <p:cTn id="128" dur="500"/>
                                        <p:tgtEl>
                                          <p:spTgt spid="7"/>
                                        </p:tgtEl>
                                        <p:attrNameLst>
                                          <p:attrName>ppt_h</p:attrName>
                                        </p:attrNameLst>
                                      </p:cBhvr>
                                      <p:tavLst>
                                        <p:tav tm="0">
                                          <p:val>
                                            <p:strVal val="ppt_h"/>
                                          </p:val>
                                        </p:tav>
                                        <p:tav tm="100000">
                                          <p:val>
                                            <p:fltVal val="0"/>
                                          </p:val>
                                        </p:tav>
                                      </p:tavLst>
                                    </p:anim>
                                    <p:animEffect transition="out" filter="fade">
                                      <p:cBhvr>
                                        <p:cTn id="129" dur="500"/>
                                        <p:tgtEl>
                                          <p:spTgt spid="7"/>
                                        </p:tgtEl>
                                      </p:cBhvr>
                                    </p:animEffect>
                                    <p:set>
                                      <p:cBhvr>
                                        <p:cTn id="130"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31" restart="whenNotActive" fill="hold" evtFilter="cancelBubble" nodeType="interactiveSeq">
                <p:stCondLst>
                  <p:cond evt="onClick" delay="0">
                    <p:tgtEl>
                      <p:spTgt spid="3"/>
                    </p:tgtEl>
                  </p:cond>
                </p:stCondLst>
                <p:endSync evt="end" delay="0">
                  <p:rtn val="all"/>
                </p:endSync>
                <p:childTnLst>
                  <p:par>
                    <p:cTn id="132" fill="hold">
                      <p:stCondLst>
                        <p:cond delay="0"/>
                      </p:stCondLst>
                      <p:childTnLst>
                        <p:par>
                          <p:cTn id="133" fill="hold">
                            <p:stCondLst>
                              <p:cond delay="0"/>
                            </p:stCondLst>
                            <p:childTnLst>
                              <p:par>
                                <p:cTn id="134" presetID="21" presetClass="entr" presetSubtype="1" fill="hold" nodeType="clickEffect">
                                  <p:stCondLst>
                                    <p:cond delay="0"/>
                                  </p:stCondLst>
                                  <p:childTnLst>
                                    <p:set>
                                      <p:cBhvr>
                                        <p:cTn id="135" dur="1" fill="hold">
                                          <p:stCondLst>
                                            <p:cond delay="0"/>
                                          </p:stCondLst>
                                        </p:cTn>
                                        <p:tgtEl>
                                          <p:spTgt spid="20"/>
                                        </p:tgtEl>
                                        <p:attrNameLst>
                                          <p:attrName>style.visibility</p:attrName>
                                        </p:attrNameLst>
                                      </p:cBhvr>
                                      <p:to>
                                        <p:strVal val="visible"/>
                                      </p:to>
                                    </p:set>
                                    <p:animEffect transition="in" filter="wheel(1)">
                                      <p:cBhvr>
                                        <p:cTn id="136" dur="2000"/>
                                        <p:tgtEl>
                                          <p:spTgt spid="20"/>
                                        </p:tgtEl>
                                      </p:cBhvr>
                                    </p:animEffect>
                                  </p:childTnLst>
                                </p:cTn>
                              </p:par>
                            </p:childTnLst>
                          </p:cTn>
                        </p:par>
                      </p:childTnLst>
                    </p:cTn>
                  </p:par>
                </p:childTnLst>
              </p:cTn>
              <p:nextCondLst>
                <p:cond evt="onClick" delay="0">
                  <p:tgtEl>
                    <p:spTgt spid="3"/>
                  </p:tgtEl>
                </p:cond>
              </p:nextCondLst>
            </p:seq>
            <p:seq concurrent="1" nextAc="seek">
              <p:cTn id="137" restart="whenNotActive" fill="hold" evtFilter="cancelBubble" nodeType="interactiveSeq">
                <p:stCondLst>
                  <p:cond evt="onClick" delay="0">
                    <p:tgtEl>
                      <p:spTgt spid="20"/>
                    </p:tgtEl>
                  </p:cond>
                </p:stCondLst>
                <p:endSync evt="end" delay="0">
                  <p:rtn val="all"/>
                </p:endSync>
                <p:childTnLst>
                  <p:par>
                    <p:cTn id="138" fill="hold">
                      <p:stCondLst>
                        <p:cond delay="0"/>
                      </p:stCondLst>
                      <p:childTnLst>
                        <p:par>
                          <p:cTn id="139" fill="hold">
                            <p:stCondLst>
                              <p:cond delay="0"/>
                            </p:stCondLst>
                            <p:childTnLst>
                              <p:par>
                                <p:cTn id="140" presetID="53" presetClass="exit" presetSubtype="32" fill="hold" nodeType="clickEffect">
                                  <p:stCondLst>
                                    <p:cond delay="0"/>
                                  </p:stCondLst>
                                  <p:childTnLst>
                                    <p:anim calcmode="lin" valueType="num">
                                      <p:cBhvr>
                                        <p:cTn id="141" dur="500"/>
                                        <p:tgtEl>
                                          <p:spTgt spid="20"/>
                                        </p:tgtEl>
                                        <p:attrNameLst>
                                          <p:attrName>ppt_w</p:attrName>
                                        </p:attrNameLst>
                                      </p:cBhvr>
                                      <p:tavLst>
                                        <p:tav tm="0">
                                          <p:val>
                                            <p:strVal val="ppt_w"/>
                                          </p:val>
                                        </p:tav>
                                        <p:tav tm="100000">
                                          <p:val>
                                            <p:fltVal val="0"/>
                                          </p:val>
                                        </p:tav>
                                      </p:tavLst>
                                    </p:anim>
                                    <p:anim calcmode="lin" valueType="num">
                                      <p:cBhvr>
                                        <p:cTn id="142" dur="500"/>
                                        <p:tgtEl>
                                          <p:spTgt spid="20"/>
                                        </p:tgtEl>
                                        <p:attrNameLst>
                                          <p:attrName>ppt_h</p:attrName>
                                        </p:attrNameLst>
                                      </p:cBhvr>
                                      <p:tavLst>
                                        <p:tav tm="0">
                                          <p:val>
                                            <p:strVal val="ppt_h"/>
                                          </p:val>
                                        </p:tav>
                                        <p:tav tm="100000">
                                          <p:val>
                                            <p:fltVal val="0"/>
                                          </p:val>
                                        </p:tav>
                                      </p:tavLst>
                                    </p:anim>
                                    <p:animEffect transition="out" filter="fade">
                                      <p:cBhvr>
                                        <p:cTn id="143" dur="500"/>
                                        <p:tgtEl>
                                          <p:spTgt spid="20"/>
                                        </p:tgtEl>
                                      </p:cBhvr>
                                    </p:animEffect>
                                    <p:set>
                                      <p:cBhvr>
                                        <p:cTn id="144"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45" restart="whenNotActive" fill="hold" evtFilter="cancelBubble" nodeType="interactiveSeq">
                <p:stCondLst>
                  <p:cond evt="onClick" delay="0">
                    <p:tgtEl>
                      <p:spTgt spid="12"/>
                    </p:tgtEl>
                  </p:cond>
                </p:stCondLst>
                <p:endSync evt="end" delay="0">
                  <p:rtn val="all"/>
                </p:endSync>
                <p:childTnLst>
                  <p:par>
                    <p:cTn id="146" fill="hold">
                      <p:stCondLst>
                        <p:cond delay="0"/>
                      </p:stCondLst>
                      <p:childTnLst>
                        <p:par>
                          <p:cTn id="147" fill="hold">
                            <p:stCondLst>
                              <p:cond delay="0"/>
                            </p:stCondLst>
                            <p:childTnLst>
                              <p:par>
                                <p:cTn id="148" presetID="21" presetClass="entr" presetSubtype="1" fill="hold" grpId="0" nodeType="clickEffect">
                                  <p:stCondLst>
                                    <p:cond delay="0"/>
                                  </p:stCondLst>
                                  <p:childTnLst>
                                    <p:set>
                                      <p:cBhvr>
                                        <p:cTn id="149" dur="1" fill="hold">
                                          <p:stCondLst>
                                            <p:cond delay="0"/>
                                          </p:stCondLst>
                                        </p:cTn>
                                        <p:tgtEl>
                                          <p:spTgt spid="22"/>
                                        </p:tgtEl>
                                        <p:attrNameLst>
                                          <p:attrName>style.visibility</p:attrName>
                                        </p:attrNameLst>
                                      </p:cBhvr>
                                      <p:to>
                                        <p:strVal val="visible"/>
                                      </p:to>
                                    </p:set>
                                    <p:animEffect transition="in" filter="wheel(1)">
                                      <p:cBhvr>
                                        <p:cTn id="150" dur="2000"/>
                                        <p:tgtEl>
                                          <p:spTgt spid="22"/>
                                        </p:tgtEl>
                                      </p:cBhvr>
                                    </p:animEffect>
                                  </p:childTnLst>
                                </p:cTn>
                              </p:par>
                            </p:childTnLst>
                          </p:cTn>
                        </p:par>
                      </p:childTnLst>
                    </p:cTn>
                  </p:par>
                </p:childTnLst>
              </p:cTn>
              <p:nextCondLst>
                <p:cond evt="onClick" delay="0">
                  <p:tgtEl>
                    <p:spTgt spid="12"/>
                  </p:tgtEl>
                </p:cond>
              </p:nextCondLst>
            </p:seq>
            <p:seq concurrent="1" nextAc="seek">
              <p:cTn id="151" restart="whenNotActive" fill="hold" evtFilter="cancelBubble" nodeType="interactiveSeq">
                <p:stCondLst>
                  <p:cond evt="onClick" delay="0">
                    <p:tgtEl>
                      <p:spTgt spid="22"/>
                    </p:tgtEl>
                  </p:cond>
                </p:stCondLst>
                <p:endSync evt="end" delay="0">
                  <p:rtn val="all"/>
                </p:endSync>
                <p:childTnLst>
                  <p:par>
                    <p:cTn id="152" fill="hold">
                      <p:stCondLst>
                        <p:cond delay="0"/>
                      </p:stCondLst>
                      <p:childTnLst>
                        <p:par>
                          <p:cTn id="153" fill="hold">
                            <p:stCondLst>
                              <p:cond delay="0"/>
                            </p:stCondLst>
                            <p:childTnLst>
                              <p:par>
                                <p:cTn id="154" presetID="53" presetClass="exit" presetSubtype="32" fill="hold" grpId="1" nodeType="clickEffect">
                                  <p:stCondLst>
                                    <p:cond delay="0"/>
                                  </p:stCondLst>
                                  <p:childTnLst>
                                    <p:anim calcmode="lin" valueType="num">
                                      <p:cBhvr>
                                        <p:cTn id="155" dur="500"/>
                                        <p:tgtEl>
                                          <p:spTgt spid="22"/>
                                        </p:tgtEl>
                                        <p:attrNameLst>
                                          <p:attrName>ppt_w</p:attrName>
                                        </p:attrNameLst>
                                      </p:cBhvr>
                                      <p:tavLst>
                                        <p:tav tm="0">
                                          <p:val>
                                            <p:strVal val="ppt_w"/>
                                          </p:val>
                                        </p:tav>
                                        <p:tav tm="100000">
                                          <p:val>
                                            <p:fltVal val="0"/>
                                          </p:val>
                                        </p:tav>
                                      </p:tavLst>
                                    </p:anim>
                                    <p:anim calcmode="lin" valueType="num">
                                      <p:cBhvr>
                                        <p:cTn id="156" dur="500"/>
                                        <p:tgtEl>
                                          <p:spTgt spid="22"/>
                                        </p:tgtEl>
                                        <p:attrNameLst>
                                          <p:attrName>ppt_h</p:attrName>
                                        </p:attrNameLst>
                                      </p:cBhvr>
                                      <p:tavLst>
                                        <p:tav tm="0">
                                          <p:val>
                                            <p:strVal val="ppt_h"/>
                                          </p:val>
                                        </p:tav>
                                        <p:tav tm="100000">
                                          <p:val>
                                            <p:fltVal val="0"/>
                                          </p:val>
                                        </p:tav>
                                      </p:tavLst>
                                    </p:anim>
                                    <p:animEffect transition="out" filter="fade">
                                      <p:cBhvr>
                                        <p:cTn id="157" dur="500"/>
                                        <p:tgtEl>
                                          <p:spTgt spid="22"/>
                                        </p:tgtEl>
                                      </p:cBhvr>
                                    </p:animEffect>
                                    <p:set>
                                      <p:cBhvr>
                                        <p:cTn id="158"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59" restart="whenNotActive" fill="hold" evtFilter="cancelBubble" nodeType="interactiveSeq">
                <p:stCondLst>
                  <p:cond evt="onClick" delay="0">
                    <p:tgtEl>
                      <p:spTgt spid="13"/>
                    </p:tgtEl>
                  </p:cond>
                </p:stCondLst>
                <p:endSync evt="end" delay="0">
                  <p:rtn val="all"/>
                </p:endSync>
                <p:childTnLst>
                  <p:par>
                    <p:cTn id="160" fill="hold">
                      <p:stCondLst>
                        <p:cond delay="0"/>
                      </p:stCondLst>
                      <p:childTnLst>
                        <p:par>
                          <p:cTn id="161" fill="hold">
                            <p:stCondLst>
                              <p:cond delay="0"/>
                            </p:stCondLst>
                            <p:childTnLst>
                              <p:par>
                                <p:cTn id="162" presetID="21" presetClass="entr" presetSubtype="1" fill="hold" grpId="0" nodeType="clickEffect">
                                  <p:stCondLst>
                                    <p:cond delay="0"/>
                                  </p:stCondLst>
                                  <p:childTnLst>
                                    <p:set>
                                      <p:cBhvr>
                                        <p:cTn id="163" dur="1" fill="hold">
                                          <p:stCondLst>
                                            <p:cond delay="0"/>
                                          </p:stCondLst>
                                        </p:cTn>
                                        <p:tgtEl>
                                          <p:spTgt spid="23"/>
                                        </p:tgtEl>
                                        <p:attrNameLst>
                                          <p:attrName>style.visibility</p:attrName>
                                        </p:attrNameLst>
                                      </p:cBhvr>
                                      <p:to>
                                        <p:strVal val="visible"/>
                                      </p:to>
                                    </p:set>
                                    <p:animEffect transition="in" filter="wheel(1)">
                                      <p:cBhvr>
                                        <p:cTn id="164" dur="2000"/>
                                        <p:tgtEl>
                                          <p:spTgt spid="23"/>
                                        </p:tgtEl>
                                      </p:cBhvr>
                                    </p:animEffect>
                                  </p:childTnLst>
                                </p:cTn>
                              </p:par>
                            </p:childTnLst>
                          </p:cTn>
                        </p:par>
                      </p:childTnLst>
                    </p:cTn>
                  </p:par>
                </p:childTnLst>
              </p:cTn>
              <p:nextCondLst>
                <p:cond evt="onClick" delay="0">
                  <p:tgtEl>
                    <p:spTgt spid="13"/>
                  </p:tgtEl>
                </p:cond>
              </p:nextCondLst>
            </p:seq>
            <p:seq concurrent="1" nextAc="seek">
              <p:cTn id="165" restart="whenNotActive" fill="hold" evtFilter="cancelBubble" nodeType="interactiveSeq">
                <p:stCondLst>
                  <p:cond evt="onClick" delay="0">
                    <p:tgtEl>
                      <p:spTgt spid="23"/>
                    </p:tgtEl>
                  </p:cond>
                </p:stCondLst>
                <p:endSync evt="end" delay="0">
                  <p:rtn val="all"/>
                </p:endSync>
                <p:childTnLst>
                  <p:par>
                    <p:cTn id="166" fill="hold">
                      <p:stCondLst>
                        <p:cond delay="0"/>
                      </p:stCondLst>
                      <p:childTnLst>
                        <p:par>
                          <p:cTn id="167" fill="hold">
                            <p:stCondLst>
                              <p:cond delay="0"/>
                            </p:stCondLst>
                            <p:childTnLst>
                              <p:par>
                                <p:cTn id="168" presetID="53" presetClass="exit" presetSubtype="32" fill="hold" grpId="1" nodeType="clickEffect">
                                  <p:stCondLst>
                                    <p:cond delay="0"/>
                                  </p:stCondLst>
                                  <p:childTnLst>
                                    <p:anim calcmode="lin" valueType="num">
                                      <p:cBhvr>
                                        <p:cTn id="169" dur="500"/>
                                        <p:tgtEl>
                                          <p:spTgt spid="23"/>
                                        </p:tgtEl>
                                        <p:attrNameLst>
                                          <p:attrName>ppt_w</p:attrName>
                                        </p:attrNameLst>
                                      </p:cBhvr>
                                      <p:tavLst>
                                        <p:tav tm="0">
                                          <p:val>
                                            <p:strVal val="ppt_w"/>
                                          </p:val>
                                        </p:tav>
                                        <p:tav tm="100000">
                                          <p:val>
                                            <p:fltVal val="0"/>
                                          </p:val>
                                        </p:tav>
                                      </p:tavLst>
                                    </p:anim>
                                    <p:anim calcmode="lin" valueType="num">
                                      <p:cBhvr>
                                        <p:cTn id="170" dur="500"/>
                                        <p:tgtEl>
                                          <p:spTgt spid="23"/>
                                        </p:tgtEl>
                                        <p:attrNameLst>
                                          <p:attrName>ppt_h</p:attrName>
                                        </p:attrNameLst>
                                      </p:cBhvr>
                                      <p:tavLst>
                                        <p:tav tm="0">
                                          <p:val>
                                            <p:strVal val="ppt_h"/>
                                          </p:val>
                                        </p:tav>
                                        <p:tav tm="100000">
                                          <p:val>
                                            <p:fltVal val="0"/>
                                          </p:val>
                                        </p:tav>
                                      </p:tavLst>
                                    </p:anim>
                                    <p:animEffect transition="out" filter="fade">
                                      <p:cBhvr>
                                        <p:cTn id="171" dur="500"/>
                                        <p:tgtEl>
                                          <p:spTgt spid="23"/>
                                        </p:tgtEl>
                                      </p:cBhvr>
                                    </p:animEffect>
                                    <p:set>
                                      <p:cBhvr>
                                        <p:cTn id="172"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73" restart="whenNotActive" fill="hold" evtFilter="cancelBubble" nodeType="interactiveSeq">
                <p:stCondLst>
                  <p:cond evt="onClick" delay="0">
                    <p:tgtEl>
                      <p:spTgt spid="2052"/>
                    </p:tgtEl>
                  </p:cond>
                </p:stCondLst>
                <p:endSync evt="end" delay="0">
                  <p:rtn val="all"/>
                </p:endSync>
                <p:childTnLst>
                  <p:par>
                    <p:cTn id="174" fill="hold">
                      <p:stCondLst>
                        <p:cond delay="0"/>
                      </p:stCondLst>
                      <p:childTnLst>
                        <p:par>
                          <p:cTn id="175" fill="hold">
                            <p:stCondLst>
                              <p:cond delay="0"/>
                            </p:stCondLst>
                            <p:childTnLst>
                              <p:par>
                                <p:cTn id="176" presetID="21" presetClass="entr" presetSubtype="1" fill="hold" nodeType="clickEffect">
                                  <p:stCondLst>
                                    <p:cond delay="0"/>
                                  </p:stCondLst>
                                  <p:childTnLst>
                                    <p:set>
                                      <p:cBhvr>
                                        <p:cTn id="177" dur="1" fill="hold">
                                          <p:stCondLst>
                                            <p:cond delay="0"/>
                                          </p:stCondLst>
                                        </p:cTn>
                                        <p:tgtEl>
                                          <p:spTgt spid="2054"/>
                                        </p:tgtEl>
                                        <p:attrNameLst>
                                          <p:attrName>style.visibility</p:attrName>
                                        </p:attrNameLst>
                                      </p:cBhvr>
                                      <p:to>
                                        <p:strVal val="visible"/>
                                      </p:to>
                                    </p:set>
                                    <p:animEffect transition="in" filter="wheel(1)">
                                      <p:cBhvr>
                                        <p:cTn id="178" dur="2000"/>
                                        <p:tgtEl>
                                          <p:spTgt spid="2054"/>
                                        </p:tgtEl>
                                      </p:cBhvr>
                                    </p:animEffect>
                                  </p:childTnLst>
                                </p:cTn>
                              </p:par>
                            </p:childTnLst>
                          </p:cTn>
                        </p:par>
                      </p:childTnLst>
                    </p:cTn>
                  </p:par>
                </p:childTnLst>
              </p:cTn>
              <p:nextCondLst>
                <p:cond evt="onClick" delay="0">
                  <p:tgtEl>
                    <p:spTgt spid="2052"/>
                  </p:tgtEl>
                </p:cond>
              </p:nextCondLst>
            </p:seq>
            <p:seq concurrent="1" nextAc="seek">
              <p:cTn id="179" restart="whenNotActive" fill="hold" evtFilter="cancelBubble" nodeType="interactiveSeq">
                <p:stCondLst>
                  <p:cond evt="onClick" delay="0">
                    <p:tgtEl>
                      <p:spTgt spid="2054"/>
                    </p:tgtEl>
                  </p:cond>
                </p:stCondLst>
                <p:endSync evt="end" delay="0">
                  <p:rtn val="all"/>
                </p:endSync>
                <p:childTnLst>
                  <p:par>
                    <p:cTn id="180" fill="hold">
                      <p:stCondLst>
                        <p:cond delay="0"/>
                      </p:stCondLst>
                      <p:childTnLst>
                        <p:par>
                          <p:cTn id="181" fill="hold">
                            <p:stCondLst>
                              <p:cond delay="0"/>
                            </p:stCondLst>
                            <p:childTnLst>
                              <p:par>
                                <p:cTn id="182" presetID="53" presetClass="exit" presetSubtype="32" fill="hold" nodeType="clickEffect">
                                  <p:stCondLst>
                                    <p:cond delay="0"/>
                                  </p:stCondLst>
                                  <p:childTnLst>
                                    <p:anim calcmode="lin" valueType="num">
                                      <p:cBhvr>
                                        <p:cTn id="183" dur="500"/>
                                        <p:tgtEl>
                                          <p:spTgt spid="2054"/>
                                        </p:tgtEl>
                                        <p:attrNameLst>
                                          <p:attrName>ppt_w</p:attrName>
                                        </p:attrNameLst>
                                      </p:cBhvr>
                                      <p:tavLst>
                                        <p:tav tm="0">
                                          <p:val>
                                            <p:strVal val="ppt_w"/>
                                          </p:val>
                                        </p:tav>
                                        <p:tav tm="100000">
                                          <p:val>
                                            <p:fltVal val="0"/>
                                          </p:val>
                                        </p:tav>
                                      </p:tavLst>
                                    </p:anim>
                                    <p:anim calcmode="lin" valueType="num">
                                      <p:cBhvr>
                                        <p:cTn id="184" dur="500"/>
                                        <p:tgtEl>
                                          <p:spTgt spid="2054"/>
                                        </p:tgtEl>
                                        <p:attrNameLst>
                                          <p:attrName>ppt_h</p:attrName>
                                        </p:attrNameLst>
                                      </p:cBhvr>
                                      <p:tavLst>
                                        <p:tav tm="0">
                                          <p:val>
                                            <p:strVal val="ppt_h"/>
                                          </p:val>
                                        </p:tav>
                                        <p:tav tm="100000">
                                          <p:val>
                                            <p:fltVal val="0"/>
                                          </p:val>
                                        </p:tav>
                                      </p:tavLst>
                                    </p:anim>
                                    <p:animEffect transition="out" filter="fade">
                                      <p:cBhvr>
                                        <p:cTn id="185" dur="500"/>
                                        <p:tgtEl>
                                          <p:spTgt spid="2054"/>
                                        </p:tgtEl>
                                      </p:cBhvr>
                                    </p:animEffect>
                                    <p:set>
                                      <p:cBhvr>
                                        <p:cTn id="186" dur="1" fill="hold">
                                          <p:stCondLst>
                                            <p:cond delay="499"/>
                                          </p:stCondLst>
                                        </p:cTn>
                                        <p:tgtEl>
                                          <p:spTgt spid="2054"/>
                                        </p:tgtEl>
                                        <p:attrNameLst>
                                          <p:attrName>style.visibility</p:attrName>
                                        </p:attrNameLst>
                                      </p:cBhvr>
                                      <p:to>
                                        <p:strVal val="hidden"/>
                                      </p:to>
                                    </p:set>
                                  </p:childTnLst>
                                </p:cTn>
                              </p:par>
                            </p:childTnLst>
                          </p:cTn>
                        </p:par>
                      </p:childTnLst>
                    </p:cTn>
                  </p:par>
                </p:childTnLst>
              </p:cTn>
              <p:nextCondLst>
                <p:cond evt="onClick" delay="0">
                  <p:tgtEl>
                    <p:spTgt spid="2054"/>
                  </p:tgtEl>
                </p:cond>
              </p:nextCondLst>
            </p:seq>
            <p:seq concurrent="1" nextAc="seek">
              <p:cTn id="187" restart="whenNotActive" fill="hold" evtFilter="cancelBubble" nodeType="interactiveSeq">
                <p:stCondLst>
                  <p:cond evt="onClick" delay="0">
                    <p:tgtEl>
                      <p:spTgt spid="8"/>
                    </p:tgtEl>
                  </p:cond>
                </p:stCondLst>
                <p:endSync evt="end" delay="0">
                  <p:rtn val="all"/>
                </p:endSync>
                <p:childTnLst>
                  <p:par>
                    <p:cTn id="188" fill="hold">
                      <p:stCondLst>
                        <p:cond delay="0"/>
                      </p:stCondLst>
                      <p:childTnLst>
                        <p:par>
                          <p:cTn id="189" fill="hold">
                            <p:stCondLst>
                              <p:cond delay="0"/>
                            </p:stCondLst>
                            <p:childTnLst>
                              <p:par>
                                <p:cTn id="190" presetID="22" presetClass="entr" presetSubtype="8" fill="hold" grpId="0" nodeType="clickEffect">
                                  <p:stCondLst>
                                    <p:cond delay="0"/>
                                  </p:stCondLst>
                                  <p:childTnLst>
                                    <p:set>
                                      <p:cBhvr>
                                        <p:cTn id="191" dur="1" fill="hold">
                                          <p:stCondLst>
                                            <p:cond delay="0"/>
                                          </p:stCondLst>
                                        </p:cTn>
                                        <p:tgtEl>
                                          <p:spTgt spid="35"/>
                                        </p:tgtEl>
                                        <p:attrNameLst>
                                          <p:attrName>style.visibility</p:attrName>
                                        </p:attrNameLst>
                                      </p:cBhvr>
                                      <p:to>
                                        <p:strVal val="visible"/>
                                      </p:to>
                                    </p:set>
                                    <p:animEffect transition="in" filter="wipe(left)">
                                      <p:cBhvr>
                                        <p:cTn id="192" dur="1000"/>
                                        <p:tgtEl>
                                          <p:spTgt spid="35"/>
                                        </p:tgtEl>
                                      </p:cBhvr>
                                    </p:animEffect>
                                  </p:childTnLst>
                                </p:cTn>
                              </p:par>
                            </p:childTnLst>
                          </p:cTn>
                        </p:par>
                      </p:childTnLst>
                    </p:cTn>
                  </p:par>
                </p:childTnLst>
              </p:cTn>
              <p:nextCondLst>
                <p:cond evt="onClick" delay="0">
                  <p:tgtEl>
                    <p:spTgt spid="8"/>
                  </p:tgtEl>
                </p:cond>
              </p:nextCondLst>
            </p:seq>
            <p:seq concurrent="1" nextAc="seek">
              <p:cTn id="193" restart="whenNotActive" fill="hold" evtFilter="cancelBubble" nodeType="interactiveSeq">
                <p:stCondLst>
                  <p:cond evt="onClick" delay="0">
                    <p:tgtEl>
                      <p:spTgt spid="35"/>
                    </p:tgtEl>
                  </p:cond>
                </p:stCondLst>
                <p:endSync evt="end" delay="0">
                  <p:rtn val="all"/>
                </p:endSync>
                <p:childTnLst>
                  <p:par>
                    <p:cTn id="194" fill="hold">
                      <p:stCondLst>
                        <p:cond delay="0"/>
                      </p:stCondLst>
                      <p:childTnLst>
                        <p:par>
                          <p:cTn id="195" fill="hold">
                            <p:stCondLst>
                              <p:cond delay="0"/>
                            </p:stCondLst>
                            <p:childTnLst>
                              <p:par>
                                <p:cTn id="196" presetID="53" presetClass="exit" presetSubtype="32" fill="hold" grpId="1" nodeType="clickEffect">
                                  <p:stCondLst>
                                    <p:cond delay="0"/>
                                  </p:stCondLst>
                                  <p:childTnLst>
                                    <p:anim calcmode="lin" valueType="num">
                                      <p:cBhvr>
                                        <p:cTn id="197" dur="500"/>
                                        <p:tgtEl>
                                          <p:spTgt spid="35"/>
                                        </p:tgtEl>
                                        <p:attrNameLst>
                                          <p:attrName>ppt_w</p:attrName>
                                        </p:attrNameLst>
                                      </p:cBhvr>
                                      <p:tavLst>
                                        <p:tav tm="0">
                                          <p:val>
                                            <p:strVal val="ppt_w"/>
                                          </p:val>
                                        </p:tav>
                                        <p:tav tm="100000">
                                          <p:val>
                                            <p:fltVal val="0"/>
                                          </p:val>
                                        </p:tav>
                                      </p:tavLst>
                                    </p:anim>
                                    <p:anim calcmode="lin" valueType="num">
                                      <p:cBhvr>
                                        <p:cTn id="198" dur="500"/>
                                        <p:tgtEl>
                                          <p:spTgt spid="35"/>
                                        </p:tgtEl>
                                        <p:attrNameLst>
                                          <p:attrName>ppt_h</p:attrName>
                                        </p:attrNameLst>
                                      </p:cBhvr>
                                      <p:tavLst>
                                        <p:tav tm="0">
                                          <p:val>
                                            <p:strVal val="ppt_h"/>
                                          </p:val>
                                        </p:tav>
                                        <p:tav tm="100000">
                                          <p:val>
                                            <p:fltVal val="0"/>
                                          </p:val>
                                        </p:tav>
                                      </p:tavLst>
                                    </p:anim>
                                    <p:animEffect transition="out" filter="fade">
                                      <p:cBhvr>
                                        <p:cTn id="199" dur="500"/>
                                        <p:tgtEl>
                                          <p:spTgt spid="35"/>
                                        </p:tgtEl>
                                      </p:cBhvr>
                                    </p:animEffect>
                                    <p:set>
                                      <p:cBhvr>
                                        <p:cTn id="200"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201" restart="whenNotActive" fill="hold" evtFilter="cancelBubble" nodeType="interactiveSeq">
                <p:stCondLst>
                  <p:cond evt="onClick" delay="0">
                    <p:tgtEl>
                      <p:spTgt spid="26"/>
                    </p:tgtEl>
                  </p:cond>
                </p:stCondLst>
                <p:endSync evt="end" delay="0">
                  <p:rtn val="all"/>
                </p:endSync>
                <p:childTnLst>
                  <p:par>
                    <p:cTn id="202" fill="hold">
                      <p:stCondLst>
                        <p:cond delay="0"/>
                      </p:stCondLst>
                      <p:childTnLst>
                        <p:par>
                          <p:cTn id="203" fill="hold">
                            <p:stCondLst>
                              <p:cond delay="0"/>
                            </p:stCondLst>
                            <p:childTnLst>
                              <p:par>
                                <p:cTn id="204" presetID="22" presetClass="entr" presetSubtype="8" fill="hold" grpId="0" nodeType="clickEffect">
                                  <p:stCondLst>
                                    <p:cond delay="0"/>
                                  </p:stCondLst>
                                  <p:childTnLst>
                                    <p:set>
                                      <p:cBhvr>
                                        <p:cTn id="205" dur="1" fill="hold">
                                          <p:stCondLst>
                                            <p:cond delay="0"/>
                                          </p:stCondLst>
                                        </p:cTn>
                                        <p:tgtEl>
                                          <p:spTgt spid="37"/>
                                        </p:tgtEl>
                                        <p:attrNameLst>
                                          <p:attrName>style.visibility</p:attrName>
                                        </p:attrNameLst>
                                      </p:cBhvr>
                                      <p:to>
                                        <p:strVal val="visible"/>
                                      </p:to>
                                    </p:set>
                                    <p:animEffect transition="in" filter="wipe(left)">
                                      <p:cBhvr>
                                        <p:cTn id="206" dur="1000"/>
                                        <p:tgtEl>
                                          <p:spTgt spid="37"/>
                                        </p:tgtEl>
                                      </p:cBhvr>
                                    </p:animEffect>
                                  </p:childTnLst>
                                </p:cTn>
                              </p:par>
                            </p:childTnLst>
                          </p:cTn>
                        </p:par>
                      </p:childTnLst>
                    </p:cTn>
                  </p:par>
                </p:childTnLst>
              </p:cTn>
              <p:nextCondLst>
                <p:cond evt="onClick" delay="0">
                  <p:tgtEl>
                    <p:spTgt spid="26"/>
                  </p:tgtEl>
                </p:cond>
              </p:nextCondLst>
            </p:seq>
            <p:seq concurrent="1" nextAc="seek">
              <p:cTn id="207" restart="whenNotActive" fill="hold" evtFilter="cancelBubble" nodeType="interactiveSeq">
                <p:stCondLst>
                  <p:cond evt="onClick" delay="0">
                    <p:tgtEl>
                      <p:spTgt spid="37"/>
                    </p:tgtEl>
                  </p:cond>
                </p:stCondLst>
                <p:endSync evt="end" delay="0">
                  <p:rtn val="all"/>
                </p:endSync>
                <p:childTnLst>
                  <p:par>
                    <p:cTn id="208" fill="hold">
                      <p:stCondLst>
                        <p:cond delay="0"/>
                      </p:stCondLst>
                      <p:childTnLst>
                        <p:par>
                          <p:cTn id="209" fill="hold">
                            <p:stCondLst>
                              <p:cond delay="0"/>
                            </p:stCondLst>
                            <p:childTnLst>
                              <p:par>
                                <p:cTn id="210" presetID="53" presetClass="exit" presetSubtype="32" fill="hold" grpId="1" nodeType="clickEffect">
                                  <p:stCondLst>
                                    <p:cond delay="0"/>
                                  </p:stCondLst>
                                  <p:childTnLst>
                                    <p:anim calcmode="lin" valueType="num">
                                      <p:cBhvr>
                                        <p:cTn id="211" dur="500"/>
                                        <p:tgtEl>
                                          <p:spTgt spid="37"/>
                                        </p:tgtEl>
                                        <p:attrNameLst>
                                          <p:attrName>ppt_w</p:attrName>
                                        </p:attrNameLst>
                                      </p:cBhvr>
                                      <p:tavLst>
                                        <p:tav tm="0">
                                          <p:val>
                                            <p:strVal val="ppt_w"/>
                                          </p:val>
                                        </p:tav>
                                        <p:tav tm="100000">
                                          <p:val>
                                            <p:fltVal val="0"/>
                                          </p:val>
                                        </p:tav>
                                      </p:tavLst>
                                    </p:anim>
                                    <p:anim calcmode="lin" valueType="num">
                                      <p:cBhvr>
                                        <p:cTn id="212" dur="500"/>
                                        <p:tgtEl>
                                          <p:spTgt spid="37"/>
                                        </p:tgtEl>
                                        <p:attrNameLst>
                                          <p:attrName>ppt_h</p:attrName>
                                        </p:attrNameLst>
                                      </p:cBhvr>
                                      <p:tavLst>
                                        <p:tav tm="0">
                                          <p:val>
                                            <p:strVal val="ppt_h"/>
                                          </p:val>
                                        </p:tav>
                                        <p:tav tm="100000">
                                          <p:val>
                                            <p:fltVal val="0"/>
                                          </p:val>
                                        </p:tav>
                                      </p:tavLst>
                                    </p:anim>
                                    <p:animEffect transition="out" filter="fade">
                                      <p:cBhvr>
                                        <p:cTn id="213" dur="500"/>
                                        <p:tgtEl>
                                          <p:spTgt spid="37"/>
                                        </p:tgtEl>
                                      </p:cBhvr>
                                    </p:animEffect>
                                    <p:set>
                                      <p:cBhvr>
                                        <p:cTn id="214"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215" restart="whenNotActive" fill="hold" evtFilter="cancelBubble" nodeType="interactiveSeq">
                <p:stCondLst>
                  <p:cond evt="onClick" delay="0">
                    <p:tgtEl>
                      <p:spTgt spid="28"/>
                    </p:tgtEl>
                  </p:cond>
                </p:stCondLst>
                <p:endSync evt="end" delay="0">
                  <p:rtn val="all"/>
                </p:endSync>
                <p:childTnLst>
                  <p:par>
                    <p:cTn id="216" fill="hold">
                      <p:stCondLst>
                        <p:cond delay="0"/>
                      </p:stCondLst>
                      <p:childTnLst>
                        <p:par>
                          <p:cTn id="217" fill="hold">
                            <p:stCondLst>
                              <p:cond delay="0"/>
                            </p:stCondLst>
                            <p:childTnLst>
                              <p:par>
                                <p:cTn id="218" presetID="22" presetClass="entr" presetSubtype="8" fill="hold" grpId="0" nodeType="clickEffect">
                                  <p:stCondLst>
                                    <p:cond delay="0"/>
                                  </p:stCondLst>
                                  <p:childTnLst>
                                    <p:set>
                                      <p:cBhvr>
                                        <p:cTn id="219" dur="1" fill="hold">
                                          <p:stCondLst>
                                            <p:cond delay="0"/>
                                          </p:stCondLst>
                                        </p:cTn>
                                        <p:tgtEl>
                                          <p:spTgt spid="38"/>
                                        </p:tgtEl>
                                        <p:attrNameLst>
                                          <p:attrName>style.visibility</p:attrName>
                                        </p:attrNameLst>
                                      </p:cBhvr>
                                      <p:to>
                                        <p:strVal val="visible"/>
                                      </p:to>
                                    </p:set>
                                    <p:animEffect transition="in" filter="wipe(left)">
                                      <p:cBhvr>
                                        <p:cTn id="220" dur="1000"/>
                                        <p:tgtEl>
                                          <p:spTgt spid="38"/>
                                        </p:tgtEl>
                                      </p:cBhvr>
                                    </p:animEffect>
                                  </p:childTnLst>
                                </p:cTn>
                              </p:par>
                            </p:childTnLst>
                          </p:cTn>
                        </p:par>
                      </p:childTnLst>
                    </p:cTn>
                  </p:par>
                </p:childTnLst>
              </p:cTn>
              <p:nextCondLst>
                <p:cond evt="onClick" delay="0">
                  <p:tgtEl>
                    <p:spTgt spid="28"/>
                  </p:tgtEl>
                </p:cond>
              </p:nextCondLst>
            </p:seq>
            <p:seq concurrent="1" nextAc="seek">
              <p:cTn id="221" restart="whenNotActive" fill="hold" evtFilter="cancelBubble" nodeType="interactiveSeq">
                <p:stCondLst>
                  <p:cond evt="onClick" delay="0">
                    <p:tgtEl>
                      <p:spTgt spid="38"/>
                    </p:tgtEl>
                  </p:cond>
                </p:stCondLst>
                <p:endSync evt="end" delay="0">
                  <p:rtn val="all"/>
                </p:endSync>
                <p:childTnLst>
                  <p:par>
                    <p:cTn id="222" fill="hold">
                      <p:stCondLst>
                        <p:cond delay="0"/>
                      </p:stCondLst>
                      <p:childTnLst>
                        <p:par>
                          <p:cTn id="223" fill="hold">
                            <p:stCondLst>
                              <p:cond delay="0"/>
                            </p:stCondLst>
                            <p:childTnLst>
                              <p:par>
                                <p:cTn id="224" presetID="53" presetClass="exit" presetSubtype="32" fill="hold" grpId="1" nodeType="clickEffect">
                                  <p:stCondLst>
                                    <p:cond delay="0"/>
                                  </p:stCondLst>
                                  <p:childTnLst>
                                    <p:anim calcmode="lin" valueType="num">
                                      <p:cBhvr>
                                        <p:cTn id="225" dur="500"/>
                                        <p:tgtEl>
                                          <p:spTgt spid="38"/>
                                        </p:tgtEl>
                                        <p:attrNameLst>
                                          <p:attrName>ppt_w</p:attrName>
                                        </p:attrNameLst>
                                      </p:cBhvr>
                                      <p:tavLst>
                                        <p:tav tm="0">
                                          <p:val>
                                            <p:strVal val="ppt_w"/>
                                          </p:val>
                                        </p:tav>
                                        <p:tav tm="100000">
                                          <p:val>
                                            <p:fltVal val="0"/>
                                          </p:val>
                                        </p:tav>
                                      </p:tavLst>
                                    </p:anim>
                                    <p:anim calcmode="lin" valueType="num">
                                      <p:cBhvr>
                                        <p:cTn id="226" dur="500"/>
                                        <p:tgtEl>
                                          <p:spTgt spid="38"/>
                                        </p:tgtEl>
                                        <p:attrNameLst>
                                          <p:attrName>ppt_h</p:attrName>
                                        </p:attrNameLst>
                                      </p:cBhvr>
                                      <p:tavLst>
                                        <p:tav tm="0">
                                          <p:val>
                                            <p:strVal val="ppt_h"/>
                                          </p:val>
                                        </p:tav>
                                        <p:tav tm="100000">
                                          <p:val>
                                            <p:fltVal val="0"/>
                                          </p:val>
                                        </p:tav>
                                      </p:tavLst>
                                    </p:anim>
                                    <p:animEffect transition="out" filter="fade">
                                      <p:cBhvr>
                                        <p:cTn id="227" dur="500"/>
                                        <p:tgtEl>
                                          <p:spTgt spid="38"/>
                                        </p:tgtEl>
                                      </p:cBhvr>
                                    </p:animEffect>
                                    <p:set>
                                      <p:cBhvr>
                                        <p:cTn id="228"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229" restart="whenNotActive" fill="hold" evtFilter="cancelBubble" nodeType="interactiveSeq">
                <p:stCondLst>
                  <p:cond evt="onClick" delay="0">
                    <p:tgtEl>
                      <p:spTgt spid="27"/>
                    </p:tgtEl>
                  </p:cond>
                </p:stCondLst>
                <p:endSync evt="end" delay="0">
                  <p:rtn val="all"/>
                </p:endSync>
                <p:childTnLst>
                  <p:par>
                    <p:cTn id="230" fill="hold">
                      <p:stCondLst>
                        <p:cond delay="0"/>
                      </p:stCondLst>
                      <p:childTnLst>
                        <p:par>
                          <p:cTn id="231" fill="hold">
                            <p:stCondLst>
                              <p:cond delay="0"/>
                            </p:stCondLst>
                            <p:childTnLst>
                              <p:par>
                                <p:cTn id="232" presetID="22" presetClass="entr" presetSubtype="8" fill="hold" grpId="0" nodeType="clickEffect">
                                  <p:stCondLst>
                                    <p:cond delay="0"/>
                                  </p:stCondLst>
                                  <p:childTnLst>
                                    <p:set>
                                      <p:cBhvr>
                                        <p:cTn id="233" dur="1" fill="hold">
                                          <p:stCondLst>
                                            <p:cond delay="0"/>
                                          </p:stCondLst>
                                        </p:cTn>
                                        <p:tgtEl>
                                          <p:spTgt spid="39"/>
                                        </p:tgtEl>
                                        <p:attrNameLst>
                                          <p:attrName>style.visibility</p:attrName>
                                        </p:attrNameLst>
                                      </p:cBhvr>
                                      <p:to>
                                        <p:strVal val="visible"/>
                                      </p:to>
                                    </p:set>
                                    <p:animEffect transition="in" filter="wipe(left)">
                                      <p:cBhvr>
                                        <p:cTn id="234" dur="1000"/>
                                        <p:tgtEl>
                                          <p:spTgt spid="39"/>
                                        </p:tgtEl>
                                      </p:cBhvr>
                                    </p:animEffect>
                                  </p:childTnLst>
                                </p:cTn>
                              </p:par>
                            </p:childTnLst>
                          </p:cTn>
                        </p:par>
                      </p:childTnLst>
                    </p:cTn>
                  </p:par>
                </p:childTnLst>
              </p:cTn>
              <p:nextCondLst>
                <p:cond evt="onClick" delay="0">
                  <p:tgtEl>
                    <p:spTgt spid="27"/>
                  </p:tgtEl>
                </p:cond>
              </p:nextCondLst>
            </p:seq>
            <p:seq concurrent="1" nextAc="seek">
              <p:cTn id="235" restart="whenNotActive" fill="hold" evtFilter="cancelBubble" nodeType="interactiveSeq">
                <p:stCondLst>
                  <p:cond evt="onClick" delay="0">
                    <p:tgtEl>
                      <p:spTgt spid="39"/>
                    </p:tgtEl>
                  </p:cond>
                </p:stCondLst>
                <p:endSync evt="end" delay="0">
                  <p:rtn val="all"/>
                </p:endSync>
                <p:childTnLst>
                  <p:par>
                    <p:cTn id="236" fill="hold">
                      <p:stCondLst>
                        <p:cond delay="0"/>
                      </p:stCondLst>
                      <p:childTnLst>
                        <p:par>
                          <p:cTn id="237" fill="hold">
                            <p:stCondLst>
                              <p:cond delay="0"/>
                            </p:stCondLst>
                            <p:childTnLst>
                              <p:par>
                                <p:cTn id="238" presetID="53" presetClass="exit" presetSubtype="32" fill="hold" grpId="1" nodeType="clickEffect">
                                  <p:stCondLst>
                                    <p:cond delay="0"/>
                                  </p:stCondLst>
                                  <p:childTnLst>
                                    <p:anim calcmode="lin" valueType="num">
                                      <p:cBhvr>
                                        <p:cTn id="239" dur="500"/>
                                        <p:tgtEl>
                                          <p:spTgt spid="39"/>
                                        </p:tgtEl>
                                        <p:attrNameLst>
                                          <p:attrName>ppt_w</p:attrName>
                                        </p:attrNameLst>
                                      </p:cBhvr>
                                      <p:tavLst>
                                        <p:tav tm="0">
                                          <p:val>
                                            <p:strVal val="ppt_w"/>
                                          </p:val>
                                        </p:tav>
                                        <p:tav tm="100000">
                                          <p:val>
                                            <p:fltVal val="0"/>
                                          </p:val>
                                        </p:tav>
                                      </p:tavLst>
                                    </p:anim>
                                    <p:anim calcmode="lin" valueType="num">
                                      <p:cBhvr>
                                        <p:cTn id="240" dur="500"/>
                                        <p:tgtEl>
                                          <p:spTgt spid="39"/>
                                        </p:tgtEl>
                                        <p:attrNameLst>
                                          <p:attrName>ppt_h</p:attrName>
                                        </p:attrNameLst>
                                      </p:cBhvr>
                                      <p:tavLst>
                                        <p:tav tm="0">
                                          <p:val>
                                            <p:strVal val="ppt_h"/>
                                          </p:val>
                                        </p:tav>
                                        <p:tav tm="100000">
                                          <p:val>
                                            <p:fltVal val="0"/>
                                          </p:val>
                                        </p:tav>
                                      </p:tavLst>
                                    </p:anim>
                                    <p:animEffect transition="out" filter="fade">
                                      <p:cBhvr>
                                        <p:cTn id="241" dur="500"/>
                                        <p:tgtEl>
                                          <p:spTgt spid="39"/>
                                        </p:tgtEl>
                                      </p:cBhvr>
                                    </p:animEffect>
                                    <p:set>
                                      <p:cBhvr>
                                        <p:cTn id="242"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243" restart="whenNotActive" fill="hold" evtFilter="cancelBubble" nodeType="interactiveSeq">
                <p:stCondLst>
                  <p:cond evt="onClick" delay="0">
                    <p:tgtEl>
                      <p:spTgt spid="29"/>
                    </p:tgtEl>
                  </p:cond>
                </p:stCondLst>
                <p:endSync evt="end" delay="0">
                  <p:rtn val="all"/>
                </p:endSync>
                <p:childTnLst>
                  <p:par>
                    <p:cTn id="244" fill="hold">
                      <p:stCondLst>
                        <p:cond delay="0"/>
                      </p:stCondLst>
                      <p:childTnLst>
                        <p:par>
                          <p:cTn id="245" fill="hold">
                            <p:stCondLst>
                              <p:cond delay="0"/>
                            </p:stCondLst>
                            <p:childTnLst>
                              <p:par>
                                <p:cTn id="246" presetID="22" presetClass="entr" presetSubtype="8" fill="hold" grpId="0" nodeType="clickEffect">
                                  <p:stCondLst>
                                    <p:cond delay="0"/>
                                  </p:stCondLst>
                                  <p:childTnLst>
                                    <p:set>
                                      <p:cBhvr>
                                        <p:cTn id="247" dur="1" fill="hold">
                                          <p:stCondLst>
                                            <p:cond delay="0"/>
                                          </p:stCondLst>
                                        </p:cTn>
                                        <p:tgtEl>
                                          <p:spTgt spid="40"/>
                                        </p:tgtEl>
                                        <p:attrNameLst>
                                          <p:attrName>style.visibility</p:attrName>
                                        </p:attrNameLst>
                                      </p:cBhvr>
                                      <p:to>
                                        <p:strVal val="visible"/>
                                      </p:to>
                                    </p:set>
                                    <p:animEffect transition="in" filter="wipe(left)">
                                      <p:cBhvr>
                                        <p:cTn id="248" dur="1000"/>
                                        <p:tgtEl>
                                          <p:spTgt spid="40"/>
                                        </p:tgtEl>
                                      </p:cBhvr>
                                    </p:animEffect>
                                  </p:childTnLst>
                                </p:cTn>
                              </p:par>
                            </p:childTnLst>
                          </p:cTn>
                        </p:par>
                      </p:childTnLst>
                    </p:cTn>
                  </p:par>
                </p:childTnLst>
              </p:cTn>
              <p:nextCondLst>
                <p:cond evt="onClick" delay="0">
                  <p:tgtEl>
                    <p:spTgt spid="29"/>
                  </p:tgtEl>
                </p:cond>
              </p:nextCondLst>
            </p:seq>
            <p:seq concurrent="1" nextAc="seek">
              <p:cTn id="249" restart="whenNotActive" fill="hold" evtFilter="cancelBubble" nodeType="interactiveSeq">
                <p:stCondLst>
                  <p:cond evt="onClick" delay="0">
                    <p:tgtEl>
                      <p:spTgt spid="40"/>
                    </p:tgtEl>
                  </p:cond>
                </p:stCondLst>
                <p:endSync evt="end" delay="0">
                  <p:rtn val="all"/>
                </p:endSync>
                <p:childTnLst>
                  <p:par>
                    <p:cTn id="250" fill="hold">
                      <p:stCondLst>
                        <p:cond delay="0"/>
                      </p:stCondLst>
                      <p:childTnLst>
                        <p:par>
                          <p:cTn id="251" fill="hold">
                            <p:stCondLst>
                              <p:cond delay="0"/>
                            </p:stCondLst>
                            <p:childTnLst>
                              <p:par>
                                <p:cTn id="252" presetID="53" presetClass="exit" presetSubtype="32" fill="hold" grpId="1" nodeType="clickEffect">
                                  <p:stCondLst>
                                    <p:cond delay="0"/>
                                  </p:stCondLst>
                                  <p:childTnLst>
                                    <p:anim calcmode="lin" valueType="num">
                                      <p:cBhvr>
                                        <p:cTn id="253" dur="500"/>
                                        <p:tgtEl>
                                          <p:spTgt spid="40"/>
                                        </p:tgtEl>
                                        <p:attrNameLst>
                                          <p:attrName>ppt_w</p:attrName>
                                        </p:attrNameLst>
                                      </p:cBhvr>
                                      <p:tavLst>
                                        <p:tav tm="0">
                                          <p:val>
                                            <p:strVal val="ppt_w"/>
                                          </p:val>
                                        </p:tav>
                                        <p:tav tm="100000">
                                          <p:val>
                                            <p:fltVal val="0"/>
                                          </p:val>
                                        </p:tav>
                                      </p:tavLst>
                                    </p:anim>
                                    <p:anim calcmode="lin" valueType="num">
                                      <p:cBhvr>
                                        <p:cTn id="254" dur="500"/>
                                        <p:tgtEl>
                                          <p:spTgt spid="40"/>
                                        </p:tgtEl>
                                        <p:attrNameLst>
                                          <p:attrName>ppt_h</p:attrName>
                                        </p:attrNameLst>
                                      </p:cBhvr>
                                      <p:tavLst>
                                        <p:tav tm="0">
                                          <p:val>
                                            <p:strVal val="ppt_h"/>
                                          </p:val>
                                        </p:tav>
                                        <p:tav tm="100000">
                                          <p:val>
                                            <p:fltVal val="0"/>
                                          </p:val>
                                        </p:tav>
                                      </p:tavLst>
                                    </p:anim>
                                    <p:animEffect transition="out" filter="fade">
                                      <p:cBhvr>
                                        <p:cTn id="255" dur="500"/>
                                        <p:tgtEl>
                                          <p:spTgt spid="40"/>
                                        </p:tgtEl>
                                      </p:cBhvr>
                                    </p:animEffect>
                                    <p:set>
                                      <p:cBhvr>
                                        <p:cTn id="256"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257" restart="whenNotActive" fill="hold" evtFilter="cancelBubble" nodeType="interactiveSeq">
                <p:stCondLst>
                  <p:cond evt="onClick" delay="0">
                    <p:tgtEl>
                      <p:spTgt spid="30"/>
                    </p:tgtEl>
                  </p:cond>
                </p:stCondLst>
                <p:endSync evt="end" delay="0">
                  <p:rtn val="all"/>
                </p:endSync>
                <p:childTnLst>
                  <p:par>
                    <p:cTn id="258" fill="hold">
                      <p:stCondLst>
                        <p:cond delay="0"/>
                      </p:stCondLst>
                      <p:childTnLst>
                        <p:par>
                          <p:cTn id="259" fill="hold">
                            <p:stCondLst>
                              <p:cond delay="0"/>
                            </p:stCondLst>
                            <p:childTnLst>
                              <p:par>
                                <p:cTn id="260" presetID="22" presetClass="entr" presetSubtype="8" fill="hold" grpId="0" nodeType="clickEffect">
                                  <p:stCondLst>
                                    <p:cond delay="0"/>
                                  </p:stCondLst>
                                  <p:childTnLst>
                                    <p:set>
                                      <p:cBhvr>
                                        <p:cTn id="261" dur="1" fill="hold">
                                          <p:stCondLst>
                                            <p:cond delay="0"/>
                                          </p:stCondLst>
                                        </p:cTn>
                                        <p:tgtEl>
                                          <p:spTgt spid="41"/>
                                        </p:tgtEl>
                                        <p:attrNameLst>
                                          <p:attrName>style.visibility</p:attrName>
                                        </p:attrNameLst>
                                      </p:cBhvr>
                                      <p:to>
                                        <p:strVal val="visible"/>
                                      </p:to>
                                    </p:set>
                                    <p:animEffect transition="in" filter="wipe(left)">
                                      <p:cBhvr>
                                        <p:cTn id="262" dur="1000"/>
                                        <p:tgtEl>
                                          <p:spTgt spid="41"/>
                                        </p:tgtEl>
                                      </p:cBhvr>
                                    </p:animEffect>
                                  </p:childTnLst>
                                </p:cTn>
                              </p:par>
                            </p:childTnLst>
                          </p:cTn>
                        </p:par>
                      </p:childTnLst>
                    </p:cTn>
                  </p:par>
                </p:childTnLst>
              </p:cTn>
              <p:nextCondLst>
                <p:cond evt="onClick" delay="0">
                  <p:tgtEl>
                    <p:spTgt spid="30"/>
                  </p:tgtEl>
                </p:cond>
              </p:nextCondLst>
            </p:seq>
            <p:seq concurrent="1" nextAc="seek">
              <p:cTn id="263" restart="whenNotActive" fill="hold" evtFilter="cancelBubble" nodeType="interactiveSeq">
                <p:stCondLst>
                  <p:cond evt="onClick" delay="0">
                    <p:tgtEl>
                      <p:spTgt spid="41"/>
                    </p:tgtEl>
                  </p:cond>
                </p:stCondLst>
                <p:endSync evt="end" delay="0">
                  <p:rtn val="all"/>
                </p:endSync>
                <p:childTnLst>
                  <p:par>
                    <p:cTn id="264" fill="hold">
                      <p:stCondLst>
                        <p:cond delay="0"/>
                      </p:stCondLst>
                      <p:childTnLst>
                        <p:par>
                          <p:cTn id="265" fill="hold">
                            <p:stCondLst>
                              <p:cond delay="0"/>
                            </p:stCondLst>
                            <p:childTnLst>
                              <p:par>
                                <p:cTn id="266" presetID="53" presetClass="exit" presetSubtype="32" fill="hold" grpId="1" nodeType="clickEffect">
                                  <p:stCondLst>
                                    <p:cond delay="0"/>
                                  </p:stCondLst>
                                  <p:childTnLst>
                                    <p:anim calcmode="lin" valueType="num">
                                      <p:cBhvr>
                                        <p:cTn id="267" dur="500"/>
                                        <p:tgtEl>
                                          <p:spTgt spid="41"/>
                                        </p:tgtEl>
                                        <p:attrNameLst>
                                          <p:attrName>ppt_w</p:attrName>
                                        </p:attrNameLst>
                                      </p:cBhvr>
                                      <p:tavLst>
                                        <p:tav tm="0">
                                          <p:val>
                                            <p:strVal val="ppt_w"/>
                                          </p:val>
                                        </p:tav>
                                        <p:tav tm="100000">
                                          <p:val>
                                            <p:fltVal val="0"/>
                                          </p:val>
                                        </p:tav>
                                      </p:tavLst>
                                    </p:anim>
                                    <p:anim calcmode="lin" valueType="num">
                                      <p:cBhvr>
                                        <p:cTn id="268" dur="500"/>
                                        <p:tgtEl>
                                          <p:spTgt spid="41"/>
                                        </p:tgtEl>
                                        <p:attrNameLst>
                                          <p:attrName>ppt_h</p:attrName>
                                        </p:attrNameLst>
                                      </p:cBhvr>
                                      <p:tavLst>
                                        <p:tav tm="0">
                                          <p:val>
                                            <p:strVal val="ppt_h"/>
                                          </p:val>
                                        </p:tav>
                                        <p:tav tm="100000">
                                          <p:val>
                                            <p:fltVal val="0"/>
                                          </p:val>
                                        </p:tav>
                                      </p:tavLst>
                                    </p:anim>
                                    <p:animEffect transition="out" filter="fade">
                                      <p:cBhvr>
                                        <p:cTn id="269" dur="500"/>
                                        <p:tgtEl>
                                          <p:spTgt spid="41"/>
                                        </p:tgtEl>
                                      </p:cBhvr>
                                    </p:animEffect>
                                    <p:set>
                                      <p:cBhvr>
                                        <p:cTn id="270"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271" restart="whenNotActive" fill="hold" evtFilter="cancelBubble" nodeType="interactiveSeq">
                <p:stCondLst>
                  <p:cond evt="onClick" delay="0">
                    <p:tgtEl>
                      <p:spTgt spid="31"/>
                    </p:tgtEl>
                  </p:cond>
                </p:stCondLst>
                <p:endSync evt="end" delay="0">
                  <p:rtn val="all"/>
                </p:endSync>
                <p:childTnLst>
                  <p:par>
                    <p:cTn id="272" fill="hold">
                      <p:stCondLst>
                        <p:cond delay="0"/>
                      </p:stCondLst>
                      <p:childTnLst>
                        <p:par>
                          <p:cTn id="273" fill="hold">
                            <p:stCondLst>
                              <p:cond delay="0"/>
                            </p:stCondLst>
                            <p:childTnLst>
                              <p:par>
                                <p:cTn id="274" presetID="22" presetClass="entr" presetSubtype="8" fill="hold" grpId="0" nodeType="clickEffect">
                                  <p:stCondLst>
                                    <p:cond delay="0"/>
                                  </p:stCondLst>
                                  <p:childTnLst>
                                    <p:set>
                                      <p:cBhvr>
                                        <p:cTn id="275" dur="1" fill="hold">
                                          <p:stCondLst>
                                            <p:cond delay="0"/>
                                          </p:stCondLst>
                                        </p:cTn>
                                        <p:tgtEl>
                                          <p:spTgt spid="42"/>
                                        </p:tgtEl>
                                        <p:attrNameLst>
                                          <p:attrName>style.visibility</p:attrName>
                                        </p:attrNameLst>
                                      </p:cBhvr>
                                      <p:to>
                                        <p:strVal val="visible"/>
                                      </p:to>
                                    </p:set>
                                    <p:animEffect transition="in" filter="wipe(left)">
                                      <p:cBhvr>
                                        <p:cTn id="276" dur="1000"/>
                                        <p:tgtEl>
                                          <p:spTgt spid="42"/>
                                        </p:tgtEl>
                                      </p:cBhvr>
                                    </p:animEffect>
                                  </p:childTnLst>
                                </p:cTn>
                              </p:par>
                            </p:childTnLst>
                          </p:cTn>
                        </p:par>
                      </p:childTnLst>
                    </p:cTn>
                  </p:par>
                </p:childTnLst>
              </p:cTn>
              <p:nextCondLst>
                <p:cond evt="onClick" delay="0">
                  <p:tgtEl>
                    <p:spTgt spid="31"/>
                  </p:tgtEl>
                </p:cond>
              </p:nextCondLst>
            </p:seq>
            <p:seq concurrent="1" nextAc="seek">
              <p:cTn id="277" restart="whenNotActive" fill="hold" evtFilter="cancelBubble" nodeType="interactiveSeq">
                <p:stCondLst>
                  <p:cond evt="onClick" delay="0">
                    <p:tgtEl>
                      <p:spTgt spid="42"/>
                    </p:tgtEl>
                  </p:cond>
                </p:stCondLst>
                <p:endSync evt="end" delay="0">
                  <p:rtn val="all"/>
                </p:endSync>
                <p:childTnLst>
                  <p:par>
                    <p:cTn id="278" fill="hold">
                      <p:stCondLst>
                        <p:cond delay="0"/>
                      </p:stCondLst>
                      <p:childTnLst>
                        <p:par>
                          <p:cTn id="279" fill="hold">
                            <p:stCondLst>
                              <p:cond delay="0"/>
                            </p:stCondLst>
                            <p:childTnLst>
                              <p:par>
                                <p:cTn id="280" presetID="53" presetClass="exit" presetSubtype="32" fill="hold" grpId="1" nodeType="clickEffect">
                                  <p:stCondLst>
                                    <p:cond delay="0"/>
                                  </p:stCondLst>
                                  <p:childTnLst>
                                    <p:anim calcmode="lin" valueType="num">
                                      <p:cBhvr>
                                        <p:cTn id="281" dur="500"/>
                                        <p:tgtEl>
                                          <p:spTgt spid="42"/>
                                        </p:tgtEl>
                                        <p:attrNameLst>
                                          <p:attrName>ppt_w</p:attrName>
                                        </p:attrNameLst>
                                      </p:cBhvr>
                                      <p:tavLst>
                                        <p:tav tm="0">
                                          <p:val>
                                            <p:strVal val="ppt_w"/>
                                          </p:val>
                                        </p:tav>
                                        <p:tav tm="100000">
                                          <p:val>
                                            <p:fltVal val="0"/>
                                          </p:val>
                                        </p:tav>
                                      </p:tavLst>
                                    </p:anim>
                                    <p:anim calcmode="lin" valueType="num">
                                      <p:cBhvr>
                                        <p:cTn id="282" dur="500"/>
                                        <p:tgtEl>
                                          <p:spTgt spid="42"/>
                                        </p:tgtEl>
                                        <p:attrNameLst>
                                          <p:attrName>ppt_h</p:attrName>
                                        </p:attrNameLst>
                                      </p:cBhvr>
                                      <p:tavLst>
                                        <p:tav tm="0">
                                          <p:val>
                                            <p:strVal val="ppt_h"/>
                                          </p:val>
                                        </p:tav>
                                        <p:tav tm="100000">
                                          <p:val>
                                            <p:fltVal val="0"/>
                                          </p:val>
                                        </p:tav>
                                      </p:tavLst>
                                    </p:anim>
                                    <p:animEffect transition="out" filter="fade">
                                      <p:cBhvr>
                                        <p:cTn id="283" dur="500"/>
                                        <p:tgtEl>
                                          <p:spTgt spid="42"/>
                                        </p:tgtEl>
                                      </p:cBhvr>
                                    </p:animEffect>
                                    <p:set>
                                      <p:cBhvr>
                                        <p:cTn id="284"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285" restart="whenNotActive" fill="hold" evtFilter="cancelBubble" nodeType="interactiveSeq">
                <p:stCondLst>
                  <p:cond evt="onClick" delay="0">
                    <p:tgtEl>
                      <p:spTgt spid="32"/>
                    </p:tgtEl>
                  </p:cond>
                </p:stCondLst>
                <p:endSync evt="end" delay="0">
                  <p:rtn val="all"/>
                </p:endSync>
                <p:childTnLst>
                  <p:par>
                    <p:cTn id="286" fill="hold">
                      <p:stCondLst>
                        <p:cond delay="0"/>
                      </p:stCondLst>
                      <p:childTnLst>
                        <p:par>
                          <p:cTn id="287" fill="hold">
                            <p:stCondLst>
                              <p:cond delay="0"/>
                            </p:stCondLst>
                            <p:childTnLst>
                              <p:par>
                                <p:cTn id="288" presetID="22" presetClass="entr" presetSubtype="8" fill="hold" grpId="0" nodeType="clickEffect">
                                  <p:stCondLst>
                                    <p:cond delay="0"/>
                                  </p:stCondLst>
                                  <p:childTnLst>
                                    <p:set>
                                      <p:cBhvr>
                                        <p:cTn id="289" dur="1" fill="hold">
                                          <p:stCondLst>
                                            <p:cond delay="0"/>
                                          </p:stCondLst>
                                        </p:cTn>
                                        <p:tgtEl>
                                          <p:spTgt spid="43"/>
                                        </p:tgtEl>
                                        <p:attrNameLst>
                                          <p:attrName>style.visibility</p:attrName>
                                        </p:attrNameLst>
                                      </p:cBhvr>
                                      <p:to>
                                        <p:strVal val="visible"/>
                                      </p:to>
                                    </p:set>
                                    <p:animEffect transition="in" filter="wipe(left)">
                                      <p:cBhvr>
                                        <p:cTn id="290" dur="1000"/>
                                        <p:tgtEl>
                                          <p:spTgt spid="43"/>
                                        </p:tgtEl>
                                      </p:cBhvr>
                                    </p:animEffect>
                                  </p:childTnLst>
                                </p:cTn>
                              </p:par>
                            </p:childTnLst>
                          </p:cTn>
                        </p:par>
                      </p:childTnLst>
                    </p:cTn>
                  </p:par>
                </p:childTnLst>
              </p:cTn>
              <p:nextCondLst>
                <p:cond evt="onClick" delay="0">
                  <p:tgtEl>
                    <p:spTgt spid="32"/>
                  </p:tgtEl>
                </p:cond>
              </p:nextCondLst>
            </p:seq>
            <p:seq concurrent="1" nextAc="seek">
              <p:cTn id="291" restart="whenNotActive" fill="hold" evtFilter="cancelBubble" nodeType="interactiveSeq">
                <p:stCondLst>
                  <p:cond evt="onClick" delay="0">
                    <p:tgtEl>
                      <p:spTgt spid="43"/>
                    </p:tgtEl>
                  </p:cond>
                </p:stCondLst>
                <p:endSync evt="end" delay="0">
                  <p:rtn val="all"/>
                </p:endSync>
                <p:childTnLst>
                  <p:par>
                    <p:cTn id="292" fill="hold">
                      <p:stCondLst>
                        <p:cond delay="0"/>
                      </p:stCondLst>
                      <p:childTnLst>
                        <p:par>
                          <p:cTn id="293" fill="hold">
                            <p:stCondLst>
                              <p:cond delay="0"/>
                            </p:stCondLst>
                            <p:childTnLst>
                              <p:par>
                                <p:cTn id="294" presetID="53" presetClass="exit" presetSubtype="32" fill="hold" grpId="1" nodeType="clickEffect">
                                  <p:stCondLst>
                                    <p:cond delay="0"/>
                                  </p:stCondLst>
                                  <p:childTnLst>
                                    <p:anim calcmode="lin" valueType="num">
                                      <p:cBhvr>
                                        <p:cTn id="295" dur="500"/>
                                        <p:tgtEl>
                                          <p:spTgt spid="43"/>
                                        </p:tgtEl>
                                        <p:attrNameLst>
                                          <p:attrName>ppt_w</p:attrName>
                                        </p:attrNameLst>
                                      </p:cBhvr>
                                      <p:tavLst>
                                        <p:tav tm="0">
                                          <p:val>
                                            <p:strVal val="ppt_w"/>
                                          </p:val>
                                        </p:tav>
                                        <p:tav tm="100000">
                                          <p:val>
                                            <p:fltVal val="0"/>
                                          </p:val>
                                        </p:tav>
                                      </p:tavLst>
                                    </p:anim>
                                    <p:anim calcmode="lin" valueType="num">
                                      <p:cBhvr>
                                        <p:cTn id="296" dur="500"/>
                                        <p:tgtEl>
                                          <p:spTgt spid="43"/>
                                        </p:tgtEl>
                                        <p:attrNameLst>
                                          <p:attrName>ppt_h</p:attrName>
                                        </p:attrNameLst>
                                      </p:cBhvr>
                                      <p:tavLst>
                                        <p:tav tm="0">
                                          <p:val>
                                            <p:strVal val="ppt_h"/>
                                          </p:val>
                                        </p:tav>
                                        <p:tav tm="100000">
                                          <p:val>
                                            <p:fltVal val="0"/>
                                          </p:val>
                                        </p:tav>
                                      </p:tavLst>
                                    </p:anim>
                                    <p:animEffect transition="out" filter="fade">
                                      <p:cBhvr>
                                        <p:cTn id="297" dur="500"/>
                                        <p:tgtEl>
                                          <p:spTgt spid="43"/>
                                        </p:tgtEl>
                                      </p:cBhvr>
                                    </p:animEffect>
                                    <p:set>
                                      <p:cBhvr>
                                        <p:cTn id="298"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childTnLst>
        </p:cTn>
      </p:par>
    </p:tnLst>
    <p:bldLst>
      <p:bldP spid="2" grpId="0" build="p"/>
      <p:bldP spid="22" grpId="0" animBg="1"/>
      <p:bldP spid="22" grpId="1" animBg="1"/>
      <p:bldP spid="23" grpId="0" animBg="1"/>
      <p:bldP spid="23" grpId="1" animBg="1"/>
      <p:bldP spid="8" grpId="0" animBg="1"/>
      <p:bldP spid="26" grpId="0" animBg="1"/>
      <p:bldP spid="27" grpId="0" animBg="1"/>
      <p:bldP spid="28" grpId="0" animBg="1"/>
      <p:bldP spid="29" grpId="0" animBg="1"/>
      <p:bldP spid="30" grpId="0" animBg="1"/>
      <p:bldP spid="31" grpId="0" animBg="1"/>
      <p:bldP spid="32" grpId="0" animBg="1"/>
      <p:bldP spid="35" grpId="0" animBg="1"/>
      <p:bldP spid="35" grpId="1" animBg="1"/>
      <p:bldP spid="39" grpId="0" animBg="1"/>
      <p:bldP spid="39" grpId="1" animBg="1"/>
      <p:bldP spid="37" grpId="0" animBg="1"/>
      <p:bldP spid="37" grpId="1" animBg="1"/>
      <p:bldP spid="42" grpId="0" animBg="1"/>
      <p:bldP spid="42" grpId="1" animBg="1"/>
      <p:bldP spid="40" grpId="0" animBg="1"/>
      <p:bldP spid="40" grpId="1" animBg="1"/>
      <p:bldP spid="14" grpId="0" animBg="1"/>
      <p:bldP spid="14" grpId="1" animBg="1"/>
      <p:bldP spid="41" grpId="0" animBg="1"/>
      <p:bldP spid="41" grpId="1" animBg="1"/>
      <p:bldP spid="38" grpId="0" animBg="1"/>
      <p:bldP spid="38" grpId="1" animBg="1"/>
      <p:bldP spid="34" grpId="0" animBg="1"/>
      <p:bldP spid="43" grpId="0" animBg="1"/>
      <p:bldP spid="4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20937" y="476672"/>
            <a:ext cx="2844000" cy="32400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u="sng" dirty="0" smtClean="0">
              <a:solidFill>
                <a:schemeClr val="tx1"/>
              </a:solidFill>
              <a:latin typeface="Tw Cen MT" pitchFamily="34" charset="0"/>
            </a:endParaRPr>
          </a:p>
          <a:p>
            <a:pPr algn="r"/>
            <a:r>
              <a:rPr lang="fr-FR" sz="1400" b="1" u="sng" dirty="0" smtClean="0">
                <a:solidFill>
                  <a:srgbClr val="7030A0"/>
                </a:solidFill>
                <a:latin typeface="Tw Cen MT" pitchFamily="34" charset="0"/>
              </a:rPr>
              <a:t>Documents 2 , 3, 4</a:t>
            </a:r>
            <a:endParaRPr lang="fr-FR" sz="1400" b="1" u="sng" dirty="0">
              <a:solidFill>
                <a:srgbClr val="7030A0"/>
              </a:solidFill>
              <a:latin typeface="Tw Cen MT" pitchFamily="34" charset="0"/>
            </a:endParaRPr>
          </a:p>
          <a:p>
            <a:r>
              <a:rPr lang="fr-FR" sz="1400" b="1" u="sng" cap="small" dirty="0" smtClean="0">
                <a:solidFill>
                  <a:srgbClr val="C00000"/>
                </a:solidFill>
                <a:latin typeface="Tw Cen MT" pitchFamily="34" charset="0"/>
              </a:rPr>
              <a:t>… le crime organisé</a:t>
            </a:r>
            <a:endParaRPr lang="fr-FR" sz="1400" b="1" cap="small" dirty="0" smtClean="0">
              <a:solidFill>
                <a:srgbClr val="C00000"/>
              </a:solidFill>
              <a:latin typeface="Tw Cen MT" pitchFamily="34" charset="0"/>
            </a:endParaRPr>
          </a:p>
          <a:p>
            <a:pPr algn="ctr"/>
            <a:r>
              <a:rPr lang="fr-FR" sz="1400" b="1" dirty="0" smtClean="0">
                <a:solidFill>
                  <a:schemeClr val="tx1"/>
                </a:solidFill>
                <a:latin typeface="Tw Cen MT" pitchFamily="34" charset="0"/>
              </a:rPr>
              <a:t>- Plaque tournante du trafic de drogue  via l’Amérique du Sud (producteur) vers l’Europe (marché)</a:t>
            </a:r>
          </a:p>
          <a:p>
            <a:pPr algn="ctr"/>
            <a:r>
              <a:rPr lang="fr-FR" sz="1400" b="1" dirty="0" smtClean="0">
                <a:solidFill>
                  <a:schemeClr val="tx1"/>
                </a:solidFill>
                <a:latin typeface="Tw Cen MT" pitchFamily="34" charset="0"/>
              </a:rPr>
              <a:t>- Plaque tournante du trafic d’ALPC depuis 2010 (dispersion des arsenaux libyens …) + armes lourdes (tendance plus récente)</a:t>
            </a:r>
          </a:p>
          <a:p>
            <a:r>
              <a:rPr lang="fr-FR" sz="1400" b="1" u="sng" cap="small" dirty="0" smtClean="0">
                <a:solidFill>
                  <a:srgbClr val="C00000"/>
                </a:solidFill>
                <a:latin typeface="Tw Cen MT" pitchFamily="34" charset="0"/>
              </a:rPr>
              <a:t>Acteurs</a:t>
            </a:r>
            <a:endParaRPr lang="fr-FR" sz="1400" b="1" u="sng" cap="small" dirty="0">
              <a:solidFill>
                <a:srgbClr val="C00000"/>
              </a:solidFill>
              <a:latin typeface="Tw Cen MT" pitchFamily="34" charset="0"/>
            </a:endParaRPr>
          </a:p>
          <a:p>
            <a:pPr algn="ctr"/>
            <a:r>
              <a:rPr lang="fr-FR" sz="1400" b="1" dirty="0" smtClean="0">
                <a:solidFill>
                  <a:schemeClr val="tx1"/>
                </a:solidFill>
                <a:latin typeface="Tw Cen MT" pitchFamily="34" charset="0"/>
              </a:rPr>
              <a:t>- Cartels </a:t>
            </a:r>
            <a:r>
              <a:rPr lang="fr-FR" sz="1400" b="1" dirty="0">
                <a:solidFill>
                  <a:schemeClr val="tx1"/>
                </a:solidFill>
                <a:latin typeface="Tw Cen MT" pitchFamily="34" charset="0"/>
              </a:rPr>
              <a:t>sud américains </a:t>
            </a:r>
            <a:r>
              <a:rPr lang="fr-FR" sz="1400" b="1" dirty="0" smtClean="0">
                <a:solidFill>
                  <a:schemeClr val="tx1"/>
                </a:solidFill>
                <a:latin typeface="Tw Cen MT" pitchFamily="34" charset="0"/>
              </a:rPr>
              <a:t>(colombiens, vénézuéliens)</a:t>
            </a:r>
          </a:p>
          <a:p>
            <a:pPr algn="ctr"/>
            <a:r>
              <a:rPr lang="fr-FR" sz="1400" b="1" dirty="0" smtClean="0">
                <a:solidFill>
                  <a:schemeClr val="tx1"/>
                </a:solidFill>
                <a:latin typeface="Tw Cen MT" pitchFamily="34" charset="0"/>
              </a:rPr>
              <a:t>- Trafiquants d’armes</a:t>
            </a:r>
            <a:endParaRPr lang="fr-FR" sz="1400" b="1" dirty="0">
              <a:solidFill>
                <a:schemeClr val="tx1"/>
              </a:solidFill>
              <a:latin typeface="Tw Cen MT" pitchFamily="34" charset="0"/>
            </a:endParaRPr>
          </a:p>
          <a:p>
            <a:pPr algn="ctr"/>
            <a:r>
              <a:rPr lang="fr-FR" sz="1400" b="1" dirty="0" smtClean="0">
                <a:solidFill>
                  <a:schemeClr val="tx1"/>
                </a:solidFill>
                <a:latin typeface="Tw Cen MT" pitchFamily="34" charset="0"/>
              </a:rPr>
              <a:t>- Groupes </a:t>
            </a:r>
            <a:r>
              <a:rPr lang="fr-FR" sz="1400" b="1" dirty="0">
                <a:solidFill>
                  <a:schemeClr val="tx1"/>
                </a:solidFill>
                <a:latin typeface="Tw Cen MT" pitchFamily="34" charset="0"/>
              </a:rPr>
              <a:t>djihadistes </a:t>
            </a:r>
            <a:endParaRPr lang="fr-FR" sz="1400" b="1" dirty="0" smtClean="0">
              <a:solidFill>
                <a:schemeClr val="tx1"/>
              </a:solidFill>
              <a:latin typeface="Tw Cen MT" pitchFamily="34" charset="0"/>
            </a:endParaRPr>
          </a:p>
          <a:p>
            <a:pPr marL="285750" indent="-285750" algn="ctr">
              <a:buFontTx/>
              <a:buChar char="-"/>
            </a:pPr>
            <a:endParaRPr lang="fr-FR" sz="1400" b="1" dirty="0">
              <a:solidFill>
                <a:schemeClr val="tx1"/>
              </a:solidFill>
              <a:latin typeface="Tw Cen MT" pitchFamily="34" charset="0"/>
            </a:endParaRPr>
          </a:p>
          <a:p>
            <a:pPr algn="ctr"/>
            <a:endParaRPr lang="fr-FR" sz="1400" b="1" dirty="0">
              <a:solidFill>
                <a:schemeClr val="tx1"/>
              </a:solidFill>
              <a:latin typeface="Tw Cen MT" pitchFamily="34" charset="0"/>
            </a:endParaRPr>
          </a:p>
        </p:txBody>
      </p:sp>
      <p:sp>
        <p:nvSpPr>
          <p:cNvPr id="7" name="Rectangle 6"/>
          <p:cNvSpPr/>
          <p:nvPr/>
        </p:nvSpPr>
        <p:spPr>
          <a:xfrm>
            <a:off x="107504" y="4293096"/>
            <a:ext cx="2844000" cy="23760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u="sng" dirty="0" smtClean="0">
              <a:solidFill>
                <a:schemeClr val="tx1"/>
              </a:solidFill>
              <a:latin typeface="Tw Cen MT" pitchFamily="34" charset="0"/>
            </a:endParaRPr>
          </a:p>
          <a:p>
            <a:pPr algn="r"/>
            <a:r>
              <a:rPr lang="fr-FR" sz="1400" b="1" u="sng" dirty="0" smtClean="0">
                <a:solidFill>
                  <a:srgbClr val="7030A0"/>
                </a:solidFill>
                <a:latin typeface="Tw Cen MT" pitchFamily="34" charset="0"/>
              </a:rPr>
              <a:t>Documents 2,5,6</a:t>
            </a:r>
            <a:endParaRPr lang="fr-FR" sz="1400" b="1" u="sng" dirty="0">
              <a:solidFill>
                <a:srgbClr val="7030A0"/>
              </a:solidFill>
              <a:latin typeface="Tw Cen MT" pitchFamily="34" charset="0"/>
            </a:endParaRPr>
          </a:p>
          <a:p>
            <a:r>
              <a:rPr lang="fr-FR" sz="1400" b="1" u="sng" cap="small" dirty="0" smtClean="0">
                <a:solidFill>
                  <a:srgbClr val="C00000"/>
                </a:solidFill>
                <a:latin typeface="Tw Cen MT" pitchFamily="34" charset="0"/>
              </a:rPr>
              <a:t>… les circuits de la mondialisation</a:t>
            </a:r>
            <a:endParaRPr lang="fr-FR" sz="1400" b="1" cap="small" dirty="0" smtClean="0">
              <a:solidFill>
                <a:srgbClr val="C00000"/>
              </a:solidFill>
              <a:latin typeface="Tw Cen MT" pitchFamily="34" charset="0"/>
            </a:endParaRPr>
          </a:p>
          <a:p>
            <a:pPr algn="ctr"/>
            <a:r>
              <a:rPr lang="fr-FR" sz="1400" b="1" dirty="0" smtClean="0">
                <a:solidFill>
                  <a:schemeClr val="tx1"/>
                </a:solidFill>
                <a:latin typeface="Tw Cen MT" pitchFamily="34" charset="0"/>
              </a:rPr>
              <a:t>- Exploitation des ressources </a:t>
            </a:r>
          </a:p>
          <a:p>
            <a:pPr algn="ctr"/>
            <a:r>
              <a:rPr lang="fr-FR" sz="1400" b="1" dirty="0" smtClean="0">
                <a:solidFill>
                  <a:schemeClr val="tx1"/>
                </a:solidFill>
                <a:latin typeface="Tw Cen MT" pitchFamily="34" charset="0"/>
              </a:rPr>
              <a:t>- Construction d’usines et de mines</a:t>
            </a:r>
          </a:p>
          <a:p>
            <a:pPr algn="ctr"/>
            <a:r>
              <a:rPr lang="fr-FR" sz="1400" b="1" dirty="0" smtClean="0">
                <a:solidFill>
                  <a:schemeClr val="tx1"/>
                </a:solidFill>
                <a:latin typeface="Tw Cen MT" pitchFamily="34" charset="0"/>
              </a:rPr>
              <a:t>- IDE importants dans la zone</a:t>
            </a:r>
          </a:p>
          <a:p>
            <a:r>
              <a:rPr lang="fr-FR" sz="1400" b="1" u="sng" cap="small" dirty="0" smtClean="0">
                <a:solidFill>
                  <a:srgbClr val="C00000"/>
                </a:solidFill>
                <a:latin typeface="Tw Cen MT" pitchFamily="34" charset="0"/>
              </a:rPr>
              <a:t>Acteurs</a:t>
            </a:r>
            <a:endParaRPr lang="fr-FR" sz="1400" b="1" u="sng" cap="small" dirty="0">
              <a:solidFill>
                <a:srgbClr val="C00000"/>
              </a:solidFill>
              <a:latin typeface="Tw Cen MT" pitchFamily="34" charset="0"/>
            </a:endParaRPr>
          </a:p>
          <a:p>
            <a:pPr algn="ctr"/>
            <a:r>
              <a:rPr lang="fr-FR" sz="1400" b="1" dirty="0">
                <a:solidFill>
                  <a:schemeClr val="tx1"/>
                </a:solidFill>
                <a:latin typeface="Tw Cen MT" pitchFamily="34" charset="0"/>
              </a:rPr>
              <a:t>- </a:t>
            </a:r>
            <a:r>
              <a:rPr lang="fr-FR" sz="1400" b="1" dirty="0" smtClean="0">
                <a:solidFill>
                  <a:schemeClr val="tx1"/>
                </a:solidFill>
                <a:latin typeface="Tw Cen MT" pitchFamily="34" charset="0"/>
              </a:rPr>
              <a:t>FTN issues des Nord (ex : Areva)</a:t>
            </a:r>
            <a:endParaRPr lang="fr-FR" sz="1400" b="1" dirty="0">
              <a:solidFill>
                <a:schemeClr val="tx1"/>
              </a:solidFill>
              <a:latin typeface="Tw Cen MT" pitchFamily="34" charset="0"/>
            </a:endParaRPr>
          </a:p>
          <a:p>
            <a:pPr algn="ctr"/>
            <a:r>
              <a:rPr lang="fr-FR" sz="1400" b="1" dirty="0">
                <a:solidFill>
                  <a:schemeClr val="tx1"/>
                </a:solidFill>
                <a:latin typeface="Tw Cen MT" pitchFamily="34" charset="0"/>
              </a:rPr>
              <a:t>- </a:t>
            </a:r>
            <a:r>
              <a:rPr lang="fr-FR" sz="1400" b="1" dirty="0" smtClean="0">
                <a:solidFill>
                  <a:schemeClr val="tx1"/>
                </a:solidFill>
                <a:latin typeface="Tw Cen MT" pitchFamily="34" charset="0"/>
              </a:rPr>
              <a:t>Etats développés lorsque les intérêts de leurs entreprises ou les personnels (enlèvements) sont menacés.</a:t>
            </a:r>
            <a:endParaRPr lang="fr-FR" sz="1400" b="1" dirty="0">
              <a:solidFill>
                <a:schemeClr val="tx1"/>
              </a:solidFill>
              <a:latin typeface="Tw Cen MT" pitchFamily="34" charset="0"/>
            </a:endParaRPr>
          </a:p>
          <a:p>
            <a:pPr algn="ctr"/>
            <a:endParaRPr lang="fr-FR" sz="1400" b="1" dirty="0">
              <a:solidFill>
                <a:schemeClr val="tx1"/>
              </a:solidFill>
              <a:latin typeface="Tw Cen MT" pitchFamily="34" charset="0"/>
            </a:endParaRPr>
          </a:p>
        </p:txBody>
      </p:sp>
      <p:sp>
        <p:nvSpPr>
          <p:cNvPr id="8" name="Rectangle 7"/>
          <p:cNvSpPr/>
          <p:nvPr/>
        </p:nvSpPr>
        <p:spPr>
          <a:xfrm>
            <a:off x="3078441" y="476672"/>
            <a:ext cx="2844000" cy="26640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u="sng" dirty="0" smtClean="0">
              <a:solidFill>
                <a:schemeClr val="tx1"/>
              </a:solidFill>
              <a:latin typeface="Tw Cen MT" pitchFamily="34" charset="0"/>
            </a:endParaRPr>
          </a:p>
          <a:p>
            <a:pPr algn="r"/>
            <a:r>
              <a:rPr lang="fr-FR" sz="1400" b="1" u="sng" dirty="0" smtClean="0">
                <a:solidFill>
                  <a:srgbClr val="7030A0"/>
                </a:solidFill>
                <a:latin typeface="Tw Cen MT" pitchFamily="34" charset="0"/>
              </a:rPr>
              <a:t>Document 8</a:t>
            </a:r>
            <a:endParaRPr lang="fr-FR" sz="1400" b="1" u="sng" dirty="0">
              <a:solidFill>
                <a:srgbClr val="7030A0"/>
              </a:solidFill>
              <a:latin typeface="Tw Cen MT" pitchFamily="34" charset="0"/>
            </a:endParaRPr>
          </a:p>
          <a:p>
            <a:r>
              <a:rPr lang="fr-FR" sz="1400" b="1" u="sng" cap="small" dirty="0" smtClean="0">
                <a:solidFill>
                  <a:srgbClr val="C00000"/>
                </a:solidFill>
                <a:latin typeface="Tw Cen MT" pitchFamily="34" charset="0"/>
              </a:rPr>
              <a:t>… l’immigration clandestine</a:t>
            </a:r>
            <a:endParaRPr lang="fr-FR" sz="1400" b="1" cap="small" dirty="0" smtClean="0">
              <a:solidFill>
                <a:srgbClr val="C00000"/>
              </a:solidFill>
              <a:latin typeface="Tw Cen MT" pitchFamily="34" charset="0"/>
            </a:endParaRPr>
          </a:p>
          <a:p>
            <a:pPr algn="ctr"/>
            <a:r>
              <a:rPr lang="fr-FR" sz="1400" b="1" dirty="0" smtClean="0">
                <a:solidFill>
                  <a:schemeClr val="tx1"/>
                </a:solidFill>
                <a:latin typeface="Tw Cen MT" pitchFamily="34" charset="0"/>
              </a:rPr>
              <a:t>- Espace transitoire pour atteindre l’Europe</a:t>
            </a:r>
          </a:p>
          <a:p>
            <a:pPr algn="ctr"/>
            <a:r>
              <a:rPr lang="fr-FR" sz="1400" b="1" u="sng" cap="small" dirty="0" smtClean="0">
                <a:solidFill>
                  <a:srgbClr val="C00000"/>
                </a:solidFill>
                <a:latin typeface="Tw Cen MT" pitchFamily="34" charset="0"/>
              </a:rPr>
              <a:t>Acteurs</a:t>
            </a:r>
            <a:endParaRPr lang="fr-FR" sz="1400" b="1" u="sng" cap="small" dirty="0">
              <a:solidFill>
                <a:srgbClr val="C00000"/>
              </a:solidFill>
              <a:latin typeface="Tw Cen MT" pitchFamily="34" charset="0"/>
            </a:endParaRPr>
          </a:p>
          <a:p>
            <a:pPr algn="ctr"/>
            <a:r>
              <a:rPr lang="fr-FR" sz="1400" b="1" dirty="0" smtClean="0">
                <a:solidFill>
                  <a:schemeClr val="tx1"/>
                </a:solidFill>
                <a:latin typeface="Tw Cen MT" pitchFamily="34" charset="0"/>
              </a:rPr>
              <a:t>- Les immigrants subsahariens </a:t>
            </a:r>
          </a:p>
          <a:p>
            <a:pPr algn="ctr"/>
            <a:r>
              <a:rPr lang="fr-FR" sz="1400" b="1" dirty="0" smtClean="0">
                <a:solidFill>
                  <a:schemeClr val="tx1"/>
                </a:solidFill>
                <a:latin typeface="Tw Cen MT" pitchFamily="34" charset="0"/>
              </a:rPr>
              <a:t>- Les trafiquants situés dans les zones « tampons » </a:t>
            </a:r>
          </a:p>
          <a:p>
            <a:pPr algn="ctr"/>
            <a:r>
              <a:rPr lang="fr-FR" sz="1400" b="1" dirty="0" smtClean="0">
                <a:solidFill>
                  <a:schemeClr val="tx1"/>
                </a:solidFill>
                <a:latin typeface="Tw Cen MT" pitchFamily="34" charset="0"/>
              </a:rPr>
              <a:t>- Les Etats Nord africains et européens qui tentent d’endiguer les flux par des politiques plus ou moins autoritaires</a:t>
            </a:r>
            <a:endParaRPr lang="fr-FR" sz="1400" b="1" dirty="0">
              <a:solidFill>
                <a:schemeClr val="tx1"/>
              </a:solidFill>
              <a:latin typeface="Tw Cen MT" pitchFamily="34" charset="0"/>
            </a:endParaRPr>
          </a:p>
          <a:p>
            <a:pPr algn="ctr"/>
            <a:endParaRPr lang="fr-FR" sz="1400" b="1" dirty="0">
              <a:solidFill>
                <a:schemeClr val="tx1"/>
              </a:solidFill>
              <a:latin typeface="Tw Cen MT" pitchFamily="34" charset="0"/>
            </a:endParaRPr>
          </a:p>
        </p:txBody>
      </p:sp>
      <p:sp>
        <p:nvSpPr>
          <p:cNvPr id="9" name="Rectangle 8"/>
          <p:cNvSpPr/>
          <p:nvPr/>
        </p:nvSpPr>
        <p:spPr>
          <a:xfrm>
            <a:off x="108921" y="476672"/>
            <a:ext cx="2844000" cy="3240000"/>
          </a:xfrm>
          <a:prstGeom prst="rect">
            <a:avLst/>
          </a:prstGeom>
          <a:solidFill>
            <a:schemeClr val="bg2">
              <a:lumMod val="90000"/>
            </a:schemeClr>
          </a:solidFill>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sz="1400" b="1" u="sng" dirty="0" smtClean="0">
              <a:solidFill>
                <a:schemeClr val="tx1"/>
              </a:solidFill>
              <a:latin typeface="Tw Cen MT" pitchFamily="34" charset="0"/>
            </a:endParaRPr>
          </a:p>
          <a:p>
            <a:pPr algn="r"/>
            <a:r>
              <a:rPr lang="fr-FR" sz="1400" b="1" u="sng" dirty="0" smtClean="0">
                <a:solidFill>
                  <a:srgbClr val="7030A0"/>
                </a:solidFill>
                <a:latin typeface="Tw Cen MT" pitchFamily="34" charset="0"/>
              </a:rPr>
              <a:t>Documents 1, 7</a:t>
            </a:r>
            <a:endParaRPr lang="fr-FR" sz="1400" b="1" u="sng" dirty="0">
              <a:solidFill>
                <a:srgbClr val="7030A0"/>
              </a:solidFill>
              <a:latin typeface="Tw Cen MT" pitchFamily="34" charset="0"/>
            </a:endParaRPr>
          </a:p>
          <a:p>
            <a:r>
              <a:rPr lang="fr-FR" sz="1400" b="1" u="sng" cap="small" dirty="0" smtClean="0">
                <a:solidFill>
                  <a:srgbClr val="C00000"/>
                </a:solidFill>
                <a:latin typeface="Tw Cen MT" pitchFamily="34" charset="0"/>
              </a:rPr>
              <a:t>… La sécurité internationale</a:t>
            </a:r>
            <a:endParaRPr lang="fr-FR" sz="1400" b="1" cap="small" dirty="0" smtClean="0">
              <a:solidFill>
                <a:srgbClr val="C00000"/>
              </a:solidFill>
              <a:latin typeface="Tw Cen MT" pitchFamily="34" charset="0"/>
            </a:endParaRPr>
          </a:p>
          <a:p>
            <a:pPr algn="ctr"/>
            <a:r>
              <a:rPr lang="fr-FR" sz="1400" b="1" dirty="0" smtClean="0">
                <a:solidFill>
                  <a:schemeClr val="tx1"/>
                </a:solidFill>
                <a:latin typeface="Tw Cen MT" pitchFamily="34" charset="0"/>
              </a:rPr>
              <a:t>- Le Sahara, front de guerre contre le terrorisme internationa</a:t>
            </a:r>
            <a:r>
              <a:rPr lang="fr-FR" sz="1400" b="1" dirty="0">
                <a:solidFill>
                  <a:schemeClr val="tx1"/>
                </a:solidFill>
                <a:latin typeface="Tw Cen MT" pitchFamily="34" charset="0"/>
              </a:rPr>
              <a:t>l</a:t>
            </a:r>
            <a:r>
              <a:rPr lang="fr-FR" sz="1400" b="1" dirty="0" smtClean="0">
                <a:solidFill>
                  <a:schemeClr val="tx1"/>
                </a:solidFill>
                <a:latin typeface="Tw Cen MT" pitchFamily="34" charset="0"/>
              </a:rPr>
              <a:t> (Intervention américaine dans la zone depuis 2002)</a:t>
            </a:r>
          </a:p>
          <a:p>
            <a:pPr algn="ctr"/>
            <a:r>
              <a:rPr lang="fr-FR" sz="1400" b="1" dirty="0" smtClean="0">
                <a:solidFill>
                  <a:schemeClr val="tx1"/>
                </a:solidFill>
                <a:latin typeface="Tw Cen MT" pitchFamily="34" charset="0"/>
              </a:rPr>
              <a:t>- Protection des populations vulnérables</a:t>
            </a:r>
          </a:p>
          <a:p>
            <a:r>
              <a:rPr lang="fr-FR" sz="1400" b="1" u="sng" cap="small" dirty="0" smtClean="0">
                <a:solidFill>
                  <a:srgbClr val="C00000"/>
                </a:solidFill>
                <a:latin typeface="Tw Cen MT" pitchFamily="34" charset="0"/>
              </a:rPr>
              <a:t>Acteurs</a:t>
            </a:r>
            <a:endParaRPr lang="fr-FR" sz="1400" b="1" u="sng" cap="small" dirty="0">
              <a:solidFill>
                <a:srgbClr val="C00000"/>
              </a:solidFill>
              <a:latin typeface="Tw Cen MT" pitchFamily="34" charset="0"/>
            </a:endParaRPr>
          </a:p>
          <a:p>
            <a:pPr algn="ctr"/>
            <a:r>
              <a:rPr lang="fr-FR" sz="1400" b="1" dirty="0">
                <a:solidFill>
                  <a:schemeClr val="tx1"/>
                </a:solidFill>
                <a:latin typeface="Tw Cen MT" pitchFamily="34" charset="0"/>
              </a:rPr>
              <a:t>- </a:t>
            </a:r>
            <a:r>
              <a:rPr lang="fr-FR" sz="1400" b="1" dirty="0" smtClean="0">
                <a:solidFill>
                  <a:schemeClr val="tx1"/>
                </a:solidFill>
                <a:latin typeface="Tw Cen MT" pitchFamily="34" charset="0"/>
              </a:rPr>
              <a:t>Etats du Nord (EUA, France…) + Etats bordiers du Sahara (aide américaine : sous-traitance de la lutte anti terroriste)</a:t>
            </a:r>
            <a:endParaRPr lang="fr-FR" sz="1400" b="1" dirty="0">
              <a:solidFill>
                <a:schemeClr val="tx1"/>
              </a:solidFill>
              <a:latin typeface="Tw Cen MT" pitchFamily="34" charset="0"/>
            </a:endParaRPr>
          </a:p>
          <a:p>
            <a:pPr algn="ctr"/>
            <a:r>
              <a:rPr lang="fr-FR" sz="1400" b="1" dirty="0" smtClean="0">
                <a:solidFill>
                  <a:schemeClr val="tx1"/>
                </a:solidFill>
                <a:latin typeface="Tw Cen MT" pitchFamily="34" charset="0"/>
              </a:rPr>
              <a:t>- ONU et ONG</a:t>
            </a:r>
          </a:p>
          <a:p>
            <a:pPr algn="ctr"/>
            <a:r>
              <a:rPr lang="fr-FR" sz="1400" b="1" dirty="0" smtClean="0">
                <a:solidFill>
                  <a:schemeClr val="tx1"/>
                </a:solidFill>
                <a:latin typeface="Tw Cen MT" pitchFamily="34" charset="0"/>
              </a:rPr>
              <a:t>- les populations menacées</a:t>
            </a:r>
            <a:endParaRPr lang="fr-FR" sz="1400" b="1" dirty="0">
              <a:solidFill>
                <a:schemeClr val="tx1"/>
              </a:solidFill>
              <a:latin typeface="Tw Cen MT" pitchFamily="34" charset="0"/>
            </a:endParaRPr>
          </a:p>
          <a:p>
            <a:pPr algn="ctr"/>
            <a:endParaRPr lang="fr-FR" sz="1400" b="1" dirty="0">
              <a:solidFill>
                <a:schemeClr val="tx1"/>
              </a:solidFill>
              <a:latin typeface="Tw Cen MT" pitchFamily="34" charset="0"/>
            </a:endParaRPr>
          </a:p>
        </p:txBody>
      </p:sp>
      <p:sp>
        <p:nvSpPr>
          <p:cNvPr id="10" name="Rectangle 9"/>
          <p:cNvSpPr/>
          <p:nvPr/>
        </p:nvSpPr>
        <p:spPr>
          <a:xfrm>
            <a:off x="6120488" y="4292404"/>
            <a:ext cx="2844000" cy="23760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u="sng" dirty="0" smtClean="0">
              <a:solidFill>
                <a:schemeClr val="tx1"/>
              </a:solidFill>
              <a:latin typeface="Tw Cen MT" pitchFamily="34" charset="0"/>
            </a:endParaRPr>
          </a:p>
          <a:p>
            <a:pPr algn="r"/>
            <a:r>
              <a:rPr lang="fr-FR" sz="1400" b="1" u="sng" dirty="0" smtClean="0">
                <a:solidFill>
                  <a:srgbClr val="7030A0"/>
                </a:solidFill>
                <a:latin typeface="Tw Cen MT" pitchFamily="34" charset="0"/>
              </a:rPr>
              <a:t>Documents 5,7</a:t>
            </a:r>
            <a:endParaRPr lang="fr-FR" sz="1400" b="1" u="sng" dirty="0">
              <a:solidFill>
                <a:srgbClr val="7030A0"/>
              </a:solidFill>
              <a:latin typeface="Tw Cen MT" pitchFamily="34" charset="0"/>
            </a:endParaRPr>
          </a:p>
          <a:p>
            <a:r>
              <a:rPr lang="fr-FR" sz="1400" b="1" u="sng" cap="small" dirty="0" smtClean="0">
                <a:solidFill>
                  <a:srgbClr val="C00000"/>
                </a:solidFill>
                <a:latin typeface="Tw Cen MT" pitchFamily="34" charset="0"/>
              </a:rPr>
              <a:t>… le terrorisme et la rébellion</a:t>
            </a:r>
            <a:endParaRPr lang="fr-FR" sz="1400" b="1" cap="small" dirty="0" smtClean="0">
              <a:solidFill>
                <a:srgbClr val="C00000"/>
              </a:solidFill>
              <a:latin typeface="Tw Cen MT" pitchFamily="34" charset="0"/>
            </a:endParaRPr>
          </a:p>
          <a:p>
            <a:pPr algn="ctr"/>
            <a:r>
              <a:rPr lang="fr-FR" sz="1400" b="1" dirty="0" smtClean="0">
                <a:solidFill>
                  <a:schemeClr val="tx1"/>
                </a:solidFill>
                <a:latin typeface="Tw Cen MT" pitchFamily="34" charset="0"/>
              </a:rPr>
              <a:t>- Endoctrinement de la population</a:t>
            </a:r>
          </a:p>
          <a:p>
            <a:pPr algn="ctr"/>
            <a:r>
              <a:rPr lang="fr-FR" sz="1400" b="1" dirty="0" smtClean="0">
                <a:solidFill>
                  <a:schemeClr val="tx1"/>
                </a:solidFill>
                <a:latin typeface="Tw Cen MT" pitchFamily="34" charset="0"/>
              </a:rPr>
              <a:t>- </a:t>
            </a:r>
            <a:r>
              <a:rPr lang="fr-FR" sz="1400" b="1" dirty="0">
                <a:solidFill>
                  <a:schemeClr val="tx1"/>
                </a:solidFill>
                <a:latin typeface="Tw Cen MT" pitchFamily="34" charset="0"/>
              </a:rPr>
              <a:t>Enlèvements d’occidentaux</a:t>
            </a:r>
          </a:p>
          <a:p>
            <a:pPr algn="ctr"/>
            <a:r>
              <a:rPr lang="fr-FR" sz="1400" b="1" dirty="0" smtClean="0">
                <a:solidFill>
                  <a:schemeClr val="tx1"/>
                </a:solidFill>
                <a:latin typeface="Tw Cen MT" pitchFamily="34" charset="0"/>
              </a:rPr>
              <a:t>- Contrôle des routes</a:t>
            </a:r>
          </a:p>
          <a:p>
            <a:pPr algn="ctr"/>
            <a:r>
              <a:rPr lang="fr-FR" sz="1400" b="1" dirty="0" smtClean="0">
                <a:solidFill>
                  <a:schemeClr val="tx1"/>
                </a:solidFill>
                <a:latin typeface="Tw Cen MT" pitchFamily="34" charset="0"/>
              </a:rPr>
              <a:t>- Déstabilisation voire destruction des Etats</a:t>
            </a:r>
          </a:p>
          <a:p>
            <a:r>
              <a:rPr lang="fr-FR" sz="1400" b="1" u="sng" cap="small" dirty="0" smtClean="0">
                <a:solidFill>
                  <a:srgbClr val="C00000"/>
                </a:solidFill>
                <a:latin typeface="Tw Cen MT" pitchFamily="34" charset="0"/>
              </a:rPr>
              <a:t>Acteurs</a:t>
            </a:r>
            <a:endParaRPr lang="fr-FR" sz="1400" b="1" u="sng" cap="small" dirty="0">
              <a:solidFill>
                <a:srgbClr val="C00000"/>
              </a:solidFill>
              <a:latin typeface="Tw Cen MT" pitchFamily="34" charset="0"/>
            </a:endParaRPr>
          </a:p>
          <a:p>
            <a:pPr algn="ctr"/>
            <a:r>
              <a:rPr lang="fr-FR" sz="1400" b="1" dirty="0">
                <a:solidFill>
                  <a:schemeClr val="tx1"/>
                </a:solidFill>
                <a:latin typeface="Tw Cen MT" pitchFamily="34" charset="0"/>
              </a:rPr>
              <a:t>- </a:t>
            </a:r>
            <a:r>
              <a:rPr lang="fr-FR" sz="1400" b="1" dirty="0" smtClean="0">
                <a:solidFill>
                  <a:schemeClr val="tx1"/>
                </a:solidFill>
                <a:latin typeface="Tw Cen MT" pitchFamily="34" charset="0"/>
              </a:rPr>
              <a:t>Groupes Djihadistes</a:t>
            </a:r>
            <a:endParaRPr lang="fr-FR" sz="1400" b="1" dirty="0">
              <a:solidFill>
                <a:schemeClr val="tx1"/>
              </a:solidFill>
              <a:latin typeface="Tw Cen MT" pitchFamily="34" charset="0"/>
            </a:endParaRPr>
          </a:p>
          <a:p>
            <a:pPr algn="ctr"/>
            <a:r>
              <a:rPr lang="fr-FR" sz="1400" b="1" dirty="0">
                <a:solidFill>
                  <a:schemeClr val="tx1"/>
                </a:solidFill>
                <a:latin typeface="Tw Cen MT" pitchFamily="34" charset="0"/>
              </a:rPr>
              <a:t>- </a:t>
            </a:r>
            <a:r>
              <a:rPr lang="fr-FR" sz="1400" b="1" dirty="0" smtClean="0">
                <a:solidFill>
                  <a:schemeClr val="tx1"/>
                </a:solidFill>
                <a:latin typeface="Tw Cen MT" pitchFamily="34" charset="0"/>
              </a:rPr>
              <a:t>Certains groupes Touaregs </a:t>
            </a:r>
            <a:endParaRPr lang="fr-FR" sz="1400" b="1" dirty="0">
              <a:solidFill>
                <a:schemeClr val="tx1"/>
              </a:solidFill>
              <a:latin typeface="Tw Cen MT" pitchFamily="34" charset="0"/>
            </a:endParaRPr>
          </a:p>
          <a:p>
            <a:pPr algn="ctr"/>
            <a:endParaRPr lang="fr-FR" sz="1400" b="1" dirty="0">
              <a:solidFill>
                <a:schemeClr val="tx1"/>
              </a:solidFill>
              <a:latin typeface="Tw Cen MT" pitchFamily="34" charset="0"/>
            </a:endParaRPr>
          </a:p>
        </p:txBody>
      </p:sp>
      <p:sp>
        <p:nvSpPr>
          <p:cNvPr id="15" name="Flèche gauche 14"/>
          <p:cNvSpPr/>
          <p:nvPr/>
        </p:nvSpPr>
        <p:spPr>
          <a:xfrm rot="5400000">
            <a:off x="4248265" y="3284688"/>
            <a:ext cx="504352" cy="360336"/>
          </a:xfrm>
          <a:prstGeom prst="leftArrow">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6" name="Flèche gauche 15"/>
          <p:cNvSpPr/>
          <p:nvPr/>
        </p:nvSpPr>
        <p:spPr>
          <a:xfrm rot="2040000">
            <a:off x="3333289" y="3792472"/>
            <a:ext cx="504352" cy="360336"/>
          </a:xfrm>
          <a:prstGeom prst="leftArrow">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7" name="Flèche gauche 16"/>
          <p:cNvSpPr/>
          <p:nvPr/>
        </p:nvSpPr>
        <p:spPr>
          <a:xfrm rot="8820000">
            <a:off x="5162781" y="3794408"/>
            <a:ext cx="504352" cy="360336"/>
          </a:xfrm>
          <a:prstGeom prst="leftArrow">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8" name="Flèche gauche 17"/>
          <p:cNvSpPr/>
          <p:nvPr/>
        </p:nvSpPr>
        <p:spPr>
          <a:xfrm rot="-1560000">
            <a:off x="3294558" y="4803570"/>
            <a:ext cx="504352" cy="360336"/>
          </a:xfrm>
          <a:prstGeom prst="leftArrow">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9" name="Flèche gauche 18"/>
          <p:cNvSpPr/>
          <p:nvPr/>
        </p:nvSpPr>
        <p:spPr>
          <a:xfrm rot="12742112">
            <a:off x="5205786" y="4803570"/>
            <a:ext cx="504352" cy="360336"/>
          </a:xfrm>
          <a:prstGeom prst="leftArrow">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2" name="Ellipse 1"/>
          <p:cNvSpPr/>
          <p:nvPr/>
        </p:nvSpPr>
        <p:spPr>
          <a:xfrm>
            <a:off x="3690441" y="3717032"/>
            <a:ext cx="1620000" cy="1620000"/>
          </a:xfrm>
          <a:prstGeom prst="ellipse">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400" b="1" dirty="0" smtClean="0">
                <a:latin typeface="Tw Cen MT" pitchFamily="34" charset="0"/>
              </a:rPr>
              <a:t>Le Sahara, un espace stratégique et/ou convoité pour …</a:t>
            </a:r>
            <a:endParaRPr lang="fr-FR" sz="1400" b="1" dirty="0">
              <a:latin typeface="Tw Cen MT" pitchFamily="34" charset="0"/>
            </a:endParaRPr>
          </a:p>
        </p:txBody>
      </p:sp>
      <p:sp>
        <p:nvSpPr>
          <p:cNvPr id="20" name="ZoneTexte 19"/>
          <p:cNvSpPr txBox="1"/>
          <p:nvPr/>
        </p:nvSpPr>
        <p:spPr>
          <a:xfrm>
            <a:off x="3168293" y="5714989"/>
            <a:ext cx="2664297" cy="738664"/>
          </a:xfrm>
          <a:prstGeom prst="rect">
            <a:avLst/>
          </a:prstGeom>
          <a:ln>
            <a:solidFill>
              <a:schemeClr val="tx1"/>
            </a:solidFill>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fr-FR" sz="1400" b="1" dirty="0" smtClean="0">
                <a:latin typeface="Tw Cen MT" pitchFamily="34" charset="0"/>
              </a:rPr>
              <a:t>Encadrez en rouge les enjeux géopolitiques, en  vert, les enjeux géoéconomiques</a:t>
            </a:r>
            <a:endParaRPr lang="fr-FR" sz="1400" b="1" dirty="0">
              <a:latin typeface="Tw Cen MT" pitchFamily="34" charset="0"/>
            </a:endParaRPr>
          </a:p>
        </p:txBody>
      </p:sp>
      <p:sp>
        <p:nvSpPr>
          <p:cNvPr id="21" name="Rectangle 20"/>
          <p:cNvSpPr/>
          <p:nvPr/>
        </p:nvSpPr>
        <p:spPr>
          <a:xfrm>
            <a:off x="108921" y="476672"/>
            <a:ext cx="2842583" cy="324036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3098018" y="472704"/>
            <a:ext cx="2842583" cy="2667968"/>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6121905" y="4293096"/>
            <a:ext cx="2842583" cy="2349448"/>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107504" y="4291774"/>
            <a:ext cx="2842583" cy="2377586"/>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6122354" y="472704"/>
            <a:ext cx="2842583" cy="3209554"/>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p:cNvSpPr txBox="1"/>
          <p:nvPr/>
        </p:nvSpPr>
        <p:spPr>
          <a:xfrm>
            <a:off x="0" y="-27384"/>
            <a:ext cx="8964937" cy="84638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fr-FR" sz="24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John Handy LET" pitchFamily="2" charset="0"/>
              </a:rPr>
              <a:t>Correction </a:t>
            </a:r>
          </a:p>
          <a:p>
            <a:r>
              <a:rPr lang="fr-FR" sz="25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John Handy LET" pitchFamily="2" charset="0"/>
              </a:rPr>
              <a:t>	</a:t>
            </a:r>
            <a:endParaRPr lang="fr-FR" sz="2000" b="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John Handy LET" pitchFamily="2" charset="0"/>
            </a:endParaRPr>
          </a:p>
        </p:txBody>
      </p:sp>
    </p:spTree>
    <p:extLst>
      <p:ext uri="{BB962C8B-B14F-4D97-AF65-F5344CB8AC3E}">
        <p14:creationId xmlns:p14="http://schemas.microsoft.com/office/powerpoint/2010/main" val="34742108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left)">
                                      <p:cBhvr>
                                        <p:cTn id="7" dur="10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2000" fill="hold"/>
                                        <p:tgtEl>
                                          <p:spTgt spid="15"/>
                                        </p:tgtEl>
                                        <p:attrNameLst>
                                          <p:attrName>ppt_w</p:attrName>
                                        </p:attrNameLst>
                                      </p:cBhvr>
                                      <p:tavLst>
                                        <p:tav tm="0">
                                          <p:val>
                                            <p:fltVal val="0"/>
                                          </p:val>
                                        </p:tav>
                                        <p:tav tm="100000">
                                          <p:val>
                                            <p:strVal val="#ppt_w"/>
                                          </p:val>
                                        </p:tav>
                                      </p:tavLst>
                                    </p:anim>
                                    <p:anim calcmode="lin" valueType="num">
                                      <p:cBhvr>
                                        <p:cTn id="20" dur="2000" fill="hold"/>
                                        <p:tgtEl>
                                          <p:spTgt spid="15"/>
                                        </p:tgtEl>
                                        <p:attrNameLst>
                                          <p:attrName>ppt_h</p:attrName>
                                        </p:attrNameLst>
                                      </p:cBhvr>
                                      <p:tavLst>
                                        <p:tav tm="0">
                                          <p:val>
                                            <p:fltVal val="0"/>
                                          </p:val>
                                        </p:tav>
                                        <p:tav tm="100000">
                                          <p:val>
                                            <p:strVal val="#ppt_h"/>
                                          </p:val>
                                        </p:tav>
                                      </p:tavLst>
                                    </p:anim>
                                    <p:animEffect transition="in" filter="fade">
                                      <p:cBhvr>
                                        <p:cTn id="21" dur="2000"/>
                                        <p:tgtEl>
                                          <p:spTgt spid="1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2000" fill="hold"/>
                                        <p:tgtEl>
                                          <p:spTgt spid="16"/>
                                        </p:tgtEl>
                                        <p:attrNameLst>
                                          <p:attrName>ppt_w</p:attrName>
                                        </p:attrNameLst>
                                      </p:cBhvr>
                                      <p:tavLst>
                                        <p:tav tm="0">
                                          <p:val>
                                            <p:fltVal val="0"/>
                                          </p:val>
                                        </p:tav>
                                        <p:tav tm="100000">
                                          <p:val>
                                            <p:strVal val="#ppt_w"/>
                                          </p:val>
                                        </p:tav>
                                      </p:tavLst>
                                    </p:anim>
                                    <p:anim calcmode="lin" valueType="num">
                                      <p:cBhvr>
                                        <p:cTn id="25" dur="2000" fill="hold"/>
                                        <p:tgtEl>
                                          <p:spTgt spid="16"/>
                                        </p:tgtEl>
                                        <p:attrNameLst>
                                          <p:attrName>ppt_h</p:attrName>
                                        </p:attrNameLst>
                                      </p:cBhvr>
                                      <p:tavLst>
                                        <p:tav tm="0">
                                          <p:val>
                                            <p:fltVal val="0"/>
                                          </p:val>
                                        </p:tav>
                                        <p:tav tm="100000">
                                          <p:val>
                                            <p:strVal val="#ppt_h"/>
                                          </p:val>
                                        </p:tav>
                                      </p:tavLst>
                                    </p:anim>
                                    <p:animEffect transition="in" filter="fade">
                                      <p:cBhvr>
                                        <p:cTn id="26" dur="2000"/>
                                        <p:tgtEl>
                                          <p:spTgt spid="1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2000" fill="hold"/>
                                        <p:tgtEl>
                                          <p:spTgt spid="17"/>
                                        </p:tgtEl>
                                        <p:attrNameLst>
                                          <p:attrName>ppt_w</p:attrName>
                                        </p:attrNameLst>
                                      </p:cBhvr>
                                      <p:tavLst>
                                        <p:tav tm="0">
                                          <p:val>
                                            <p:fltVal val="0"/>
                                          </p:val>
                                        </p:tav>
                                        <p:tav tm="100000">
                                          <p:val>
                                            <p:strVal val="#ppt_w"/>
                                          </p:val>
                                        </p:tav>
                                      </p:tavLst>
                                    </p:anim>
                                    <p:anim calcmode="lin" valueType="num">
                                      <p:cBhvr>
                                        <p:cTn id="30" dur="2000" fill="hold"/>
                                        <p:tgtEl>
                                          <p:spTgt spid="17"/>
                                        </p:tgtEl>
                                        <p:attrNameLst>
                                          <p:attrName>ppt_h</p:attrName>
                                        </p:attrNameLst>
                                      </p:cBhvr>
                                      <p:tavLst>
                                        <p:tav tm="0">
                                          <p:val>
                                            <p:fltVal val="0"/>
                                          </p:val>
                                        </p:tav>
                                        <p:tav tm="100000">
                                          <p:val>
                                            <p:strVal val="#ppt_h"/>
                                          </p:val>
                                        </p:tav>
                                      </p:tavLst>
                                    </p:anim>
                                    <p:animEffect transition="in" filter="fade">
                                      <p:cBhvr>
                                        <p:cTn id="31" dur="2000"/>
                                        <p:tgtEl>
                                          <p:spTgt spid="17"/>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2000" fill="hold"/>
                                        <p:tgtEl>
                                          <p:spTgt spid="18"/>
                                        </p:tgtEl>
                                        <p:attrNameLst>
                                          <p:attrName>ppt_w</p:attrName>
                                        </p:attrNameLst>
                                      </p:cBhvr>
                                      <p:tavLst>
                                        <p:tav tm="0">
                                          <p:val>
                                            <p:fltVal val="0"/>
                                          </p:val>
                                        </p:tav>
                                        <p:tav tm="100000">
                                          <p:val>
                                            <p:strVal val="#ppt_w"/>
                                          </p:val>
                                        </p:tav>
                                      </p:tavLst>
                                    </p:anim>
                                    <p:anim calcmode="lin" valueType="num">
                                      <p:cBhvr>
                                        <p:cTn id="35" dur="2000" fill="hold"/>
                                        <p:tgtEl>
                                          <p:spTgt spid="18"/>
                                        </p:tgtEl>
                                        <p:attrNameLst>
                                          <p:attrName>ppt_h</p:attrName>
                                        </p:attrNameLst>
                                      </p:cBhvr>
                                      <p:tavLst>
                                        <p:tav tm="0">
                                          <p:val>
                                            <p:fltVal val="0"/>
                                          </p:val>
                                        </p:tav>
                                        <p:tav tm="100000">
                                          <p:val>
                                            <p:strVal val="#ppt_h"/>
                                          </p:val>
                                        </p:tav>
                                      </p:tavLst>
                                    </p:anim>
                                    <p:animEffect transition="in" filter="fade">
                                      <p:cBhvr>
                                        <p:cTn id="36" dur="2000"/>
                                        <p:tgtEl>
                                          <p:spTgt spid="18"/>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2000" fill="hold"/>
                                        <p:tgtEl>
                                          <p:spTgt spid="19"/>
                                        </p:tgtEl>
                                        <p:attrNameLst>
                                          <p:attrName>ppt_w</p:attrName>
                                        </p:attrNameLst>
                                      </p:cBhvr>
                                      <p:tavLst>
                                        <p:tav tm="0">
                                          <p:val>
                                            <p:fltVal val="0"/>
                                          </p:val>
                                        </p:tav>
                                        <p:tav tm="100000">
                                          <p:val>
                                            <p:strVal val="#ppt_w"/>
                                          </p:val>
                                        </p:tav>
                                      </p:tavLst>
                                    </p:anim>
                                    <p:anim calcmode="lin" valueType="num">
                                      <p:cBhvr>
                                        <p:cTn id="40" dur="2000" fill="hold"/>
                                        <p:tgtEl>
                                          <p:spTgt spid="19"/>
                                        </p:tgtEl>
                                        <p:attrNameLst>
                                          <p:attrName>ppt_h</p:attrName>
                                        </p:attrNameLst>
                                      </p:cBhvr>
                                      <p:tavLst>
                                        <p:tav tm="0">
                                          <p:val>
                                            <p:fltVal val="0"/>
                                          </p:val>
                                        </p:tav>
                                        <p:tav tm="100000">
                                          <p:val>
                                            <p:strVal val="#ppt_h"/>
                                          </p:val>
                                        </p:tav>
                                      </p:tavLst>
                                    </p:anim>
                                    <p:animEffect transition="in" filter="fade">
                                      <p:cBhvr>
                                        <p:cTn id="41" dur="20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randombar(horizontal)">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randombar(horizontal)">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randombar(horizontal)">
                                      <p:cBhvr>
                                        <p:cTn id="56" dur="500"/>
                                        <p:tgtEl>
                                          <p:spTgt spid="3"/>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randombar(horizontal)">
                                      <p:cBhvr>
                                        <p:cTn id="61" dur="500"/>
                                        <p:tgtEl>
                                          <p:spTgt spid="7"/>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randombar(horizontal)">
                                      <p:cBhvr>
                                        <p:cTn id="66" dur="500"/>
                                        <p:tgtEl>
                                          <p:spTgt spid="10"/>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left)">
                                      <p:cBhvr>
                                        <p:cTn id="69" dur="1000"/>
                                        <p:tgtEl>
                                          <p:spTgt spid="20"/>
                                        </p:tgtEl>
                                      </p:cBhvr>
                                    </p:animEffect>
                                  </p:childTnLst>
                                </p:cTn>
                              </p:par>
                            </p:childTnLst>
                          </p:cTn>
                        </p:par>
                      </p:childTnLst>
                    </p:cTn>
                  </p:par>
                  <p:par>
                    <p:cTn id="70" fill="hold">
                      <p:stCondLst>
                        <p:cond delay="indefinite"/>
                      </p:stCondLst>
                      <p:childTnLst>
                        <p:par>
                          <p:cTn id="71" fill="hold">
                            <p:stCondLst>
                              <p:cond delay="0"/>
                            </p:stCondLst>
                            <p:childTnLst>
                              <p:par>
                                <p:cTn id="72" presetID="21" presetClass="entr" presetSubtype="1"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wheel(1)">
                                      <p:cBhvr>
                                        <p:cTn id="74" dur="2000"/>
                                        <p:tgtEl>
                                          <p:spTgt spid="21"/>
                                        </p:tgtEl>
                                      </p:cBhvr>
                                    </p:animEffect>
                                  </p:childTnLst>
                                </p:cTn>
                              </p:par>
                            </p:childTnLst>
                          </p:cTn>
                        </p:par>
                        <p:par>
                          <p:cTn id="75" fill="hold">
                            <p:stCondLst>
                              <p:cond delay="2000"/>
                            </p:stCondLst>
                            <p:childTnLst>
                              <p:par>
                                <p:cTn id="76" presetID="21" presetClass="entr" presetSubtype="1" fill="hold" grpId="0" nodeType="after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wheel(1)">
                                      <p:cBhvr>
                                        <p:cTn id="78" dur="2000"/>
                                        <p:tgtEl>
                                          <p:spTgt spid="22"/>
                                        </p:tgtEl>
                                      </p:cBhvr>
                                    </p:animEffect>
                                  </p:childTnLst>
                                </p:cTn>
                              </p:par>
                            </p:childTnLst>
                          </p:cTn>
                        </p:par>
                        <p:par>
                          <p:cTn id="79" fill="hold">
                            <p:stCondLst>
                              <p:cond delay="4000"/>
                            </p:stCondLst>
                            <p:childTnLst>
                              <p:par>
                                <p:cTn id="80" presetID="21"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heel(1)">
                                      <p:cBhvr>
                                        <p:cTn id="82" dur="2000"/>
                                        <p:tgtEl>
                                          <p:spTgt spid="23"/>
                                        </p:tgtEl>
                                      </p:cBhvr>
                                    </p:animEffect>
                                  </p:childTnLst>
                                </p:cTn>
                              </p:par>
                            </p:childTnLst>
                          </p:cTn>
                        </p:par>
                      </p:childTnLst>
                    </p:cTn>
                  </p:par>
                  <p:par>
                    <p:cTn id="83" fill="hold">
                      <p:stCondLst>
                        <p:cond delay="indefinite"/>
                      </p:stCondLst>
                      <p:childTnLst>
                        <p:par>
                          <p:cTn id="84" fill="hold">
                            <p:stCondLst>
                              <p:cond delay="0"/>
                            </p:stCondLst>
                            <p:childTnLst>
                              <p:par>
                                <p:cTn id="85" presetID="21" presetClass="entr" presetSubtype="1"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wheel(1)">
                                      <p:cBhvr>
                                        <p:cTn id="87" dur="2000"/>
                                        <p:tgtEl>
                                          <p:spTgt spid="24"/>
                                        </p:tgtEl>
                                      </p:cBhvr>
                                    </p:animEffect>
                                  </p:childTnLst>
                                </p:cTn>
                              </p:par>
                            </p:childTnLst>
                          </p:cTn>
                        </p:par>
                        <p:par>
                          <p:cTn id="88" fill="hold">
                            <p:stCondLst>
                              <p:cond delay="2000"/>
                            </p:stCondLst>
                            <p:childTnLst>
                              <p:par>
                                <p:cTn id="89" presetID="21" presetClass="entr" presetSubtype="1" fill="hold" grpId="0" nodeType="after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wheel(1)">
                                      <p:cBhvr>
                                        <p:cTn id="91"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5" grpId="0" animBg="1"/>
      <p:bldP spid="16" grpId="0" animBg="1"/>
      <p:bldP spid="17" grpId="0" animBg="1"/>
      <p:bldP spid="18" grpId="0" animBg="1"/>
      <p:bldP spid="19" grpId="0" animBg="1"/>
      <p:bldP spid="2" grpId="0" animBg="1"/>
      <p:bldP spid="20" grpId="0" animBg="1"/>
      <p:bldP spid="21" grpId="0" animBg="1"/>
      <p:bldP spid="22" grpId="0" animBg="1"/>
      <p:bldP spid="23" grpId="0" animBg="1"/>
      <p:bldP spid="24" grpId="0" animBg="1"/>
      <p:bldP spid="25" grpId="0" animBg="1"/>
      <p:bldP spid="2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750402" y="0"/>
            <a:ext cx="4265887" cy="738664"/>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fr-FR" sz="42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John Handy LET" pitchFamily="2" charset="0"/>
              </a:rPr>
              <a:t>Conclusion</a:t>
            </a:r>
            <a:endParaRPr lang="fr-FR" sz="4200" b="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John Handy LET" pitchFamily="2" charset="0"/>
            </a:endParaRPr>
          </a:p>
        </p:txBody>
      </p:sp>
      <p:sp>
        <p:nvSpPr>
          <p:cNvPr id="3" name="ZoneTexte 2"/>
          <p:cNvSpPr txBox="1"/>
          <p:nvPr/>
        </p:nvSpPr>
        <p:spPr>
          <a:xfrm>
            <a:off x="4571446" y="620688"/>
            <a:ext cx="4444844" cy="6192000"/>
          </a:xfrm>
          <a:prstGeom prst="rect">
            <a:avLst/>
          </a:prstGeom>
          <a:solidFill>
            <a:schemeClr val="accent6">
              <a:lumMod val="20000"/>
              <a:lumOff val="80000"/>
              <a:alpha val="60000"/>
            </a:schemeClr>
          </a:solidFill>
          <a:ln>
            <a:solidFill>
              <a:schemeClr val="accent6">
                <a:lumMod val="50000"/>
              </a:schemeClr>
            </a:solidFill>
          </a:ln>
        </p:spPr>
        <p:txBody>
          <a:bodyPr wrap="square" rtlCol="0">
            <a:spAutoFit/>
          </a:bodyPr>
          <a:lstStyle/>
          <a:p>
            <a:pPr algn="just"/>
            <a:r>
              <a:rPr lang="fr-FR" sz="1600" b="1" dirty="0">
                <a:latin typeface="Tw Cen MT" pitchFamily="34" charset="0"/>
              </a:rPr>
              <a:t>Le Sahara, plus grand désert du monde, est un territoire habité, urbanisé, riche en ressources minières et en hydrocarbures. Il est traversé par de nombreux flux de marchandises, souvent informels et illicites, et de migrants espérant pour certains rejoindre l’Europe. Il attire les convoitises des entreprises étrangères et des acteurs locaux pour contrôler le territoire. Il est représentatif d’un continent africain en changement et qui s’intègre dans la mondialisation. </a:t>
            </a:r>
            <a:endParaRPr lang="fr-FR" sz="1600" b="1" dirty="0" smtClean="0">
              <a:latin typeface="Tw Cen MT" pitchFamily="34" charset="0"/>
            </a:endParaRPr>
          </a:p>
          <a:p>
            <a:pPr algn="just"/>
            <a:r>
              <a:rPr lang="fr-FR" sz="1600" b="1" dirty="0" smtClean="0">
                <a:solidFill>
                  <a:srgbClr val="C00000"/>
                </a:solidFill>
                <a:latin typeface="Tw Cen MT" pitchFamily="34" charset="0"/>
              </a:rPr>
              <a:t>Le </a:t>
            </a:r>
            <a:r>
              <a:rPr lang="fr-FR" sz="1600" b="1" dirty="0">
                <a:solidFill>
                  <a:srgbClr val="C00000"/>
                </a:solidFill>
                <a:latin typeface="Tw Cen MT" pitchFamily="34" charset="0"/>
              </a:rPr>
              <a:t>Sahara, loin d’être un espace à la marge, constitue l’une des </a:t>
            </a:r>
            <a:r>
              <a:rPr lang="fr-FR" sz="1600" b="1" dirty="0" smtClean="0">
                <a:solidFill>
                  <a:srgbClr val="C00000"/>
                </a:solidFill>
                <a:latin typeface="Tw Cen MT" pitchFamily="34" charset="0"/>
              </a:rPr>
              <a:t>préoccupations </a:t>
            </a:r>
            <a:r>
              <a:rPr lang="fr-FR" sz="1600" b="1" dirty="0">
                <a:solidFill>
                  <a:srgbClr val="C00000"/>
                </a:solidFill>
                <a:latin typeface="Tw Cen MT" pitchFamily="34" charset="0"/>
              </a:rPr>
              <a:t>majeures de la géopolitique européenne et internationale, mais aussi des FTN. </a:t>
            </a:r>
            <a:r>
              <a:rPr lang="fr-FR" sz="1600" b="1" dirty="0" smtClean="0">
                <a:latin typeface="Tw Cen MT" pitchFamily="34" charset="0"/>
              </a:rPr>
              <a:t>Longtemps </a:t>
            </a:r>
            <a:r>
              <a:rPr lang="fr-FR" sz="1600" b="1" dirty="0">
                <a:latin typeface="Tw Cen MT" pitchFamily="34" charset="0"/>
              </a:rPr>
              <a:t>considérée comme une région peu peuplée, peu développée et difficile à contrôler, le Sahara entre de plain-pied dans la mondialisation (découverte de ses gisements </a:t>
            </a:r>
            <a:r>
              <a:rPr lang="fr-FR" sz="1600" b="1" dirty="0" smtClean="0">
                <a:latin typeface="Tw Cen MT" pitchFamily="34" charset="0"/>
              </a:rPr>
              <a:t>d’hydrocarbures </a:t>
            </a:r>
            <a:r>
              <a:rPr lang="fr-FR" sz="1600" b="1" dirty="0">
                <a:latin typeface="Tw Cen MT" pitchFamily="34" charset="0"/>
              </a:rPr>
              <a:t>et miniers). </a:t>
            </a:r>
            <a:endParaRPr lang="fr-FR" sz="1600" b="1" dirty="0" smtClean="0">
              <a:latin typeface="Tw Cen MT" pitchFamily="34" charset="0"/>
            </a:endParaRPr>
          </a:p>
          <a:p>
            <a:pPr algn="just"/>
            <a:r>
              <a:rPr lang="fr-FR" sz="1600" b="1" dirty="0" smtClean="0">
                <a:latin typeface="Tw Cen MT" pitchFamily="34" charset="0"/>
              </a:rPr>
              <a:t>À </a:t>
            </a:r>
            <a:r>
              <a:rPr lang="fr-FR" sz="1600" b="1" dirty="0">
                <a:latin typeface="Tw Cen MT" pitchFamily="34" charset="0"/>
              </a:rPr>
              <a:t>l’échelle internationale, les conflits parfois anciens (Sahara Occidental), les migrations clandestines, les trafics, ainsi que le terrorisme, placent la région au </a:t>
            </a:r>
            <a:r>
              <a:rPr lang="fr-FR" sz="1600" b="1" dirty="0" smtClean="0">
                <a:latin typeface="Tw Cen MT" pitchFamily="34" charset="0"/>
              </a:rPr>
              <a:t>cœur </a:t>
            </a:r>
            <a:r>
              <a:rPr lang="fr-FR" sz="1600" b="1" dirty="0">
                <a:latin typeface="Tw Cen MT" pitchFamily="34" charset="0"/>
              </a:rPr>
              <a:t>de la sécurité </a:t>
            </a:r>
            <a:r>
              <a:rPr lang="fr-FR" sz="1600" b="1" dirty="0" smtClean="0">
                <a:latin typeface="Tw Cen MT" pitchFamily="34" charset="0"/>
              </a:rPr>
              <a:t>internationale</a:t>
            </a:r>
            <a:r>
              <a:rPr lang="fr-FR" sz="1600" b="1" dirty="0">
                <a:latin typeface="Tw Cen MT" pitchFamily="34" charset="0"/>
              </a:rPr>
              <a:t>. De même, le Sahara est au </a:t>
            </a:r>
            <a:r>
              <a:rPr lang="fr-FR" sz="1600" b="1" dirty="0" smtClean="0">
                <a:latin typeface="Tw Cen MT" pitchFamily="34" charset="0"/>
              </a:rPr>
              <a:t>cœur </a:t>
            </a:r>
            <a:r>
              <a:rPr lang="fr-FR" sz="1600" b="1" dirty="0">
                <a:latin typeface="Tw Cen MT" pitchFamily="34" charset="0"/>
              </a:rPr>
              <a:t>de l’actualité géopolitique avec les récentes révolutions tunisienne, égyptienne et libyenne.</a:t>
            </a:r>
            <a:endParaRPr lang="fr-FR" sz="1500" b="1" dirty="0">
              <a:latin typeface="Tw Cen MT" pitchFamily="34" charset="0"/>
            </a:endParaRPr>
          </a:p>
        </p:txBody>
      </p:sp>
      <p:pic>
        <p:nvPicPr>
          <p:cNvPr id="4098" name="Picture 2" descr="13-01-21--US-logistique-Mali-copi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690213"/>
            <a:ext cx="4385404" cy="34775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4880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left)">
                                      <p:cBhvr>
                                        <p:cTn id="12" dur="1000"/>
                                        <p:tgtEl>
                                          <p:spTgt spid="3">
                                            <p:bg/>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left)">
                                      <p:cBhvr>
                                        <p:cTn id="20" dur="1000"/>
                                        <p:tgtEl>
                                          <p:spTgt spid="3">
                                            <p:txEl>
                                              <p:pRg st="1" end="1"/>
                                            </p:txEl>
                                          </p:spTgt>
                                        </p:tgtEl>
                                      </p:cBhvr>
                                    </p:animEffect>
                                  </p:childTnLst>
                                </p:cTn>
                              </p:par>
                            </p:childTnLst>
                          </p:cTn>
                        </p:par>
                        <p:par>
                          <p:cTn id="21" fill="hold">
                            <p:stCondLst>
                              <p:cond delay="1000"/>
                            </p:stCondLst>
                            <p:childTnLst>
                              <p:par>
                                <p:cTn id="22" presetID="21" presetClass="entr" presetSubtype="1" fill="hold" nodeType="afterEffect">
                                  <p:stCondLst>
                                    <p:cond delay="0"/>
                                  </p:stCondLst>
                                  <p:childTnLst>
                                    <p:set>
                                      <p:cBhvr>
                                        <p:cTn id="23" dur="1" fill="hold">
                                          <p:stCondLst>
                                            <p:cond delay="0"/>
                                          </p:stCondLst>
                                        </p:cTn>
                                        <p:tgtEl>
                                          <p:spTgt spid="4098"/>
                                        </p:tgtEl>
                                        <p:attrNameLst>
                                          <p:attrName>style.visibility</p:attrName>
                                        </p:attrNameLst>
                                      </p:cBhvr>
                                      <p:to>
                                        <p:strVal val="visible"/>
                                      </p:to>
                                    </p:set>
                                    <p:animEffect transition="in" filter="wheel(1)">
                                      <p:cBhvr>
                                        <p:cTn id="24" dur="2000"/>
                                        <p:tgtEl>
                                          <p:spTgt spid="409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left)">
                                      <p:cBhvr>
                                        <p:cTn id="29"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6376</TotalTime>
  <Words>3076</Words>
  <Application>Microsoft Office PowerPoint</Application>
  <PresentationFormat>Affichage à l'écran (4:3)</PresentationFormat>
  <Paragraphs>230</Paragraphs>
  <Slides>10</Slides>
  <Notes>10</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Corinne</dc:creator>
  <cp:lastModifiedBy>User</cp:lastModifiedBy>
  <cp:revision>305</cp:revision>
  <dcterms:created xsi:type="dcterms:W3CDTF">2013-03-15T18:25:07Z</dcterms:created>
  <dcterms:modified xsi:type="dcterms:W3CDTF">2015-10-23T09:56:33Z</dcterms:modified>
</cp:coreProperties>
</file>