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sldIdLst>
    <p:sldId id="256" r:id="rId2"/>
    <p:sldId id="276" r:id="rId3"/>
    <p:sldId id="287" r:id="rId4"/>
    <p:sldId id="288" r:id="rId5"/>
    <p:sldId id="301" r:id="rId6"/>
    <p:sldId id="278" r:id="rId7"/>
    <p:sldId id="296" r:id="rId8"/>
    <p:sldId id="281" r:id="rId9"/>
    <p:sldId id="309" r:id="rId10"/>
    <p:sldId id="308" r:id="rId11"/>
    <p:sldId id="306" r:id="rId12"/>
    <p:sldId id="305" r:id="rId13"/>
    <p:sldId id="293" r:id="rId14"/>
    <p:sldId id="289" r:id="rId15"/>
    <p:sldId id="302" r:id="rId16"/>
    <p:sldId id="310" r:id="rId17"/>
    <p:sldId id="307" r:id="rId18"/>
    <p:sldId id="290" r:id="rId19"/>
    <p:sldId id="285" r:id="rId20"/>
    <p:sldId id="275" r:id="rId21"/>
    <p:sldId id="313" r:id="rId22"/>
    <p:sldId id="265" r:id="rId23"/>
    <p:sldId id="312" r:id="rId24"/>
    <p:sldId id="286" r:id="rId25"/>
    <p:sldId id="295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468"/>
    <a:srgbClr val="BCA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3" d="100"/>
          <a:sy n="93" d="100"/>
        </p:scale>
        <p:origin x="-109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E9DBDA-1EAA-DC46-9635-D8A9F66910A1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E3CA65-2549-2B4D-9919-9F68BD21E08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eoconfluences.ens-lyon.fr/informations-scientifiques/a-la-une/notion-a-la-une/habiter" TargetMode="External"/><Relationship Id="rId2" Type="http://schemas.openxmlformats.org/officeDocument/2006/relationships/hyperlink" Target="https://www.erudit.org/revue/cgq/2006/v50/n139/012936a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confluences.ens-lyon.fr/doc/transv/Mobil/MobilScient.htm" TargetMode="External"/><Relationship Id="rId5" Type="http://schemas.openxmlformats.org/officeDocument/2006/relationships/hyperlink" Target="http://www.espacestemps.net/articles/hypothese-habiter-polytopique/" TargetMode="External"/><Relationship Id="rId4" Type="http://schemas.openxmlformats.org/officeDocument/2006/relationships/hyperlink" Target="http://www.espacestemps.net/en/articles/lrsquohabiter-comme-pratique-des-lieux-geographiques-e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mworth.schudio.com/files/images/Subjects/Geography/Geo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435" y1="8750" x2="25000" y2="4000"/>
                        <a14:foregroundMark x1="14348" y1="13500" x2="7609" y2="17750"/>
                        <a14:foregroundMark x1="32826" y1="73750" x2="19130" y2="89250"/>
                        <a14:foregroundMark x1="34348" y1="20250" x2="47609" y2="27250"/>
                        <a14:foregroundMark x1="3043" y1="22000" x2="7391" y2="15750"/>
                        <a14:foregroundMark x1="3478" y1="20250" x2="5870" y2="16500"/>
                        <a14:foregroundMark x1="64565" y1="3250" x2="68478" y2="1750"/>
                        <a14:foregroundMark x1="8913" y1="13750" x2="13261" y2="12500"/>
                        <a14:foregroundMark x1="21304" y1="5000" x2="25435" y2="2000"/>
                        <a14:foregroundMark x1="18913" y1="8500" x2="20217" y2="7250"/>
                        <a14:foregroundMark x1="28696" y1="2000" x2="34348" y2="3000"/>
                        <a14:foregroundMark x1="85435" y1="25000" x2="85435" y2="28750"/>
                        <a14:foregroundMark x1="44130" y1="20750" x2="39783" y2="26250"/>
                        <a14:foregroundMark x1="5652" y1="59750" x2="8261" y2="5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0" y="346229"/>
            <a:ext cx="4810151" cy="41827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5002" y="4366982"/>
            <a:ext cx="8217498" cy="1878667"/>
          </a:xfrm>
          <a:noFill/>
          <a:ln w="19050" cmpd="sng">
            <a:noFill/>
          </a:ln>
        </p:spPr>
        <p:txBody>
          <a:bodyPr>
            <a:prstTxWarp prst="textCanDown">
              <a:avLst>
                <a:gd name="adj" fmla="val 12146"/>
              </a:avLst>
            </a:prstTxWarp>
            <a:normAutofit/>
          </a:bodyPr>
          <a:lstStyle/>
          <a:p>
            <a:r>
              <a:rPr lang="fr-F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Géographie 6</a:t>
            </a:r>
            <a:r>
              <a:rPr lang="fr-FR" baseline="30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ème</a:t>
            </a:r>
            <a:r>
              <a:rPr lang="fr-F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– cycle 3</a:t>
            </a:r>
            <a:br>
              <a:rPr lang="fr-F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fr-F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HABITER</a:t>
            </a:r>
            <a:endParaRPr lang="fr-FR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1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22254"/>
            <a:ext cx="8458200" cy="6213492"/>
          </a:xfr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" y="-11848"/>
            <a:ext cx="9144000" cy="338554"/>
          </a:xfrm>
          <a:prstGeom prst="rect">
            <a:avLst/>
          </a:prstGeom>
          <a:solidFill>
            <a:schemeClr val="bg2">
              <a:lumMod val="40000"/>
              <a:lumOff val="6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27 </a:t>
            </a:r>
            <a:r>
              <a:rPr lang="en-US" sz="1600" dirty="0" err="1"/>
              <a:t>Janvier</a:t>
            </a:r>
            <a:r>
              <a:rPr lang="en-US" sz="1600" dirty="0"/>
              <a:t> 2014: Rue de Homs, </a:t>
            </a:r>
            <a:r>
              <a:rPr lang="en-US" sz="1600" dirty="0" err="1" smtClean="0"/>
              <a:t>ville</a:t>
            </a:r>
            <a:r>
              <a:rPr lang="en-US" sz="1600" dirty="0" smtClean="0"/>
              <a:t> de </a:t>
            </a:r>
            <a:r>
              <a:rPr lang="en-US" sz="1600" dirty="0" err="1" smtClean="0"/>
              <a:t>Syrie</a:t>
            </a:r>
            <a:r>
              <a:rPr lang="en-US" sz="1600" dirty="0" smtClean="0"/>
              <a:t> </a:t>
            </a:r>
            <a:r>
              <a:rPr lang="en-US" sz="1600" dirty="0" err="1" smtClean="0"/>
              <a:t>assiégée</a:t>
            </a:r>
            <a:r>
              <a:rPr lang="en-US" sz="1600" dirty="0"/>
              <a:t> </a:t>
            </a:r>
            <a:r>
              <a:rPr lang="en-US" sz="1600" dirty="0" smtClean="0"/>
              <a:t>(Reuters/</a:t>
            </a:r>
            <a:r>
              <a:rPr lang="en-US" sz="1600" dirty="0" err="1" smtClean="0"/>
              <a:t>Yazan</a:t>
            </a:r>
            <a:r>
              <a:rPr lang="en-US" sz="1600" dirty="0" smtClean="0"/>
              <a:t> </a:t>
            </a:r>
            <a:r>
              <a:rPr lang="en-US" sz="1600" dirty="0" err="1"/>
              <a:t>Homsy</a:t>
            </a:r>
            <a:r>
              <a:rPr lang="en-US" sz="1600" dirty="0" smtClean="0"/>
              <a:t>)</a:t>
            </a:r>
            <a:endParaRPr lang="fr-FR" sz="1600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96" y="2297160"/>
            <a:ext cx="6776104" cy="456084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8" name="Préparation 7"/>
          <p:cNvSpPr/>
          <p:nvPr/>
        </p:nvSpPr>
        <p:spPr>
          <a:xfrm>
            <a:off x="1297036" y="455609"/>
            <a:ext cx="6549928" cy="1219943"/>
          </a:xfrm>
          <a:prstGeom prst="flowChartPrepa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/>
              <a:t>LES HABITANTS:</a:t>
            </a:r>
            <a:endParaRPr lang="fr-FR" dirty="0"/>
          </a:p>
          <a:p>
            <a:pPr marL="285750" indent="-285750" algn="ctr">
              <a:buFontTx/>
              <a:buChar char="-"/>
            </a:pPr>
            <a:r>
              <a:rPr lang="fr-FR" dirty="0" smtClean="0"/>
              <a:t>LES CIVILS RÉSIDENTS DE LA RUE</a:t>
            </a:r>
          </a:p>
          <a:p>
            <a:pPr marL="285750" indent="-285750" algn="ctr">
              <a:buFontTx/>
              <a:buChar char="-"/>
            </a:pPr>
            <a:r>
              <a:rPr lang="fr-FR" dirty="0" smtClean="0"/>
              <a:t>LES SOLDATS DES MILICES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45665" y="2297160"/>
            <a:ext cx="4098335" cy="369332"/>
          </a:xfrm>
          <a:prstGeom prst="rect">
            <a:avLst/>
          </a:prstGeom>
          <a:solidFill>
            <a:srgbClr val="86AADD">
              <a:alpha val="72000"/>
            </a:srgb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PRATIQUE DU LIEU PAR LES RÉSIDENTS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71465" y="1905506"/>
            <a:ext cx="7001071" cy="3046988"/>
          </a:xfrm>
          <a:prstGeom prst="rect">
            <a:avLst/>
          </a:prstGeom>
          <a:solidFill>
            <a:srgbClr val="86AADD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QUI HABITE CE LIEU ?</a:t>
            </a:r>
          </a:p>
          <a:p>
            <a:pPr algn="ctr"/>
            <a:r>
              <a:rPr lang="fr-FR" sz="3200" dirty="0" smtClean="0"/>
              <a:t>CE LIEU EST-IL ENCORE HABITÉ ?</a:t>
            </a:r>
          </a:p>
          <a:p>
            <a:pPr algn="ctr"/>
            <a:r>
              <a:rPr lang="fr-FR" sz="3200" dirty="0" smtClean="0"/>
              <a:t>QUELLE ANALYSE GÉOGRAPHIQUE PEUT-ON FAIRE DE CE PAYSAGE ?</a:t>
            </a:r>
          </a:p>
          <a:p>
            <a:pPr algn="ctr"/>
            <a:r>
              <a:rPr lang="fr-FR" sz="3200" dirty="0" smtClean="0"/>
              <a:t>QU’APPORTE LA LECTURE PAR L’HABITER ?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367896" y="6396335"/>
            <a:ext cx="6776105" cy="461665"/>
          </a:xfrm>
          <a:prstGeom prst="rect">
            <a:avLst/>
          </a:prstGeom>
          <a:solidFill>
            <a:srgbClr val="86AADD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Ils n’empruntent plus la rue (trop dangereuse):  ils ont creusé une rue parallèle en se déplaçant d’appartement en appartement par des trous qu’ils ont creusé dans les parois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4077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8525"/>
            <a:ext cx="6858000" cy="6260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 rot="16200000">
            <a:off x="6032500" y="3132667"/>
            <a:ext cx="544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http://</a:t>
            </a:r>
            <a:r>
              <a:rPr lang="fr-FR" dirty="0" err="1"/>
              <a:t>www.advizor.fr</a:t>
            </a:r>
            <a:r>
              <a:rPr lang="fr-FR" dirty="0"/>
              <a:t>/design-vs-user-</a:t>
            </a:r>
            <a:r>
              <a:rPr lang="fr-FR" dirty="0" err="1"/>
              <a:t>experience</a:t>
            </a:r>
            <a:r>
              <a:rPr lang="fr-FR" dirty="0"/>
              <a:t>/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62530" y="3813102"/>
            <a:ext cx="250947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Pratique du lieu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5636585" y="4554461"/>
            <a:ext cx="215475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Aménagement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" y="-11848"/>
            <a:ext cx="9144000" cy="338554"/>
          </a:xfrm>
          <a:prstGeom prst="rect">
            <a:avLst/>
          </a:prstGeom>
          <a:solidFill>
            <a:schemeClr val="bg2">
              <a:lumMod val="40000"/>
              <a:lumOff val="6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Autre</a:t>
            </a:r>
            <a:r>
              <a:rPr lang="en-US" sz="1600" dirty="0" smtClean="0"/>
              <a:t> </a:t>
            </a:r>
            <a:r>
              <a:rPr lang="en-US" sz="1600" dirty="0" err="1" smtClean="0"/>
              <a:t>exemple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885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7646" y="1275922"/>
            <a:ext cx="7708709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Etudier les pratiques des habitants, en quoi est-ce géographique?</a:t>
            </a:r>
            <a:endParaRPr lang="fr-FR" sz="28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Flèche en arc 5"/>
          <p:cNvSpPr/>
          <p:nvPr/>
        </p:nvSpPr>
        <p:spPr>
          <a:xfrm rot="5400000" flipV="1">
            <a:off x="4594529" y="1525119"/>
            <a:ext cx="1318635" cy="16230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65082"/>
              <a:gd name="adj5" fmla="val 125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ogner un rectangle à un seul coin 6"/>
          <p:cNvSpPr/>
          <p:nvPr/>
        </p:nvSpPr>
        <p:spPr>
          <a:xfrm flipH="1">
            <a:off x="5213208" y="2646269"/>
            <a:ext cx="3007620" cy="2139079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P</a:t>
            </a:r>
            <a:r>
              <a:rPr lang="fr-FR" sz="2400" dirty="0" smtClean="0"/>
              <a:t>ermettre </a:t>
            </a:r>
            <a:r>
              <a:rPr lang="fr-FR" sz="2400" dirty="0"/>
              <a:t>d’aménager un </a:t>
            </a:r>
            <a:r>
              <a:rPr lang="fr-FR" sz="2400" dirty="0" smtClean="0"/>
              <a:t>lieu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dirty="0" smtClean="0"/>
              <a:t>ex</a:t>
            </a:r>
            <a:r>
              <a:rPr lang="fr-FR" dirty="0"/>
              <a:t>: sentier/ allée</a:t>
            </a:r>
            <a:r>
              <a:rPr lang="fr-FR" dirty="0" smtClean="0"/>
              <a:t>.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8" name="Rogner un rectangle à un seul coin 7"/>
          <p:cNvSpPr/>
          <p:nvPr/>
        </p:nvSpPr>
        <p:spPr>
          <a:xfrm>
            <a:off x="779463" y="2646270"/>
            <a:ext cx="3007620" cy="213907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Comprendre le fonctionnement d’un </a:t>
            </a:r>
            <a:r>
              <a:rPr lang="fr-FR" sz="2400" dirty="0" smtClean="0"/>
              <a:t>lieu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ex</a:t>
            </a:r>
            <a:r>
              <a:rPr lang="fr-FR" dirty="0"/>
              <a:t>: rue de Homs </a:t>
            </a:r>
            <a:r>
              <a:rPr lang="fr-FR" dirty="0" smtClean="0"/>
              <a:t>(Syrie)</a:t>
            </a:r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9" name="Flèche en arc 8"/>
          <p:cNvSpPr/>
          <p:nvPr/>
        </p:nvSpPr>
        <p:spPr>
          <a:xfrm rot="16200000" flipH="1" flipV="1">
            <a:off x="3101157" y="1525119"/>
            <a:ext cx="1318635" cy="16230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65082"/>
              <a:gd name="adj5" fmla="val 125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 smtClean="0"/>
              <a:t>Cette notion d’habiter est au cœur des nouvelles politiques d’aménagement.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u="sng" dirty="0" smtClean="0"/>
              <a:t>Exemple : aménager les métropoles</a:t>
            </a:r>
          </a:p>
          <a:p>
            <a:pPr>
              <a:buFont typeface="Wingdings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 Il faut tenir compte d’un maximum de pratiquants du territoire urbain de la métropole :</a:t>
            </a:r>
          </a:p>
          <a:p>
            <a:pPr marL="895350">
              <a:buFont typeface="Wingdings" pitchFamily="2" charset="2"/>
              <a:buChar char="§"/>
            </a:pPr>
            <a:r>
              <a:rPr lang="fr-FR" dirty="0" smtClean="0">
                <a:sym typeface="Wingdings" panose="05000000000000000000" pitchFamily="2" charset="2"/>
              </a:rPr>
              <a:t>Les résidents (riches, moyens, pauvres, SDF</a:t>
            </a:r>
            <a:r>
              <a:rPr lang="is-IS" dirty="0" smtClean="0">
                <a:sym typeface="Wingdings" panose="05000000000000000000" pitchFamily="2" charset="2"/>
              </a:rPr>
              <a:t>…)</a:t>
            </a:r>
            <a:endParaRPr lang="fr-FR" dirty="0" smtClean="0">
              <a:sym typeface="Wingdings" panose="05000000000000000000" pitchFamily="2" charset="2"/>
            </a:endParaRPr>
          </a:p>
          <a:p>
            <a:pPr marL="895350">
              <a:buFont typeface="Wingdings" pitchFamily="2" charset="2"/>
              <a:buChar char="§"/>
            </a:pPr>
            <a:r>
              <a:rPr lang="fr-FR" dirty="0" smtClean="0">
                <a:sym typeface="Wingdings" panose="05000000000000000000" pitchFamily="2" charset="2"/>
              </a:rPr>
              <a:t>Les migrants pendulaires de la banlieue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et de la couronne périurbaine,</a:t>
            </a:r>
          </a:p>
          <a:p>
            <a:pPr marL="895350">
              <a:buFont typeface="Wingdings" pitchFamily="2" charset="2"/>
              <a:buChar char="§"/>
            </a:pPr>
            <a:r>
              <a:rPr lang="fr-FR" dirty="0" smtClean="0">
                <a:sym typeface="Wingdings" panose="05000000000000000000" pitchFamily="2" charset="2"/>
              </a:rPr>
              <a:t>Les touristes,…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4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431303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4311991"/>
            <a:ext cx="7583487" cy="2260931"/>
          </a:xfrm>
          <a:noFill/>
          <a:scene3d>
            <a:camera prst="orthographicFront"/>
            <a:lightRig rig="threePt" dir="t"/>
          </a:scene3d>
          <a:sp3d/>
        </p:spPr>
        <p:txBody>
          <a:bodyPr>
            <a:prstTxWarp prst="textPlain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fr-FR" sz="4400" b="1" spc="150" dirty="0" smtClean="0">
                <a:ln w="11430"/>
                <a:solidFill>
                  <a:srgbClr val="37AAE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LES MOBILITÉS AU CŒUR DE L’HABITER</a:t>
            </a:r>
          </a:p>
        </p:txBody>
      </p:sp>
    </p:spTree>
    <p:extLst>
      <p:ext uri="{BB962C8B-B14F-4D97-AF65-F5344CB8AC3E}">
        <p14:creationId xmlns:p14="http://schemas.microsoft.com/office/powerpoint/2010/main" val="2213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0257" y="1324535"/>
            <a:ext cx="7583487" cy="4208930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À l'échelle mondiale, la marche à pied et le vélo assurent la majorité des déplacements, la voiture et les transports publics en assurent 20% chacun</a:t>
            </a:r>
            <a:r>
              <a:rPr lang="fr-FR" sz="2400" dirty="0" smtClean="0"/>
              <a:t>.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algn="just"/>
            <a:r>
              <a:rPr lang="fr-FR" sz="2400" dirty="0"/>
              <a:t>Quoiqu'il en soit, la mobilité s'exprime sur l'ensemble de la planète, même si les situations varient considérablement entre Nord et Sud. </a:t>
            </a:r>
          </a:p>
        </p:txBody>
      </p:sp>
    </p:spTree>
    <p:extLst>
      <p:ext uri="{BB962C8B-B14F-4D97-AF65-F5344CB8AC3E}">
        <p14:creationId xmlns:p14="http://schemas.microsoft.com/office/powerpoint/2010/main" val="42724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a droite 4"/>
          <p:cNvSpPr/>
          <p:nvPr/>
        </p:nvSpPr>
        <p:spPr>
          <a:xfrm>
            <a:off x="2372678" y="3220106"/>
            <a:ext cx="467852" cy="41778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840529" y="1431971"/>
            <a:ext cx="4060287" cy="3994059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/>
              <a:t>LES MOBILITÉS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4962573" y="1431971"/>
            <a:ext cx="1938243" cy="6016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MIGRATIONS PENDULAIRES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2573" y="3963200"/>
            <a:ext cx="1938243" cy="6016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TOURISME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2573" y="2275714"/>
            <a:ext cx="1938243" cy="6016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DÉPLACEMENTS PONCTUELS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2573" y="4806943"/>
            <a:ext cx="1938243" cy="6016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INTERNET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51198" y="189971"/>
            <a:ext cx="1904826" cy="248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1B3861"/>
                </a:solidFill>
              </a:rPr>
              <a:t>RUPTURE DU LIEN ENTRE HABITER ET LES LIEUX DU QUOTIDIEN</a:t>
            </a:r>
          </a:p>
          <a:p>
            <a:pPr algn="ctr"/>
            <a:endParaRPr lang="fr-FR" dirty="0" smtClean="0">
              <a:solidFill>
                <a:srgbClr val="1B3861"/>
              </a:solidFill>
            </a:endParaRPr>
          </a:p>
          <a:p>
            <a:pPr algn="ctr"/>
            <a:r>
              <a:rPr lang="fr-FR" sz="1600" dirty="0">
                <a:solidFill>
                  <a:srgbClr val="1B3861"/>
                </a:solidFill>
              </a:rPr>
              <a:t>L</a:t>
            </a:r>
            <a:r>
              <a:rPr lang="fr-FR" sz="1600" dirty="0" smtClean="0">
                <a:solidFill>
                  <a:srgbClr val="1B3861"/>
                </a:solidFill>
              </a:rPr>
              <a:t>'emboîtement </a:t>
            </a:r>
            <a:r>
              <a:rPr lang="fr-FR" sz="1600" dirty="0">
                <a:solidFill>
                  <a:srgbClr val="1B3861"/>
                </a:solidFill>
              </a:rPr>
              <a:t>des </a:t>
            </a:r>
            <a:r>
              <a:rPr lang="fr-FR" sz="1600" dirty="0" smtClean="0">
                <a:solidFill>
                  <a:srgbClr val="1B3861"/>
                </a:solidFill>
              </a:rPr>
              <a:t>échelles devient essentiel</a:t>
            </a:r>
            <a:endParaRPr lang="fr-FR" sz="1600" dirty="0">
              <a:solidFill>
                <a:srgbClr val="1B386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51198" y="4144664"/>
            <a:ext cx="1904826" cy="252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1B3861"/>
                </a:solidFill>
              </a:rPr>
              <a:t>FACTEURS D’INÉGALITÉS SOCIO-SPATIALES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rgbClr val="1B3861"/>
                </a:solidFill>
              </a:rPr>
              <a:t>Mobilité/ immobilité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rgbClr val="1B3861"/>
                </a:solidFill>
              </a:rPr>
              <a:t>Mobilités choisies/ mobilités subies</a:t>
            </a:r>
            <a:endParaRPr lang="fr-FR" dirty="0">
              <a:solidFill>
                <a:srgbClr val="1B3861"/>
              </a:solidFill>
            </a:endParaRPr>
          </a:p>
        </p:txBody>
      </p:sp>
      <p:sp>
        <p:nvSpPr>
          <p:cNvPr id="15" name="Flèche à angle droit 14"/>
          <p:cNvSpPr/>
          <p:nvPr/>
        </p:nvSpPr>
        <p:spPr>
          <a:xfrm>
            <a:off x="6900816" y="2836789"/>
            <a:ext cx="1353428" cy="601615"/>
          </a:xfrm>
          <a:prstGeom prst="bentUpArrow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à angle droit 16"/>
          <p:cNvSpPr/>
          <p:nvPr/>
        </p:nvSpPr>
        <p:spPr>
          <a:xfrm flipV="1">
            <a:off x="6900816" y="3438404"/>
            <a:ext cx="1353428" cy="601615"/>
          </a:xfrm>
          <a:prstGeom prst="bentUpArrow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962573" y="3119457"/>
            <a:ext cx="1938243" cy="6016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MIGRATIONS ET CIRCULATION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053" y="2459730"/>
            <a:ext cx="2088625" cy="1938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« SOCIÉTÉS À INDIVIDUS MOBILES »</a:t>
            </a:r>
          </a:p>
          <a:p>
            <a:pPr algn="ctr"/>
            <a:endParaRPr lang="fr-FR" sz="2400" dirty="0" smtClean="0"/>
          </a:p>
          <a:p>
            <a:pPr algn="r"/>
            <a:r>
              <a:rPr lang="fr-FR" sz="1200" dirty="0" smtClean="0"/>
              <a:t>MATHIS STOCK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826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548" y="0"/>
            <a:ext cx="8136904" cy="6123059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pPr marL="0" indent="0" algn="just">
              <a:buNone/>
            </a:pPr>
            <a:r>
              <a:rPr lang="fr-FR" sz="4000" dirty="0" smtClean="0"/>
              <a:t>Les humains habitent tous les espaces du monde en une variété infinie de combinaisons possibles.</a:t>
            </a:r>
          </a:p>
          <a:p>
            <a:pPr marL="0" indent="0" algn="just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000" b="1" dirty="0" smtClean="0"/>
              <a:t>Habiter le </a:t>
            </a:r>
            <a:r>
              <a:rPr lang="fr-FR" sz="4000" b="1" u="sng" dirty="0" smtClean="0"/>
              <a:t>M</a:t>
            </a:r>
            <a:r>
              <a:rPr lang="fr-FR" sz="4000" b="1" dirty="0" smtClean="0"/>
              <a:t>onde </a:t>
            </a:r>
          </a:p>
          <a:p>
            <a:pPr marL="0" indent="0" algn="ctr">
              <a:buNone/>
            </a:pPr>
            <a:r>
              <a:rPr lang="fr-FR" sz="4000" b="1" dirty="0" smtClean="0"/>
              <a:t>= </a:t>
            </a:r>
          </a:p>
          <a:p>
            <a:pPr marL="0" indent="0" algn="ctr">
              <a:buNone/>
            </a:pPr>
            <a:r>
              <a:rPr lang="fr-FR" sz="4000" b="1" dirty="0" smtClean="0"/>
              <a:t>pratiquer le </a:t>
            </a:r>
            <a:r>
              <a:rPr lang="fr-FR" sz="4000" b="1" u="sng" dirty="0" smtClean="0"/>
              <a:t>m</a:t>
            </a:r>
            <a:r>
              <a:rPr lang="fr-FR" sz="4000" b="1" dirty="0" smtClean="0"/>
              <a:t>onde </a:t>
            </a:r>
          </a:p>
          <a:p>
            <a:pPr marL="0" indent="0" algn="ctr">
              <a:buNone/>
            </a:pPr>
            <a:r>
              <a:rPr lang="fr-FR" sz="4000" b="1" dirty="0" smtClean="0"/>
              <a:t>(les espaces de notre planète).</a:t>
            </a:r>
          </a:p>
          <a:p>
            <a:pPr marL="0" indent="0" algn="ctr">
              <a:buNone/>
            </a:pPr>
            <a:endParaRPr lang="fr-FR" sz="4000" b="1" dirty="0"/>
          </a:p>
          <a:p>
            <a:pPr marL="0" indent="0" algn="ctr">
              <a:buNone/>
            </a:pPr>
            <a:endParaRPr lang="fr-FR" sz="4000" b="1" dirty="0" smtClean="0"/>
          </a:p>
          <a:p>
            <a:pPr marL="0" indent="0" algn="ctr">
              <a:buNone/>
            </a:pPr>
            <a:endParaRPr lang="fr-FR" sz="4000" dirty="0"/>
          </a:p>
          <a:p>
            <a:pPr algn="just"/>
            <a:endParaRPr lang="fr-FR" dirty="0"/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39552" y="2618507"/>
            <a:ext cx="8064896" cy="33112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279400" h="1524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« Les hommes ne vivent plus dans des mondes qui s’ignorent mais dans un même espace de relations, qui s’étend aujourd’hui à l’ensemble de l’écoumène, à l’ensemble des êtres humains. Cet être géographique nouveau mérite un nom propre, et donc une majuscule: le Monde. » </a:t>
            </a:r>
          </a:p>
          <a:p>
            <a:pPr algn="r"/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Christian </a:t>
            </a:r>
            <a:r>
              <a:rPr lang="fr-FR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Grataloup</a:t>
            </a: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, 2007</a:t>
            </a:r>
            <a:endParaRPr lang="fr-FR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37309" y="0"/>
            <a:ext cx="6858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6763" y="3708091"/>
            <a:ext cx="5472546" cy="289049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Plain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fr-FR" sz="3600" b="1" spc="150" dirty="0" smtClean="0">
                <a:ln w="11430"/>
                <a:solidFill>
                  <a:srgbClr val="37AAE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3.GRILLE DE LECTURE</a:t>
            </a:r>
          </a:p>
          <a:p>
            <a:pPr marL="0" indent="0" algn="ctr">
              <a:buNone/>
            </a:pPr>
            <a:r>
              <a:rPr lang="fr-FR" sz="3600" b="1" spc="150" dirty="0" smtClean="0">
                <a:ln w="11430"/>
                <a:solidFill>
                  <a:srgbClr val="37AAE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 L’HABITER</a:t>
            </a:r>
          </a:p>
        </p:txBody>
      </p:sp>
    </p:spTree>
    <p:extLst>
      <p:ext uri="{BB962C8B-B14F-4D97-AF65-F5344CB8AC3E}">
        <p14:creationId xmlns:p14="http://schemas.microsoft.com/office/powerpoint/2010/main" val="2213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/>
          <p:cNvSpPr/>
          <p:nvPr/>
        </p:nvSpPr>
        <p:spPr>
          <a:xfrm rot="8449855">
            <a:off x="1315939" y="-976168"/>
            <a:ext cx="6183490" cy="5996528"/>
          </a:xfrm>
          <a:prstGeom prst="arc">
            <a:avLst>
              <a:gd name="adj1" fmla="val 12288780"/>
              <a:gd name="adj2" fmla="val 3182590"/>
            </a:avLst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13030" y="2514970"/>
            <a:ext cx="2303009" cy="2245399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Habiter, c’est</a:t>
            </a:r>
          </a:p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Pratiquer des lieux connectés qui forment un espace</a:t>
            </a:r>
          </a:p>
        </p:txBody>
      </p:sp>
      <p:sp>
        <p:nvSpPr>
          <p:cNvPr id="21" name="Ellipse 20"/>
          <p:cNvSpPr/>
          <p:nvPr/>
        </p:nvSpPr>
        <p:spPr>
          <a:xfrm>
            <a:off x="3009261" y="3000956"/>
            <a:ext cx="2881204" cy="2670082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Habiter, c’est</a:t>
            </a:r>
          </a:p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Avoir des usages de la ville,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du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rural, des littoraux, des espaces à fortes contraintes.</a:t>
            </a:r>
          </a:p>
        </p:txBody>
      </p:sp>
      <p:sp>
        <p:nvSpPr>
          <p:cNvPr id="22" name="Ellipse 21"/>
          <p:cNvSpPr/>
          <p:nvPr/>
        </p:nvSpPr>
        <p:spPr>
          <a:xfrm>
            <a:off x="5960646" y="2204558"/>
            <a:ext cx="3168747" cy="2834408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Ces usages ne sont pas déterminés ou aléatoires : il n'y a pas une manière d'habiter. Les cas permettent de repérer les effets de contexte.</a:t>
            </a:r>
          </a:p>
        </p:txBody>
      </p:sp>
      <p:sp>
        <p:nvSpPr>
          <p:cNvPr id="23" name="Ellipse 22"/>
          <p:cNvSpPr/>
          <p:nvPr/>
        </p:nvSpPr>
        <p:spPr>
          <a:xfrm>
            <a:off x="6548722" y="188640"/>
            <a:ext cx="2149684" cy="1880351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Habiter, c’est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Cohabiter et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aménager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l’espace</a:t>
            </a:r>
          </a:p>
        </p:txBody>
      </p:sp>
      <p:sp>
        <p:nvSpPr>
          <p:cNvPr id="24" name="Ellipse 23"/>
          <p:cNvSpPr/>
          <p:nvPr/>
        </p:nvSpPr>
        <p:spPr>
          <a:xfrm>
            <a:off x="303758" y="302027"/>
            <a:ext cx="2155327" cy="2001967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Habiter, c’est</a:t>
            </a:r>
          </a:p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aire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partie du Monde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6628" y="188640"/>
            <a:ext cx="3610744" cy="648072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Au collège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9513" y="1004230"/>
            <a:ext cx="304497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Des</a:t>
            </a:r>
            <a:r>
              <a:rPr lang="fr-FR" sz="2400" dirty="0" smtClean="0"/>
              <a:t> modes d’habiter</a:t>
            </a:r>
          </a:p>
          <a:p>
            <a:pPr algn="ctr"/>
            <a:r>
              <a:rPr lang="fr-FR" sz="6000" dirty="0" smtClean="0"/>
              <a:t> ≠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2400" dirty="0" smtClean="0"/>
              <a:t>Les modes d’habiter</a:t>
            </a:r>
            <a:endParaRPr lang="fr-FR" sz="2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928094" y="5737099"/>
            <a:ext cx="5019083" cy="836235"/>
          </a:xfrm>
          <a:prstGeom prst="roundRect">
            <a:avLst/>
          </a:prstGeom>
          <a:solidFill>
            <a:srgbClr val="347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Compréhension des relations dynamiques entre les habitants, les lieux qu’ils pratiquent et les espaces qu’ils produisent.</a:t>
            </a:r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1790589" y="6063078"/>
            <a:ext cx="295365" cy="1881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3594130" y="6063077"/>
            <a:ext cx="295365" cy="1881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2131061" y="5833124"/>
            <a:ext cx="1504836" cy="648072"/>
          </a:xfrm>
          <a:prstGeom prst="roundRect">
            <a:avLst/>
          </a:prstGeom>
          <a:solidFill>
            <a:srgbClr val="2EB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Analyse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269053" y="5833124"/>
            <a:ext cx="1566641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Découverte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6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/>
      <p:bldP spid="4" grpId="0"/>
      <p:bldP spid="16" grpId="0" animBg="1"/>
      <p:bldP spid="18" grpId="0" animBg="1"/>
      <p:bldP spid="19" grpId="0" animBg="1"/>
      <p:bldP spid="17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975" y="925513"/>
            <a:ext cx="5939178" cy="20797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sz="2600" b="0" dirty="0"/>
              <a:t>Définition de </a:t>
            </a:r>
            <a:r>
              <a:rPr lang="fr-F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Vidal de la Blache</a:t>
            </a: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600" b="0" dirty="0"/>
              <a:t>dans son article sur </a:t>
            </a:r>
            <a:r>
              <a:rPr lang="fr-FR" sz="2600" b="0" i="1" dirty="0"/>
              <a:t>La formation des genres de vie</a:t>
            </a:r>
            <a:r>
              <a:rPr lang="fr-FR" sz="2600" b="0" dirty="0"/>
              <a:t> </a:t>
            </a:r>
            <a:r>
              <a:rPr lang="fr-FR" sz="2600" b="0" u="sng" dirty="0"/>
              <a:t>(1911</a:t>
            </a:r>
            <a:r>
              <a:rPr lang="fr-FR" sz="2600" b="0" u="sng" dirty="0" smtClean="0"/>
              <a:t>) </a:t>
            </a:r>
            <a:r>
              <a:rPr lang="fr-FR" sz="2600" b="0" dirty="0" smtClean="0"/>
              <a:t>:</a:t>
            </a:r>
            <a:endParaRPr lang="fr-FR" sz="2600" b="0" dirty="0"/>
          </a:p>
          <a:p>
            <a:pPr marL="0" indent="0" algn="just">
              <a:buNone/>
            </a:pPr>
            <a:r>
              <a:rPr lang="fr-FR" sz="2600" b="0" dirty="0"/>
              <a:t>L’habitat est « une des expressions visibles des combinaisons entre l’homme et le milieu ».</a:t>
            </a:r>
          </a:p>
          <a:p>
            <a:pPr algn="just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17842" y="4035459"/>
            <a:ext cx="6034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200" dirty="0">
              <a:solidFill>
                <a:schemeClr val="bg1"/>
              </a:solidFill>
            </a:endParaRPr>
          </a:p>
          <a:p>
            <a:pPr algn="just"/>
            <a:r>
              <a:rPr lang="fr-FR" sz="2200" dirty="0">
                <a:solidFill>
                  <a:schemeClr val="bg1"/>
                </a:solidFill>
              </a:rPr>
              <a:t>Définition de </a:t>
            </a:r>
            <a:r>
              <a:rPr lang="fr-FR" sz="2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Mathis Stock</a:t>
            </a:r>
            <a:r>
              <a:rPr lang="fr-FR" sz="2200" b="1" dirty="0" smtClean="0">
                <a:solidFill>
                  <a:schemeClr val="bg1"/>
                </a:solidFill>
              </a:rPr>
              <a:t> </a:t>
            </a:r>
            <a:r>
              <a:rPr lang="fr-FR" sz="2200" u="sng" dirty="0" smtClean="0">
                <a:solidFill>
                  <a:schemeClr val="bg1"/>
                </a:solidFill>
              </a:rPr>
              <a:t>(2006)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2200" dirty="0" smtClean="0">
                <a:solidFill>
                  <a:schemeClr val="bg1"/>
                </a:solidFill>
              </a:rPr>
              <a:t>Habiter = </a:t>
            </a:r>
            <a:r>
              <a:rPr lang="fr-FR" sz="2200" dirty="0">
                <a:solidFill>
                  <a:schemeClr val="bg1"/>
                </a:solidFill>
              </a:rPr>
              <a:t>« ensemble des pratiques des </a:t>
            </a:r>
            <a:r>
              <a:rPr lang="fr-FR" sz="2200" dirty="0" smtClean="0">
                <a:solidFill>
                  <a:schemeClr val="bg1"/>
                </a:solidFill>
              </a:rPr>
              <a:t>lieux géographiques</a:t>
            </a:r>
            <a:r>
              <a:rPr lang="fr-FR" sz="2200" dirty="0">
                <a:solidFill>
                  <a:schemeClr val="bg1"/>
                </a:solidFill>
              </a:rPr>
              <a:t> </a:t>
            </a:r>
            <a:r>
              <a:rPr lang="fr-FR" sz="2200" dirty="0" smtClean="0">
                <a:solidFill>
                  <a:schemeClr val="bg1"/>
                </a:solidFill>
              </a:rPr>
              <a:t>».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5" name="AutoShape 2" descr="Résultat de recherche d'images pour &quot;vidal de la blache&quot;"/>
          <p:cNvSpPr>
            <a:spLocks noChangeAspect="1" noChangeArrowheads="1"/>
          </p:cNvSpPr>
          <p:nvPr/>
        </p:nvSpPr>
        <p:spPr bwMode="auto">
          <a:xfrm>
            <a:off x="155575" y="-846138"/>
            <a:ext cx="13716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Résultat de recherche d'images pour &quot;vidal de la blache&quot;"/>
          <p:cNvSpPr>
            <a:spLocks noChangeAspect="1" noChangeArrowheads="1"/>
          </p:cNvSpPr>
          <p:nvPr/>
        </p:nvSpPr>
        <p:spPr bwMode="auto">
          <a:xfrm>
            <a:off x="307975" y="-693738"/>
            <a:ext cx="13716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http://upload.wikimedia.org/wikipedia/commons/3/39/VIdal_de_la_Blache,_Paul,_BNF_Gall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29" y="277320"/>
            <a:ext cx="223961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Stock_fond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8" y="4043433"/>
            <a:ext cx="1270763" cy="162584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0257" y="264019"/>
            <a:ext cx="7583487" cy="1044388"/>
          </a:xfrm>
        </p:spPr>
        <p:txBody>
          <a:bodyPr/>
          <a:lstStyle/>
          <a:p>
            <a:pPr algn="ctr"/>
            <a:r>
              <a:rPr lang="fr-FR" dirty="0" smtClean="0"/>
              <a:t>Habiter dans les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0257" y="1532353"/>
            <a:ext cx="7583487" cy="4208930"/>
          </a:xfrm>
        </p:spPr>
        <p:txBody>
          <a:bodyPr>
            <a:normAutofit fontScale="92500"/>
          </a:bodyPr>
          <a:lstStyle/>
          <a:p>
            <a:pPr algn="just"/>
            <a:r>
              <a:rPr lang="fr-FR" b="1" i="1" dirty="0"/>
              <a:t>Habiter c'est prendre conscience que son environnement </a:t>
            </a:r>
            <a:r>
              <a:rPr lang="fr-FR" b="1" i="1" dirty="0" smtClean="0"/>
              <a:t>est </a:t>
            </a:r>
            <a:r>
              <a:rPr lang="fr-FR" b="1" i="1" dirty="0"/>
              <a:t>construit</a:t>
            </a:r>
            <a:r>
              <a:rPr lang="fr-FR" b="1" i="1" dirty="0" smtClean="0"/>
              <a:t>,</a:t>
            </a:r>
            <a:endParaRPr lang="fr-FR" dirty="0"/>
          </a:p>
          <a:p>
            <a:pPr algn="just"/>
            <a:r>
              <a:rPr lang="fr-FR" b="1" i="1" dirty="0"/>
              <a:t>les manières d'habiter aboutissent à la diversité des paysages, </a:t>
            </a:r>
            <a:endParaRPr lang="fr-FR" dirty="0"/>
          </a:p>
          <a:p>
            <a:pPr algn="just"/>
            <a:r>
              <a:rPr lang="fr-FR" b="1" i="1" dirty="0"/>
              <a:t>Habiter, ce sont des </a:t>
            </a:r>
            <a:r>
              <a:rPr lang="fr-FR" b="1" i="1" dirty="0" smtClean="0"/>
              <a:t>mobilités et </a:t>
            </a:r>
            <a:r>
              <a:rPr lang="fr-FR" b="1" i="1" dirty="0"/>
              <a:t>des </a:t>
            </a:r>
            <a:r>
              <a:rPr lang="fr-FR" b="1" i="1" dirty="0" smtClean="0"/>
              <a:t>territoires,</a:t>
            </a:r>
          </a:p>
          <a:p>
            <a:pPr algn="just"/>
            <a:r>
              <a:rPr lang="fr-FR" b="1" i="1" dirty="0" smtClean="0"/>
              <a:t>Habiter </a:t>
            </a:r>
            <a:r>
              <a:rPr lang="fr-FR" b="1" i="1" dirty="0"/>
              <a:t>inclut des dimensions historiques, culturelles, sociale, économiques et naturelles.</a:t>
            </a:r>
            <a:endParaRPr lang="fr-FR" dirty="0"/>
          </a:p>
          <a:p>
            <a:pPr algn="just"/>
            <a:r>
              <a:rPr lang="fr-FR" b="1" i="1" dirty="0"/>
              <a:t>Habiter est une fonction sociale mais qui reste liée, quoi qu'on en pense à des contraintes naturelles plus ou moins fortes, plus ou moins acceptées par les sociétés</a:t>
            </a:r>
            <a:r>
              <a:rPr lang="fr-FR" b="1" i="1" dirty="0" smtClean="0"/>
              <a:t>.</a:t>
            </a:r>
          </a:p>
          <a:p>
            <a:pPr algn="just"/>
            <a:endParaRPr lang="fr-FR" b="1" i="1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44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 en arc 9"/>
          <p:cNvSpPr/>
          <p:nvPr/>
        </p:nvSpPr>
        <p:spPr>
          <a:xfrm rot="15086213">
            <a:off x="1053098" y="-88355"/>
            <a:ext cx="7037805" cy="7044412"/>
          </a:xfrm>
          <a:prstGeom prst="circularArrow">
            <a:avLst>
              <a:gd name="adj1" fmla="val 12500"/>
              <a:gd name="adj2" fmla="val 1118852"/>
              <a:gd name="adj3" fmla="val 20457681"/>
              <a:gd name="adj4" fmla="val 1456759"/>
              <a:gd name="adj5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Pentagone 3"/>
          <p:cNvSpPr/>
          <p:nvPr/>
        </p:nvSpPr>
        <p:spPr>
          <a:xfrm>
            <a:off x="2779374" y="2121900"/>
            <a:ext cx="3585252" cy="2652377"/>
          </a:xfrm>
          <a:prstGeom prst="pentagon">
            <a:avLst/>
          </a:prstGeom>
          <a:solidFill>
            <a:srgbClr val="4BACC6"/>
          </a:solidFill>
          <a:ln>
            <a:solidFill>
              <a:srgbClr val="215968"/>
            </a:solidFill>
          </a:ln>
          <a:scene3d>
            <a:camera prst="orthographicFront"/>
            <a:lightRig rig="threePt" dir="t"/>
          </a:scene3d>
          <a:sp3d>
            <a:bevelT w="165100" h="22860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HABITER UNE </a:t>
            </a: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MÉTROPOLE, </a:t>
            </a:r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C’EST….</a:t>
            </a:r>
            <a:endParaRPr lang="fr-FR" sz="2400" b="1" dirty="0">
              <a:latin typeface="Calibri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3115" y="1205528"/>
            <a:ext cx="3967471" cy="1116000"/>
          </a:xfrm>
          <a:prstGeom prst="roundRect">
            <a:avLst/>
          </a:prstGeom>
          <a:solidFill>
            <a:srgbClr val="C4BD97"/>
          </a:solidFill>
          <a:ln>
            <a:solidFill>
              <a:srgbClr val="4A452A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PORTER UN REGARD SUR LE LIEU OÙ L’ON VIT</a:t>
            </a:r>
            <a:endParaRPr lang="fr-FR" sz="28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3113" y="3681176"/>
            <a:ext cx="2686259" cy="1093101"/>
          </a:xfrm>
          <a:prstGeom prst="roundRect">
            <a:avLst/>
          </a:prstGeom>
          <a:solidFill>
            <a:srgbClr val="C4BD97"/>
          </a:solidFill>
          <a:ln>
            <a:solidFill>
              <a:srgbClr val="4A452A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CO-HABITER</a:t>
            </a:r>
            <a:endParaRPr lang="fr-FR" sz="28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598403" y="5462949"/>
            <a:ext cx="2664823" cy="1093101"/>
          </a:xfrm>
          <a:prstGeom prst="roundRect">
            <a:avLst/>
          </a:prstGeom>
          <a:solidFill>
            <a:srgbClr val="C4BD97"/>
          </a:solidFill>
          <a:ln>
            <a:solidFill>
              <a:srgbClr val="4A452A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SE DÉPLACER</a:t>
            </a:r>
            <a:endParaRPr lang="fr-FR" sz="28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572000" y="311737"/>
            <a:ext cx="2533190" cy="1093101"/>
          </a:xfrm>
          <a:prstGeom prst="roundRect">
            <a:avLst/>
          </a:prstGeom>
          <a:solidFill>
            <a:srgbClr val="C4BD97"/>
          </a:solidFill>
          <a:ln>
            <a:solidFill>
              <a:srgbClr val="4A452A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SE LOGER</a:t>
            </a:r>
            <a:endParaRPr lang="fr-FR" sz="28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521068" y="2886651"/>
            <a:ext cx="2510131" cy="1094400"/>
          </a:xfrm>
          <a:prstGeom prst="roundRect">
            <a:avLst/>
          </a:prstGeom>
          <a:solidFill>
            <a:srgbClr val="C4BD97"/>
          </a:solidFill>
          <a:ln>
            <a:solidFill>
              <a:srgbClr val="4A452A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PRATIQUER DES LIEUX</a:t>
            </a:r>
            <a:endParaRPr lang="fr-FR" sz="28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55626"/>
            <a:ext cx="8229600" cy="5570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 smtClean="0"/>
              <a:t>NOUVELLES RECOMMANDATIONS POUR L’ÉTUDE DE PAYSAGE :</a:t>
            </a:r>
          </a:p>
          <a:p>
            <a:pPr marL="0" indent="0" algn="ctr">
              <a:buNone/>
            </a:pPr>
            <a:endParaRPr lang="fr-FR" sz="2800" dirty="0" smtClean="0"/>
          </a:p>
          <a:p>
            <a:pPr algn="ctr"/>
            <a:r>
              <a:rPr lang="fr-FR" sz="2800" dirty="0" smtClean="0"/>
              <a:t>surreprésentation </a:t>
            </a:r>
            <a:r>
              <a:rPr lang="fr-FR" sz="2800" dirty="0"/>
              <a:t>des vues aériennes qui effacent les </a:t>
            </a:r>
            <a:r>
              <a:rPr lang="fr-FR" sz="2800" dirty="0" smtClean="0"/>
              <a:t>acteurs.</a:t>
            </a:r>
          </a:p>
          <a:p>
            <a:pPr algn="ctr"/>
            <a:r>
              <a:rPr lang="fr-FR" sz="2800" dirty="0" smtClean="0"/>
              <a:t>Amener </a:t>
            </a:r>
            <a:r>
              <a:rPr lang="fr-FR" sz="2800" dirty="0"/>
              <a:t>un changement de focale avec des vues au sol. </a:t>
            </a:r>
          </a:p>
        </p:txBody>
      </p:sp>
    </p:spTree>
    <p:extLst>
      <p:ext uri="{BB962C8B-B14F-4D97-AF65-F5344CB8AC3E}">
        <p14:creationId xmlns:p14="http://schemas.microsoft.com/office/powerpoint/2010/main" val="41839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97" y="306213"/>
            <a:ext cx="8532206" cy="6245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0257" y="2122178"/>
            <a:ext cx="7583487" cy="2613643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Plain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fr-FR" sz="3600" b="1" spc="150" dirty="0" smtClean="0">
                <a:ln w="11430"/>
                <a:solidFill>
                  <a:srgbClr val="37AAE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CONCLUSION</a:t>
            </a:r>
            <a:endParaRPr lang="fr-FR" sz="3600" b="1" spc="150" dirty="0">
              <a:ln w="11430"/>
              <a:solidFill>
                <a:srgbClr val="37AAE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F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1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u="sng" dirty="0" smtClean="0"/>
              <a:t>Le concept « habiter » est au cœur des programmes de géographie </a:t>
            </a:r>
            <a:r>
              <a:rPr lang="fr-FR" sz="2400" u="sng" dirty="0" smtClean="0"/>
              <a:t>aujourd’hui</a:t>
            </a:r>
            <a:r>
              <a:rPr lang="fr-FR" sz="2400" dirty="0" smtClean="0"/>
              <a:t>. I</a:t>
            </a:r>
            <a:r>
              <a:rPr lang="fr-FR" sz="2400" dirty="0" smtClean="0"/>
              <a:t>l permet : </a:t>
            </a:r>
            <a:endParaRPr lang="fr-FR" sz="2400" dirty="0" smtClean="0"/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Une ouverture </a:t>
            </a:r>
            <a:r>
              <a:rPr lang="fr-FR" dirty="0" smtClean="0"/>
              <a:t>à l’altérité</a:t>
            </a:r>
          </a:p>
          <a:p>
            <a:pPr algn="just">
              <a:buFontTx/>
              <a:buChar char="-"/>
            </a:pPr>
            <a:r>
              <a:rPr lang="fr-FR" dirty="0" smtClean="0"/>
              <a:t>Une réflexion </a:t>
            </a:r>
            <a:r>
              <a:rPr lang="fr-FR" dirty="0" smtClean="0"/>
              <a:t>sur le développement d’une société sur un espace donné.</a:t>
            </a:r>
          </a:p>
          <a:p>
            <a:pPr algn="just">
              <a:buFontTx/>
              <a:buChar char="-"/>
            </a:pPr>
            <a:r>
              <a:rPr lang="fr-FR" dirty="0" smtClean="0"/>
              <a:t>Une </a:t>
            </a:r>
            <a:r>
              <a:rPr lang="fr-FR" dirty="0" smtClean="0"/>
              <a:t>approche dynamique et évolutive de développement durable et de géographie prospective.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0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0257" y="213398"/>
            <a:ext cx="7583487" cy="529167"/>
          </a:xfrm>
        </p:spPr>
        <p:txBody>
          <a:bodyPr/>
          <a:lstStyle/>
          <a:p>
            <a:pPr algn="ctr"/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834" y="881110"/>
            <a:ext cx="4079015" cy="5767917"/>
          </a:xfrm>
        </p:spPr>
        <p:txBody>
          <a:bodyPr>
            <a:normAutofit fontScale="70000" lnSpcReduction="20000"/>
          </a:bodyPr>
          <a:lstStyle/>
          <a:p>
            <a:r>
              <a:rPr lang="fr-FR" i="1" dirty="0"/>
              <a:t>« Habiter, </a:t>
            </a:r>
            <a:r>
              <a:rPr lang="fr-FR" i="1" dirty="0" smtClean="0"/>
              <a:t>aperçus </a:t>
            </a:r>
            <a:r>
              <a:rPr lang="fr-FR" i="1" dirty="0"/>
              <a:t>d’une science </a:t>
            </a:r>
            <a:r>
              <a:rPr lang="fr-FR" i="1" dirty="0" smtClean="0"/>
              <a:t>géographique </a:t>
            </a:r>
            <a:r>
              <a:rPr lang="fr-FR" dirty="0" smtClean="0"/>
              <a:t>», Olivier </a:t>
            </a:r>
            <a:r>
              <a:rPr lang="fr-FR" dirty="0" err="1" smtClean="0"/>
              <a:t>Lazzarotti</a:t>
            </a:r>
            <a:r>
              <a:rPr lang="fr-FR" dirty="0" smtClean="0"/>
              <a:t>, Cahiers </a:t>
            </a:r>
            <a:r>
              <a:rPr lang="fr-FR" dirty="0"/>
              <a:t>de </a:t>
            </a:r>
            <a:r>
              <a:rPr lang="fr-FR" dirty="0" smtClean="0"/>
              <a:t>géographie </a:t>
            </a:r>
            <a:r>
              <a:rPr lang="fr-FR" dirty="0"/>
              <a:t>du </a:t>
            </a:r>
            <a:r>
              <a:rPr lang="fr-FR" dirty="0" smtClean="0"/>
              <a:t>Québec, </a:t>
            </a:r>
            <a:r>
              <a:rPr lang="fr-FR" dirty="0"/>
              <a:t>vol. 50, n° 139, 2006, p. 85-102. </a:t>
            </a:r>
          </a:p>
          <a:p>
            <a:pPr marL="0" indent="0">
              <a:buNone/>
            </a:pPr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://www.erudit.org/revue/cgq/2006/v50/n139/</a:t>
            </a:r>
            <a:r>
              <a:rPr lang="fr-FR" dirty="0" smtClean="0">
                <a:hlinkClick r:id="rId2"/>
              </a:rPr>
              <a:t>012936ar.pdf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b="1" i="1" dirty="0"/>
              <a:t>Notion à la Une: Habiter</a:t>
            </a:r>
            <a:r>
              <a:rPr lang="fr-FR" dirty="0"/>
              <a:t>, Olivier LAZZAROTTI, </a:t>
            </a:r>
            <a:r>
              <a:rPr lang="fr-FR" dirty="0" err="1"/>
              <a:t>Géoconfluences</a:t>
            </a:r>
            <a:r>
              <a:rPr lang="fr-FR" dirty="0"/>
              <a:t>, 10/12/2013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http://geoconfluences.ens-lyon.fr/informations-scientifiques/a-la-une/notion-a-la-une/habiter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b="1" i="1" dirty="0"/>
              <a:t>L’habiter comme pratique des lieux géographiques</a:t>
            </a:r>
            <a:r>
              <a:rPr lang="fr-FR" i="1" dirty="0"/>
              <a:t>, </a:t>
            </a:r>
            <a:r>
              <a:rPr lang="fr-FR" dirty="0"/>
              <a:t>Mathis STOCK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http://www.espacestemps.net/en/articles/lrsquohabiter-comme-pratique-des-lieux-geographiques-en</a:t>
            </a:r>
            <a:r>
              <a:rPr lang="fr-FR" sz="2000" dirty="0">
                <a:hlinkClick r:id="rId4"/>
              </a:rPr>
              <a:t>/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16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8519" y="881110"/>
            <a:ext cx="4262815" cy="5767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fr-FR" sz="2000" b="1" i="1" dirty="0" smtClean="0"/>
              <a:t>L’hypothèse de l’habiter poly-topique : pratiquer les lieux géographiques dans les sociétés à individus mobiles</a:t>
            </a:r>
            <a:r>
              <a:rPr lang="fr-FR" sz="2000" dirty="0" smtClean="0"/>
              <a:t>, Mathis STOCK</a:t>
            </a:r>
          </a:p>
          <a:p>
            <a:pPr marL="0" indent="0">
              <a:buFont typeface="Wingdings 2" pitchFamily="18" charset="2"/>
              <a:buNone/>
            </a:pPr>
            <a:r>
              <a:rPr lang="fr-FR" sz="2000" dirty="0" smtClean="0">
                <a:hlinkClick r:id="rId5"/>
              </a:rPr>
              <a:t>http://www.espacestemps.net/articles/hypothese-habiter-polytopique/</a:t>
            </a:r>
            <a:endParaRPr lang="fr-FR" sz="2000" dirty="0" smtClean="0"/>
          </a:p>
          <a:p>
            <a:pPr marL="0" indent="0">
              <a:buFont typeface="Wingdings 2" pitchFamily="18" charset="2"/>
              <a:buNone/>
            </a:pPr>
            <a:endParaRPr lang="fr-FR" sz="2000" dirty="0" smtClean="0"/>
          </a:p>
          <a:p>
            <a:r>
              <a:rPr lang="fr-FR" sz="2000" b="1" i="1" dirty="0" smtClean="0"/>
              <a:t>De la mobilité en géographie</a:t>
            </a:r>
            <a:r>
              <a:rPr lang="fr-FR" sz="2000" b="1" dirty="0" smtClean="0"/>
              <a:t>, </a:t>
            </a:r>
            <a:r>
              <a:rPr lang="fr-FR" sz="2000" dirty="0" smtClean="0"/>
              <a:t>Emmanuelle </a:t>
            </a:r>
            <a:r>
              <a:rPr lang="fr-FR" sz="2000" dirty="0" err="1" smtClean="0"/>
              <a:t>Bonerandi</a:t>
            </a:r>
            <a:r>
              <a:rPr lang="fr-FR" sz="2000" dirty="0" smtClean="0"/>
              <a:t>, Publié le 29/11/2004, </a:t>
            </a:r>
            <a:r>
              <a:rPr lang="fr-FR" sz="2000" dirty="0" err="1" smtClean="0"/>
              <a:t>géoconfluences</a:t>
            </a:r>
            <a:endParaRPr lang="fr-FR" sz="2000" dirty="0" smtClean="0"/>
          </a:p>
          <a:p>
            <a:pPr marL="0" indent="0">
              <a:buFont typeface="Wingdings 2" pitchFamily="18" charset="2"/>
              <a:buNone/>
            </a:pPr>
            <a:r>
              <a:rPr lang="fr-FR" sz="2000" dirty="0" smtClean="0">
                <a:hlinkClick r:id="rId6"/>
              </a:rPr>
              <a:t>http://geoconfluences.ens-lyon.fr/doc/transv/Mobil/MobilScient.htm</a:t>
            </a:r>
            <a:endParaRPr lang="fr-FR" sz="2000" dirty="0" smtClean="0"/>
          </a:p>
          <a:p>
            <a:pPr marL="0" indent="0">
              <a:buFont typeface="Wingdings 2" pitchFamily="18" charset="2"/>
              <a:buNone/>
            </a:pP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24312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0257" y="1324535"/>
            <a:ext cx="7583487" cy="420893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fr-FR" sz="3200" dirty="0" smtClean="0"/>
              <a:t>Habiter, une notion géographique </a:t>
            </a:r>
            <a:r>
              <a:rPr lang="fr-FR" sz="3200" dirty="0" err="1" smtClean="0"/>
              <a:t>englobante</a:t>
            </a:r>
            <a:endParaRPr lang="fr-FR" sz="3200" dirty="0" smtClean="0"/>
          </a:p>
          <a:p>
            <a:pPr marL="0" indent="0">
              <a:buNone/>
            </a:pPr>
            <a:endParaRPr lang="fr-FR" sz="3200" dirty="0" smtClean="0"/>
          </a:p>
          <a:p>
            <a:pPr marL="0" indent="0">
              <a:buNone/>
            </a:pPr>
            <a:r>
              <a:rPr lang="fr-FR" sz="3200" dirty="0" smtClean="0"/>
              <a:t>2. Les mobilités au cœur de l’habiter</a:t>
            </a:r>
          </a:p>
          <a:p>
            <a:pPr marL="0" indent="0">
              <a:buNone/>
            </a:pPr>
            <a:endParaRPr lang="fr-FR" sz="3200" dirty="0" smtClean="0"/>
          </a:p>
          <a:p>
            <a:pPr marL="0" indent="0">
              <a:buNone/>
            </a:pPr>
            <a:r>
              <a:rPr lang="fr-FR" sz="3200" dirty="0" smtClean="0"/>
              <a:t>3. Grille de lecture de l’habiter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744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CFF"/>
              </a:clrFrom>
              <a:clrTo>
                <a:srgbClr val="FB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920" y="0"/>
            <a:ext cx="7168161" cy="4137505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80257" y="4438720"/>
            <a:ext cx="7583487" cy="1994353"/>
          </a:xfrm>
          <a:noFill/>
          <a:scene3d>
            <a:camera prst="orthographicFront"/>
            <a:lightRig rig="threePt" dir="t"/>
          </a:scene3d>
          <a:sp3d/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fr-FR" sz="3900" b="1" spc="150" dirty="0" smtClean="0">
                <a:ln w="11430"/>
                <a:solidFill>
                  <a:srgbClr val="37AAE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 HABITER, UNE NOTION GÉOGRAPHIQUE ENGLOBANTE</a:t>
            </a:r>
          </a:p>
        </p:txBody>
      </p:sp>
    </p:spTree>
    <p:extLst>
      <p:ext uri="{BB962C8B-B14F-4D97-AF65-F5344CB8AC3E}">
        <p14:creationId xmlns:p14="http://schemas.microsoft.com/office/powerpoint/2010/main" val="1254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270" y="107580"/>
            <a:ext cx="8120574" cy="10194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ORIGINE DU CONCEPT EN GÉOGRAPHIE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501270" y="1319168"/>
            <a:ext cx="3826361" cy="3091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Géographie de l’espace vécu et perçu </a:t>
            </a:r>
          </a:p>
          <a:p>
            <a:pPr algn="ctr"/>
            <a:r>
              <a:rPr lang="fr-FR" b="1" dirty="0" smtClean="0"/>
              <a:t>(1970’) – Armand FREMONT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>
                <a:sym typeface="Wingdings"/>
              </a:rPr>
              <a:t> </a:t>
            </a:r>
            <a:r>
              <a:rPr lang="fr-FR" dirty="0" smtClean="0"/>
              <a:t>replacer </a:t>
            </a:r>
            <a:r>
              <a:rPr lang="fr-FR" dirty="0"/>
              <a:t>l’individu dans une culture, une histoire et une société particulière qui influenceront ses pratiques, perceptions et représentations </a:t>
            </a:r>
            <a:r>
              <a:rPr lang="fr-FR" dirty="0" smtClean="0"/>
              <a:t>habitantes de l’espace.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728647" y="1327523"/>
            <a:ext cx="3876488" cy="3091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Géographie des mobilités </a:t>
            </a:r>
          </a:p>
          <a:p>
            <a:pPr algn="ctr"/>
            <a:r>
              <a:rPr lang="fr-FR" dirty="0" smtClean="0"/>
              <a:t>(fin 1990’) - </a:t>
            </a:r>
            <a:r>
              <a:rPr lang="fr-FR" i="1" dirty="0"/>
              <a:t>La planète "nomade": les mobilités géographiques </a:t>
            </a:r>
            <a:r>
              <a:rPr lang="fr-FR" i="1" dirty="0" smtClean="0"/>
              <a:t>d'aujourd'hui</a:t>
            </a:r>
            <a:r>
              <a:rPr lang="fr-FR" dirty="0" smtClean="0"/>
              <a:t>, R. </a:t>
            </a:r>
            <a:r>
              <a:rPr lang="fr-FR" dirty="0" err="1" smtClean="0"/>
              <a:t>Knafou</a:t>
            </a:r>
            <a:endParaRPr lang="fr-FR" dirty="0" smtClean="0"/>
          </a:p>
          <a:p>
            <a:pPr algn="ctr"/>
            <a:endParaRPr lang="fr-FR" dirty="0"/>
          </a:p>
          <a:p>
            <a:pPr marL="285750" indent="-285750" algn="ctr"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Des mobilités multiples</a:t>
            </a:r>
          </a:p>
          <a:p>
            <a:pPr marL="285750" indent="-285750" algn="ctr">
              <a:buFont typeface="Wingdings" charset="0"/>
              <a:buChar char="è"/>
            </a:pPr>
            <a:r>
              <a:rPr lang="fr-FR" dirty="0" smtClean="0"/>
              <a:t>les </a:t>
            </a:r>
            <a:r>
              <a:rPr lang="fr-FR" dirty="0"/>
              <a:t>pratiques s’associent à des lieux distincts du ou des lieux de résidence, nécessitant des circulations entre un grand nombre de lieux.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270" y="4569562"/>
            <a:ext cx="8120574" cy="2195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HABITER</a:t>
            </a:r>
          </a:p>
          <a:p>
            <a:pPr algn="ctr"/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dirty="0" smtClean="0"/>
              <a:t>Les pratiques des lieux.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Représentations, valeurs, imaginaires, associés aux lieux.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 C’est aussi un rapport dans l’espace à l’altérité</a:t>
            </a:r>
            <a:r>
              <a:rPr lang="fr-FR" sz="2000" dirty="0" smtClean="0"/>
              <a:t>.</a:t>
            </a:r>
            <a:endParaRPr lang="fr-FR" sz="2000" dirty="0"/>
          </a:p>
          <a:p>
            <a:pPr algn="ctr"/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3792943" y="3717273"/>
            <a:ext cx="1570646" cy="85228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3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208745"/>
            <a:ext cx="7723698" cy="2130871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fr-FR" sz="2400" u="sng" dirty="0" smtClean="0">
                <a:solidFill>
                  <a:srgbClr val="000000"/>
                </a:solidFill>
              </a:rPr>
              <a:t>Le lieu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1800" b="0" dirty="0" smtClean="0">
                <a:solidFill>
                  <a:srgbClr val="000000"/>
                </a:solidFill>
              </a:rPr>
              <a:t>Objet ponctuel qui se localise et se situe auquel est associé une ou des pratiques (ex: une école, un parc, un lotissement</a:t>
            </a:r>
            <a:r>
              <a:rPr lang="is-IS" sz="1800" b="0" dirty="0" smtClean="0">
                <a:solidFill>
                  <a:srgbClr val="000000"/>
                </a:solidFill>
              </a:rPr>
              <a:t>…</a:t>
            </a:r>
            <a:r>
              <a:rPr lang="fr-FR" sz="1800" b="0" dirty="0" smtClean="0">
                <a:solidFill>
                  <a:srgbClr val="000000"/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050" b="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Et/ou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1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sz="1800" b="0" dirty="0" smtClean="0">
                <a:solidFill>
                  <a:srgbClr val="000000"/>
                </a:solidFill>
              </a:rPr>
              <a:t>Ensemble localisé ayant certaines qualités (une station touristique, une métropole</a:t>
            </a:r>
            <a:r>
              <a:rPr lang="is-IS" sz="1800" b="0" dirty="0" smtClean="0">
                <a:solidFill>
                  <a:srgbClr val="000000"/>
                </a:solidFill>
              </a:rPr>
              <a:t>…).</a:t>
            </a:r>
            <a:r>
              <a:rPr lang="fr-FR" sz="1800" b="0" dirty="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75246" y="2655445"/>
            <a:ext cx="702027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b="1" u="sng" dirty="0" smtClean="0"/>
              <a:t>L’espace</a:t>
            </a:r>
          </a:p>
          <a:p>
            <a:pPr algn="just"/>
            <a:r>
              <a:rPr lang="fr-FR" dirty="0" smtClean="0"/>
              <a:t>L’espace est une portion de territoire définie par ses caractéristiques physiques, économiques, sociales</a:t>
            </a:r>
            <a:r>
              <a:rPr lang="fr-FR" dirty="0"/>
              <a:t> </a:t>
            </a:r>
            <a:r>
              <a:rPr lang="fr-FR" dirty="0" smtClean="0"/>
              <a:t>(ex : espace agricole, touristique</a:t>
            </a:r>
            <a:r>
              <a:rPr lang="is-IS" dirty="0" smtClean="0"/>
              <a:t>…). </a:t>
            </a:r>
          </a:p>
          <a:p>
            <a:pPr algn="just"/>
            <a:r>
              <a:rPr lang="is-IS" dirty="0" smtClean="0"/>
              <a:t>Il sert à faire de la différenciation.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055145" y="4538189"/>
            <a:ext cx="6878382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 smtClean="0"/>
              <a:t>Le territoire</a:t>
            </a:r>
          </a:p>
          <a:p>
            <a:pPr algn="just"/>
            <a:r>
              <a:rPr lang="fr-FR" dirty="0" smtClean="0"/>
              <a:t>Ensemble des lieux pratiqués par un habitant ou un groupe social regroupant des lieux centraux, périphériques et frontières.</a:t>
            </a:r>
          </a:p>
          <a:p>
            <a:pPr algn="just"/>
            <a:r>
              <a:rPr lang="fr-FR" dirty="0" smtClean="0"/>
              <a:t>Il peut s’appréhender à plusieurs échelles. </a:t>
            </a:r>
          </a:p>
          <a:p>
            <a:pPr algn="just"/>
            <a:r>
              <a:rPr lang="fr-FR" dirty="0" smtClean="0"/>
              <a:t>Les logiques des acteurs (publics et privés) et les dynamiques culturelles, économiques et sociales le recomposent et le font évoluer en permanence.</a:t>
            </a:r>
          </a:p>
        </p:txBody>
      </p:sp>
      <p:sp>
        <p:nvSpPr>
          <p:cNvPr id="6" name="ZoneTexte 5"/>
          <p:cNvSpPr txBox="1"/>
          <p:nvPr/>
        </p:nvSpPr>
        <p:spPr>
          <a:xfrm rot="5400000">
            <a:off x="6608055" y="1750946"/>
            <a:ext cx="3913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D’après  </a:t>
            </a:r>
            <a:r>
              <a:rPr lang="fr-FR" sz="1400" i="1" dirty="0" smtClean="0"/>
              <a:t>Géographies – Epistémologie et histoire des savoirs sur l’espace</a:t>
            </a:r>
            <a:r>
              <a:rPr lang="fr-FR" sz="1400" dirty="0" smtClean="0"/>
              <a:t>, sous la </a:t>
            </a:r>
            <a:r>
              <a:rPr lang="fr-FR" sz="1400" dirty="0" err="1" smtClean="0"/>
              <a:t>dir</a:t>
            </a:r>
            <a:r>
              <a:rPr lang="fr-FR" sz="1400" dirty="0" smtClean="0"/>
              <a:t>. De P. Clerc, SEDES, 2012</a:t>
            </a:r>
            <a:endParaRPr lang="fr-FR" sz="1400" dirty="0"/>
          </a:p>
        </p:txBody>
      </p:sp>
      <p:sp>
        <p:nvSpPr>
          <p:cNvPr id="7" name="Flèche à angle droit 6"/>
          <p:cNvSpPr/>
          <p:nvPr/>
        </p:nvSpPr>
        <p:spPr>
          <a:xfrm rot="5400000">
            <a:off x="237124" y="2409606"/>
            <a:ext cx="1031295" cy="844949"/>
          </a:xfrm>
          <a:prstGeom prst="bentUpArrow">
            <a:avLst>
              <a:gd name="adj1" fmla="val 17860"/>
              <a:gd name="adj2" fmla="val 25000"/>
              <a:gd name="adj3" fmla="val 25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à angle droit 7"/>
          <p:cNvSpPr/>
          <p:nvPr/>
        </p:nvSpPr>
        <p:spPr>
          <a:xfrm rot="5400000">
            <a:off x="1111138" y="4289213"/>
            <a:ext cx="1008111" cy="879898"/>
          </a:xfrm>
          <a:prstGeom prst="bentUpArrow">
            <a:avLst>
              <a:gd name="adj1" fmla="val 17855"/>
              <a:gd name="adj2" fmla="val 25000"/>
              <a:gd name="adj3" fmla="val 25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387351" y="2127662"/>
            <a:ext cx="2488747" cy="377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FIGURÉ PONCTUEL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696011" y="3986302"/>
            <a:ext cx="2488747" cy="377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FIGURÉ DE SURFACE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434677" y="6417325"/>
            <a:ext cx="2488747" cy="377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FIGURÉ DE SURFACE</a:t>
            </a:r>
            <a:endParaRPr lang="fr-FR" dirty="0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-684364" y="3176379"/>
            <a:ext cx="3576271" cy="1902745"/>
          </a:xfrm>
          <a:prstGeom prst="bentUpArrow">
            <a:avLst>
              <a:gd name="adj1" fmla="val 9078"/>
              <a:gd name="adj2" fmla="val 19291"/>
              <a:gd name="adj3" fmla="val 25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2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7" grpId="0" animBg="1"/>
      <p:bldP spid="8" grpId="0" animBg="1"/>
      <p:bldP spid="2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939" y="568193"/>
            <a:ext cx="4166401" cy="4617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200" dirty="0" smtClean="0"/>
              <a:t>L’HABITER, c’est :</a:t>
            </a:r>
          </a:p>
          <a:p>
            <a:pPr marL="0" indent="0">
              <a:buNone/>
            </a:pPr>
            <a:endParaRPr lang="fr-FR" sz="3200" dirty="0" smtClean="0"/>
          </a:p>
          <a:p>
            <a:pPr>
              <a:buFontTx/>
              <a:buChar char="-"/>
            </a:pPr>
            <a:r>
              <a:rPr lang="fr-FR" sz="3200" dirty="0" smtClean="0"/>
              <a:t>l’espace habité</a:t>
            </a:r>
          </a:p>
          <a:p>
            <a:pPr>
              <a:buFontTx/>
              <a:buChar char="-"/>
            </a:pPr>
            <a:endParaRPr lang="fr-FR" sz="3200" dirty="0" smtClean="0"/>
          </a:p>
          <a:p>
            <a:pPr>
              <a:buFontTx/>
              <a:buChar char="-"/>
            </a:pPr>
            <a:r>
              <a:rPr lang="fr-FR" sz="3200" dirty="0" smtClean="0"/>
              <a:t>L’habitant</a:t>
            </a:r>
          </a:p>
          <a:p>
            <a:pPr>
              <a:buFontTx/>
              <a:buChar char="-"/>
            </a:pPr>
            <a:endParaRPr lang="fr-FR" sz="3200" dirty="0" smtClean="0"/>
          </a:p>
          <a:p>
            <a:pPr>
              <a:buFontTx/>
              <a:buChar char="-"/>
            </a:pPr>
            <a:r>
              <a:rPr lang="fr-FR" sz="3200" dirty="0" smtClean="0"/>
              <a:t>La cohabitation</a:t>
            </a:r>
            <a:endParaRPr lang="fr-FR" sz="3200" dirty="0"/>
          </a:p>
        </p:txBody>
      </p:sp>
      <p:sp>
        <p:nvSpPr>
          <p:cNvPr id="4" name="Bulle rectangulaire 3"/>
          <p:cNvSpPr/>
          <p:nvPr/>
        </p:nvSpPr>
        <p:spPr>
          <a:xfrm>
            <a:off x="4528139" y="455104"/>
            <a:ext cx="4310922" cy="2062185"/>
          </a:xfrm>
          <a:prstGeom prst="wedgeRectCallout">
            <a:avLst>
              <a:gd name="adj1" fmla="val -79361"/>
              <a:gd name="adj2" fmla="val 3332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Ensemble des lieux pratiqués.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Pratiquer un lieu = avoir l’usage d’un lieu et y accomplir </a:t>
            </a:r>
            <a:r>
              <a:rPr lang="fr-FR" u="sng" dirty="0" smtClean="0"/>
              <a:t>les actes du quotidien.</a:t>
            </a:r>
            <a:r>
              <a:rPr lang="fr-FR" dirty="0"/>
              <a:t> 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On </a:t>
            </a:r>
            <a:r>
              <a:rPr lang="fr-FR" dirty="0"/>
              <a:t>parle de modes d’habiter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Bulle rectangulaire 4"/>
          <p:cNvSpPr/>
          <p:nvPr/>
        </p:nvSpPr>
        <p:spPr>
          <a:xfrm>
            <a:off x="3358509" y="2904732"/>
            <a:ext cx="5480552" cy="1153096"/>
          </a:xfrm>
          <a:prstGeom prst="wedgeRectCallout">
            <a:avLst>
              <a:gd name="adj1" fmla="val -66569"/>
              <a:gd name="adj2" fmla="val -446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ACTEURS (individus et groupes sociaux) font les lieux en les </a:t>
            </a:r>
            <a:r>
              <a:rPr lang="fr-FR" u="sng" dirty="0" smtClean="0"/>
              <a:t>pratiquant</a:t>
            </a:r>
            <a:r>
              <a:rPr lang="fr-FR" dirty="0" smtClean="0"/>
              <a:t>, s’y </a:t>
            </a:r>
            <a:r>
              <a:rPr lang="fr-FR" u="sng" dirty="0" smtClean="0"/>
              <a:t>déplaçant</a:t>
            </a:r>
            <a:r>
              <a:rPr lang="fr-FR" dirty="0" smtClean="0"/>
              <a:t>, </a:t>
            </a:r>
            <a:r>
              <a:rPr lang="fr-FR" u="sng" dirty="0" smtClean="0"/>
              <a:t>portant un regard dessus</a:t>
            </a:r>
            <a:r>
              <a:rPr lang="fr-FR" dirty="0"/>
              <a:t> </a:t>
            </a:r>
            <a:r>
              <a:rPr lang="fr-FR" dirty="0" smtClean="0"/>
              <a:t>(représentations).</a:t>
            </a:r>
            <a:endParaRPr lang="fr-FR" dirty="0"/>
          </a:p>
        </p:txBody>
      </p:sp>
      <p:sp>
        <p:nvSpPr>
          <p:cNvPr id="6" name="Bulle rectangulaire 5"/>
          <p:cNvSpPr/>
          <p:nvPr/>
        </p:nvSpPr>
        <p:spPr>
          <a:xfrm>
            <a:off x="4661811" y="4445271"/>
            <a:ext cx="4177250" cy="2139078"/>
          </a:xfrm>
          <a:prstGeom prst="wedgeRectCallout">
            <a:avLst>
              <a:gd name="adj1" fmla="val -76033"/>
              <a:gd name="adj2" fmla="val -3359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« Théorie géographique du </a:t>
            </a:r>
            <a:r>
              <a:rPr lang="fr-FR" i="1" dirty="0" smtClean="0"/>
              <a:t>vivre ensemble </a:t>
            </a:r>
            <a:r>
              <a:rPr lang="fr-FR" dirty="0" smtClean="0"/>
              <a:t>quand, à travers l’enjeu du monde, les relations de solidarité s’entrecroisent avec celles de la concurrence. » </a:t>
            </a:r>
          </a:p>
          <a:p>
            <a:pPr algn="r"/>
            <a:r>
              <a:rPr lang="fr-FR" dirty="0" smtClean="0"/>
              <a:t>O. </a:t>
            </a:r>
            <a:r>
              <a:rPr lang="fr-FR" dirty="0" err="1" smtClean="0"/>
              <a:t>Lazzarotti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0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/>
          <p:nvPr/>
        </p:nvSpPr>
        <p:spPr>
          <a:xfrm>
            <a:off x="-7525" y="44943"/>
            <a:ext cx="9151525" cy="6781226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 rot="2116427">
            <a:off x="476362" y="2997191"/>
            <a:ext cx="5135391" cy="3531217"/>
          </a:xfrm>
          <a:prstGeom prst="ellipse">
            <a:avLst/>
          </a:prstGeom>
          <a:solidFill>
            <a:schemeClr val="accent3">
              <a:lumMod val="40000"/>
              <a:lumOff val="60000"/>
              <a:alpha val="54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 rot="3315927">
            <a:off x="3788598" y="3235022"/>
            <a:ext cx="4178575" cy="2504017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3479389" y="554125"/>
            <a:ext cx="5044015" cy="3636243"/>
          </a:xfrm>
          <a:prstGeom prst="ellipse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364" y="44943"/>
            <a:ext cx="8363272" cy="395962"/>
          </a:xfrm>
          <a:solidFill>
            <a:schemeClr val="bg1">
              <a:lumMod val="85000"/>
              <a:alpha val="71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2000" b="1" u="sng" dirty="0" smtClean="0">
                <a:solidFill>
                  <a:srgbClr val="000000"/>
                </a:solidFill>
              </a:rPr>
              <a:t>Exemple d’un mode d’habiter </a:t>
            </a:r>
            <a:r>
              <a:rPr lang="fr-FR" sz="2000" b="1" u="sng" dirty="0" err="1" smtClean="0">
                <a:solidFill>
                  <a:srgbClr val="000000"/>
                </a:solidFill>
              </a:rPr>
              <a:t>polytopique</a:t>
            </a:r>
            <a:endParaRPr lang="fr-FR" sz="2000" b="1" u="sng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69492" y="2835391"/>
            <a:ext cx="1896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Logement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Maison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Appartement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Bidonville…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6216" y="921673"/>
            <a:ext cx="22001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Loisirs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Plage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Piscine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Terrain vague…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Parking…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36332" y="1461235"/>
            <a:ext cx="2550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Achats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Centre commercial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Libre service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marché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59940" y="2240270"/>
            <a:ext cx="2217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Travail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Intérieur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Extérieur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Mobile/ statique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7525" y="6027003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Les lieux</a:t>
            </a:r>
          </a:p>
          <a:p>
            <a:r>
              <a:rPr lang="fr-FR" sz="1600" b="1" dirty="0" smtClean="0">
                <a:solidFill>
                  <a:srgbClr val="7030A0"/>
                </a:solidFill>
              </a:rPr>
              <a:t>Qualité du lieu variable selon les individus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44105" y="3694368"/>
            <a:ext cx="2623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Exemple: la plage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Lieu d’habitation (lieu familier)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Lieu de vacances (lieu identificatoire)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7030A0"/>
                </a:solidFill>
              </a:rPr>
              <a:t>Lieu de travail (lieu fonctionnel)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78924" y="10692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Médecin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96616" y="139239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Ecole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31088" y="549516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Lieu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18629364">
            <a:off x="958099" y="1266329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Communications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(télévision, téléphone, internet)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Mobilités virtuelles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97987" y="5125834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FAMILLE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420134" y="6621602"/>
            <a:ext cx="3696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 smtClean="0"/>
              <a:t>Mode d’habiter </a:t>
            </a:r>
            <a:r>
              <a:rPr lang="fr-FR" sz="1100" b="1" i="1" dirty="0" err="1" smtClean="0"/>
              <a:t>polytopique</a:t>
            </a:r>
            <a:r>
              <a:rPr lang="fr-FR" sz="1100" b="1" i="1" dirty="0" smtClean="0"/>
              <a:t>, d’après M. Stock, 2004</a:t>
            </a:r>
            <a:endParaRPr lang="fr-FR" sz="1100" b="1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243088" y="3399050"/>
            <a:ext cx="12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VACANCES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586048" y="295592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Lieu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80418" y="457561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Lieu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47935" y="53105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Lieu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87635" y="447838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Lieu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967017" y="713021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4"/>
                </a:solidFill>
              </a:rPr>
              <a:t>Espace du quotidien</a:t>
            </a:r>
            <a:endParaRPr lang="fr-FR" b="1" dirty="0">
              <a:solidFill>
                <a:schemeClr val="accent4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805776" y="4479503"/>
            <a:ext cx="1768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Espace </a:t>
            </a:r>
          </a:p>
          <a:p>
            <a:pPr algn="ctr"/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hors-quotidien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83076" y="1082353"/>
            <a:ext cx="890238" cy="36933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E113FF"/>
                </a:solidFill>
              </a:rPr>
              <a:t>Mo</a:t>
            </a:r>
            <a:r>
              <a:rPr lang="fr-F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nde</a:t>
            </a:r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Forme libre 28"/>
          <p:cNvSpPr/>
          <p:nvPr/>
        </p:nvSpPr>
        <p:spPr>
          <a:xfrm rot="6902698">
            <a:off x="180774" y="1163226"/>
            <a:ext cx="2222476" cy="665285"/>
          </a:xfrm>
          <a:custGeom>
            <a:avLst/>
            <a:gdLst>
              <a:gd name="connsiteX0" fmla="*/ 0 w 2784763"/>
              <a:gd name="connsiteY0" fmla="*/ 570849 h 1138885"/>
              <a:gd name="connsiteX1" fmla="*/ 955963 w 2784763"/>
              <a:gd name="connsiteY1" fmla="*/ 30522 h 1138885"/>
              <a:gd name="connsiteX2" fmla="*/ 2105891 w 2784763"/>
              <a:gd name="connsiteY2" fmla="*/ 182922 h 1138885"/>
              <a:gd name="connsiteX3" fmla="*/ 2784763 w 2784763"/>
              <a:gd name="connsiteY3" fmla="*/ 1138885 h 113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3" h="1138885">
                <a:moveTo>
                  <a:pt x="0" y="570849"/>
                </a:moveTo>
                <a:cubicBezTo>
                  <a:pt x="302490" y="333012"/>
                  <a:pt x="604981" y="95176"/>
                  <a:pt x="955963" y="30522"/>
                </a:cubicBezTo>
                <a:cubicBezTo>
                  <a:pt x="1306945" y="-34133"/>
                  <a:pt x="1801091" y="-1805"/>
                  <a:pt x="2105891" y="182922"/>
                </a:cubicBezTo>
                <a:cubicBezTo>
                  <a:pt x="2410691" y="367649"/>
                  <a:pt x="2597727" y="753267"/>
                  <a:pt x="2784763" y="1138885"/>
                </a:cubicBezTo>
              </a:path>
            </a:pathLst>
          </a:custGeom>
          <a:noFill/>
          <a:ln w="508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 rot="7143015">
            <a:off x="-54162" y="985137"/>
            <a:ext cx="2784763" cy="1138885"/>
          </a:xfrm>
          <a:custGeom>
            <a:avLst/>
            <a:gdLst>
              <a:gd name="connsiteX0" fmla="*/ 0 w 2784763"/>
              <a:gd name="connsiteY0" fmla="*/ 570849 h 1138885"/>
              <a:gd name="connsiteX1" fmla="*/ 955963 w 2784763"/>
              <a:gd name="connsiteY1" fmla="*/ 30522 h 1138885"/>
              <a:gd name="connsiteX2" fmla="*/ 2105891 w 2784763"/>
              <a:gd name="connsiteY2" fmla="*/ 182922 h 1138885"/>
              <a:gd name="connsiteX3" fmla="*/ 2784763 w 2784763"/>
              <a:gd name="connsiteY3" fmla="*/ 1138885 h 113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3" h="1138885">
                <a:moveTo>
                  <a:pt x="0" y="570849"/>
                </a:moveTo>
                <a:cubicBezTo>
                  <a:pt x="302490" y="333012"/>
                  <a:pt x="604981" y="95176"/>
                  <a:pt x="955963" y="30522"/>
                </a:cubicBezTo>
                <a:cubicBezTo>
                  <a:pt x="1306945" y="-34133"/>
                  <a:pt x="1801091" y="-1805"/>
                  <a:pt x="2105891" y="182922"/>
                </a:cubicBezTo>
                <a:cubicBezTo>
                  <a:pt x="2410691" y="367649"/>
                  <a:pt x="2597727" y="753267"/>
                  <a:pt x="2784763" y="1138885"/>
                </a:cubicBezTo>
              </a:path>
            </a:pathLst>
          </a:custGeom>
          <a:noFill/>
          <a:ln w="508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 rot="18699639">
            <a:off x="681391" y="1204902"/>
            <a:ext cx="2900857" cy="674400"/>
          </a:xfrm>
          <a:custGeom>
            <a:avLst/>
            <a:gdLst>
              <a:gd name="connsiteX0" fmla="*/ 0 w 2784763"/>
              <a:gd name="connsiteY0" fmla="*/ 570849 h 1138885"/>
              <a:gd name="connsiteX1" fmla="*/ 955963 w 2784763"/>
              <a:gd name="connsiteY1" fmla="*/ 30522 h 1138885"/>
              <a:gd name="connsiteX2" fmla="*/ 2105891 w 2784763"/>
              <a:gd name="connsiteY2" fmla="*/ 182922 h 1138885"/>
              <a:gd name="connsiteX3" fmla="*/ 2784763 w 2784763"/>
              <a:gd name="connsiteY3" fmla="*/ 1138885 h 113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3" h="1138885">
                <a:moveTo>
                  <a:pt x="0" y="570849"/>
                </a:moveTo>
                <a:cubicBezTo>
                  <a:pt x="302490" y="333012"/>
                  <a:pt x="604981" y="95176"/>
                  <a:pt x="955963" y="30522"/>
                </a:cubicBezTo>
                <a:cubicBezTo>
                  <a:pt x="1306945" y="-34133"/>
                  <a:pt x="1801091" y="-1805"/>
                  <a:pt x="2105891" y="182922"/>
                </a:cubicBezTo>
                <a:cubicBezTo>
                  <a:pt x="2410691" y="367649"/>
                  <a:pt x="2597727" y="753267"/>
                  <a:pt x="2784763" y="1138885"/>
                </a:cubicBezTo>
              </a:path>
            </a:pathLst>
          </a:cu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 rot="18628322">
            <a:off x="1172894" y="1337371"/>
            <a:ext cx="2552675" cy="530327"/>
          </a:xfrm>
          <a:custGeom>
            <a:avLst/>
            <a:gdLst>
              <a:gd name="connsiteX0" fmla="*/ 0 w 2784763"/>
              <a:gd name="connsiteY0" fmla="*/ 570849 h 1138885"/>
              <a:gd name="connsiteX1" fmla="*/ 955963 w 2784763"/>
              <a:gd name="connsiteY1" fmla="*/ 30522 h 1138885"/>
              <a:gd name="connsiteX2" fmla="*/ 2105891 w 2784763"/>
              <a:gd name="connsiteY2" fmla="*/ 182922 h 1138885"/>
              <a:gd name="connsiteX3" fmla="*/ 2784763 w 2784763"/>
              <a:gd name="connsiteY3" fmla="*/ 1138885 h 113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3" h="1138885">
                <a:moveTo>
                  <a:pt x="0" y="570849"/>
                </a:moveTo>
                <a:cubicBezTo>
                  <a:pt x="302490" y="333012"/>
                  <a:pt x="604981" y="95176"/>
                  <a:pt x="955963" y="30522"/>
                </a:cubicBezTo>
                <a:cubicBezTo>
                  <a:pt x="1306945" y="-34133"/>
                  <a:pt x="1801091" y="-1805"/>
                  <a:pt x="2105891" y="182922"/>
                </a:cubicBezTo>
                <a:cubicBezTo>
                  <a:pt x="2410691" y="367649"/>
                  <a:pt x="2597727" y="753267"/>
                  <a:pt x="2784763" y="1138885"/>
                </a:cubicBezTo>
              </a:path>
            </a:pathLst>
          </a:cu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8426" y="2530885"/>
            <a:ext cx="923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Espace </a:t>
            </a:r>
          </a:p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monde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" grpId="0" animBg="1"/>
      <p:bldP spid="23" grpId="0" animBg="1"/>
      <p:bldP spid="21" grpId="0" animBg="1"/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4" grpId="0"/>
      <p:bldP spid="26" grpId="0"/>
      <p:bldP spid="27" grpId="0" animBg="1"/>
      <p:bldP spid="29" grpId="0" animBg="1"/>
      <p:bldP spid="30" grpId="0" animBg="1"/>
      <p:bldP spid="31" grpId="0" animBg="1"/>
      <p:bldP spid="32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7646" y="2828836"/>
            <a:ext cx="7708709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Etudier les pratiques des habitants, en quoi est-ce géographique ?</a:t>
            </a:r>
            <a:endParaRPr lang="fr-FR" sz="36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6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évolution">
  <a:themeElements>
    <a:clrScheme name="Ré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é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é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3363</TotalTime>
  <Words>1134</Words>
  <Application>Microsoft Office PowerPoint</Application>
  <PresentationFormat>Affichage à l'écran (4:3)</PresentationFormat>
  <Paragraphs>216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Révolution</vt:lpstr>
      <vt:lpstr>Géographie 6ème – cycle 3 HABITER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d’un mode d’habiter polytopique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 collège</vt:lpstr>
      <vt:lpstr>Habiter dans les programmes</vt:lpstr>
      <vt:lpstr>Présentation PowerPoint</vt:lpstr>
      <vt:lpstr>Présentation PowerPoint</vt:lpstr>
      <vt:lpstr>Présentation PowerPoint</vt:lpstr>
      <vt:lpstr>Présentation PowerPoint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Géographie 6ème – cycle 3</dc:title>
  <dc:creator>Manon ARNAUD</dc:creator>
  <cp:lastModifiedBy>User</cp:lastModifiedBy>
  <cp:revision>114</cp:revision>
  <dcterms:created xsi:type="dcterms:W3CDTF">2016-04-01T14:24:04Z</dcterms:created>
  <dcterms:modified xsi:type="dcterms:W3CDTF">2016-05-27T09:43:27Z</dcterms:modified>
</cp:coreProperties>
</file>