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1" r:id="rId5"/>
    <p:sldId id="263" r:id="rId6"/>
    <p:sldId id="264" r:id="rId7"/>
    <p:sldId id="268" r:id="rId8"/>
    <p:sldId id="265" r:id="rId9"/>
    <p:sldId id="269" r:id="rId10"/>
    <p:sldId id="271" r:id="rId11"/>
    <p:sldId id="272" r:id="rId12"/>
    <p:sldId id="26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54" autoAdjust="0"/>
  </p:normalViewPr>
  <p:slideViewPr>
    <p:cSldViewPr>
      <p:cViewPr varScale="1">
        <p:scale>
          <a:sx n="109" d="100"/>
          <a:sy n="109" d="100"/>
        </p:scale>
        <p:origin x="-2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633A7-100A-4E59-B488-178ECCE3889E}" type="datetimeFigureOut">
              <a:rPr lang="fr-FR" smtClean="0"/>
              <a:pPr/>
              <a:t>22/11/2015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444CC-C4CC-4B08-9BC5-E66E899B21E2}" type="slidenum">
              <a:rPr lang="fr-FR" smtClean="0"/>
              <a:pPr/>
              <a:t>‹N°›</a:t>
            </a:fld>
            <a:endParaRPr lang="fr-FR"/>
          </a:p>
        </p:txBody>
      </p:sp>
    </p:spTree>
    <p:extLst>
      <p:ext uri="{BB962C8B-B14F-4D97-AF65-F5344CB8AC3E}">
        <p14:creationId xmlns:p14="http://schemas.microsoft.com/office/powerpoint/2010/main" val="71766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10</a:t>
            </a:fld>
            <a:endParaRPr lang="fr-FR"/>
          </a:p>
        </p:txBody>
      </p:sp>
    </p:spTree>
    <p:extLst>
      <p:ext uri="{BB962C8B-B14F-4D97-AF65-F5344CB8AC3E}">
        <p14:creationId xmlns:p14="http://schemas.microsoft.com/office/powerpoint/2010/main" val="97183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11</a:t>
            </a:fld>
            <a:endParaRPr lang="fr-FR"/>
          </a:p>
        </p:txBody>
      </p:sp>
    </p:spTree>
    <p:extLst>
      <p:ext uri="{BB962C8B-B14F-4D97-AF65-F5344CB8AC3E}">
        <p14:creationId xmlns:p14="http://schemas.microsoft.com/office/powerpoint/2010/main" val="223569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2B444CC-C4CC-4B08-9BC5-E66E899B21E2}" type="slidenum">
              <a:rPr lang="fr-FR" smtClean="0"/>
              <a:pPr/>
              <a:t>9</a:t>
            </a:fld>
            <a:endParaRPr lang="fr-FR"/>
          </a:p>
        </p:txBody>
      </p:sp>
    </p:spTree>
    <p:extLst>
      <p:ext uri="{BB962C8B-B14F-4D97-AF65-F5344CB8AC3E}">
        <p14:creationId xmlns:p14="http://schemas.microsoft.com/office/powerpoint/2010/main" val="264749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944E3E-2EBA-411A-8212-13FF61A8B5A8}" type="datetimeFigureOut">
              <a:rPr lang="fr-FR" smtClean="0"/>
              <a:pPr/>
              <a:t>22/11/2015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DF5925-69FA-4E16-9901-8800B3B3FD76}" type="slidenum">
              <a:rPr lang="fr-FR" smtClean="0"/>
              <a:pPr/>
              <a:t>‹N°›</a:t>
            </a:fld>
            <a:endParaRPr lang="fr-F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44E3E-2EBA-411A-8212-13FF61A8B5A8}" type="datetimeFigureOut">
              <a:rPr lang="fr-FR" smtClean="0"/>
              <a:pPr/>
              <a:t>22/11/2015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F5925-69FA-4E16-9901-8800B3B3FD7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tube.com/watch?v=LKlOOBRZIU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urumed.org/wp-content/uploads/2010/07/sousmarindrogue.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upload.wikimedia.org/wikipedia/commons/6/6d/B-2_leading_Valiant_Shiel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6146" name="Picture 2" descr="http://media.paperblog.fr/i/358/3581524/singapour-mi-amore-L-1.jpe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oneTexte 4"/>
          <p:cNvSpPr txBox="1"/>
          <p:nvPr/>
        </p:nvSpPr>
        <p:spPr>
          <a:xfrm rot="16200000">
            <a:off x="-3244334" y="3244335"/>
            <a:ext cx="6858001" cy="369332"/>
          </a:xfrm>
          <a:prstGeom prst="rect">
            <a:avLst/>
          </a:prstGeom>
          <a:solidFill>
            <a:srgbClr val="7030A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tabLst>
                <a:tab pos="1436688" algn="l"/>
              </a:tabLst>
            </a:pPr>
            <a:r>
              <a:rPr lang="fr-FR" b="1" cap="small" dirty="0" smtClean="0">
                <a:solidFill>
                  <a:schemeClr val="bg1">
                    <a:lumMod val="95000"/>
                  </a:schemeClr>
                </a:solidFill>
                <a:latin typeface="Tw Cen MT" pitchFamily="34" charset="0"/>
              </a:rPr>
              <a:t>Thème 2 : les dynamiques de la mondialisation</a:t>
            </a:r>
            <a:endParaRPr lang="fr-FR" b="1" cap="small" dirty="0">
              <a:solidFill>
                <a:schemeClr val="bg1">
                  <a:lumMod val="95000"/>
                </a:schemeClr>
              </a:solidFill>
              <a:latin typeface="Tw Cen MT" pitchFamily="34" charset="0"/>
            </a:endParaRPr>
          </a:p>
        </p:txBody>
      </p:sp>
      <p:sp>
        <p:nvSpPr>
          <p:cNvPr id="6" name="ZoneTexte 5"/>
          <p:cNvSpPr txBox="1"/>
          <p:nvPr/>
        </p:nvSpPr>
        <p:spPr>
          <a:xfrm>
            <a:off x="369333" y="513040"/>
            <a:ext cx="8786842" cy="523220"/>
          </a:xfrm>
          <a:prstGeom prst="rect">
            <a:avLst/>
          </a:prstGeom>
          <a:noFill/>
        </p:spPr>
        <p:txBody>
          <a:bodyPr wrap="square" rtlCol="0">
            <a:spAutoFit/>
          </a:bodyPr>
          <a:lstStyle/>
          <a:p>
            <a:r>
              <a:rPr lang="fr-FR" sz="2800" b="1" u="sng" dirty="0" smtClean="0">
                <a:solidFill>
                  <a:schemeClr val="bg2"/>
                </a:solidFill>
                <a:latin typeface="John Handy LET" pitchFamily="2" charset="0"/>
              </a:rPr>
              <a:t>Chapitre 6</a:t>
            </a:r>
            <a:endParaRPr lang="fr-FR" sz="2800" b="1" u="sng" dirty="0">
              <a:solidFill>
                <a:schemeClr val="bg2"/>
              </a:solidFill>
              <a:latin typeface="John Handy LET" pitchFamily="2" charset="0"/>
            </a:endParaRPr>
          </a:p>
        </p:txBody>
      </p:sp>
      <p:sp>
        <p:nvSpPr>
          <p:cNvPr id="7" name="Rectangle à coins arrondis 6"/>
          <p:cNvSpPr/>
          <p:nvPr/>
        </p:nvSpPr>
        <p:spPr>
          <a:xfrm>
            <a:off x="1285852" y="1052736"/>
            <a:ext cx="7143800" cy="1584000"/>
          </a:xfrm>
          <a:prstGeom prst="roundRect">
            <a:avLst/>
          </a:prstGeom>
          <a:solidFill>
            <a:schemeClr val="tx2">
              <a:lumMod val="75000"/>
              <a:alpha val="33000"/>
            </a:schemeClr>
          </a:solidFill>
        </p:spPr>
        <p:txBody>
          <a:bodyPr wrap="square">
            <a:spAutoFit/>
          </a:bodyPr>
          <a:lstStyle/>
          <a:p>
            <a:pPr algn="ctr"/>
            <a:r>
              <a:rPr lang="fr-FR" sz="3200" b="1" dirty="0" smtClean="0">
                <a:solidFill>
                  <a:schemeClr val="bg2"/>
                </a:solidFill>
                <a:latin typeface="John Handy LET" pitchFamily="2" charset="0"/>
              </a:rPr>
              <a:t>De l’inégale intégration des territoires au contrôle des espaces maritimes, nouveaux enjeux géostratégiques.</a:t>
            </a:r>
            <a:endParaRPr lang="fr-FR" sz="3200" dirty="0"/>
          </a:p>
        </p:txBody>
      </p:sp>
      <p:sp>
        <p:nvSpPr>
          <p:cNvPr id="8" name="Rectangle à coins arrondis 7"/>
          <p:cNvSpPr/>
          <p:nvPr/>
        </p:nvSpPr>
        <p:spPr>
          <a:xfrm>
            <a:off x="1285852" y="1052736"/>
            <a:ext cx="7143800" cy="1565936"/>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357158" y="6611803"/>
            <a:ext cx="8786842" cy="246221"/>
          </a:xfrm>
          <a:prstGeom prst="rect">
            <a:avLst/>
          </a:prstGeom>
          <a:solidFill>
            <a:srgbClr val="7030A0">
              <a:alpha val="35000"/>
            </a:srgbClr>
          </a:solidFill>
        </p:spPr>
        <p:txBody>
          <a:bodyPr wrap="square">
            <a:spAutoFit/>
          </a:bodyPr>
          <a:lstStyle/>
          <a:p>
            <a:pPr algn="ctr"/>
            <a:r>
              <a:rPr lang="fr-FR" sz="1000" b="1" i="1" dirty="0" smtClean="0">
                <a:solidFill>
                  <a:schemeClr val="accent4">
                    <a:lumMod val="40000"/>
                    <a:lumOff val="60000"/>
                  </a:schemeClr>
                </a:solidFill>
                <a:latin typeface="Tw Cen MT" pitchFamily="34" charset="0"/>
              </a:rPr>
              <a:t>Le CBD de Singapour, cité-état , territoire de la mondialisation et espace maritime géostratégique (détroit de Malacca). </a:t>
            </a:r>
            <a:endParaRPr lang="fr-FR" sz="1000" b="1" i="1" dirty="0">
              <a:solidFill>
                <a:schemeClr val="accent4">
                  <a:lumMod val="40000"/>
                  <a:lumOff val="60000"/>
                </a:schemeClr>
              </a:solidFill>
              <a:latin typeface="Tw Cen MT" pitchFamily="34" charset="0"/>
            </a:endParaRPr>
          </a:p>
        </p:txBody>
      </p:sp>
      <p:sp>
        <p:nvSpPr>
          <p:cNvPr id="10" name="ZoneTexte 9"/>
          <p:cNvSpPr txBox="1"/>
          <p:nvPr/>
        </p:nvSpPr>
        <p:spPr>
          <a:xfrm>
            <a:off x="369333" y="25460"/>
            <a:ext cx="8786842" cy="523220"/>
          </a:xfrm>
          <a:prstGeom prst="rect">
            <a:avLst/>
          </a:prstGeom>
          <a:noFill/>
        </p:spPr>
        <p:txBody>
          <a:bodyPr wrap="square" rtlCol="0">
            <a:spAutoFit/>
          </a:bodyPr>
          <a:lstStyle/>
          <a:p>
            <a:r>
              <a:rPr lang="fr-FR" sz="2800" b="1" u="sng" dirty="0" smtClean="0">
                <a:solidFill>
                  <a:schemeClr val="bg2"/>
                </a:solidFill>
                <a:latin typeface="John Handy LET" pitchFamily="2" charset="0"/>
              </a:rPr>
              <a:t>Question 2 : les territoires dans la mondialisation</a:t>
            </a:r>
            <a:endParaRPr lang="fr-FR" sz="2800" b="1" u="sng" dirty="0">
              <a:solidFill>
                <a:schemeClr val="bg2"/>
              </a:solidFill>
              <a:latin typeface="John Handy LET"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800" decel="100000"/>
                                        <p:tgtEl>
                                          <p:spTgt spid="6146"/>
                                        </p:tgtEl>
                                      </p:cBhvr>
                                    </p:animEffect>
                                    <p:anim calcmode="lin" valueType="num">
                                      <p:cBhvr>
                                        <p:cTn id="8" dur="800" decel="100000" fill="hold"/>
                                        <p:tgtEl>
                                          <p:spTgt spid="6146"/>
                                        </p:tgtEl>
                                        <p:attrNameLst>
                                          <p:attrName>style.rotation</p:attrName>
                                        </p:attrNameLst>
                                      </p:cBhvr>
                                      <p:tavLst>
                                        <p:tav tm="0">
                                          <p:val>
                                            <p:fltVal val="-90"/>
                                          </p:val>
                                        </p:tav>
                                        <p:tav tm="100000">
                                          <p:val>
                                            <p:fltVal val="0"/>
                                          </p:val>
                                        </p:tav>
                                      </p:tavLst>
                                    </p:anim>
                                    <p:anim calcmode="lin" valueType="num">
                                      <p:cBhvr>
                                        <p:cTn id="9" dur="800" decel="100000" fill="hold"/>
                                        <p:tgtEl>
                                          <p:spTgt spid="6146"/>
                                        </p:tgtEl>
                                        <p:attrNameLst>
                                          <p:attrName>ppt_x</p:attrName>
                                        </p:attrNameLst>
                                      </p:cBhvr>
                                      <p:tavLst>
                                        <p:tav tm="0">
                                          <p:val>
                                            <p:strVal val="#ppt_x+0.4"/>
                                          </p:val>
                                        </p:tav>
                                        <p:tav tm="100000">
                                          <p:val>
                                            <p:strVal val="#ppt_x-0.05"/>
                                          </p:val>
                                        </p:tav>
                                      </p:tavLst>
                                    </p:anim>
                                    <p:anim calcmode="lin" valueType="num">
                                      <p:cBhvr>
                                        <p:cTn id="10" dur="800" decel="100000" fill="hold"/>
                                        <p:tgtEl>
                                          <p:spTgt spid="61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par>
                          <p:cTn id="21" fill="hold">
                            <p:stCondLst>
                              <p:cond delay="4000"/>
                            </p:stCondLst>
                            <p:childTnLst>
                              <p:par>
                                <p:cTn id="22" presetID="53"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4500"/>
                            </p:stCondLst>
                            <p:childTnLst>
                              <p:par>
                                <p:cTn id="28" presetID="1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plus(in)">
                                      <p:cBhvr>
                                        <p:cTn id="30" dur="2000"/>
                                        <p:tgtEl>
                                          <p:spTgt spid="8"/>
                                        </p:tgtEl>
                                      </p:cBhvr>
                                    </p:animEffect>
                                  </p:childTnLst>
                                </p:cTn>
                              </p:par>
                            </p:childTnLst>
                          </p:cTn>
                        </p:par>
                        <p:par>
                          <p:cTn id="31" fill="hold">
                            <p:stCondLst>
                              <p:cond delay="6500"/>
                            </p:stCondLst>
                            <p:childTnLst>
                              <p:par>
                                <p:cTn id="32" presetID="1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lide(fromBottom)">
                                      <p:cBhvr>
                                        <p:cTn id="34" dur="1000"/>
                                        <p:tgtEl>
                                          <p:spTgt spid="9"/>
                                        </p:tgtEl>
                                      </p:cBhvr>
                                    </p:animEffect>
                                  </p:childTnLst>
                                </p:cTn>
                              </p:par>
                            </p:childTnLst>
                          </p:cTn>
                        </p:par>
                        <p:par>
                          <p:cTn id="35" fill="hold">
                            <p:stCondLst>
                              <p:cond delay="7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007"/>
            <a:ext cx="9144000" cy="461665"/>
          </a:xfrm>
          <a:prstGeom prst="rect">
            <a:avLst/>
          </a:prstGeom>
        </p:spPr>
        <p:txBody>
          <a:bodyPr wrap="square">
            <a:spAutoFit/>
          </a:bodyPr>
          <a:lstStyle/>
          <a:p>
            <a:pPr algn="ctr"/>
            <a:r>
              <a:rPr lang="fr-FR" sz="2400" b="1" u="sng" dirty="0" smtClean="0">
                <a:solidFill>
                  <a:schemeClr val="accent4">
                    <a:lumMod val="50000"/>
                  </a:schemeClr>
                </a:solidFill>
                <a:latin typeface="Mistral" pitchFamily="66" charset="0"/>
              </a:rPr>
              <a:t>Un exemple de tension : la situation en Asie orientale</a:t>
            </a:r>
          </a:p>
        </p:txBody>
      </p:sp>
      <p:pic>
        <p:nvPicPr>
          <p:cNvPr id="4" name="Picture 2" descr="http://www.courrierinternational.com/files/illustrations/article/2012/09/1143/1143-Carte-ChineJapon.jpg"/>
          <p:cNvPicPr>
            <a:picLocks noChangeAspect="1" noChangeArrowheads="1"/>
          </p:cNvPicPr>
          <p:nvPr/>
        </p:nvPicPr>
        <p:blipFill rotWithShape="1">
          <a:blip r:embed="rId3" cstate="print"/>
          <a:srcRect t="4159" r="3033"/>
          <a:stretch/>
        </p:blipFill>
        <p:spPr bwMode="auto">
          <a:xfrm>
            <a:off x="28396" y="442420"/>
            <a:ext cx="4543603" cy="6320804"/>
          </a:xfrm>
          <a:prstGeom prst="rect">
            <a:avLst/>
          </a:prstGeom>
          <a:noFill/>
          <a:ln>
            <a:solidFill>
              <a:srgbClr val="002060"/>
            </a:solidFill>
          </a:ln>
        </p:spPr>
      </p:pic>
      <p:sp>
        <p:nvSpPr>
          <p:cNvPr id="5" name="Ellipse 4"/>
          <p:cNvSpPr/>
          <p:nvPr/>
        </p:nvSpPr>
        <p:spPr>
          <a:xfrm>
            <a:off x="2300197" y="3602822"/>
            <a:ext cx="2271803" cy="27785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607202" y="442420"/>
            <a:ext cx="4357286" cy="1569660"/>
          </a:xfrm>
          <a:prstGeom prst="rect">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1200" b="1" u="sng" cap="small" dirty="0" smtClean="0">
                <a:latin typeface="Tw Cen MT" pitchFamily="34" charset="0"/>
              </a:rPr>
              <a:t>Questions (documentaire + carte)</a:t>
            </a:r>
          </a:p>
          <a:p>
            <a:pPr algn="ctr"/>
            <a:r>
              <a:rPr lang="fr-FR" sz="1200" b="1" dirty="0" smtClean="0">
                <a:latin typeface="Tw Cen MT" pitchFamily="34" charset="0"/>
              </a:rPr>
              <a:t>1. Où sont situées les îles de la discorde ? Entourez-les en rouge sur la carte ?</a:t>
            </a:r>
          </a:p>
          <a:p>
            <a:pPr algn="ctr"/>
            <a:r>
              <a:rPr lang="fr-FR" sz="1200" b="1" dirty="0" smtClean="0">
                <a:latin typeface="Tw Cen MT" pitchFamily="34" charset="0"/>
              </a:rPr>
              <a:t>2. A qui appartiennent-elles et par quelles puissances sont-elles disputées ?</a:t>
            </a:r>
          </a:p>
          <a:p>
            <a:pPr algn="ctr"/>
            <a:r>
              <a:rPr lang="fr-FR" sz="1200" b="1" dirty="0" smtClean="0">
                <a:latin typeface="Tw Cen MT" pitchFamily="34" charset="0"/>
              </a:rPr>
              <a:t>3. Quelles en sont les raisons évoquées dans le documentaire ? </a:t>
            </a:r>
          </a:p>
          <a:p>
            <a:pPr algn="ctr"/>
            <a:r>
              <a:rPr lang="fr-FR" sz="1200" b="1" dirty="0" smtClean="0">
                <a:latin typeface="Tw Cen MT" pitchFamily="34" charset="0"/>
              </a:rPr>
              <a:t>4. Avec quelle autre puissance asiatique le Japon est-t-il en conflit ? Pourquoi ?</a:t>
            </a:r>
          </a:p>
        </p:txBody>
      </p:sp>
      <p:sp>
        <p:nvSpPr>
          <p:cNvPr id="14" name="Rectangle 1"/>
          <p:cNvSpPr>
            <a:spLocks noChangeArrowheads="1"/>
          </p:cNvSpPr>
          <p:nvPr/>
        </p:nvSpPr>
        <p:spPr bwMode="auto">
          <a:xfrm>
            <a:off x="4617787" y="4531115"/>
            <a:ext cx="4357286" cy="2246769"/>
          </a:xfrm>
          <a:prstGeom prst="rect">
            <a:avLst/>
          </a:prstGeom>
          <a:solidFill>
            <a:schemeClr val="accent4">
              <a:lumMod val="40000"/>
              <a:lumOff val="60000"/>
              <a:alpha val="50000"/>
            </a:schemeClr>
          </a:solid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fr-FR" sz="1400" b="1" i="0" u="none" strike="noStrike" cap="none" normalizeH="0" baseline="0" dirty="0" smtClean="0">
                <a:ln>
                  <a:noFill/>
                </a:ln>
                <a:solidFill>
                  <a:schemeClr val="tx1"/>
                </a:solidFill>
                <a:effectLst/>
                <a:latin typeface="Tw Cen MT" pitchFamily="34" charset="0"/>
                <a:cs typeface="Arial" pitchFamily="34" charset="0"/>
              </a:rPr>
              <a:t>Les iles </a:t>
            </a:r>
            <a:r>
              <a:rPr kumimoji="0" lang="fr-FR" sz="1400" b="1" i="0" u="none" strike="noStrike" cap="none" normalizeH="0" baseline="0" dirty="0" err="1" smtClean="0">
                <a:ln>
                  <a:noFill/>
                </a:ln>
                <a:solidFill>
                  <a:schemeClr val="tx1"/>
                </a:solidFill>
                <a:effectLst/>
                <a:latin typeface="Tw Cen MT" pitchFamily="34" charset="0"/>
                <a:cs typeface="Arial" pitchFamily="34" charset="0"/>
              </a:rPr>
              <a:t>Diaoyu</a:t>
            </a:r>
            <a:r>
              <a:rPr kumimoji="0" lang="fr-FR" sz="1400" b="1" i="0" u="none" strike="noStrike" cap="none" normalizeH="0" baseline="0" dirty="0" smtClean="0">
                <a:ln>
                  <a:noFill/>
                </a:ln>
                <a:solidFill>
                  <a:schemeClr val="tx1"/>
                </a:solidFill>
                <a:effectLst/>
                <a:latin typeface="Tw Cen MT" pitchFamily="34" charset="0"/>
                <a:cs typeface="Arial" pitchFamily="34" charset="0"/>
              </a:rPr>
              <a:t> (en chinois) ou</a:t>
            </a:r>
            <a:r>
              <a:rPr kumimoji="0" lang="fr-FR" sz="1400" b="1" i="0" u="none" strike="noStrike" cap="none" normalizeH="0" dirty="0" smtClean="0">
                <a:ln>
                  <a:noFill/>
                </a:ln>
                <a:solidFill>
                  <a:schemeClr val="tx1"/>
                </a:solidFill>
                <a:effectLst/>
                <a:latin typeface="Tw Cen MT" pitchFamily="34" charset="0"/>
                <a:cs typeface="Arial" pitchFamily="34" charset="0"/>
              </a:rPr>
              <a:t> </a:t>
            </a:r>
            <a:r>
              <a:rPr kumimoji="0" lang="fr-FR" sz="1400" b="1" i="0" u="none" strike="noStrike" cap="none" normalizeH="0" dirty="0" err="1" smtClean="0">
                <a:ln>
                  <a:noFill/>
                </a:ln>
                <a:solidFill>
                  <a:schemeClr val="tx1"/>
                </a:solidFill>
                <a:effectLst/>
                <a:latin typeface="Tw Cen MT" pitchFamily="34" charset="0"/>
                <a:cs typeface="Arial" pitchFamily="34" charset="0"/>
              </a:rPr>
              <a:t>Senkaku</a:t>
            </a:r>
            <a:r>
              <a:rPr kumimoji="0" lang="fr-FR" sz="1400" b="1" i="0" u="none" strike="noStrike" cap="none" normalizeH="0" dirty="0" smtClean="0">
                <a:ln>
                  <a:noFill/>
                </a:ln>
                <a:solidFill>
                  <a:schemeClr val="tx1"/>
                </a:solidFill>
                <a:effectLst/>
                <a:latin typeface="Tw Cen MT" pitchFamily="34" charset="0"/>
                <a:cs typeface="Arial" pitchFamily="34" charset="0"/>
              </a:rPr>
              <a:t> (en japonais) sont situées en mer de Chine Orientale. </a:t>
            </a:r>
            <a:r>
              <a:rPr lang="fr-FR" sz="1400" b="1" dirty="0" smtClean="0">
                <a:latin typeface="Tw Cen MT" pitchFamily="34" charset="0"/>
                <a:cs typeface="Arial" pitchFamily="34" charset="0"/>
              </a:rPr>
              <a:t>Elles appartiennent au Japon mais sont revendiquées par la Chine et Taïwan car ce sont des eaux très poissonneuses qui renferment vraisemblablement des hydrocarbures. Il s’agit donc là d’un conflit pour le contrôle des eaux territoriales. Le Japon est par ailleurs en conflit avec un autre de ses voisins, la Corée du Sud à propos d’un même type de contesté : les iles </a:t>
            </a:r>
            <a:r>
              <a:rPr lang="fr-FR" sz="1400" b="1" dirty="0" err="1" smtClean="0">
                <a:latin typeface="Tw Cen MT" pitchFamily="34" charset="0"/>
                <a:cs typeface="Arial" pitchFamily="34" charset="0"/>
              </a:rPr>
              <a:t>Dokdo</a:t>
            </a:r>
            <a:r>
              <a:rPr lang="fr-FR" sz="1400" b="1" dirty="0" smtClean="0">
                <a:latin typeface="Tw Cen MT" pitchFamily="34" charset="0"/>
                <a:cs typeface="Arial" pitchFamily="34" charset="0"/>
              </a:rPr>
              <a:t> (</a:t>
            </a:r>
            <a:r>
              <a:rPr lang="fr-FR" sz="1400" b="1" smtClean="0">
                <a:latin typeface="Tw Cen MT" pitchFamily="34" charset="0"/>
                <a:cs typeface="Arial" pitchFamily="34" charset="0"/>
              </a:rPr>
              <a:t>en coréen) </a:t>
            </a:r>
            <a:r>
              <a:rPr lang="fr-FR" sz="1400" b="1" dirty="0" smtClean="0">
                <a:latin typeface="Tw Cen MT" pitchFamily="34" charset="0"/>
                <a:cs typeface="Arial" pitchFamily="34" charset="0"/>
              </a:rPr>
              <a:t>et </a:t>
            </a:r>
            <a:r>
              <a:rPr lang="fr-FR" sz="1400" b="1" dirty="0" err="1" smtClean="0">
                <a:latin typeface="Tw Cen MT" pitchFamily="34" charset="0"/>
                <a:cs typeface="Arial" pitchFamily="34" charset="0"/>
              </a:rPr>
              <a:t>Takeshima</a:t>
            </a:r>
            <a:r>
              <a:rPr lang="fr-FR" sz="1400" b="1" dirty="0" smtClean="0">
                <a:latin typeface="Tw Cen MT" pitchFamily="34" charset="0"/>
                <a:cs typeface="Arial" pitchFamily="34" charset="0"/>
              </a:rPr>
              <a:t> (en japonais)</a:t>
            </a:r>
            <a:endParaRPr kumimoji="0" lang="fr-FR" sz="1400" b="1" i="0" u="none" strike="noStrike" cap="none" normalizeH="0" baseline="0" dirty="0" smtClean="0">
              <a:ln>
                <a:noFill/>
              </a:ln>
              <a:solidFill>
                <a:schemeClr val="tx1"/>
              </a:solidFill>
              <a:effectLst/>
              <a:latin typeface="Tw Cen MT" pitchFamily="34" charset="0"/>
              <a:cs typeface="Arial" pitchFamily="34" charset="0"/>
            </a:endParaRPr>
          </a:p>
        </p:txBody>
      </p:sp>
      <p:sp>
        <p:nvSpPr>
          <p:cNvPr id="15" name="Ellipse 14"/>
          <p:cNvSpPr/>
          <p:nvPr/>
        </p:nvSpPr>
        <p:spPr>
          <a:xfrm>
            <a:off x="2699792" y="1844824"/>
            <a:ext cx="1656184" cy="12218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613402" y="2060848"/>
            <a:ext cx="4326907" cy="2304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b="1" i="1" u="sng" dirty="0" smtClean="0">
                <a:latin typeface="Tw Cen MT" panose="020B0602020104020603" pitchFamily="34" charset="0"/>
              </a:rPr>
              <a:t>Pour insérer la vidéo sur les îles </a:t>
            </a:r>
            <a:r>
              <a:rPr lang="fr-FR" sz="1600" b="1" i="1" u="sng" dirty="0" err="1" smtClean="0">
                <a:latin typeface="Tw Cen MT" panose="020B0602020104020603" pitchFamily="34" charset="0"/>
              </a:rPr>
              <a:t>Senkaku</a:t>
            </a:r>
            <a:r>
              <a:rPr lang="fr-FR" sz="1600" b="1" i="1" u="sng" dirty="0" smtClean="0">
                <a:latin typeface="Tw Cen MT" panose="020B0602020104020603" pitchFamily="34" charset="0"/>
              </a:rPr>
              <a:t>/</a:t>
            </a:r>
            <a:r>
              <a:rPr lang="fr-FR" sz="1600" b="1" i="1" u="sng" dirty="0" err="1" smtClean="0">
                <a:latin typeface="Tw Cen MT" panose="020B0602020104020603" pitchFamily="34" charset="0"/>
              </a:rPr>
              <a:t>Diaoyu</a:t>
            </a:r>
            <a:r>
              <a:rPr lang="fr-FR" sz="1600" b="1" i="1" u="sng" dirty="0" smtClean="0">
                <a:latin typeface="Tw Cen MT" panose="020B0602020104020603" pitchFamily="34" charset="0"/>
              </a:rPr>
              <a:t>  : </a:t>
            </a:r>
          </a:p>
          <a:p>
            <a:pPr algn="ctr"/>
            <a:r>
              <a:rPr lang="fr-FR" sz="1600" b="1" i="1" dirty="0" smtClean="0">
                <a:latin typeface="Tw Cen MT" panose="020B0602020104020603" pitchFamily="34" charset="0"/>
              </a:rPr>
              <a:t>1. Dans l’onglet « insertion », cliquez sur « Vidéo » 2. puis sur « vidéo à partir du fichier »</a:t>
            </a:r>
          </a:p>
          <a:p>
            <a:pPr algn="ctr"/>
            <a:r>
              <a:rPr lang="fr-FR" sz="1600" b="1" i="1" dirty="0" smtClean="0">
                <a:latin typeface="Tw Cen MT" panose="020B0602020104020603" pitchFamily="34" charset="0"/>
              </a:rPr>
              <a:t>3. Sélectionnez la vidéo puis cliquez sur « insérer »</a:t>
            </a:r>
          </a:p>
          <a:p>
            <a:pPr algn="ctr"/>
            <a:r>
              <a:rPr lang="fr-FR" sz="1600" b="1" i="1" dirty="0" smtClean="0">
                <a:latin typeface="Tw Cen MT" panose="020B0602020104020603" pitchFamily="34" charset="0"/>
              </a:rPr>
              <a:t>4. Redimensionnez la vidéo au format voulu</a:t>
            </a:r>
          </a:p>
          <a:p>
            <a:pPr algn="ctr"/>
            <a:endParaRPr lang="fr-FR" sz="1600" b="1" i="1" dirty="0">
              <a:latin typeface="Tw Cen MT" panose="020B0602020104020603" pitchFamily="34" charset="0"/>
            </a:endParaRPr>
          </a:p>
          <a:p>
            <a:pPr algn="ctr"/>
            <a:r>
              <a:rPr lang="fr-FR" sz="1600" b="1" i="1" dirty="0" smtClean="0">
                <a:latin typeface="Tw Cen MT" panose="020B0602020104020603" pitchFamily="34" charset="0"/>
              </a:rPr>
              <a:t>Lien actif vers la vidéo :</a:t>
            </a:r>
          </a:p>
          <a:p>
            <a:pPr algn="ctr"/>
            <a:r>
              <a:rPr lang="fr-FR" sz="1600" b="1" i="1" dirty="0">
                <a:latin typeface="Tw Cen MT" panose="020B0602020104020603" pitchFamily="34" charset="0"/>
                <a:hlinkClick r:id="rId4"/>
              </a:rPr>
              <a:t>https://www.youtube.com/watch?v=LKlOOBRZIUY</a:t>
            </a:r>
            <a:endParaRPr lang="fr-FR" sz="1600" b="1" i="1" dirty="0" smtClean="0">
              <a:latin typeface="Tw Cen MT" panose="020B0602020104020603" pitchFamily="34" charset="0"/>
            </a:endParaRPr>
          </a:p>
        </p:txBody>
      </p:sp>
    </p:spTree>
    <p:extLst>
      <p:ext uri="{BB962C8B-B14F-4D97-AF65-F5344CB8AC3E}">
        <p14:creationId xmlns:p14="http://schemas.microsoft.com/office/powerpoint/2010/main" val="403698129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2000"/>
                            </p:stCondLst>
                            <p:childTnLst>
                              <p:par>
                                <p:cTn id="16" presetID="53"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500" fill="hold"/>
                                        <p:tgtEl>
                                          <p:spTgt spid="14"/>
                                        </p:tgtEl>
                                        <p:attrNameLst>
                                          <p:attrName>ppt_w</p:attrName>
                                        </p:attrNameLst>
                                      </p:cBhvr>
                                      <p:tavLst>
                                        <p:tav tm="0">
                                          <p:val>
                                            <p:fltVal val="0"/>
                                          </p:val>
                                        </p:tav>
                                        <p:tav tm="100000">
                                          <p:val>
                                            <p:strVal val="#ppt_w"/>
                                          </p:val>
                                        </p:tav>
                                      </p:tavLst>
                                    </p:anim>
                                    <p:anim calcmode="lin" valueType="num">
                                      <p:cBhvr>
                                        <p:cTn id="43" dur="1500" fill="hold"/>
                                        <p:tgtEl>
                                          <p:spTgt spid="14"/>
                                        </p:tgtEl>
                                        <p:attrNameLst>
                                          <p:attrName>ppt_h</p:attrName>
                                        </p:attrNameLst>
                                      </p:cBhvr>
                                      <p:tavLst>
                                        <p:tav tm="0">
                                          <p:val>
                                            <p:fltVal val="0"/>
                                          </p:val>
                                        </p:tav>
                                        <p:tav tm="100000">
                                          <p:val>
                                            <p:strVal val="#ppt_h"/>
                                          </p:val>
                                        </p:tav>
                                      </p:tavLst>
                                    </p:anim>
                                    <p:animEffect transition="in" filter="fade">
                                      <p:cBhvr>
                                        <p:cTn id="4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4" grpId="0" animBg="1"/>
      <p:bldP spid="1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22632" y="57398"/>
            <a:ext cx="3409908" cy="923330"/>
          </a:xfrm>
          <a:prstGeom prst="rect">
            <a:avLst/>
          </a:prstGeom>
          <a:noFill/>
        </p:spPr>
        <p:txBody>
          <a:bodyPr wrap="none" rtlCol="0">
            <a:spAutoFit/>
          </a:bodyPr>
          <a:lstStyle/>
          <a:p>
            <a:r>
              <a:rPr lang="fr-FR" sz="5400" u="sng" dirty="0" smtClean="0">
                <a:solidFill>
                  <a:schemeClr val="accent4">
                    <a:lumMod val="20000"/>
                    <a:lumOff val="80000"/>
                  </a:schemeClr>
                </a:solidFill>
                <a:effectLst>
                  <a:outerShdw blurRad="38100" dist="38100" dir="2700000" algn="tl">
                    <a:srgbClr val="000000">
                      <a:alpha val="43137"/>
                    </a:srgbClr>
                  </a:outerShdw>
                </a:effectLst>
                <a:latin typeface="John Handy LET" pitchFamily="2" charset="0"/>
              </a:rPr>
              <a:t>Conclusion</a:t>
            </a:r>
            <a:endParaRPr lang="fr-FR" sz="5400" u="sng" dirty="0">
              <a:solidFill>
                <a:schemeClr val="accent4">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3" name="ZoneTexte 2"/>
          <p:cNvSpPr txBox="1"/>
          <p:nvPr/>
        </p:nvSpPr>
        <p:spPr>
          <a:xfrm>
            <a:off x="232901" y="836712"/>
            <a:ext cx="8678198" cy="2246769"/>
          </a:xfrm>
          <a:prstGeom prst="rect">
            <a:avLst/>
          </a:prstGeom>
          <a:gradFill>
            <a:gsLst>
              <a:gs pos="80000">
                <a:schemeClr val="accent4">
                  <a:shade val="93000"/>
                  <a:satMod val="130000"/>
                  <a:alpha val="42000"/>
                </a:schemeClr>
              </a:gs>
              <a:gs pos="100000">
                <a:schemeClr val="accent4">
                  <a:shade val="94000"/>
                  <a:satMod val="135000"/>
                </a:schemeClr>
              </a:gs>
            </a:gsLst>
          </a:gradFill>
          <a:ln>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fr-FR" sz="1400" b="1" dirty="0" smtClean="0">
                <a:latin typeface="Tw Cen MT" pitchFamily="34" charset="0"/>
              </a:rPr>
              <a:t>Le processus de mondialisation, s’il contribue à intégrer de manière croissante de plus en plus de territoires, demeure toutefois sélectif. En renforçant l’interdépendance entre les espaces, il contribue aussi à les hiérarchiser. Certaines contraintes comme l’enclavement, la faiblesse des infrastructures de transports ou encore l’absence d’accès à  la mer contrarient la participation de certains territoires à l’économie mondialisée. </a:t>
            </a:r>
          </a:p>
          <a:p>
            <a:pPr algn="just"/>
            <a:r>
              <a:rPr lang="fr-FR" sz="1400" b="1" dirty="0" smtClean="0">
                <a:latin typeface="Tw Cen MT" pitchFamily="34" charset="0"/>
              </a:rPr>
              <a:t>Par ailleurs, la valorisation des espaces maritimes devient aujourd’hui un enjeu géostratégique incontournable : l’appropriation des ressources halieutiques comme des hydrocarbures off-shore suscite tensions et menaces. Les façades maritimes sont aujourd’hui devenues des interfaces majeures (attraction des hommes et des activités). Elles sont des nœuds sur lesquels s’appuient les échanges mondiaux qui transitent essentiellement par transport naval. La sécurisation des voies de communication maritime est donc primordiale pour l’économie mondialisée bien qu’elles soient difficiles à surveiller car confrontées à de multiples activités illégales. </a:t>
            </a:r>
            <a:endParaRPr lang="fr-FR" sz="1400" b="1" dirty="0">
              <a:latin typeface="Tw Cen MT" pitchFamily="34" charset="0"/>
            </a:endParaRPr>
          </a:p>
        </p:txBody>
      </p:sp>
      <p:pic>
        <p:nvPicPr>
          <p:cNvPr id="1026" name="Picture 2" descr="Ecuador Narco Sub Seized">
            <a:hlinkClick r:id="rId3" tooltip="Ecuador Narco Sub Seize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45" y="3212976"/>
            <a:ext cx="4346771" cy="3456384"/>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716016" y="6300028"/>
            <a:ext cx="4209628" cy="369332"/>
          </a:xfrm>
          <a:prstGeom prst="rect">
            <a:avLst/>
          </a:prstGeom>
          <a:solidFill>
            <a:schemeClr val="accent5">
              <a:lumMod val="20000"/>
              <a:lumOff val="80000"/>
            </a:schemeClr>
          </a:solidFill>
          <a:ln>
            <a:solidFill>
              <a:srgbClr val="7030A0"/>
            </a:solidFill>
          </a:ln>
        </p:spPr>
        <p:txBody>
          <a:bodyPr wrap="square" lIns="36000" tIns="0" rIns="36000" bIns="0" rtlCol="0">
            <a:spAutoFit/>
          </a:bodyPr>
          <a:lstStyle/>
          <a:p>
            <a:pPr algn="ctr"/>
            <a:r>
              <a:rPr lang="fr-FR" sz="1200" b="1" dirty="0" smtClean="0">
                <a:solidFill>
                  <a:srgbClr val="002060"/>
                </a:solidFill>
                <a:latin typeface="Tw Cen MT" pitchFamily="34" charset="0"/>
                <a:sym typeface="Wingdings"/>
              </a:rPr>
              <a:t> </a:t>
            </a:r>
            <a:r>
              <a:rPr lang="fr-FR" sz="1200" b="1" dirty="0" smtClean="0">
                <a:solidFill>
                  <a:srgbClr val="002060"/>
                </a:solidFill>
                <a:latin typeface="Tw Cen MT" pitchFamily="34" charset="0"/>
              </a:rPr>
              <a:t>L’une des dernières trouvailles des narcotrafiquants pour acheminer leurs cargaisons vers les lieux de consommation.</a:t>
            </a:r>
            <a:endParaRPr lang="fr-FR" sz="1200" b="1" dirty="0">
              <a:solidFill>
                <a:srgbClr val="002060"/>
              </a:solidFill>
              <a:latin typeface="Tw Cen MT" pitchFamily="34" charset="0"/>
            </a:endParaRPr>
          </a:p>
        </p:txBody>
      </p:sp>
      <p:pic>
        <p:nvPicPr>
          <p:cNvPr id="6" name="Picture 2" descr="http://www.snopes.com/photos/boats/graphics/drugboat.jpg"/>
          <p:cNvPicPr>
            <a:picLocks noChangeAspect="1" noChangeArrowheads="1"/>
          </p:cNvPicPr>
          <p:nvPr/>
        </p:nvPicPr>
        <p:blipFill>
          <a:blip r:embed="rId5" cstate="print"/>
          <a:srcRect/>
          <a:stretch>
            <a:fillRect/>
          </a:stretch>
        </p:blipFill>
        <p:spPr bwMode="auto">
          <a:xfrm>
            <a:off x="4716015" y="3189754"/>
            <a:ext cx="4195083" cy="3012881"/>
          </a:xfrm>
          <a:prstGeom prst="rect">
            <a:avLst/>
          </a:prstGeom>
          <a:noFill/>
          <a:ln>
            <a:solidFill>
              <a:srgbClr val="7030A0"/>
            </a:solidFill>
          </a:ln>
        </p:spPr>
      </p:pic>
      <p:sp>
        <p:nvSpPr>
          <p:cNvPr id="7" name="ZoneTexte 6"/>
          <p:cNvSpPr txBox="1"/>
          <p:nvPr/>
        </p:nvSpPr>
        <p:spPr>
          <a:xfrm>
            <a:off x="7642643" y="6004283"/>
            <a:ext cx="1265684" cy="184666"/>
          </a:xfrm>
          <a:prstGeom prst="rect">
            <a:avLst/>
          </a:prstGeom>
          <a:solidFill>
            <a:schemeClr val="accent5">
              <a:lumMod val="20000"/>
              <a:lumOff val="80000"/>
            </a:schemeClr>
          </a:solidFill>
          <a:ln>
            <a:solidFill>
              <a:srgbClr val="7030A0"/>
            </a:solidFill>
          </a:ln>
        </p:spPr>
        <p:txBody>
          <a:bodyPr wrap="square" lIns="36000" tIns="0" rIns="36000" bIns="0" rtlCol="0">
            <a:spAutoFit/>
          </a:bodyPr>
          <a:lstStyle/>
          <a:p>
            <a:pPr algn="ctr"/>
            <a:r>
              <a:rPr lang="fr-FR" sz="1200" b="1" dirty="0" smtClean="0">
                <a:solidFill>
                  <a:srgbClr val="002060"/>
                </a:solidFill>
                <a:latin typeface="Tw Cen MT" pitchFamily="34" charset="0"/>
                <a:sym typeface="Wingdings"/>
              </a:rPr>
              <a:t>…ou encore ….</a:t>
            </a:r>
            <a:endParaRPr lang="fr-FR" sz="1200" b="1" dirty="0">
              <a:solidFill>
                <a:srgbClr val="002060"/>
              </a:solidFill>
              <a:latin typeface="Tw Cen MT" pitchFamily="34" charset="0"/>
            </a:endParaRPr>
          </a:p>
        </p:txBody>
      </p:sp>
    </p:spTree>
    <p:extLst>
      <p:ext uri="{BB962C8B-B14F-4D97-AF65-F5344CB8AC3E}">
        <p14:creationId xmlns:p14="http://schemas.microsoft.com/office/powerpoint/2010/main" val="58062295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heel(1)">
                                      <p:cBhvr>
                                        <p:cTn id="24" dur="2000"/>
                                        <p:tgtEl>
                                          <p:spTgt spid="10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2000" fill="hold"/>
                                        <p:tgtEl>
                                          <p:spTgt spid="7"/>
                                        </p:tgtEl>
                                        <p:attrNameLst>
                                          <p:attrName>ppt_w</p:attrName>
                                        </p:attrNameLst>
                                      </p:cBhvr>
                                      <p:tavLst>
                                        <p:tav tm="0">
                                          <p:val>
                                            <p:fltVal val="0"/>
                                          </p:val>
                                        </p:tav>
                                        <p:tav tm="100000">
                                          <p:val>
                                            <p:strVal val="#ppt_w"/>
                                          </p:val>
                                        </p:tav>
                                      </p:tavLst>
                                    </p:anim>
                                    <p:anim calcmode="lin" valueType="num">
                                      <p:cBhvr>
                                        <p:cTn id="40" dur="2000" fill="hold"/>
                                        <p:tgtEl>
                                          <p:spTgt spid="7"/>
                                        </p:tgtEl>
                                        <p:attrNameLst>
                                          <p:attrName>ppt_h</p:attrName>
                                        </p:attrNameLst>
                                      </p:cBhvr>
                                      <p:tavLst>
                                        <p:tav tm="0">
                                          <p:val>
                                            <p:fltVal val="0"/>
                                          </p:val>
                                        </p:tav>
                                        <p:tav tm="100000">
                                          <p:val>
                                            <p:strVal val="#ppt_h"/>
                                          </p:val>
                                        </p:tav>
                                      </p:tavLst>
                                    </p:anim>
                                    <p:animEffect transition="in" filter="fade">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aboutus.ft.com/wp-content/blogs.dir/98/files/2011/09/Glasscity_2011_L_forWeb.jpg"/>
          <p:cNvPicPr>
            <a:picLocks noChangeAspect="1" noChangeArrowheads="1"/>
          </p:cNvPicPr>
          <p:nvPr/>
        </p:nvPicPr>
        <p:blipFill>
          <a:blip r:embed="rId3"/>
          <a:srcRect l="16444" t="16084" r="8765"/>
          <a:stretch>
            <a:fillRect/>
          </a:stretch>
        </p:blipFill>
        <p:spPr bwMode="auto">
          <a:xfrm>
            <a:off x="0" y="0"/>
            <a:ext cx="9144000" cy="6929462"/>
          </a:xfrm>
          <a:prstGeom prst="rect">
            <a:avLst/>
          </a:prstGeom>
          <a:noFill/>
        </p:spPr>
      </p:pic>
      <p:sp>
        <p:nvSpPr>
          <p:cNvPr id="3" name="ZoneTexte 2"/>
          <p:cNvSpPr txBox="1"/>
          <p:nvPr/>
        </p:nvSpPr>
        <p:spPr>
          <a:xfrm>
            <a:off x="5924849" y="0"/>
            <a:ext cx="3219151" cy="923330"/>
          </a:xfrm>
          <a:prstGeom prst="rect">
            <a:avLst/>
          </a:prstGeom>
          <a:noFill/>
        </p:spPr>
        <p:txBody>
          <a:bodyPr wrap="none" rtlCol="0">
            <a:spAutoFit/>
          </a:bodyPr>
          <a:lstStyle/>
          <a:p>
            <a:r>
              <a:rPr lang="fr-FR" sz="5400" u="sng" dirty="0" smtClean="0">
                <a:solidFill>
                  <a:schemeClr val="accent4">
                    <a:lumMod val="20000"/>
                    <a:lumOff val="80000"/>
                  </a:schemeClr>
                </a:solidFill>
                <a:effectLst>
                  <a:outerShdw blurRad="38100" dist="38100" dir="2700000" algn="tl">
                    <a:srgbClr val="000000">
                      <a:alpha val="43137"/>
                    </a:srgbClr>
                  </a:outerShdw>
                </a:effectLst>
                <a:latin typeface="John Handy LET" pitchFamily="2" charset="0"/>
              </a:rPr>
              <a:t>Ressources</a:t>
            </a:r>
            <a:endParaRPr lang="fr-FR" sz="5400" u="sng" dirty="0">
              <a:solidFill>
                <a:schemeClr val="accent4">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4" name="Rectangle 3"/>
          <p:cNvSpPr/>
          <p:nvPr/>
        </p:nvSpPr>
        <p:spPr>
          <a:xfrm>
            <a:off x="0" y="1412776"/>
            <a:ext cx="9144000" cy="4786346"/>
          </a:xfrm>
          <a:prstGeom prst="rect">
            <a:avLst/>
          </a:prstGeom>
          <a:solidFill>
            <a:schemeClr val="accent5">
              <a:lumMod val="40000"/>
              <a:lumOff val="60000"/>
              <a:alpha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u="sng" dirty="0" smtClean="0">
                <a:solidFill>
                  <a:srgbClr val="002060"/>
                </a:solidFill>
                <a:latin typeface="Tw Cen MT" pitchFamily="34" charset="0"/>
              </a:rPr>
              <a:t>Fiche Eduscol</a:t>
            </a:r>
          </a:p>
          <a:p>
            <a:r>
              <a:rPr lang="fr-FR" sz="1200" b="1" i="1" dirty="0" smtClean="0">
                <a:solidFill>
                  <a:srgbClr val="002060"/>
                </a:solidFill>
                <a:latin typeface="Tw Cen MT" pitchFamily="34" charset="0"/>
              </a:rPr>
              <a:t>http://cache.media.eduscol.education.fr/file/lycee/43/9/LyceeGT_Ressources_Geo_T_06_Th2_Q2_Territoires_dans_la_mondialisation_213439.pdf</a:t>
            </a:r>
          </a:p>
          <a:p>
            <a:endParaRPr lang="fr-FR" sz="1200" b="1" dirty="0" smtClean="0">
              <a:solidFill>
                <a:srgbClr val="002060"/>
              </a:solidFill>
              <a:latin typeface="Tw Cen MT" pitchFamily="34" charset="0"/>
            </a:endParaRPr>
          </a:p>
          <a:p>
            <a:r>
              <a:rPr lang="fr-FR" sz="1200" b="1" u="sng" dirty="0" smtClean="0">
                <a:solidFill>
                  <a:srgbClr val="002060"/>
                </a:solidFill>
                <a:latin typeface="Tw Cen MT" pitchFamily="34" charset="0"/>
              </a:rPr>
              <a:t>Sur l’organisation de l’espace mondial : les pôles et espaces majeurs/territoires en marge de la mondialisation</a:t>
            </a:r>
          </a:p>
          <a:p>
            <a:r>
              <a:rPr lang="fr-FR" sz="1200" b="1" i="1" dirty="0" smtClean="0">
                <a:solidFill>
                  <a:srgbClr val="002060"/>
                </a:solidFill>
                <a:latin typeface="Tw Cen MT" pitchFamily="34" charset="0"/>
              </a:rPr>
              <a:t>http://planete-cartographique.com/CartoProduction/CartoProductionFeuille.htm</a:t>
            </a:r>
          </a:p>
          <a:p>
            <a:r>
              <a:rPr lang="fr-FR" sz="1200" b="1" i="1" dirty="0" smtClean="0">
                <a:solidFill>
                  <a:srgbClr val="002060"/>
                </a:solidFill>
                <a:latin typeface="Tw Cen MT" pitchFamily="34" charset="0"/>
              </a:rPr>
              <a:t>http://www.scienceshumaines.com/points-de-reperes-les-villes-globales_fr_24655.html</a:t>
            </a:r>
          </a:p>
          <a:p>
            <a:r>
              <a:rPr lang="fr-FR" sz="1200" b="1" i="1" dirty="0" smtClean="0">
                <a:solidFill>
                  <a:srgbClr val="002060"/>
                </a:solidFill>
                <a:latin typeface="Tw Cen MT" pitchFamily="34" charset="0"/>
              </a:rPr>
              <a:t>http://www.ladocumentationfrancaise.fr/dossiers/d000534-l-emergence-des-brics-focus-sur-l-afrique-du-sud-et-le-bresil/la-montee-en-puissance-du-</a:t>
            </a:r>
          </a:p>
          <a:p>
            <a:pPr algn="r"/>
            <a:r>
              <a:rPr lang="fr-FR" sz="1200" b="1" i="1" dirty="0" smtClean="0">
                <a:solidFill>
                  <a:srgbClr val="002060"/>
                </a:solidFill>
                <a:latin typeface="Tw Cen MT" pitchFamily="34" charset="0"/>
              </a:rPr>
              <a:t>groupe-des-</a:t>
            </a:r>
            <a:r>
              <a:rPr lang="fr-FR" sz="1200" b="1" i="1" dirty="0" err="1" smtClean="0">
                <a:solidFill>
                  <a:srgbClr val="002060"/>
                </a:solidFill>
                <a:latin typeface="Tw Cen MT" pitchFamily="34" charset="0"/>
              </a:rPr>
              <a:t>brics</a:t>
            </a:r>
            <a:r>
              <a:rPr lang="fr-FR" sz="1200" b="1" i="1" dirty="0" smtClean="0">
                <a:solidFill>
                  <a:srgbClr val="002060"/>
                </a:solidFill>
                <a:latin typeface="Tw Cen MT" pitchFamily="34" charset="0"/>
              </a:rPr>
              <a:t>-</a:t>
            </a:r>
            <a:r>
              <a:rPr lang="fr-FR" sz="1200" b="1" i="1" dirty="0" err="1" smtClean="0">
                <a:solidFill>
                  <a:srgbClr val="002060"/>
                </a:solidFill>
                <a:latin typeface="Tw Cen MT" pitchFamily="34" charset="0"/>
              </a:rPr>
              <a:t>bresil</a:t>
            </a:r>
            <a:r>
              <a:rPr lang="fr-FR" sz="1200" b="1" i="1" dirty="0" smtClean="0">
                <a:solidFill>
                  <a:srgbClr val="002060"/>
                </a:solidFill>
                <a:latin typeface="Tw Cen MT" pitchFamily="34" charset="0"/>
              </a:rPr>
              <a:t>-</a:t>
            </a:r>
            <a:r>
              <a:rPr lang="fr-FR" sz="1200" b="1" i="1" dirty="0" err="1" smtClean="0">
                <a:solidFill>
                  <a:srgbClr val="002060"/>
                </a:solidFill>
                <a:latin typeface="Tw Cen MT" pitchFamily="34" charset="0"/>
              </a:rPr>
              <a:t>russie</a:t>
            </a:r>
            <a:r>
              <a:rPr lang="fr-FR" sz="1200" b="1" i="1" dirty="0" smtClean="0">
                <a:solidFill>
                  <a:srgbClr val="002060"/>
                </a:solidFill>
                <a:latin typeface="Tw Cen MT" pitchFamily="34" charset="0"/>
              </a:rPr>
              <a:t>-inde-chine-</a:t>
            </a:r>
            <a:r>
              <a:rPr lang="fr-FR" sz="1200" b="1" i="1" dirty="0" err="1" smtClean="0">
                <a:solidFill>
                  <a:srgbClr val="002060"/>
                </a:solidFill>
                <a:latin typeface="Tw Cen MT" pitchFamily="34" charset="0"/>
              </a:rPr>
              <a:t>afrique</a:t>
            </a:r>
            <a:r>
              <a:rPr lang="fr-FR" sz="1200" b="1" i="1" dirty="0" smtClean="0">
                <a:solidFill>
                  <a:srgbClr val="002060"/>
                </a:solidFill>
                <a:latin typeface="Tw Cen MT" pitchFamily="34" charset="0"/>
              </a:rPr>
              <a:t>-du-sud</a:t>
            </a:r>
          </a:p>
          <a:p>
            <a:r>
              <a:rPr lang="fr-FR" sz="1200" b="1" i="1" dirty="0" smtClean="0">
                <a:solidFill>
                  <a:srgbClr val="002060"/>
                </a:solidFill>
                <a:latin typeface="Tw Cen MT" pitchFamily="34" charset="0"/>
              </a:rPr>
              <a:t>http://www.ac-nice.fr/histgeo/index.php?option=com_content&amp;view=article&amp;id=226:les-territoires-de-la-mondialisation&amp;catid=35:formations-espace-</a:t>
            </a:r>
          </a:p>
          <a:p>
            <a:pPr algn="r"/>
            <a:r>
              <a:rPr lang="fr-FR" sz="1200" b="1" i="1" dirty="0" smtClean="0">
                <a:solidFill>
                  <a:srgbClr val="002060"/>
                </a:solidFill>
                <a:latin typeface="Tw Cen MT" pitchFamily="34" charset="0"/>
              </a:rPr>
              <a:t>de-</a:t>
            </a:r>
            <a:r>
              <a:rPr lang="fr-FR" sz="1200" b="1" i="1" dirty="0" err="1" smtClean="0">
                <a:solidFill>
                  <a:srgbClr val="002060"/>
                </a:solidFill>
                <a:latin typeface="Tw Cen MT" pitchFamily="34" charset="0"/>
              </a:rPr>
              <a:t>telechargement</a:t>
            </a:r>
            <a:r>
              <a:rPr lang="fr-FR" sz="1200" b="1" i="1" dirty="0" smtClean="0">
                <a:solidFill>
                  <a:srgbClr val="002060"/>
                </a:solidFill>
                <a:latin typeface="Tw Cen MT" pitchFamily="34" charset="0"/>
              </a:rPr>
              <a:t>&amp;</a:t>
            </a:r>
            <a:r>
              <a:rPr lang="fr-FR" sz="1200" b="1" i="1" dirty="0" err="1" smtClean="0">
                <a:solidFill>
                  <a:srgbClr val="002060"/>
                </a:solidFill>
                <a:latin typeface="Tw Cen MT" pitchFamily="34" charset="0"/>
              </a:rPr>
              <a:t>Itemid</a:t>
            </a:r>
            <a:r>
              <a:rPr lang="fr-FR" sz="1200" b="1" i="1" dirty="0" smtClean="0">
                <a:solidFill>
                  <a:srgbClr val="002060"/>
                </a:solidFill>
                <a:latin typeface="Tw Cen MT" pitchFamily="34" charset="0"/>
              </a:rPr>
              <a:t>=61</a:t>
            </a:r>
          </a:p>
          <a:p>
            <a:r>
              <a:rPr lang="fr-FR" sz="1200" b="1" i="1" dirty="0" smtClean="0">
                <a:solidFill>
                  <a:srgbClr val="002060"/>
                </a:solidFill>
                <a:latin typeface="Tw Cen MT" pitchFamily="34" charset="0"/>
              </a:rPr>
              <a:t>http://cartographie.sciences-po.fr/fr/cartotheque</a:t>
            </a:r>
          </a:p>
          <a:p>
            <a:r>
              <a:rPr lang="fr-FR" sz="1200" b="1" i="1" dirty="0" smtClean="0">
                <a:solidFill>
                  <a:srgbClr val="002060"/>
                </a:solidFill>
                <a:latin typeface="Tw Cen MT" pitchFamily="34" charset="0"/>
              </a:rPr>
              <a:t>http://geoconfluences.ens-lyon.fr/doc/typespace/urb1/MetropDoc1.htm (des villes en métropoles)</a:t>
            </a:r>
          </a:p>
          <a:p>
            <a:endParaRPr lang="fr-FR" sz="1200" b="1" dirty="0" smtClean="0">
              <a:solidFill>
                <a:srgbClr val="002060"/>
              </a:solidFill>
              <a:latin typeface="Tw Cen MT" pitchFamily="34" charset="0"/>
            </a:endParaRPr>
          </a:p>
          <a:p>
            <a:endParaRPr lang="fr-FR" sz="1200" b="1" dirty="0" smtClean="0">
              <a:solidFill>
                <a:srgbClr val="002060"/>
              </a:solidFill>
              <a:latin typeface="Tw Cen MT" pitchFamily="34" charset="0"/>
            </a:endParaRPr>
          </a:p>
          <a:p>
            <a:r>
              <a:rPr lang="fr-FR" sz="1200" b="1" u="sng" dirty="0" smtClean="0">
                <a:solidFill>
                  <a:srgbClr val="002060"/>
                </a:solidFill>
                <a:latin typeface="Tw Cen MT" pitchFamily="34" charset="0"/>
              </a:rPr>
              <a:t>Sur les espaces maritimes : approche géostratégique.</a:t>
            </a:r>
          </a:p>
          <a:p>
            <a:r>
              <a:rPr lang="fr-FR" sz="1200" b="1" i="1" dirty="0" smtClean="0">
                <a:solidFill>
                  <a:srgbClr val="002060"/>
                </a:solidFill>
                <a:latin typeface="Tw Cen MT" pitchFamily="34" charset="0"/>
              </a:rPr>
              <a:t>http://www.cndp.fr/fig-st-die/2009/approches-scientifiques/itineraires-scientifiques/itineraire-4/itineraire-single/article/ouverture-du-passage-du-nord-</a:t>
            </a:r>
          </a:p>
          <a:p>
            <a:pPr algn="r"/>
            <a:r>
              <a:rPr lang="fr-FR" sz="1200" b="1" i="1" dirty="0" smtClean="0">
                <a:solidFill>
                  <a:srgbClr val="002060"/>
                </a:solidFill>
                <a:latin typeface="Tw Cen MT" pitchFamily="34" charset="0"/>
              </a:rPr>
              <a:t>ouest-quel-developpement-de-la-navigation.html</a:t>
            </a:r>
          </a:p>
          <a:p>
            <a:r>
              <a:rPr lang="fr-FR" sz="1200" b="1" i="1" dirty="0" smtClean="0">
                <a:solidFill>
                  <a:srgbClr val="002060"/>
                </a:solidFill>
                <a:latin typeface="Tw Cen MT" pitchFamily="34" charset="0"/>
              </a:rPr>
              <a:t>http://www.cndp.fr/fig-st-die/2009/approches-scientifiques/itineraires-scientifiques/itineraire-4/itineraire-single/article/droit-de-la-mer-les-etats-a-</a:t>
            </a:r>
          </a:p>
          <a:p>
            <a:pPr algn="r"/>
            <a:r>
              <a:rPr lang="fr-FR" sz="1200" b="1" i="1" dirty="0" smtClean="0">
                <a:solidFill>
                  <a:srgbClr val="002060"/>
                </a:solidFill>
                <a:latin typeface="Tw Cen MT" pitchFamily="34" charset="0"/>
              </a:rPr>
              <a:t>lassaut-de-locean-cotierisme-contre-pavillon.html</a:t>
            </a:r>
          </a:p>
          <a:p>
            <a:r>
              <a:rPr lang="fr-FR" sz="1200" b="1" i="1" dirty="0">
                <a:solidFill>
                  <a:srgbClr val="002060"/>
                </a:solidFill>
                <a:latin typeface="Tw Cen MT" pitchFamily="34" charset="0"/>
              </a:rPr>
              <a:t>http://</a:t>
            </a:r>
            <a:r>
              <a:rPr lang="fr-FR" sz="1200" b="1" i="1" dirty="0" smtClean="0">
                <a:solidFill>
                  <a:srgbClr val="002060"/>
                </a:solidFill>
                <a:latin typeface="Tw Cen MT" pitchFamily="34" charset="0"/>
              </a:rPr>
              <a:t>www.ac-paris.fr/portail/jcms/p1_547028/dossier-documentaire-les-espaces-maritimes-aujourd-hui-approche-geostrategique</a:t>
            </a:r>
          </a:p>
          <a:p>
            <a:r>
              <a:rPr lang="fr-FR" sz="1200" b="1" i="1" dirty="0">
                <a:solidFill>
                  <a:srgbClr val="002060"/>
                </a:solidFill>
                <a:latin typeface="Tw Cen MT" pitchFamily="34" charset="0"/>
              </a:rPr>
              <a:t>http://</a:t>
            </a:r>
            <a:r>
              <a:rPr lang="fr-FR" sz="1200" b="1" i="1" dirty="0" smtClean="0">
                <a:solidFill>
                  <a:srgbClr val="002060"/>
                </a:solidFill>
                <a:latin typeface="Tw Cen MT" pitchFamily="34" charset="0"/>
              </a:rPr>
              <a:t>www.ac-paris.fr/portail/jcms/p1_546842/les-espaces-maritimes-aujourd-hui-approche-geostrategique-tle-option-s</a:t>
            </a:r>
          </a:p>
          <a:p>
            <a:r>
              <a:rPr lang="fr-FR" sz="1200" b="1" i="1" dirty="0">
                <a:solidFill>
                  <a:srgbClr val="002060"/>
                </a:solidFill>
                <a:latin typeface="Tw Cen MT" pitchFamily="34" charset="0"/>
              </a:rPr>
              <a:t>http://www.pedagogie.ac-nantes.fr/1332925691210/0/fiche___ressourcepedagogique/&amp;RH=1160766403250</a:t>
            </a:r>
            <a:endParaRPr lang="fr-FR" sz="1200" b="1" i="1" dirty="0" smtClean="0">
              <a:solidFill>
                <a:srgbClr val="00206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1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To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tro Xplod - Abstract - wallpapers"/>
          <p:cNvPicPr>
            <a:picLocks noChangeAspect="1" noChangeArrowheads="1"/>
          </p:cNvPicPr>
          <p:nvPr/>
        </p:nvPicPr>
        <p:blipFill>
          <a:blip r:embed="rId3">
            <a:duotone>
              <a:prstClr val="black"/>
              <a:schemeClr val="accent4">
                <a:tint val="45000"/>
                <a:satMod val="400000"/>
              </a:schemeClr>
            </a:duotone>
          </a:blip>
          <a:srcRect l="3113" b="3113"/>
          <a:stretch>
            <a:fillRect/>
          </a:stretch>
        </p:blipFill>
        <p:spPr bwMode="auto">
          <a:xfrm flipH="1">
            <a:off x="0" y="-25804"/>
            <a:ext cx="9144000" cy="6883804"/>
          </a:xfrm>
          <a:prstGeom prst="rect">
            <a:avLst/>
          </a:prstGeom>
          <a:noFill/>
        </p:spPr>
      </p:pic>
      <p:sp>
        <p:nvSpPr>
          <p:cNvPr id="7" name="ZoneTexte 6"/>
          <p:cNvSpPr txBox="1"/>
          <p:nvPr/>
        </p:nvSpPr>
        <p:spPr>
          <a:xfrm>
            <a:off x="5520123" y="0"/>
            <a:ext cx="3623877" cy="1015663"/>
          </a:xfrm>
          <a:prstGeom prst="rect">
            <a:avLst/>
          </a:prstGeom>
          <a:noFill/>
        </p:spPr>
        <p:txBody>
          <a:bodyPr wrap="none" rtlCol="0">
            <a:spAutoFit/>
          </a:bodyPr>
          <a:lstStyle/>
          <a:p>
            <a:r>
              <a:rPr lang="fr-FR" sz="6000" u="sng" dirty="0" smtClean="0">
                <a:solidFill>
                  <a:schemeClr val="accent4">
                    <a:lumMod val="40000"/>
                    <a:lumOff val="60000"/>
                  </a:schemeClr>
                </a:solidFill>
                <a:effectLst>
                  <a:outerShdw blurRad="38100" dist="38100" dir="2700000" algn="tl">
                    <a:srgbClr val="000000">
                      <a:alpha val="43137"/>
                    </a:srgbClr>
                  </a:outerShdw>
                </a:effectLst>
                <a:latin typeface="John Handy LET" pitchFamily="2" charset="0"/>
              </a:rPr>
              <a:t>Progression</a:t>
            </a:r>
            <a:endParaRPr lang="fr-FR" sz="6000" u="sng" dirty="0">
              <a:solidFill>
                <a:schemeClr val="accent4">
                  <a:lumMod val="40000"/>
                  <a:lumOff val="60000"/>
                </a:schemeClr>
              </a:solidFill>
              <a:effectLst>
                <a:outerShdw blurRad="38100" dist="38100" dir="2700000" algn="tl">
                  <a:srgbClr val="000000">
                    <a:alpha val="43137"/>
                  </a:srgbClr>
                </a:outerShdw>
              </a:effectLst>
              <a:latin typeface="John Handy LET" pitchFamily="2" charset="0"/>
            </a:endParaRPr>
          </a:p>
        </p:txBody>
      </p:sp>
      <p:sp>
        <p:nvSpPr>
          <p:cNvPr id="9" name="Forme libre 8"/>
          <p:cNvSpPr/>
          <p:nvPr/>
        </p:nvSpPr>
        <p:spPr>
          <a:xfrm>
            <a:off x="-11875" y="857232"/>
            <a:ext cx="9167750" cy="6572295"/>
          </a:xfrm>
          <a:custGeom>
            <a:avLst/>
            <a:gdLst>
              <a:gd name="connsiteX0" fmla="*/ 47501 w 9167750"/>
              <a:gd name="connsiteY0" fmla="*/ 225631 h 4999511"/>
              <a:gd name="connsiteX1" fmla="*/ 285007 w 9167750"/>
              <a:gd name="connsiteY1" fmla="*/ 166254 h 4999511"/>
              <a:gd name="connsiteX2" fmla="*/ 498763 w 9167750"/>
              <a:gd name="connsiteY2" fmla="*/ 166254 h 4999511"/>
              <a:gd name="connsiteX3" fmla="*/ 736270 w 9167750"/>
              <a:gd name="connsiteY3" fmla="*/ 130628 h 4999511"/>
              <a:gd name="connsiteX4" fmla="*/ 1068779 w 9167750"/>
              <a:gd name="connsiteY4" fmla="*/ 166254 h 4999511"/>
              <a:gd name="connsiteX5" fmla="*/ 1341911 w 9167750"/>
              <a:gd name="connsiteY5" fmla="*/ 213755 h 4999511"/>
              <a:gd name="connsiteX6" fmla="*/ 1733797 w 9167750"/>
              <a:gd name="connsiteY6" fmla="*/ 178130 h 4999511"/>
              <a:gd name="connsiteX7" fmla="*/ 2280062 w 9167750"/>
              <a:gd name="connsiteY7" fmla="*/ 142504 h 4999511"/>
              <a:gd name="connsiteX8" fmla="*/ 2481943 w 9167750"/>
              <a:gd name="connsiteY8" fmla="*/ 201880 h 4999511"/>
              <a:gd name="connsiteX9" fmla="*/ 2660072 w 9167750"/>
              <a:gd name="connsiteY9" fmla="*/ 178130 h 4999511"/>
              <a:gd name="connsiteX10" fmla="*/ 3111335 w 9167750"/>
              <a:gd name="connsiteY10" fmla="*/ 178130 h 4999511"/>
              <a:gd name="connsiteX11" fmla="*/ 3408218 w 9167750"/>
              <a:gd name="connsiteY11" fmla="*/ 95002 h 4999511"/>
              <a:gd name="connsiteX12" fmla="*/ 3645724 w 9167750"/>
              <a:gd name="connsiteY12" fmla="*/ 83127 h 4999511"/>
              <a:gd name="connsiteX13" fmla="*/ 3705101 w 9167750"/>
              <a:gd name="connsiteY13" fmla="*/ 201880 h 4999511"/>
              <a:gd name="connsiteX14" fmla="*/ 3835730 w 9167750"/>
              <a:gd name="connsiteY14" fmla="*/ 166254 h 4999511"/>
              <a:gd name="connsiteX15" fmla="*/ 3871356 w 9167750"/>
              <a:gd name="connsiteY15" fmla="*/ 344384 h 4999511"/>
              <a:gd name="connsiteX16" fmla="*/ 4049485 w 9167750"/>
              <a:gd name="connsiteY16" fmla="*/ 95002 h 4999511"/>
              <a:gd name="connsiteX17" fmla="*/ 4310743 w 9167750"/>
              <a:gd name="connsiteY17" fmla="*/ 0 h 4999511"/>
              <a:gd name="connsiteX18" fmla="*/ 4358244 w 9167750"/>
              <a:gd name="connsiteY18" fmla="*/ 95002 h 4999511"/>
              <a:gd name="connsiteX19" fmla="*/ 4476997 w 9167750"/>
              <a:gd name="connsiteY19" fmla="*/ 71252 h 4999511"/>
              <a:gd name="connsiteX20" fmla="*/ 4560124 w 9167750"/>
              <a:gd name="connsiteY20" fmla="*/ 142504 h 4999511"/>
              <a:gd name="connsiteX21" fmla="*/ 5011387 w 9167750"/>
              <a:gd name="connsiteY21" fmla="*/ 83127 h 4999511"/>
              <a:gd name="connsiteX22" fmla="*/ 5225143 w 9167750"/>
              <a:gd name="connsiteY22" fmla="*/ 178130 h 4999511"/>
              <a:gd name="connsiteX23" fmla="*/ 5320145 w 9167750"/>
              <a:gd name="connsiteY23" fmla="*/ 201880 h 4999511"/>
              <a:gd name="connsiteX24" fmla="*/ 5474524 w 9167750"/>
              <a:gd name="connsiteY24" fmla="*/ 344384 h 4999511"/>
              <a:gd name="connsiteX25" fmla="*/ 5628904 w 9167750"/>
              <a:gd name="connsiteY25" fmla="*/ 522514 h 4999511"/>
              <a:gd name="connsiteX26" fmla="*/ 5640779 w 9167750"/>
              <a:gd name="connsiteY26" fmla="*/ 617517 h 4999511"/>
              <a:gd name="connsiteX27" fmla="*/ 5759532 w 9167750"/>
              <a:gd name="connsiteY27" fmla="*/ 522514 h 4999511"/>
              <a:gd name="connsiteX28" fmla="*/ 5925787 w 9167750"/>
              <a:gd name="connsiteY28" fmla="*/ 498763 h 4999511"/>
              <a:gd name="connsiteX29" fmla="*/ 6246420 w 9167750"/>
              <a:gd name="connsiteY29" fmla="*/ 463137 h 4999511"/>
              <a:gd name="connsiteX30" fmla="*/ 6388924 w 9167750"/>
              <a:gd name="connsiteY30" fmla="*/ 439387 h 4999511"/>
              <a:gd name="connsiteX31" fmla="*/ 6650181 w 9167750"/>
              <a:gd name="connsiteY31" fmla="*/ 439387 h 4999511"/>
              <a:gd name="connsiteX32" fmla="*/ 6923314 w 9167750"/>
              <a:gd name="connsiteY32" fmla="*/ 415636 h 4999511"/>
              <a:gd name="connsiteX33" fmla="*/ 7279574 w 9167750"/>
              <a:gd name="connsiteY33" fmla="*/ 415636 h 4999511"/>
              <a:gd name="connsiteX34" fmla="*/ 7778337 w 9167750"/>
              <a:gd name="connsiteY34" fmla="*/ 427511 h 4999511"/>
              <a:gd name="connsiteX35" fmla="*/ 8110846 w 9167750"/>
              <a:gd name="connsiteY35" fmla="*/ 463137 h 4999511"/>
              <a:gd name="connsiteX36" fmla="*/ 8621485 w 9167750"/>
              <a:gd name="connsiteY36" fmla="*/ 522514 h 4999511"/>
              <a:gd name="connsiteX37" fmla="*/ 9144000 w 9167750"/>
              <a:gd name="connsiteY37" fmla="*/ 581891 h 4999511"/>
              <a:gd name="connsiteX38" fmla="*/ 9167750 w 9167750"/>
              <a:gd name="connsiteY38" fmla="*/ 4857007 h 4999511"/>
              <a:gd name="connsiteX39" fmla="*/ 5735781 w 9167750"/>
              <a:gd name="connsiteY39" fmla="*/ 4845132 h 4999511"/>
              <a:gd name="connsiteX40" fmla="*/ 5450774 w 9167750"/>
              <a:gd name="connsiteY40" fmla="*/ 4595750 h 4999511"/>
              <a:gd name="connsiteX41" fmla="*/ 3087584 w 9167750"/>
              <a:gd name="connsiteY41" fmla="*/ 4583875 h 4999511"/>
              <a:gd name="connsiteX42" fmla="*/ 3206337 w 9167750"/>
              <a:gd name="connsiteY42" fmla="*/ 4845132 h 4999511"/>
              <a:gd name="connsiteX43" fmla="*/ 3170711 w 9167750"/>
              <a:gd name="connsiteY43" fmla="*/ 4999511 h 4999511"/>
              <a:gd name="connsiteX44" fmla="*/ 0 w 9167750"/>
              <a:gd name="connsiteY44" fmla="*/ 4999511 h 4999511"/>
              <a:gd name="connsiteX45" fmla="*/ 47501 w 9167750"/>
              <a:gd name="connsiteY45" fmla="*/ 225631 h 49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167750" h="4999511">
                <a:moveTo>
                  <a:pt x="47501" y="225631"/>
                </a:moveTo>
                <a:lnTo>
                  <a:pt x="285007" y="166254"/>
                </a:lnTo>
                <a:lnTo>
                  <a:pt x="498763" y="166254"/>
                </a:lnTo>
                <a:lnTo>
                  <a:pt x="736270" y="130628"/>
                </a:lnTo>
                <a:lnTo>
                  <a:pt x="1068779" y="166254"/>
                </a:lnTo>
                <a:lnTo>
                  <a:pt x="1341911" y="213755"/>
                </a:lnTo>
                <a:cubicBezTo>
                  <a:pt x="1709987" y="176948"/>
                  <a:pt x="1578825" y="178130"/>
                  <a:pt x="1733797" y="178130"/>
                </a:cubicBezTo>
                <a:lnTo>
                  <a:pt x="2280062" y="142504"/>
                </a:lnTo>
                <a:lnTo>
                  <a:pt x="2481943" y="201880"/>
                </a:lnTo>
                <a:lnTo>
                  <a:pt x="2660072" y="178130"/>
                </a:lnTo>
                <a:lnTo>
                  <a:pt x="3111335" y="178130"/>
                </a:lnTo>
                <a:lnTo>
                  <a:pt x="3408218" y="95002"/>
                </a:lnTo>
                <a:lnTo>
                  <a:pt x="3645724" y="83127"/>
                </a:lnTo>
                <a:lnTo>
                  <a:pt x="3705101" y="201880"/>
                </a:lnTo>
                <a:lnTo>
                  <a:pt x="3835730" y="166254"/>
                </a:lnTo>
                <a:lnTo>
                  <a:pt x="3871356" y="344384"/>
                </a:lnTo>
                <a:lnTo>
                  <a:pt x="4049485" y="95002"/>
                </a:lnTo>
                <a:lnTo>
                  <a:pt x="4310743" y="0"/>
                </a:lnTo>
                <a:lnTo>
                  <a:pt x="4358244" y="95002"/>
                </a:lnTo>
                <a:lnTo>
                  <a:pt x="4476997" y="71252"/>
                </a:lnTo>
                <a:lnTo>
                  <a:pt x="4560124" y="142504"/>
                </a:lnTo>
                <a:lnTo>
                  <a:pt x="5011387" y="83127"/>
                </a:lnTo>
                <a:lnTo>
                  <a:pt x="5225143" y="178130"/>
                </a:lnTo>
                <a:lnTo>
                  <a:pt x="5320145" y="201880"/>
                </a:lnTo>
                <a:lnTo>
                  <a:pt x="5474524" y="344384"/>
                </a:lnTo>
                <a:lnTo>
                  <a:pt x="5628904" y="522514"/>
                </a:lnTo>
                <a:lnTo>
                  <a:pt x="5640779" y="617517"/>
                </a:lnTo>
                <a:lnTo>
                  <a:pt x="5759532" y="522514"/>
                </a:lnTo>
                <a:lnTo>
                  <a:pt x="5925787" y="498763"/>
                </a:lnTo>
                <a:cubicBezTo>
                  <a:pt x="6238477" y="462683"/>
                  <a:pt x="6130943" y="463137"/>
                  <a:pt x="6246420" y="463137"/>
                </a:cubicBezTo>
                <a:lnTo>
                  <a:pt x="6388924" y="439387"/>
                </a:lnTo>
                <a:lnTo>
                  <a:pt x="6650181" y="439387"/>
                </a:lnTo>
                <a:lnTo>
                  <a:pt x="6923314" y="415636"/>
                </a:lnTo>
                <a:lnTo>
                  <a:pt x="7279574" y="415636"/>
                </a:lnTo>
                <a:lnTo>
                  <a:pt x="7778337" y="427511"/>
                </a:lnTo>
                <a:lnTo>
                  <a:pt x="8110846" y="463137"/>
                </a:lnTo>
                <a:lnTo>
                  <a:pt x="8621485" y="522514"/>
                </a:lnTo>
                <a:lnTo>
                  <a:pt x="9144000" y="581891"/>
                </a:lnTo>
                <a:lnTo>
                  <a:pt x="9167750" y="4857007"/>
                </a:lnTo>
                <a:lnTo>
                  <a:pt x="5735781" y="4845132"/>
                </a:lnTo>
                <a:lnTo>
                  <a:pt x="5450774" y="4595750"/>
                </a:lnTo>
                <a:lnTo>
                  <a:pt x="3087584" y="4583875"/>
                </a:lnTo>
                <a:lnTo>
                  <a:pt x="3206337" y="4845132"/>
                </a:lnTo>
                <a:lnTo>
                  <a:pt x="3170711" y="4999511"/>
                </a:lnTo>
                <a:lnTo>
                  <a:pt x="0" y="4999511"/>
                </a:lnTo>
                <a:lnTo>
                  <a:pt x="47501" y="225631"/>
                </a:lnTo>
                <a:close/>
              </a:path>
            </a:pathLst>
          </a:custGeom>
          <a:solidFill>
            <a:schemeClr val="tx1">
              <a:alpha val="3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solidFill>
                  <a:schemeClr val="accent4">
                    <a:lumMod val="40000"/>
                    <a:lumOff val="60000"/>
                  </a:schemeClr>
                </a:solidFill>
                <a:latin typeface="Mistral" pitchFamily="66" charset="0"/>
              </a:rPr>
              <a:t>Introduction</a:t>
            </a:r>
          </a:p>
          <a:p>
            <a:pPr algn="ctr"/>
            <a:endParaRPr lang="fr-FR" sz="2400" b="1" u="sng" dirty="0">
              <a:solidFill>
                <a:schemeClr val="accent4">
                  <a:lumMod val="40000"/>
                  <a:lumOff val="60000"/>
                </a:schemeClr>
              </a:solidFill>
              <a:latin typeface="Mistral" pitchFamily="66" charset="0"/>
            </a:endParaRPr>
          </a:p>
          <a:p>
            <a:pPr algn="ctr"/>
            <a:r>
              <a:rPr lang="fr-FR" sz="2400" b="1" u="sng" cap="small" dirty="0" smtClean="0">
                <a:solidFill>
                  <a:schemeClr val="accent4">
                    <a:lumMod val="40000"/>
                    <a:lumOff val="60000"/>
                  </a:schemeClr>
                </a:solidFill>
                <a:latin typeface="Mistral" pitchFamily="66" charset="0"/>
              </a:rPr>
              <a:t>I. Les territoires dans la mondialisation : une organisation multipolaire.</a:t>
            </a:r>
          </a:p>
          <a:p>
            <a:pPr algn="ctr"/>
            <a:endParaRPr lang="fr-FR" sz="2400" b="1" u="sng" cap="small" dirty="0" smtClean="0">
              <a:solidFill>
                <a:schemeClr val="accent4">
                  <a:lumMod val="40000"/>
                  <a:lumOff val="60000"/>
                </a:schemeClr>
              </a:solidFill>
              <a:latin typeface="Mistral" pitchFamily="66" charset="0"/>
            </a:endParaRPr>
          </a:p>
          <a:p>
            <a:pPr algn="ctr"/>
            <a:r>
              <a:rPr lang="fr-FR" sz="2400" b="1" u="sng" dirty="0" smtClean="0">
                <a:solidFill>
                  <a:schemeClr val="accent4">
                    <a:lumMod val="40000"/>
                    <a:lumOff val="60000"/>
                  </a:schemeClr>
                </a:solidFill>
                <a:latin typeface="Mistral" pitchFamily="66" charset="0"/>
              </a:rPr>
              <a:t>1. Pôles et espaces majeurs de la mondialisation</a:t>
            </a:r>
          </a:p>
          <a:p>
            <a:pPr algn="ctr"/>
            <a:endParaRPr lang="fr-FR" sz="2400" b="1" u="sng" dirty="0" smtClean="0">
              <a:solidFill>
                <a:schemeClr val="accent4">
                  <a:lumMod val="40000"/>
                  <a:lumOff val="60000"/>
                </a:schemeClr>
              </a:solidFill>
              <a:latin typeface="Mistral" pitchFamily="66" charset="0"/>
            </a:endParaRPr>
          </a:p>
          <a:p>
            <a:pPr algn="ctr"/>
            <a:r>
              <a:rPr lang="fr-FR" sz="2400" b="1" u="sng" dirty="0" smtClean="0">
                <a:solidFill>
                  <a:schemeClr val="accent4">
                    <a:lumMod val="40000"/>
                    <a:lumOff val="60000"/>
                  </a:schemeClr>
                </a:solidFill>
                <a:latin typeface="Mistral" pitchFamily="66" charset="0"/>
              </a:rPr>
              <a:t>2. Territoires et sociétés en marge de la mondialisation</a:t>
            </a:r>
          </a:p>
          <a:p>
            <a:pPr algn="ctr"/>
            <a:endParaRPr lang="fr-FR" sz="2400" b="1" u="sng" cap="small" dirty="0" smtClean="0">
              <a:solidFill>
                <a:schemeClr val="accent4">
                  <a:lumMod val="40000"/>
                  <a:lumOff val="60000"/>
                </a:schemeClr>
              </a:solidFill>
              <a:latin typeface="Mistral" pitchFamily="66" charset="0"/>
            </a:endParaRPr>
          </a:p>
          <a:p>
            <a:pPr algn="ctr"/>
            <a:r>
              <a:rPr lang="fr-FR" sz="2400" b="1" u="sng" cap="small" dirty="0" smtClean="0">
                <a:solidFill>
                  <a:schemeClr val="accent4">
                    <a:lumMod val="40000"/>
                    <a:lumOff val="60000"/>
                  </a:schemeClr>
                </a:solidFill>
                <a:latin typeface="Mistral" pitchFamily="66" charset="0"/>
              </a:rPr>
              <a:t>II. Les espaces maritimes : approche géostratégique</a:t>
            </a:r>
          </a:p>
          <a:p>
            <a:pPr algn="ctr"/>
            <a:endParaRPr lang="fr-FR" sz="2400" b="1" u="sng" cap="small" dirty="0">
              <a:solidFill>
                <a:schemeClr val="accent4">
                  <a:lumMod val="40000"/>
                  <a:lumOff val="60000"/>
                </a:schemeClr>
              </a:solidFill>
              <a:latin typeface="Mistral" pitchFamily="66" charset="0"/>
            </a:endParaRPr>
          </a:p>
          <a:p>
            <a:pPr algn="ctr"/>
            <a:r>
              <a:rPr lang="fr-FR" sz="2400" b="1" u="sng" dirty="0" smtClean="0">
                <a:solidFill>
                  <a:schemeClr val="accent4">
                    <a:lumMod val="40000"/>
                    <a:lumOff val="60000"/>
                  </a:schemeClr>
                </a:solidFill>
                <a:latin typeface="Mistral" pitchFamily="66" charset="0"/>
              </a:rPr>
              <a:t>1. La littoralisation ou le renforcement du rôle des façades maritimes</a:t>
            </a:r>
          </a:p>
          <a:p>
            <a:pPr algn="ctr"/>
            <a:endParaRPr lang="fr-FR" sz="2400" b="1" u="sng" dirty="0" smtClean="0">
              <a:solidFill>
                <a:schemeClr val="accent4">
                  <a:lumMod val="40000"/>
                  <a:lumOff val="60000"/>
                </a:schemeClr>
              </a:solidFill>
              <a:latin typeface="Mistral" pitchFamily="66" charset="0"/>
            </a:endParaRPr>
          </a:p>
          <a:p>
            <a:pPr algn="ctr"/>
            <a:r>
              <a:rPr lang="fr-FR" sz="2400" b="1" u="sng" dirty="0" smtClean="0">
                <a:solidFill>
                  <a:schemeClr val="accent4">
                    <a:lumMod val="40000"/>
                    <a:lumOff val="60000"/>
                  </a:schemeClr>
                </a:solidFill>
                <a:latin typeface="Mistral" pitchFamily="66" charset="0"/>
              </a:rPr>
              <a:t>2. Des espaces à contrôler et sécuriser</a:t>
            </a:r>
          </a:p>
          <a:p>
            <a:pPr algn="ctr"/>
            <a:endParaRPr lang="fr-FR" sz="2400" b="1" u="sng" dirty="0">
              <a:solidFill>
                <a:schemeClr val="accent4">
                  <a:lumMod val="40000"/>
                  <a:lumOff val="60000"/>
                </a:schemeClr>
              </a:solidFill>
              <a:latin typeface="Mistral" pitchFamily="66" charset="0"/>
            </a:endParaRPr>
          </a:p>
          <a:p>
            <a:pPr algn="ctr"/>
            <a:r>
              <a:rPr lang="fr-FR" sz="2400" b="1" u="sng" dirty="0" smtClean="0">
                <a:solidFill>
                  <a:schemeClr val="accent4">
                    <a:lumMod val="40000"/>
                    <a:lumOff val="60000"/>
                  </a:schemeClr>
                </a:solidFill>
                <a:latin typeface="Mistral" pitchFamily="66" charset="0"/>
              </a:rPr>
              <a:t>Conclusion </a:t>
            </a:r>
          </a:p>
          <a:p>
            <a:pPr algn="ctr"/>
            <a:endParaRPr lang="fr-FR" dirty="0">
              <a:solidFill>
                <a:schemeClr val="accent4">
                  <a:lumMod val="40000"/>
                  <a:lumOff val="60000"/>
                </a:schemeClr>
              </a:solidFill>
              <a:latin typeface="Mistral" pitchFamily="66" charset="0"/>
            </a:endParaRPr>
          </a:p>
          <a:p>
            <a:pPr algn="ctr"/>
            <a:endParaRPr lang="fr-FR" dirty="0">
              <a:solidFill>
                <a:schemeClr val="accent4">
                  <a:lumMod val="40000"/>
                  <a:lumOff val="60000"/>
                </a:schemeClr>
              </a:solidFill>
              <a:latin typeface="Mistral" pitchFamily="66" charset="0"/>
            </a:endParaRPr>
          </a:p>
        </p:txBody>
      </p:sp>
      <p:sp>
        <p:nvSpPr>
          <p:cNvPr id="5" name="ZoneTexte 4"/>
          <p:cNvSpPr txBox="1"/>
          <p:nvPr/>
        </p:nvSpPr>
        <p:spPr>
          <a:xfrm rot="19118646">
            <a:off x="7452000" y="2939192"/>
            <a:ext cx="1309718"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fr-FR" sz="2800" b="1" dirty="0" smtClean="0">
                <a:solidFill>
                  <a:schemeClr val="accent4">
                    <a:lumMod val="20000"/>
                    <a:lumOff val="80000"/>
                  </a:schemeClr>
                </a:solidFill>
                <a:latin typeface="John Handy LET" pitchFamily="2" charset="0"/>
              </a:rPr>
              <a:t>Croquis</a:t>
            </a:r>
            <a:endParaRPr lang="fr-FR" sz="2800" b="1" dirty="0">
              <a:solidFill>
                <a:schemeClr val="accent4">
                  <a:lumMod val="20000"/>
                  <a:lumOff val="80000"/>
                </a:schemeClr>
              </a:solidFill>
              <a:latin typeface="John Handy LET" pitchFamily="2" charset="0"/>
            </a:endParaRPr>
          </a:p>
        </p:txBody>
      </p:sp>
      <p:sp>
        <p:nvSpPr>
          <p:cNvPr id="6" name="ZoneTexte 5"/>
          <p:cNvSpPr txBox="1"/>
          <p:nvPr/>
        </p:nvSpPr>
        <p:spPr>
          <a:xfrm rot="19118646">
            <a:off x="7452000" y="5252976"/>
            <a:ext cx="1309718"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fr-FR" sz="2800" b="1" dirty="0" smtClean="0">
                <a:solidFill>
                  <a:schemeClr val="accent4">
                    <a:lumMod val="20000"/>
                    <a:lumOff val="80000"/>
                  </a:schemeClr>
                </a:solidFill>
                <a:latin typeface="John Handy LET" pitchFamily="2" charset="0"/>
              </a:rPr>
              <a:t>Croquis</a:t>
            </a:r>
            <a:endParaRPr lang="fr-FR" sz="2800" b="1" dirty="0">
              <a:solidFill>
                <a:schemeClr val="accent4">
                  <a:lumMod val="20000"/>
                  <a:lumOff val="80000"/>
                </a:schemeClr>
              </a:solidFill>
              <a:latin typeface="John Handy LET"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wipe(left)">
                                      <p:cBhvr>
                                        <p:cTn id="13" dur="1000"/>
                                        <p:tgtEl>
                                          <p:spTgt spid="9">
                                            <p:bg/>
                                          </p:spTgt>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1000"/>
                                        <p:tgtEl>
                                          <p:spTgt spid="9">
                                            <p:txEl>
                                              <p:pRg st="0" end="0"/>
                                            </p:txEl>
                                          </p:spTgt>
                                        </p:tgtEl>
                                      </p:cBhvr>
                                    </p:animEffect>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1000"/>
                                        <p:tgtEl>
                                          <p:spTgt spid="9">
                                            <p:txEl>
                                              <p:pRg st="2" end="2"/>
                                            </p:txEl>
                                          </p:spTgt>
                                        </p:tgtEl>
                                      </p:cBhvr>
                                    </p:animEffect>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1000"/>
                                        <p:tgtEl>
                                          <p:spTgt spid="9">
                                            <p:txEl>
                                              <p:pRg st="4" end="4"/>
                                            </p:txEl>
                                          </p:spTgt>
                                        </p:tgtEl>
                                      </p:cBhvr>
                                    </p:animEffect>
                                  </p:childTnLst>
                                </p:cTn>
                              </p:par>
                            </p:childTnLst>
                          </p:cTn>
                        </p:par>
                        <p:par>
                          <p:cTn id="26" fill="hold">
                            <p:stCondLst>
                              <p:cond delay="6000"/>
                            </p:stCondLst>
                            <p:childTnLst>
                              <p:par>
                                <p:cTn id="27" presetID="22" presetClass="entr" presetSubtype="8" fill="hold" grpId="0" nodeType="after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wipe(left)">
                                      <p:cBhvr>
                                        <p:cTn id="29" dur="1000"/>
                                        <p:tgtEl>
                                          <p:spTgt spid="9">
                                            <p:txEl>
                                              <p:pRg st="6" end="6"/>
                                            </p:txEl>
                                          </p:spTgt>
                                        </p:tgtEl>
                                      </p:cBhvr>
                                    </p:animEffect>
                                  </p:childTnLst>
                                </p:cTn>
                              </p:par>
                            </p:childTnLst>
                          </p:cTn>
                        </p:par>
                        <p:par>
                          <p:cTn id="30" fill="hold">
                            <p:stCondLst>
                              <p:cond delay="7000"/>
                            </p:stCondLst>
                            <p:childTnLst>
                              <p:par>
                                <p:cTn id="31" presetID="22" presetClass="entr" presetSubtype="8" fill="hold" grpId="0" nodeType="after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wipe(left)">
                                      <p:cBhvr>
                                        <p:cTn id="33" dur="1000"/>
                                        <p:tgtEl>
                                          <p:spTgt spid="9">
                                            <p:txEl>
                                              <p:pRg st="8" end="8"/>
                                            </p:txEl>
                                          </p:spTgt>
                                        </p:tgtEl>
                                      </p:cBhvr>
                                    </p:animEffect>
                                  </p:childTnLst>
                                </p:cTn>
                              </p:par>
                            </p:childTnLst>
                          </p:cTn>
                        </p:par>
                        <p:par>
                          <p:cTn id="34" fill="hold">
                            <p:stCondLst>
                              <p:cond delay="8000"/>
                            </p:stCondLst>
                            <p:childTnLst>
                              <p:par>
                                <p:cTn id="35" presetID="22" presetClass="entr" presetSubtype="8" fill="hold" grpId="0" nodeType="after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wipe(left)">
                                      <p:cBhvr>
                                        <p:cTn id="37" dur="1000"/>
                                        <p:tgtEl>
                                          <p:spTgt spid="9">
                                            <p:txEl>
                                              <p:pRg st="10" end="10"/>
                                            </p:txEl>
                                          </p:spTgt>
                                        </p:tgtEl>
                                      </p:cBhvr>
                                    </p:animEffect>
                                  </p:childTnLst>
                                </p:cTn>
                              </p:par>
                            </p:childTnLst>
                          </p:cTn>
                        </p:par>
                        <p:par>
                          <p:cTn id="38" fill="hold">
                            <p:stCondLst>
                              <p:cond delay="9000"/>
                            </p:stCondLst>
                            <p:childTnLst>
                              <p:par>
                                <p:cTn id="39" presetID="22" presetClass="entr" presetSubtype="8" fill="hold" grpId="0" nodeType="after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wipe(left)">
                                      <p:cBhvr>
                                        <p:cTn id="41" dur="1000"/>
                                        <p:tgtEl>
                                          <p:spTgt spid="9">
                                            <p:txEl>
                                              <p:pRg st="12" end="12"/>
                                            </p:txEl>
                                          </p:spTgt>
                                        </p:tgtEl>
                                      </p:cBhvr>
                                    </p:animEffect>
                                  </p:childTnLst>
                                </p:cTn>
                              </p:par>
                            </p:childTnLst>
                          </p:cTn>
                        </p:par>
                        <p:par>
                          <p:cTn id="42" fill="hold">
                            <p:stCondLst>
                              <p:cond delay="10000"/>
                            </p:stCondLst>
                            <p:childTnLst>
                              <p:par>
                                <p:cTn id="43" presetID="22" presetClass="entr" presetSubtype="8" fill="hold" grpId="0" nodeType="afterEffect">
                                  <p:stCondLst>
                                    <p:cond delay="0"/>
                                  </p:stCondLst>
                                  <p:childTnLst>
                                    <p:set>
                                      <p:cBhvr>
                                        <p:cTn id="44" dur="1" fill="hold">
                                          <p:stCondLst>
                                            <p:cond delay="0"/>
                                          </p:stCondLst>
                                        </p:cTn>
                                        <p:tgtEl>
                                          <p:spTgt spid="9">
                                            <p:txEl>
                                              <p:pRg st="14" end="14"/>
                                            </p:txEl>
                                          </p:spTgt>
                                        </p:tgtEl>
                                        <p:attrNameLst>
                                          <p:attrName>style.visibility</p:attrName>
                                        </p:attrNameLst>
                                      </p:cBhvr>
                                      <p:to>
                                        <p:strVal val="visible"/>
                                      </p:to>
                                    </p:set>
                                    <p:animEffect transition="in" filter="wipe(left)">
                                      <p:cBhvr>
                                        <p:cTn id="45" dur="1000"/>
                                        <p:tgtEl>
                                          <p:spTgt spid="9">
                                            <p:txEl>
                                              <p:pRg st="14" end="14"/>
                                            </p:txEl>
                                          </p:spTgt>
                                        </p:tgtEl>
                                      </p:cBhvr>
                                    </p:animEffect>
                                  </p:childTnLst>
                                </p:cTn>
                              </p:par>
                            </p:childTnLst>
                          </p:cTn>
                        </p:par>
                        <p:par>
                          <p:cTn id="46" fill="hold">
                            <p:stCondLst>
                              <p:cond delay="11000"/>
                            </p:stCondLst>
                            <p:childTnLst>
                              <p:par>
                                <p:cTn id="47" presetID="51"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770" decel="100000"/>
                                        <p:tgtEl>
                                          <p:spTgt spid="5"/>
                                        </p:tgtEl>
                                      </p:cBhvr>
                                    </p:animEffect>
                                    <p:animScale>
                                      <p:cBhvr>
                                        <p:cTn id="50" dur="770" decel="100000"/>
                                        <p:tgtEl>
                                          <p:spTgt spid="5"/>
                                        </p:tgtEl>
                                      </p:cBhvr>
                                      <p:from x="10000" y="10000"/>
                                      <p:to x="200000" y="450000"/>
                                    </p:animScale>
                                    <p:animScale>
                                      <p:cBhvr>
                                        <p:cTn id="51" dur="1230" accel="100000" fill="hold">
                                          <p:stCondLst>
                                            <p:cond delay="770"/>
                                          </p:stCondLst>
                                        </p:cTn>
                                        <p:tgtEl>
                                          <p:spTgt spid="5"/>
                                        </p:tgtEl>
                                      </p:cBhvr>
                                      <p:from x="200000" y="450000"/>
                                      <p:to x="100000" y="100000"/>
                                    </p:animScale>
                                    <p:set>
                                      <p:cBhvr>
                                        <p:cTn id="52" dur="770" fill="hold"/>
                                        <p:tgtEl>
                                          <p:spTgt spid="5"/>
                                        </p:tgtEl>
                                        <p:attrNameLst>
                                          <p:attrName>ppt_x</p:attrName>
                                        </p:attrNameLst>
                                      </p:cBhvr>
                                      <p:to>
                                        <p:strVal val="(0.5)"/>
                                      </p:to>
                                    </p:set>
                                    <p:anim from="(0.5)" to="(#ppt_x)" calcmode="lin" valueType="num">
                                      <p:cBhvr>
                                        <p:cTn id="53" dur="1230" accel="100000" fill="hold">
                                          <p:stCondLst>
                                            <p:cond delay="770"/>
                                          </p:stCondLst>
                                        </p:cTn>
                                        <p:tgtEl>
                                          <p:spTgt spid="5"/>
                                        </p:tgtEl>
                                        <p:attrNameLst>
                                          <p:attrName>ppt_x</p:attrName>
                                        </p:attrNameLst>
                                      </p:cBhvr>
                                    </p:anim>
                                    <p:set>
                                      <p:cBhvr>
                                        <p:cTn id="54" dur="770" fill="hold"/>
                                        <p:tgtEl>
                                          <p:spTgt spid="5"/>
                                        </p:tgtEl>
                                        <p:attrNameLst>
                                          <p:attrName>ppt_y</p:attrName>
                                        </p:attrNameLst>
                                      </p:cBhvr>
                                      <p:to>
                                        <p:strVal val="(#ppt_y+0.4)"/>
                                      </p:to>
                                    </p:set>
                                    <p:anim from="(#ppt_y+0.4)" to="(#ppt_y)" calcmode="lin" valueType="num">
                                      <p:cBhvr>
                                        <p:cTn id="55" dur="1230" accel="100000" fill="hold">
                                          <p:stCondLst>
                                            <p:cond delay="770"/>
                                          </p:stCondLst>
                                        </p:cTn>
                                        <p:tgtEl>
                                          <p:spTgt spid="5"/>
                                        </p:tgtEl>
                                        <p:attrNameLst>
                                          <p:attrName>ppt_y</p:attrName>
                                        </p:attrNameLst>
                                      </p:cBhvr>
                                    </p:anim>
                                  </p:childTnLst>
                                </p:cTn>
                              </p:par>
                            </p:childTnLst>
                          </p:cTn>
                        </p:par>
                        <p:par>
                          <p:cTn id="56" fill="hold">
                            <p:stCondLst>
                              <p:cond delay="13000"/>
                            </p:stCondLst>
                            <p:childTnLst>
                              <p:par>
                                <p:cTn id="57" presetID="5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770" decel="100000"/>
                                        <p:tgtEl>
                                          <p:spTgt spid="6"/>
                                        </p:tgtEl>
                                      </p:cBhvr>
                                    </p:animEffect>
                                    <p:animScale>
                                      <p:cBhvr>
                                        <p:cTn id="60" dur="770" decel="100000"/>
                                        <p:tgtEl>
                                          <p:spTgt spid="6"/>
                                        </p:tgtEl>
                                      </p:cBhvr>
                                      <p:from x="10000" y="10000"/>
                                      <p:to x="200000" y="450000"/>
                                    </p:animScale>
                                    <p:animScale>
                                      <p:cBhvr>
                                        <p:cTn id="61" dur="1230" accel="100000" fill="hold">
                                          <p:stCondLst>
                                            <p:cond delay="770"/>
                                          </p:stCondLst>
                                        </p:cTn>
                                        <p:tgtEl>
                                          <p:spTgt spid="6"/>
                                        </p:tgtEl>
                                      </p:cBhvr>
                                      <p:from x="200000" y="450000"/>
                                      <p:to x="100000" y="100000"/>
                                    </p:animScale>
                                    <p:set>
                                      <p:cBhvr>
                                        <p:cTn id="62" dur="770" fill="hold"/>
                                        <p:tgtEl>
                                          <p:spTgt spid="6"/>
                                        </p:tgtEl>
                                        <p:attrNameLst>
                                          <p:attrName>ppt_x</p:attrName>
                                        </p:attrNameLst>
                                      </p:cBhvr>
                                      <p:to>
                                        <p:strVal val="(0.5)"/>
                                      </p:to>
                                    </p:set>
                                    <p:anim from="(0.5)" to="(#ppt_x)" calcmode="lin" valueType="num">
                                      <p:cBhvr>
                                        <p:cTn id="63" dur="1230" accel="100000" fill="hold">
                                          <p:stCondLst>
                                            <p:cond delay="770"/>
                                          </p:stCondLst>
                                        </p:cTn>
                                        <p:tgtEl>
                                          <p:spTgt spid="6"/>
                                        </p:tgtEl>
                                        <p:attrNameLst>
                                          <p:attrName>ppt_x</p:attrName>
                                        </p:attrNameLst>
                                      </p:cBhvr>
                                    </p:anim>
                                    <p:set>
                                      <p:cBhvr>
                                        <p:cTn id="64" dur="770" fill="hold"/>
                                        <p:tgtEl>
                                          <p:spTgt spid="6"/>
                                        </p:tgtEl>
                                        <p:attrNameLst>
                                          <p:attrName>ppt_y</p:attrName>
                                        </p:attrNameLst>
                                      </p:cBhvr>
                                      <p:to>
                                        <p:strVal val="(#ppt_y+0.4)"/>
                                      </p:to>
                                    </p:set>
                                    <p:anim from="(#ppt_y+0.4)" to="(#ppt_y)" calcmode="lin" valueType="num">
                                      <p:cBhvr>
                                        <p:cTn id="6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http://blog-imgs-45.fc2.com/t/w/a/twaka/blog_import_4c858502e1500.JPG"/>
          <p:cNvPicPr>
            <a:picLocks noChangeAspect="1" noChangeArrowheads="1"/>
          </p:cNvPicPr>
          <p:nvPr/>
        </p:nvPicPr>
        <p:blipFill>
          <a:blip r:embed="rId3"/>
          <a:srcRect/>
          <a:stretch>
            <a:fillRect/>
          </a:stretch>
        </p:blipFill>
        <p:spPr bwMode="auto">
          <a:xfrm>
            <a:off x="0" y="-1"/>
            <a:ext cx="9144000" cy="6858001"/>
          </a:xfrm>
          <a:prstGeom prst="rect">
            <a:avLst/>
          </a:prstGeom>
          <a:noFill/>
        </p:spPr>
      </p:pic>
      <p:pic>
        <p:nvPicPr>
          <p:cNvPr id="11" name="Image 10" descr="FTCityscape.jpg"/>
          <p:cNvPicPr>
            <a:picLocks noChangeAspect="1"/>
          </p:cNvPicPr>
          <p:nvPr/>
        </p:nvPicPr>
        <p:blipFill>
          <a:blip r:embed="rId4"/>
          <a:stretch>
            <a:fillRect/>
          </a:stretch>
        </p:blipFill>
        <p:spPr>
          <a:xfrm>
            <a:off x="0" y="785794"/>
            <a:ext cx="9144000" cy="4572000"/>
          </a:xfrm>
          <a:prstGeom prst="rect">
            <a:avLst/>
          </a:prstGeom>
        </p:spPr>
      </p:pic>
      <p:sp>
        <p:nvSpPr>
          <p:cNvPr id="3" name="ZoneTexte 2"/>
          <p:cNvSpPr txBox="1"/>
          <p:nvPr/>
        </p:nvSpPr>
        <p:spPr>
          <a:xfrm>
            <a:off x="5403296" y="0"/>
            <a:ext cx="3740704" cy="923330"/>
          </a:xfrm>
          <a:prstGeom prst="rect">
            <a:avLst/>
          </a:prstGeom>
          <a:noFill/>
        </p:spPr>
        <p:txBody>
          <a:bodyPr wrap="none" rtlCol="0">
            <a:spAutoFit/>
          </a:bodyPr>
          <a:lstStyle/>
          <a:p>
            <a:r>
              <a:rPr lang="fr-FR" sz="5400" u="sng" dirty="0" smtClean="0">
                <a:solidFill>
                  <a:schemeClr val="accent4">
                    <a:lumMod val="20000"/>
                    <a:lumOff val="80000"/>
                  </a:schemeClr>
                </a:solidFill>
                <a:effectLst>
                  <a:outerShdw blurRad="38100" dist="38100" dir="2700000" algn="tl">
                    <a:srgbClr val="000000">
                      <a:alpha val="43137"/>
                    </a:srgbClr>
                  </a:outerShdw>
                </a:effectLst>
                <a:latin typeface="John Handy LET" pitchFamily="2" charset="0"/>
              </a:rPr>
              <a:t>Introduction</a:t>
            </a:r>
            <a:endParaRPr lang="fr-FR" sz="5400" u="sng" dirty="0">
              <a:solidFill>
                <a:schemeClr val="accent4">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4" name="ZoneTexte 3"/>
          <p:cNvSpPr txBox="1"/>
          <p:nvPr/>
        </p:nvSpPr>
        <p:spPr>
          <a:xfrm>
            <a:off x="214282" y="357166"/>
            <a:ext cx="4786346" cy="4185761"/>
          </a:xfrm>
          <a:prstGeom prst="rect">
            <a:avLst/>
          </a:prstGeom>
          <a:gradFill>
            <a:gsLst>
              <a:gs pos="80000">
                <a:schemeClr val="accent4">
                  <a:shade val="93000"/>
                  <a:satMod val="130000"/>
                  <a:alpha val="42000"/>
                </a:schemeClr>
              </a:gs>
              <a:gs pos="100000">
                <a:schemeClr val="accent4">
                  <a:shade val="94000"/>
                  <a:satMod val="135000"/>
                </a:schemeClr>
              </a:gs>
            </a:gsLst>
          </a:gradFill>
          <a:ln>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fr-FR" sz="1400" b="1" dirty="0" smtClean="0">
                <a:latin typeface="Tw Cen MT" pitchFamily="34" charset="0"/>
              </a:rPr>
              <a:t>La mondialisation hiérarchise les lieux à toutes les échelles : ainsi, les pôles de la Triade ou encore les </a:t>
            </a:r>
            <a:r>
              <a:rPr lang="fr-FR" sz="1400" b="1" dirty="0" err="1" smtClean="0">
                <a:latin typeface="Tw Cen MT" pitchFamily="34" charset="0"/>
              </a:rPr>
              <a:t>Brics</a:t>
            </a:r>
            <a:r>
              <a:rPr lang="fr-FR" sz="1400" b="1" dirty="0" smtClean="0">
                <a:latin typeface="Tw Cen MT" pitchFamily="34" charset="0"/>
              </a:rPr>
              <a:t> s’affirment comme des espaces majeurs du processus au niveau mondial. A l’échelle régionale, les façades maritimes et les mégalopoles sont des territoires promus par la mondialisation alors qu’à l’échelle locale, les villes mondiales garantissent la circulation des flux. On assiste donc à une multiplication des acteurs et des territoires, à une multipolarité grandissante dans l’organisation mondiale. Toutefois, les sociétés ne sont pas également intégrées à la mondialisation et certains territoires sont marginalisés.</a:t>
            </a:r>
          </a:p>
          <a:p>
            <a:pPr algn="just"/>
            <a:r>
              <a:rPr lang="fr-FR" sz="1400" b="1" dirty="0" smtClean="0">
                <a:latin typeface="Tw Cen MT" pitchFamily="34" charset="0"/>
              </a:rPr>
              <a:t>En mettant en relation les lieux de production et de consommation dispersés dans le monde entier, le processus de mondialisation a multiplié les échanges par mer (approvisionnement en énergie, en denrées alimentaires, en matières premières, exportation/importation de biens manufacturés…) ce qui a renforcé l’importance géostratégique des espaces maritimes et le rôle des façades maritimes.</a:t>
            </a:r>
            <a:endParaRPr lang="fr-FR" sz="1400" b="1" dirty="0">
              <a:latin typeface="Tw Cen MT" pitchFamily="34" charset="0"/>
            </a:endParaRPr>
          </a:p>
        </p:txBody>
      </p:sp>
      <p:sp>
        <p:nvSpPr>
          <p:cNvPr id="5" name="ZoneTexte 4"/>
          <p:cNvSpPr txBox="1"/>
          <p:nvPr/>
        </p:nvSpPr>
        <p:spPr>
          <a:xfrm>
            <a:off x="3857620" y="5000636"/>
            <a:ext cx="5143536" cy="954107"/>
          </a:xfrm>
          <a:prstGeom prst="rect">
            <a:avLst/>
          </a:prstGeom>
          <a:solidFill>
            <a:schemeClr val="lt1">
              <a:alpha val="72000"/>
            </a:schemeClr>
          </a:solidFill>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dirty="0" smtClean="0">
                <a:solidFill>
                  <a:srgbClr val="C00000"/>
                </a:solidFill>
                <a:latin typeface="Tw Cen MT" pitchFamily="34" charset="0"/>
              </a:rPr>
              <a:t>Quelles sont les caractéristiques des pôles et espaces majeurs de la mondialisation et des territoires restés en marge ? En quoi la géostratégie des espaces maritimes est-elle révélatrice de la hiérarchie des puissances dans la mondialisation ? </a:t>
            </a:r>
            <a:endParaRPr lang="fr-FR" sz="1400" b="1" dirty="0">
              <a:solidFill>
                <a:srgbClr val="C00000"/>
              </a:solidFill>
              <a:latin typeface="Tw Cen MT" pitchFamily="34" charset="0"/>
            </a:endParaRPr>
          </a:p>
        </p:txBody>
      </p:sp>
      <p:pic>
        <p:nvPicPr>
          <p:cNvPr id="4104" name="Picture 8" descr="Financial Times: Cityscape"/>
          <p:cNvPicPr>
            <a:picLocks noChangeAspect="1" noChangeArrowheads="1"/>
          </p:cNvPicPr>
          <p:nvPr/>
        </p:nvPicPr>
        <p:blipFill>
          <a:blip r:embed="rId4"/>
          <a:srcRect/>
          <a:stretch>
            <a:fillRect/>
          </a:stretch>
        </p:blipFill>
        <p:spPr bwMode="auto">
          <a:xfrm>
            <a:off x="2147483647" y="-2800350"/>
            <a:ext cx="11430000" cy="5715000"/>
          </a:xfrm>
          <a:prstGeom prst="rect">
            <a:avLst/>
          </a:prstGeom>
          <a:noFill/>
        </p:spPr>
      </p:pic>
      <p:pic>
        <p:nvPicPr>
          <p:cNvPr id="4106" name="Picture 10" descr="Financial Times: Cityscape"/>
          <p:cNvPicPr>
            <a:picLocks noChangeAspect="1" noChangeArrowheads="1"/>
          </p:cNvPicPr>
          <p:nvPr/>
        </p:nvPicPr>
        <p:blipFill>
          <a:blip r:embed="rId4"/>
          <a:srcRect/>
          <a:stretch>
            <a:fillRect/>
          </a:stretch>
        </p:blipFill>
        <p:spPr bwMode="auto">
          <a:xfrm>
            <a:off x="2147483647" y="-2800350"/>
            <a:ext cx="11430000" cy="5715000"/>
          </a:xfrm>
          <a:prstGeom prst="rect">
            <a:avLst/>
          </a:prstGeom>
          <a:noFill/>
        </p:spPr>
      </p:pic>
      <p:sp>
        <p:nvSpPr>
          <p:cNvPr id="12" name="Rectangle 11"/>
          <p:cNvSpPr/>
          <p:nvPr/>
        </p:nvSpPr>
        <p:spPr>
          <a:xfrm>
            <a:off x="0" y="6215082"/>
            <a:ext cx="9144000" cy="646331"/>
          </a:xfrm>
          <a:prstGeom prst="rect">
            <a:avLst/>
          </a:prstGeom>
          <a:solidFill>
            <a:srgbClr val="7030A0">
              <a:alpha val="35000"/>
            </a:srgbClr>
          </a:solidFill>
        </p:spPr>
        <p:txBody>
          <a:bodyPr wrap="square">
            <a:spAutoFit/>
          </a:bodyPr>
          <a:lstStyle/>
          <a:p>
            <a:pPr algn="ctr"/>
            <a:r>
              <a:rPr lang="fr-FR" sz="1200" b="1" i="1" dirty="0" smtClean="0">
                <a:solidFill>
                  <a:schemeClr val="accent4">
                    <a:lumMod val="20000"/>
                    <a:lumOff val="80000"/>
                  </a:schemeClr>
                </a:solidFill>
                <a:latin typeface="Tw Cen MT" pitchFamily="34" charset="0"/>
              </a:rPr>
              <a:t>Campagne publicitaire pour un journal économique et financier britannique : le Financial times. Est présentée ici une ville imaginaire, construite sur un espace maritime ouvert et rassemblant les grands édifices économiques des différentes villes mondiales : on peut reconnaître la défense (Paris), le </a:t>
            </a:r>
            <a:r>
              <a:rPr lang="fr-FR" sz="1200" b="1" i="1" dirty="0" err="1" smtClean="0">
                <a:solidFill>
                  <a:schemeClr val="accent4">
                    <a:lumMod val="20000"/>
                    <a:lumOff val="80000"/>
                  </a:schemeClr>
                </a:solidFill>
                <a:latin typeface="Tw Cen MT" pitchFamily="34" charset="0"/>
              </a:rPr>
              <a:t>Gherkin</a:t>
            </a:r>
            <a:r>
              <a:rPr lang="fr-FR" sz="1200" b="1" i="1" dirty="0" smtClean="0">
                <a:solidFill>
                  <a:schemeClr val="accent4">
                    <a:lumMod val="20000"/>
                    <a:lumOff val="80000"/>
                  </a:schemeClr>
                </a:solidFill>
                <a:latin typeface="Tw Cen MT" pitchFamily="34" charset="0"/>
              </a:rPr>
              <a:t> </a:t>
            </a:r>
            <a:r>
              <a:rPr lang="fr-FR" sz="1200" b="1" i="1" dirty="0" err="1" smtClean="0">
                <a:solidFill>
                  <a:schemeClr val="accent4">
                    <a:lumMod val="20000"/>
                    <a:lumOff val="80000"/>
                  </a:schemeClr>
                </a:solidFill>
                <a:latin typeface="Tw Cen MT" pitchFamily="34" charset="0"/>
              </a:rPr>
              <a:t>tower</a:t>
            </a:r>
            <a:r>
              <a:rPr lang="fr-FR" sz="1200" b="1" i="1" dirty="0" smtClean="0">
                <a:solidFill>
                  <a:schemeClr val="accent4">
                    <a:lumMod val="20000"/>
                    <a:lumOff val="80000"/>
                  </a:schemeClr>
                </a:solidFill>
                <a:latin typeface="Tw Cen MT" pitchFamily="34" charset="0"/>
              </a:rPr>
              <a:t> (Londres….), la Pearl </a:t>
            </a:r>
            <a:r>
              <a:rPr lang="fr-FR" sz="1200" b="1" i="1" dirty="0" err="1" smtClean="0">
                <a:solidFill>
                  <a:schemeClr val="accent4">
                    <a:lumMod val="20000"/>
                    <a:lumOff val="80000"/>
                  </a:schemeClr>
                </a:solidFill>
                <a:latin typeface="Tw Cen MT" pitchFamily="34" charset="0"/>
              </a:rPr>
              <a:t>Tower</a:t>
            </a:r>
            <a:r>
              <a:rPr lang="fr-FR" sz="1200" b="1" i="1" dirty="0" smtClean="0">
                <a:solidFill>
                  <a:schemeClr val="accent4">
                    <a:lumMod val="20000"/>
                    <a:lumOff val="80000"/>
                  </a:schemeClr>
                </a:solidFill>
                <a:latin typeface="Tw Cen MT" pitchFamily="34" charset="0"/>
              </a:rPr>
              <a:t> (Shanghai), les </a:t>
            </a:r>
            <a:r>
              <a:rPr lang="fr-FR" sz="1200" b="1" i="1" dirty="0" err="1" smtClean="0">
                <a:solidFill>
                  <a:schemeClr val="accent4">
                    <a:lumMod val="20000"/>
                    <a:lumOff val="80000"/>
                  </a:schemeClr>
                </a:solidFill>
                <a:latin typeface="Tw Cen MT" pitchFamily="34" charset="0"/>
              </a:rPr>
              <a:t>Petronas</a:t>
            </a:r>
            <a:r>
              <a:rPr lang="fr-FR" sz="1200" b="1" i="1" dirty="0" smtClean="0">
                <a:solidFill>
                  <a:schemeClr val="accent4">
                    <a:lumMod val="20000"/>
                    <a:lumOff val="80000"/>
                  </a:schemeClr>
                </a:solidFill>
                <a:latin typeface="Tw Cen MT" pitchFamily="34" charset="0"/>
              </a:rPr>
              <a:t> </a:t>
            </a:r>
            <a:r>
              <a:rPr lang="fr-FR" sz="1200" b="1" i="1" dirty="0" err="1" smtClean="0">
                <a:solidFill>
                  <a:schemeClr val="accent4">
                    <a:lumMod val="20000"/>
                    <a:lumOff val="80000"/>
                  </a:schemeClr>
                </a:solidFill>
                <a:latin typeface="Tw Cen MT" pitchFamily="34" charset="0"/>
              </a:rPr>
              <a:t>towers</a:t>
            </a:r>
            <a:r>
              <a:rPr lang="fr-FR" sz="1200" b="1" i="1" dirty="0" smtClean="0">
                <a:solidFill>
                  <a:schemeClr val="accent4">
                    <a:lumMod val="20000"/>
                    <a:lumOff val="80000"/>
                  </a:schemeClr>
                </a:solidFill>
                <a:latin typeface="Tw Cen MT" pitchFamily="34" charset="0"/>
              </a:rPr>
              <a:t> (Kuala Lumpur Malaisie…), l’Empire State building (New York)…</a:t>
            </a:r>
            <a:endParaRPr lang="fr-FR" sz="1200" b="1" i="1" dirty="0">
              <a:solidFill>
                <a:schemeClr val="accent4">
                  <a:lumMod val="20000"/>
                  <a:lumOff val="80000"/>
                </a:schemeClr>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Bottom)">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11"/>
                                        </p:tgtEl>
                                      </p:cBhvr>
                                    </p:animEffect>
                                    <p:set>
                                      <p:cBhvr>
                                        <p:cTn id="21" dur="1" fill="hold">
                                          <p:stCondLst>
                                            <p:cond delay="1999"/>
                                          </p:stCondLst>
                                        </p:cTn>
                                        <p:tgtEl>
                                          <p:spTgt spid="11"/>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4110"/>
                                        </p:tgtEl>
                                        <p:attrNameLst>
                                          <p:attrName>style.visibility</p:attrName>
                                        </p:attrNameLst>
                                      </p:cBhvr>
                                      <p:to>
                                        <p:strVal val="visible"/>
                                      </p:to>
                                    </p:set>
                                    <p:anim calcmode="lin" valueType="num">
                                      <p:cBhvr>
                                        <p:cTn id="24" dur="2000" fill="hold"/>
                                        <p:tgtEl>
                                          <p:spTgt spid="4110"/>
                                        </p:tgtEl>
                                        <p:attrNameLst>
                                          <p:attrName>ppt_w</p:attrName>
                                        </p:attrNameLst>
                                      </p:cBhvr>
                                      <p:tavLst>
                                        <p:tav tm="0">
                                          <p:val>
                                            <p:fltVal val="0"/>
                                          </p:val>
                                        </p:tav>
                                        <p:tav tm="100000">
                                          <p:val>
                                            <p:strVal val="#ppt_w"/>
                                          </p:val>
                                        </p:tav>
                                      </p:tavLst>
                                    </p:anim>
                                    <p:anim calcmode="lin" valueType="num">
                                      <p:cBhvr>
                                        <p:cTn id="25" dur="2000" fill="hold"/>
                                        <p:tgtEl>
                                          <p:spTgt spid="4110"/>
                                        </p:tgtEl>
                                        <p:attrNameLst>
                                          <p:attrName>ppt_h</p:attrName>
                                        </p:attrNameLst>
                                      </p:cBhvr>
                                      <p:tavLst>
                                        <p:tav tm="0">
                                          <p:val>
                                            <p:fltVal val="0"/>
                                          </p:val>
                                        </p:tav>
                                        <p:tav tm="100000">
                                          <p:val>
                                            <p:strVal val="#ppt_h"/>
                                          </p:val>
                                        </p:tav>
                                      </p:tavLst>
                                    </p:anim>
                                    <p:animEffect transition="in" filter="fade">
                                      <p:cBhvr>
                                        <p:cTn id="26" dur="2000"/>
                                        <p:tgtEl>
                                          <p:spTgt spid="4110"/>
                                        </p:tgtEl>
                                      </p:cBhvr>
                                    </p:animEffect>
                                  </p:childTnLst>
                                </p:cTn>
                              </p:par>
                            </p:childTnLst>
                          </p:cTn>
                        </p:par>
                        <p:par>
                          <p:cTn id="27" fill="hold">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000" fill="hold"/>
                                        <p:tgtEl>
                                          <p:spTgt spid="3"/>
                                        </p:tgtEl>
                                        <p:attrNameLst>
                                          <p:attrName>ppt_w</p:attrName>
                                        </p:attrNameLst>
                                      </p:cBhvr>
                                      <p:tavLst>
                                        <p:tav tm="0">
                                          <p:val>
                                            <p:fltVal val="0"/>
                                          </p:val>
                                        </p:tav>
                                        <p:tav tm="100000">
                                          <p:val>
                                            <p:strVal val="#ppt_w"/>
                                          </p:val>
                                        </p:tav>
                                      </p:tavLst>
                                    </p:anim>
                                    <p:anim calcmode="lin" valueType="num">
                                      <p:cBhvr>
                                        <p:cTn id="31" dur="2000" fill="hold"/>
                                        <p:tgtEl>
                                          <p:spTgt spid="3"/>
                                        </p:tgtEl>
                                        <p:attrNameLst>
                                          <p:attrName>ppt_h</p:attrName>
                                        </p:attrNameLst>
                                      </p:cBhvr>
                                      <p:tavLst>
                                        <p:tav tm="0">
                                          <p:val>
                                            <p:fltVal val="0"/>
                                          </p:val>
                                        </p:tav>
                                        <p:tav tm="100000">
                                          <p:val>
                                            <p:strVal val="#ppt_h"/>
                                          </p:val>
                                        </p:tav>
                                      </p:tavLst>
                                    </p:anim>
                                    <p:animEffect transition="in" filter="fade">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800" decel="100000"/>
                                        <p:tgtEl>
                                          <p:spTgt spid="4"/>
                                        </p:tgtEl>
                                      </p:cBhvr>
                                    </p:animEffect>
                                    <p:anim calcmode="lin" valueType="num">
                                      <p:cBhvr>
                                        <p:cTn id="38" dur="800" decel="100000" fill="hold"/>
                                        <p:tgtEl>
                                          <p:spTgt spid="4"/>
                                        </p:tgtEl>
                                        <p:attrNameLst>
                                          <p:attrName>style.rotation</p:attrName>
                                        </p:attrNameLst>
                                      </p:cBhvr>
                                      <p:tavLst>
                                        <p:tav tm="0">
                                          <p:val>
                                            <p:fltVal val="-90"/>
                                          </p:val>
                                        </p:tav>
                                        <p:tav tm="100000">
                                          <p:val>
                                            <p:fltVal val="0"/>
                                          </p:val>
                                        </p:tav>
                                      </p:tavLst>
                                    </p:anim>
                                    <p:anim calcmode="lin" valueType="num">
                                      <p:cBhvr>
                                        <p:cTn id="39" dur="800" decel="100000" fill="hold"/>
                                        <p:tgtEl>
                                          <p:spTgt spid="4"/>
                                        </p:tgtEl>
                                        <p:attrNameLst>
                                          <p:attrName>ppt_x</p:attrName>
                                        </p:attrNameLst>
                                      </p:cBhvr>
                                      <p:tavLst>
                                        <p:tav tm="0">
                                          <p:val>
                                            <p:strVal val="#ppt_x+0.4"/>
                                          </p:val>
                                        </p:tav>
                                        <p:tav tm="100000">
                                          <p:val>
                                            <p:strVal val="#ppt_x-0.05"/>
                                          </p:val>
                                        </p:tav>
                                      </p:tavLst>
                                    </p:anim>
                                    <p:anim calcmode="lin" valueType="num">
                                      <p:cBhvr>
                                        <p:cTn id="40" dur="800" decel="100000" fill="hold"/>
                                        <p:tgtEl>
                                          <p:spTgt spid="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lide(fromBottom)">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fr-FR" sz="2800" b="1" u="sng" cap="small" dirty="0" smtClean="0">
                <a:solidFill>
                  <a:schemeClr val="accent4">
                    <a:lumMod val="20000"/>
                    <a:lumOff val="80000"/>
                  </a:schemeClr>
                </a:solidFill>
                <a:latin typeface="Mistral" pitchFamily="66" charset="0"/>
              </a:rPr>
              <a:t>I. Les territoires dans la mondialisation : une organisation multipolaire.</a:t>
            </a:r>
          </a:p>
        </p:txBody>
      </p:sp>
      <p:sp>
        <p:nvSpPr>
          <p:cNvPr id="3" name="Rectangle 2"/>
          <p:cNvSpPr/>
          <p:nvPr/>
        </p:nvSpPr>
        <p:spPr>
          <a:xfrm>
            <a:off x="0" y="357166"/>
            <a:ext cx="9144000" cy="461665"/>
          </a:xfrm>
          <a:prstGeom prst="rect">
            <a:avLst/>
          </a:prstGeom>
        </p:spPr>
        <p:txBody>
          <a:bodyPr wrap="square">
            <a:spAutoFit/>
          </a:bodyPr>
          <a:lstStyle/>
          <a:p>
            <a:pPr algn="ctr"/>
            <a:r>
              <a:rPr lang="fr-FR" sz="2400" b="1" u="sng" dirty="0" smtClean="0">
                <a:solidFill>
                  <a:schemeClr val="accent4">
                    <a:lumMod val="50000"/>
                  </a:schemeClr>
                </a:solidFill>
                <a:latin typeface="Mistral" pitchFamily="66" charset="0"/>
              </a:rPr>
              <a:t>1. Pôles et espaces majeurs de la mondialisation</a:t>
            </a:r>
          </a:p>
        </p:txBody>
      </p:sp>
      <p:pic>
        <p:nvPicPr>
          <p:cNvPr id="25602" name="Picture 2" descr="http://cartographie.sciences-po.fr/sites/default/files/E07c_Commerce_mondial_marchandises_2008.jpg?1326104279"/>
          <p:cNvPicPr>
            <a:picLocks noChangeAspect="1" noChangeArrowheads="1"/>
          </p:cNvPicPr>
          <p:nvPr/>
        </p:nvPicPr>
        <p:blipFill>
          <a:blip r:embed="rId3">
            <a:duotone>
              <a:schemeClr val="accent4">
                <a:shade val="45000"/>
                <a:satMod val="135000"/>
              </a:schemeClr>
              <a:prstClr val="white"/>
            </a:duotone>
            <a:lum bright="-38000" contrast="60000"/>
          </a:blip>
          <a:srcRect b="21216"/>
          <a:stretch>
            <a:fillRect/>
          </a:stretch>
        </p:blipFill>
        <p:spPr bwMode="auto">
          <a:xfrm>
            <a:off x="71406" y="785794"/>
            <a:ext cx="4746556" cy="3888000"/>
          </a:xfrm>
          <a:prstGeom prst="rect">
            <a:avLst/>
          </a:prstGeom>
          <a:noFill/>
          <a:ln>
            <a:solidFill>
              <a:schemeClr val="bg1"/>
            </a:solidFill>
          </a:ln>
        </p:spPr>
      </p:pic>
      <p:sp>
        <p:nvSpPr>
          <p:cNvPr id="5" name="ZoneTexte 4"/>
          <p:cNvSpPr txBox="1"/>
          <p:nvPr/>
        </p:nvSpPr>
        <p:spPr>
          <a:xfrm>
            <a:off x="71406" y="4714884"/>
            <a:ext cx="2286016" cy="2123658"/>
          </a:xfrm>
          <a:prstGeom prst="rect">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1200" b="1" u="sng" cap="small" dirty="0" smtClean="0">
                <a:effectLst>
                  <a:outerShdw blurRad="38100" dist="38100" dir="2700000" algn="tl">
                    <a:srgbClr val="000000">
                      <a:alpha val="43137"/>
                    </a:srgbClr>
                  </a:outerShdw>
                </a:effectLst>
                <a:latin typeface="Tw Cen MT" pitchFamily="34" charset="0"/>
              </a:rPr>
              <a:t>Questions</a:t>
            </a:r>
            <a:r>
              <a:rPr lang="fr-FR" sz="1200" b="1" dirty="0" smtClean="0">
                <a:latin typeface="Tw Cen MT" pitchFamily="34" charset="0"/>
              </a:rPr>
              <a:t> </a:t>
            </a:r>
          </a:p>
          <a:p>
            <a:pPr algn="ctr"/>
            <a:r>
              <a:rPr lang="fr-FR" sz="1200" b="1" dirty="0" smtClean="0">
                <a:latin typeface="Tw Cen MT" pitchFamily="34" charset="0"/>
              </a:rPr>
              <a:t>1. Nommez les trois centres d'impulsion majeurs de l'économie mondiale et dégagez leurs principales caractéristiques (docs 1 et 2).</a:t>
            </a:r>
          </a:p>
          <a:p>
            <a:pPr algn="ctr"/>
            <a:r>
              <a:rPr lang="fr-FR" sz="1200" b="1" dirty="0" smtClean="0">
                <a:latin typeface="Tw Cen MT" pitchFamily="34" charset="0"/>
              </a:rPr>
              <a:t>2.  Pour quelles raisons les </a:t>
            </a:r>
            <a:r>
              <a:rPr lang="fr-FR" sz="1200" b="1" dirty="0" err="1" smtClean="0">
                <a:latin typeface="Tw Cen MT" pitchFamily="34" charset="0"/>
              </a:rPr>
              <a:t>Brics</a:t>
            </a:r>
            <a:r>
              <a:rPr lang="fr-FR" sz="1200" b="1" dirty="0" smtClean="0">
                <a:latin typeface="Tw Cen MT" pitchFamily="34" charset="0"/>
              </a:rPr>
              <a:t> deviennent-ils de nouvelles puissances (doc 3) ?</a:t>
            </a:r>
          </a:p>
          <a:p>
            <a:pPr algn="ctr"/>
            <a:r>
              <a:rPr lang="fr-FR" sz="1200" b="1" dirty="0" smtClean="0">
                <a:latin typeface="Tw Cen MT" pitchFamily="34" charset="0"/>
              </a:rPr>
              <a:t>3. Quels autres pôles fait apparaître le doc 4 ?</a:t>
            </a:r>
            <a:endParaRPr lang="fr-FR" sz="1200" b="1" dirty="0">
              <a:latin typeface="Tw Cen MT" pitchFamily="34" charset="0"/>
            </a:endParaRPr>
          </a:p>
        </p:txBody>
      </p:sp>
      <p:pic>
        <p:nvPicPr>
          <p:cNvPr id="25604" name="Picture 4" descr="http://cartographie.sciences-po.fr/sites/default/files/B04c_Bourses_fin_2009.jpg?1326104275"/>
          <p:cNvPicPr>
            <a:picLocks noChangeAspect="1" noChangeArrowheads="1"/>
          </p:cNvPicPr>
          <p:nvPr/>
        </p:nvPicPr>
        <p:blipFill>
          <a:blip r:embed="rId4">
            <a:lum bright="-21000" contrast="37000"/>
          </a:blip>
          <a:srcRect b="18457"/>
          <a:stretch>
            <a:fillRect/>
          </a:stretch>
        </p:blipFill>
        <p:spPr bwMode="auto">
          <a:xfrm>
            <a:off x="4929190" y="785794"/>
            <a:ext cx="4152216" cy="3888000"/>
          </a:xfrm>
          <a:prstGeom prst="rect">
            <a:avLst/>
          </a:prstGeom>
          <a:noFill/>
          <a:ln>
            <a:solidFill>
              <a:schemeClr val="bg1"/>
            </a:solidFill>
          </a:ln>
        </p:spPr>
      </p:pic>
      <p:sp>
        <p:nvSpPr>
          <p:cNvPr id="7" name="Rectangle 6"/>
          <p:cNvSpPr/>
          <p:nvPr/>
        </p:nvSpPr>
        <p:spPr>
          <a:xfrm>
            <a:off x="2412032" y="4755261"/>
            <a:ext cx="6660000" cy="2031325"/>
          </a:xfrm>
          <a:prstGeom prst="rect">
            <a:avLst/>
          </a:prstGeom>
          <a:solidFill>
            <a:schemeClr val="accent4">
              <a:lumMod val="40000"/>
              <a:lumOff val="60000"/>
              <a:alpha val="50000"/>
            </a:schemeClr>
          </a:solidFill>
          <a:ln>
            <a:solidFill>
              <a:schemeClr val="accent4">
                <a:lumMod val="50000"/>
              </a:schemeClr>
            </a:solidFill>
          </a:ln>
        </p:spPr>
        <p:txBody>
          <a:bodyPr wrap="square">
            <a:spAutoFit/>
          </a:bodyPr>
          <a:lstStyle/>
          <a:p>
            <a:pPr algn="just"/>
            <a:r>
              <a:rPr lang="fr-FR" sz="1400" b="1" dirty="0" smtClean="0">
                <a:latin typeface="Tw Cen MT" pitchFamily="34" charset="0"/>
              </a:rPr>
              <a:t>1. Les trois centres d'impulsion majeurs de l'économie mondiale sont ceux de  la </a:t>
            </a:r>
            <a:r>
              <a:rPr lang="fr-FR" sz="1400" b="1" u="sng" dirty="0" smtClean="0">
                <a:latin typeface="Tw Cen MT" pitchFamily="34" charset="0"/>
              </a:rPr>
              <a:t>Triade</a:t>
            </a:r>
            <a:r>
              <a:rPr lang="fr-FR" sz="1400" b="1" dirty="0" smtClean="0">
                <a:latin typeface="Tw Cen MT" pitchFamily="34" charset="0"/>
              </a:rPr>
              <a:t>. Il s'agit de l'</a:t>
            </a:r>
            <a:r>
              <a:rPr lang="fr-FR" sz="1400" b="1" u="sng" dirty="0" smtClean="0">
                <a:latin typeface="Tw Cen MT" pitchFamily="34" charset="0"/>
              </a:rPr>
              <a:t>Amérique du Nord</a:t>
            </a:r>
            <a:r>
              <a:rPr lang="fr-FR" sz="1400" b="1" dirty="0" smtClean="0">
                <a:latin typeface="Tw Cen MT" pitchFamily="34" charset="0"/>
              </a:rPr>
              <a:t>, de l'</a:t>
            </a:r>
            <a:r>
              <a:rPr lang="fr-FR" sz="1400" b="1" u="sng" dirty="0" smtClean="0">
                <a:latin typeface="Tw Cen MT" pitchFamily="34" charset="0"/>
              </a:rPr>
              <a:t>Union </a:t>
            </a:r>
            <a:r>
              <a:rPr lang="fr-FR" sz="1400" b="1" dirty="0" smtClean="0">
                <a:latin typeface="Tw Cen MT" pitchFamily="34" charset="0"/>
              </a:rPr>
              <a:t>européenne et du </a:t>
            </a:r>
            <a:r>
              <a:rPr lang="fr-FR" sz="1400" b="1" u="sng" dirty="0" smtClean="0">
                <a:latin typeface="Tw Cen MT" pitchFamily="34" charset="0"/>
              </a:rPr>
              <a:t>Japon</a:t>
            </a:r>
            <a:r>
              <a:rPr lang="fr-FR" sz="1400" b="1" dirty="0" smtClean="0">
                <a:latin typeface="Tw Cen MT" pitchFamily="34" charset="0"/>
              </a:rPr>
              <a:t> (élargi à l'Asie). Leur poids dans l'économie mondiale se mesure au fait qu'ils assurent l'essentiel des échanges mondiaux (des échanges qui se font d'ailleurs entre eux) et concentrent les principales places boursières de telle sorte que la cotation des grandes entreprises ne s'interrompt pratiquement jamais. Ces espaces concentrent une part essentielle de la capitalisation boursière mondiale (valeur de l'ensemble des actions en circulation d'une société par actions. C'est donc le prix qu'il faudrait payer s'il était possible de racheter toutes les actions d'une société à leur cours de marché actuel).</a:t>
            </a:r>
            <a:endParaRPr lang="fr-FR" sz="1400" b="1" dirty="0">
              <a:latin typeface="Tw Cen MT" pitchFamily="34" charset="0"/>
            </a:endParaRPr>
          </a:p>
        </p:txBody>
      </p:sp>
      <p:sp>
        <p:nvSpPr>
          <p:cNvPr id="9" name="Ellipse 8"/>
          <p:cNvSpPr/>
          <p:nvPr/>
        </p:nvSpPr>
        <p:spPr>
          <a:xfrm>
            <a:off x="71406" y="1000108"/>
            <a:ext cx="357190" cy="357190"/>
          </a:xfrm>
          <a:prstGeom prst="ellipse">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b="1" dirty="0" smtClean="0">
                <a:latin typeface="Academy Engraved LET" pitchFamily="2" charset="0"/>
              </a:rPr>
              <a:t>1</a:t>
            </a:r>
            <a:endParaRPr lang="fr-FR" b="1" dirty="0">
              <a:latin typeface="Academy Engraved LET" pitchFamily="2" charset="0"/>
            </a:endParaRPr>
          </a:p>
        </p:txBody>
      </p:sp>
      <p:sp>
        <p:nvSpPr>
          <p:cNvPr id="10" name="Ellipse 9"/>
          <p:cNvSpPr/>
          <p:nvPr/>
        </p:nvSpPr>
        <p:spPr>
          <a:xfrm>
            <a:off x="8715404" y="1000108"/>
            <a:ext cx="357190" cy="357190"/>
          </a:xfrm>
          <a:prstGeom prst="ellipse">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b="1" dirty="0" smtClean="0">
                <a:latin typeface="Academy Engraved LET" pitchFamily="2" charset="0"/>
              </a:rPr>
              <a:t>2</a:t>
            </a:r>
            <a:endParaRPr lang="fr-FR" b="1" dirty="0">
              <a:latin typeface="Academy Engraved LET" pitchFamily="2" charset="0"/>
            </a:endParaRPr>
          </a:p>
        </p:txBody>
      </p:sp>
      <p:sp>
        <p:nvSpPr>
          <p:cNvPr id="12" name="Rectangle 11"/>
          <p:cNvSpPr/>
          <p:nvPr/>
        </p:nvSpPr>
        <p:spPr>
          <a:xfrm>
            <a:off x="71422" y="785794"/>
            <a:ext cx="9001156" cy="3908762"/>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200" b="1" u="sng" cap="small" dirty="0" smtClean="0">
                <a:latin typeface="Tw Cen MT" pitchFamily="34" charset="0"/>
              </a:rPr>
              <a:t>Des BRICS au Groupe des Vingt (G20)</a:t>
            </a:r>
          </a:p>
          <a:p>
            <a:pPr algn="just"/>
            <a:r>
              <a:rPr lang="fr-FR" sz="1200" b="1" dirty="0" smtClean="0">
                <a:latin typeface="Tw Cen MT" pitchFamily="34" charset="0"/>
              </a:rPr>
              <a:t>L'influence croissante des BRICS dans les négociations internationales tient notamment à leur poids démographique, avec près de la moitié de la population mondiale. Ainsi, le Groupe des Vingt, qui rassemble dix-neuf puissances économiques mondiales (plus l'Union européenne), compte les cinq pays BRICS parmi ses membres. Le rôle montant du G20, au détriment du G8 (groupe des huit principaux pays industrialisés), témoigne de la nouvelle donne entre grands pays émergents et grandes puissances en place.</a:t>
            </a:r>
          </a:p>
          <a:p>
            <a:pPr algn="just"/>
            <a:r>
              <a:rPr lang="fr-FR" sz="1200" b="1" dirty="0" smtClean="0">
                <a:latin typeface="Tw Cen MT" pitchFamily="34" charset="0"/>
              </a:rPr>
              <a:t>« Le G20 émerge en 1999, lors de la crise financière asiatique. Ce n'est alors qu'une réunion </a:t>
            </a:r>
            <a:r>
              <a:rPr lang="fr-FR" sz="1200" b="1" i="1" dirty="0" smtClean="0">
                <a:latin typeface="Tw Cen MT" pitchFamily="34" charset="0"/>
              </a:rPr>
              <a:t>ad hoc</a:t>
            </a:r>
            <a:r>
              <a:rPr lang="fr-FR" sz="1200" b="1" dirty="0" smtClean="0">
                <a:latin typeface="Tw Cen MT" pitchFamily="34" charset="0"/>
              </a:rPr>
              <a:t> des ministres des finances et es gouverneurs des banques centrales. Neuf ans plus tard, la crise de 2007-2008 pousse à la tenue à Washington, les 14 et 15 novembre 2008, du premier G20 composé des chefs d'État ou de gouvernement des principales puissances de la planète. Le 2 avril 2009, le deuxième G20, très médiatisé, consiste en un dîner mondain où se présentent, souriants et émus dans leur impeccable smoking, les nouveaux invités au banquet de la puissance : le Chinois Hu </a:t>
            </a:r>
            <a:r>
              <a:rPr lang="fr-FR" sz="1200" b="1" dirty="0" err="1" smtClean="0">
                <a:latin typeface="Tw Cen MT" pitchFamily="34" charset="0"/>
              </a:rPr>
              <a:t>Jintao</a:t>
            </a:r>
            <a:r>
              <a:rPr lang="fr-FR" sz="1200" b="1" dirty="0" smtClean="0">
                <a:latin typeface="Tw Cen MT" pitchFamily="34" charset="0"/>
              </a:rPr>
              <a:t>, l'Indien </a:t>
            </a:r>
            <a:r>
              <a:rPr lang="fr-FR" sz="1200" b="1" dirty="0" err="1" smtClean="0">
                <a:latin typeface="Tw Cen MT" pitchFamily="34" charset="0"/>
              </a:rPr>
              <a:t>Manmohan</a:t>
            </a:r>
            <a:r>
              <a:rPr lang="fr-FR" sz="1200" b="1" dirty="0" smtClean="0">
                <a:latin typeface="Tw Cen MT" pitchFamily="34" charset="0"/>
              </a:rPr>
              <a:t> Singh, le Brésilien Lula…Le 25 septembre 2009, à Pittsburgh, le G20 naît officiellement. (…) Au sein du G20, trois régions apparaissent convenablement représentés ou peut être </a:t>
            </a:r>
            <a:r>
              <a:rPr lang="fr-FR" sz="1200" b="1" dirty="0" err="1" smtClean="0">
                <a:latin typeface="Tw Cen MT" pitchFamily="34" charset="0"/>
              </a:rPr>
              <a:t>sur-représentées</a:t>
            </a:r>
            <a:r>
              <a:rPr lang="fr-FR" sz="1200" b="1" dirty="0" smtClean="0">
                <a:latin typeface="Tw Cen MT" pitchFamily="34" charset="0"/>
              </a:rPr>
              <a:t> : l'Amérique, avec ses cinq plus gros États (États-Unis, Canada, Mexique, Brésil et Argentine), l'Asie-Pacifique avec également ses colosses (Chine, Inde, Japon, Indonésie, Corée du Sud et Australie), enfin l'Europe occidentale (Allemagne, France, Royaume-Uni et Italie, plus l'Union européenne). A l'inverse, sont sous-représentées l'Afrique (avec seulement l'Afrique du Sud), le Moyen-Orient (avec la Turquie et l'Arabie saoudite) et l'Asie continentale (avec la Russie). (…)</a:t>
            </a:r>
          </a:p>
          <a:p>
            <a:pPr algn="just"/>
            <a:r>
              <a:rPr lang="fr-FR" sz="1200" b="1" dirty="0" smtClean="0">
                <a:latin typeface="Tw Cen MT" pitchFamily="34" charset="0"/>
              </a:rPr>
              <a:t>Les États</a:t>
            </a:r>
            <a:r>
              <a:rPr lang="fr-FR" sz="1200" b="1" i="1" dirty="0" smtClean="0">
                <a:latin typeface="Tw Cen MT" pitchFamily="34" charset="0"/>
              </a:rPr>
              <a:t> </a:t>
            </a:r>
            <a:r>
              <a:rPr lang="fr-FR" sz="1200" b="1" dirty="0" smtClean="0">
                <a:latin typeface="Tw Cen MT" pitchFamily="34" charset="0"/>
              </a:rPr>
              <a:t>du G20 sont autant partenaires que rivaux. Ils partagent incontestablement des intérêts communs : une croissance économique mondiale satisfaisante, la préservation de la paix…Cette exigence de stabilité les pousse à travailler ensemble. Parallèlement, contentieux et rivalités ne manquent pas. Inde et Chine, même si leur interdépendance économique augmente massivement, s'observent avec méfiance. L'empire du Milieu est trop énorme pour que ses voisins d'Asie (Corée du Sud, Indonésie, Australie) ne redoutent pas son expansion. Le Brésil n'exclut pas d'égaler les États-Unis en s'imposant comme le géant de l'Amérique du Sud ».</a:t>
            </a:r>
          </a:p>
          <a:p>
            <a:pPr algn="r"/>
            <a:r>
              <a:rPr lang="fr-FR" sz="800" b="1" i="1" dirty="0" smtClean="0"/>
              <a:t>http://www.ladocumentationfrancaise.fr/dossiers/d000534-l-emergence-des-brics-focus-sur-l-afrique-du-sud-et-le-bresil/la-montee-en-puissance-du-groupe-des-brics-bresil-russie-inde-chine-afrique-du-sud</a:t>
            </a:r>
            <a:endParaRPr lang="fr-FR" sz="800" b="1" i="1" dirty="0" smtClean="0">
              <a:latin typeface="Tw Cen MT" pitchFamily="34" charset="0"/>
            </a:endParaRPr>
          </a:p>
        </p:txBody>
      </p:sp>
      <p:sp>
        <p:nvSpPr>
          <p:cNvPr id="13" name="Ellipse 12"/>
          <p:cNvSpPr/>
          <p:nvPr/>
        </p:nvSpPr>
        <p:spPr>
          <a:xfrm>
            <a:off x="71406" y="642918"/>
            <a:ext cx="357190" cy="357190"/>
          </a:xfrm>
          <a:prstGeom prst="ellipse">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b="1" dirty="0" smtClean="0">
                <a:latin typeface="Academy Engraved LET" pitchFamily="2" charset="0"/>
              </a:rPr>
              <a:t>3</a:t>
            </a:r>
            <a:endParaRPr lang="fr-FR" b="1" dirty="0">
              <a:latin typeface="Academy Engraved LET" pitchFamily="2" charset="0"/>
            </a:endParaRPr>
          </a:p>
        </p:txBody>
      </p:sp>
      <p:pic>
        <p:nvPicPr>
          <p:cNvPr id="25606" name="Picture 6" descr="http://www.scienceshumaines.com/pics_bdd/paragraphe_visuel/12587256770_GD17_P54.jpg"/>
          <p:cNvPicPr>
            <a:picLocks noChangeAspect="1" noChangeArrowheads="1"/>
          </p:cNvPicPr>
          <p:nvPr/>
        </p:nvPicPr>
        <p:blipFill>
          <a:blip r:embed="rId5"/>
          <a:srcRect b="1621"/>
          <a:stretch>
            <a:fillRect/>
          </a:stretch>
        </p:blipFill>
        <p:spPr bwMode="auto">
          <a:xfrm>
            <a:off x="2214000" y="755446"/>
            <a:ext cx="4716000" cy="3918929"/>
          </a:xfrm>
          <a:prstGeom prst="rect">
            <a:avLst/>
          </a:prstGeom>
          <a:noFill/>
          <a:ln>
            <a:solidFill>
              <a:schemeClr val="bg1"/>
            </a:solidFill>
          </a:ln>
        </p:spPr>
      </p:pic>
      <p:sp>
        <p:nvSpPr>
          <p:cNvPr id="14" name="Ellipse 13"/>
          <p:cNvSpPr/>
          <p:nvPr/>
        </p:nvSpPr>
        <p:spPr>
          <a:xfrm>
            <a:off x="2357422" y="785794"/>
            <a:ext cx="357190" cy="357190"/>
          </a:xfrm>
          <a:prstGeom prst="ellipse">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b="1" dirty="0" smtClean="0">
                <a:latin typeface="Academy Engraved LET" pitchFamily="2" charset="0"/>
              </a:rPr>
              <a:t>4</a:t>
            </a:r>
            <a:endParaRPr lang="fr-FR" b="1" dirty="0">
              <a:latin typeface="Academy Engraved LET" pitchFamily="2" charset="0"/>
            </a:endParaRPr>
          </a:p>
        </p:txBody>
      </p:sp>
      <p:sp>
        <p:nvSpPr>
          <p:cNvPr id="16" name="Rectangle 15"/>
          <p:cNvSpPr/>
          <p:nvPr/>
        </p:nvSpPr>
        <p:spPr>
          <a:xfrm>
            <a:off x="62444" y="4734586"/>
            <a:ext cx="9010150" cy="2052000"/>
          </a:xfrm>
          <a:prstGeom prst="rect">
            <a:avLst/>
          </a:prstGeom>
          <a:solidFill>
            <a:schemeClr val="accent4">
              <a:lumMod val="40000"/>
              <a:lumOff val="60000"/>
            </a:schemeClr>
          </a:solidFill>
          <a:ln>
            <a:solidFill>
              <a:schemeClr val="accent4">
                <a:lumMod val="50000"/>
              </a:schemeClr>
            </a:solidFill>
          </a:ln>
        </p:spPr>
        <p:txBody>
          <a:bodyPr wrap="square">
            <a:spAutoFit/>
          </a:bodyPr>
          <a:lstStyle/>
          <a:p>
            <a:pPr algn="just"/>
            <a:r>
              <a:rPr lang="fr-FR" sz="1200" b="1" dirty="0" smtClean="0">
                <a:latin typeface="Tw Cen MT" pitchFamily="34" charset="0"/>
              </a:rPr>
              <a:t> 2. Les </a:t>
            </a:r>
            <a:r>
              <a:rPr lang="fr-FR" sz="1200" b="1" dirty="0" err="1" smtClean="0">
                <a:latin typeface="Tw Cen MT" pitchFamily="34" charset="0"/>
              </a:rPr>
              <a:t>Brics</a:t>
            </a:r>
            <a:r>
              <a:rPr lang="fr-FR" sz="1200" b="1" dirty="0" smtClean="0">
                <a:latin typeface="Tw Cen MT" pitchFamily="34" charset="0"/>
              </a:rPr>
              <a:t> (Brésil, Russie, Inde, Chine et Afrique du Sud) jouent un rôle croissant dans l’organisation de l’espace mondial. Géants territoriaux (pays continent pour beaucoup) et démographiques (Inde et Chine), ils se distinguent par leur dynamisme économique et revendiquent une place décisionnelle sur la scène internationale. La mise en place du G20 en témoigne : groupe composé de 19 pays et de l'Union européenne dont les ministres, les chefs des banques centrales et les chefs d'États se réunissent régulièrement, il a été créé en 1999, après la crise financière asiatique. Il vise à favoriser la concertation internationale, en intégrant le principe d'un dialogue élargi tenant compte du poids économique croissant pris par un certain nombre de pays. Le G20 représente 85 % du commerce mondial, les deux tiers de la population mondiale et plus de 90 % du produit mondial brut (somme des PIB de tous les pays du monde). Le poids des </a:t>
            </a:r>
            <a:r>
              <a:rPr lang="fr-FR" sz="1200" b="1" dirty="0" err="1" smtClean="0">
                <a:latin typeface="Tw Cen MT" pitchFamily="34" charset="0"/>
              </a:rPr>
              <a:t>Brics</a:t>
            </a:r>
            <a:r>
              <a:rPr lang="fr-FR" sz="1200" b="1" dirty="0" smtClean="0">
                <a:latin typeface="Tw Cen MT" pitchFamily="34" charset="0"/>
              </a:rPr>
              <a:t> dans cette organisation internationale est de plus en plus présent (exemple : leur positionnement récent lors de la crise Euro). Toutefois, ces puissances sont encore incomplètes : elles demeurent généralement des espaces dominants au niveau régional et font concurrences aux pôles de la Triade dans certains domaines uniquement. La Chine reste un cas particulier : au 2</a:t>
            </a:r>
            <a:r>
              <a:rPr lang="fr-FR" sz="1200" b="1" baseline="30000" dirty="0" smtClean="0">
                <a:latin typeface="Tw Cen MT" pitchFamily="34" charset="0"/>
              </a:rPr>
              <a:t>nde</a:t>
            </a:r>
            <a:r>
              <a:rPr lang="fr-FR" sz="1200" b="1" dirty="0" smtClean="0">
                <a:latin typeface="Tw Cen MT" pitchFamily="34" charset="0"/>
              </a:rPr>
              <a:t> rang mondial pour le PIB (2010), elle devance le Japon et les pays européens et s’inscrit désormais comme la 1</a:t>
            </a:r>
            <a:r>
              <a:rPr lang="fr-FR" sz="1200" b="1" baseline="30000" dirty="0" smtClean="0">
                <a:latin typeface="Tw Cen MT" pitchFamily="34" charset="0"/>
              </a:rPr>
              <a:t>ère</a:t>
            </a:r>
            <a:r>
              <a:rPr lang="fr-FR" sz="1200" b="1" dirty="0" smtClean="0">
                <a:latin typeface="Tw Cen MT" pitchFamily="34" charset="0"/>
              </a:rPr>
              <a:t> puissance exportatrice mondiale. </a:t>
            </a:r>
            <a:endParaRPr lang="fr-FR" sz="1200" dirty="0" smtClean="0">
              <a:latin typeface="Tw Cen MT" pitchFamily="34" charset="0"/>
            </a:endParaRPr>
          </a:p>
          <a:p>
            <a:pPr algn="just"/>
            <a:r>
              <a:rPr lang="fr-FR" sz="1200" b="1" cap="small" dirty="0" smtClean="0">
                <a:latin typeface="Tw Cen MT" pitchFamily="34" charset="0"/>
              </a:rPr>
              <a:t> </a:t>
            </a:r>
            <a:endParaRPr lang="fr-FR" sz="1200" dirty="0" smtClean="0">
              <a:latin typeface="Tw Cen MT" pitchFamily="34" charset="0"/>
            </a:endParaRPr>
          </a:p>
          <a:p>
            <a:pPr algn="just"/>
            <a:endParaRPr lang="fr-FR" sz="1200" b="1" dirty="0">
              <a:latin typeface="Tw Cen MT" pitchFamily="34" charset="0"/>
            </a:endParaRPr>
          </a:p>
        </p:txBody>
      </p:sp>
      <p:sp>
        <p:nvSpPr>
          <p:cNvPr id="17" name="Rectangle 16"/>
          <p:cNvSpPr/>
          <p:nvPr/>
        </p:nvSpPr>
        <p:spPr>
          <a:xfrm>
            <a:off x="2428860" y="4755261"/>
            <a:ext cx="6660000" cy="2016000"/>
          </a:xfrm>
          <a:prstGeom prst="rect">
            <a:avLst/>
          </a:prstGeom>
          <a:solidFill>
            <a:schemeClr val="accent4">
              <a:lumMod val="40000"/>
              <a:lumOff val="60000"/>
              <a:alpha val="50000"/>
            </a:schemeClr>
          </a:solidFill>
          <a:ln>
            <a:solidFill>
              <a:schemeClr val="accent4">
                <a:lumMod val="50000"/>
              </a:schemeClr>
            </a:solidFill>
          </a:ln>
        </p:spPr>
        <p:txBody>
          <a:bodyPr wrap="square">
            <a:spAutoFit/>
          </a:bodyPr>
          <a:lstStyle/>
          <a:p>
            <a:pPr algn="just"/>
            <a:r>
              <a:rPr lang="fr-FR" sz="1400" b="1" dirty="0" smtClean="0">
                <a:latin typeface="Tw Cen MT" pitchFamily="34" charset="0"/>
              </a:rPr>
              <a:t> 3. Le document 4 nous montre un monde soumis au processus de métropolisation : l’archipel mondial des lieux de pouvoir passe par les grandes villes mondiales qui fonctionnent en réseau avec des pôles secondaires (les métropoles relais, souvent situées dans les pays du Sud). Ces villes, véritables pôles décisionnels au niveau mondial s’inscrivent dans des espaces plus vastes : les </a:t>
            </a:r>
            <a:r>
              <a:rPr lang="fr-FR" sz="1400" b="1" u="sng" dirty="0" smtClean="0">
                <a:latin typeface="Tw Cen MT" pitchFamily="34" charset="0"/>
              </a:rPr>
              <a:t>mégalopoles</a:t>
            </a:r>
            <a:r>
              <a:rPr lang="fr-FR" sz="1400" b="1" dirty="0" smtClean="0">
                <a:latin typeface="Tw Cen MT" pitchFamily="34" charset="0"/>
              </a:rPr>
              <a:t> (vaste couloir urbanisé de plusieurs dizaine de millions d’habitants) situées en général sur les littoraux qui deviennent des </a:t>
            </a:r>
            <a:r>
              <a:rPr lang="fr-FR" sz="1400" b="1" u="sng" dirty="0" smtClean="0">
                <a:latin typeface="Tw Cen MT" pitchFamily="34" charset="0"/>
              </a:rPr>
              <a:t>façades maritimes</a:t>
            </a:r>
            <a:r>
              <a:rPr lang="fr-FR" sz="1400" b="1" dirty="0" smtClean="0">
                <a:latin typeface="Tw Cen MT" pitchFamily="34" charset="0"/>
              </a:rPr>
              <a:t> très actives (littoral qui concentre un grand nombre de villes portuaires ouvertes aux échanges mondiaux, en liaison avec un vaste et actif hinterland -arrière pays)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25602"/>
                                        </p:tgtEl>
                                        <p:attrNameLst>
                                          <p:attrName>style.visibility</p:attrName>
                                        </p:attrNameLst>
                                      </p:cBhvr>
                                      <p:to>
                                        <p:strVal val="visible"/>
                                      </p:to>
                                    </p:set>
                                    <p:anim calcmode="lin" valueType="num">
                                      <p:cBhvr>
                                        <p:cTn id="18" dur="500" decel="50000" fill="hold">
                                          <p:stCondLst>
                                            <p:cond delay="0"/>
                                          </p:stCondLst>
                                        </p:cTn>
                                        <p:tgtEl>
                                          <p:spTgt spid="2560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560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5602"/>
                                        </p:tgtEl>
                                        <p:attrNameLst>
                                          <p:attrName>ppt_w</p:attrName>
                                        </p:attrNameLst>
                                      </p:cBhvr>
                                      <p:tavLst>
                                        <p:tav tm="0">
                                          <p:val>
                                            <p:strVal val="#ppt_w*.05"/>
                                          </p:val>
                                        </p:tav>
                                        <p:tav tm="100000">
                                          <p:val>
                                            <p:strVal val="#ppt_w"/>
                                          </p:val>
                                        </p:tav>
                                      </p:tavLst>
                                    </p:anim>
                                    <p:anim calcmode="lin" valueType="num">
                                      <p:cBhvr>
                                        <p:cTn id="21" dur="1000" fill="hold"/>
                                        <p:tgtEl>
                                          <p:spTgt spid="2560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560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560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560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5602"/>
                                        </p:tgtEl>
                                      </p:cBhvr>
                                    </p:animEffect>
                                  </p:childTnLst>
                                </p:cTn>
                              </p:par>
                              <p:par>
                                <p:cTn id="26" presetID="25" presetClass="entr" presetSubtype="0" fill="hold" nodeType="withEffect">
                                  <p:stCondLst>
                                    <p:cond delay="0"/>
                                  </p:stCondLst>
                                  <p:childTnLst>
                                    <p:set>
                                      <p:cBhvr>
                                        <p:cTn id="27" dur="1" fill="hold">
                                          <p:stCondLst>
                                            <p:cond delay="0"/>
                                          </p:stCondLst>
                                        </p:cTn>
                                        <p:tgtEl>
                                          <p:spTgt spid="25604"/>
                                        </p:tgtEl>
                                        <p:attrNameLst>
                                          <p:attrName>style.visibility</p:attrName>
                                        </p:attrNameLst>
                                      </p:cBhvr>
                                      <p:to>
                                        <p:strVal val="visible"/>
                                      </p:to>
                                    </p:set>
                                    <p:anim calcmode="lin" valueType="num">
                                      <p:cBhvr>
                                        <p:cTn id="28" dur="500" decel="50000" fill="hold">
                                          <p:stCondLst>
                                            <p:cond delay="0"/>
                                          </p:stCondLst>
                                        </p:cTn>
                                        <p:tgtEl>
                                          <p:spTgt spid="2560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560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5604"/>
                                        </p:tgtEl>
                                        <p:attrNameLst>
                                          <p:attrName>ppt_w</p:attrName>
                                        </p:attrNameLst>
                                      </p:cBhvr>
                                      <p:tavLst>
                                        <p:tav tm="0">
                                          <p:val>
                                            <p:strVal val="#ppt_w*.05"/>
                                          </p:val>
                                        </p:tav>
                                        <p:tav tm="100000">
                                          <p:val>
                                            <p:strVal val="#ppt_w"/>
                                          </p:val>
                                        </p:tav>
                                      </p:tavLst>
                                    </p:anim>
                                    <p:anim calcmode="lin" valueType="num">
                                      <p:cBhvr>
                                        <p:cTn id="31" dur="1000" fill="hold"/>
                                        <p:tgtEl>
                                          <p:spTgt spid="2560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560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560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560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5604"/>
                                        </p:tgtEl>
                                      </p:cBhvr>
                                    </p:animEffect>
                                  </p:childTnLst>
                                </p:cTn>
                              </p:par>
                            </p:childTnLst>
                          </p:cTn>
                        </p:par>
                        <p:par>
                          <p:cTn id="36" fill="hold">
                            <p:stCondLst>
                              <p:cond delay="1000"/>
                            </p:stCondLst>
                            <p:childTnLst>
                              <p:par>
                                <p:cTn id="37" presetID="3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800" decel="100000"/>
                                        <p:tgtEl>
                                          <p:spTgt spid="9"/>
                                        </p:tgtEl>
                                      </p:cBhvr>
                                    </p:animEffect>
                                    <p:anim calcmode="lin" valueType="num">
                                      <p:cBhvr>
                                        <p:cTn id="40" dur="800" decel="100000" fill="hold"/>
                                        <p:tgtEl>
                                          <p:spTgt spid="9"/>
                                        </p:tgtEl>
                                        <p:attrNameLst>
                                          <p:attrName>style.rotation</p:attrName>
                                        </p:attrNameLst>
                                      </p:cBhvr>
                                      <p:tavLst>
                                        <p:tav tm="0">
                                          <p:val>
                                            <p:fltVal val="-90"/>
                                          </p:val>
                                        </p:tav>
                                        <p:tav tm="100000">
                                          <p:val>
                                            <p:fltVal val="0"/>
                                          </p:val>
                                        </p:tav>
                                      </p:tavLst>
                                    </p:anim>
                                    <p:anim calcmode="lin" valueType="num">
                                      <p:cBhvr>
                                        <p:cTn id="41" dur="800" decel="100000" fill="hold"/>
                                        <p:tgtEl>
                                          <p:spTgt spid="9"/>
                                        </p:tgtEl>
                                        <p:attrNameLst>
                                          <p:attrName>ppt_x</p:attrName>
                                        </p:attrNameLst>
                                      </p:cBhvr>
                                      <p:tavLst>
                                        <p:tav tm="0">
                                          <p:val>
                                            <p:strVal val="#ppt_x+0.4"/>
                                          </p:val>
                                        </p:tav>
                                        <p:tav tm="100000">
                                          <p:val>
                                            <p:strVal val="#ppt_x-0.05"/>
                                          </p:val>
                                        </p:tav>
                                      </p:tavLst>
                                    </p:anim>
                                    <p:anim calcmode="lin" valueType="num">
                                      <p:cBhvr>
                                        <p:cTn id="42" dur="800" decel="100000" fill="hold"/>
                                        <p:tgtEl>
                                          <p:spTgt spid="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decel="100000"/>
                                        <p:tgtEl>
                                          <p:spTgt spid="10"/>
                                        </p:tgtEl>
                                      </p:cBhvr>
                                    </p:animEffect>
                                    <p:anim calcmode="lin" valueType="num">
                                      <p:cBhvr>
                                        <p:cTn id="48" dur="800" decel="100000" fill="hold"/>
                                        <p:tgtEl>
                                          <p:spTgt spid="10"/>
                                        </p:tgtEl>
                                        <p:attrNameLst>
                                          <p:attrName>style.rotation</p:attrName>
                                        </p:attrNameLst>
                                      </p:cBhvr>
                                      <p:tavLst>
                                        <p:tav tm="0">
                                          <p:val>
                                            <p:fltVal val="-90"/>
                                          </p:val>
                                        </p:tav>
                                        <p:tav tm="100000">
                                          <p:val>
                                            <p:fltVal val="0"/>
                                          </p:val>
                                        </p:tav>
                                      </p:tavLst>
                                    </p:anim>
                                    <p:anim calcmode="lin" valueType="num">
                                      <p:cBhvr>
                                        <p:cTn id="49" dur="800" decel="100000" fill="hold"/>
                                        <p:tgtEl>
                                          <p:spTgt spid="10"/>
                                        </p:tgtEl>
                                        <p:attrNameLst>
                                          <p:attrName>ppt_x</p:attrName>
                                        </p:attrNameLst>
                                      </p:cBhvr>
                                      <p:tavLst>
                                        <p:tav tm="0">
                                          <p:val>
                                            <p:strVal val="#ppt_x+0.4"/>
                                          </p:val>
                                        </p:tav>
                                        <p:tav tm="100000">
                                          <p:val>
                                            <p:strVal val="#ppt_x-0.05"/>
                                          </p:val>
                                        </p:tav>
                                      </p:tavLst>
                                    </p:anim>
                                    <p:anim calcmode="lin" valueType="num">
                                      <p:cBhvr>
                                        <p:cTn id="50" dur="800" decel="100000" fill="hold"/>
                                        <p:tgtEl>
                                          <p:spTgt spid="10"/>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3" fill="hold">
                            <p:stCondLst>
                              <p:cond delay="2000"/>
                            </p:stCondLst>
                            <p:childTnLst>
                              <p:par>
                                <p:cTn id="54" presetID="53"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slide(fromBottom)">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xit" presetSubtype="0" fill="hold" nodeType="clickEffect">
                                  <p:stCondLst>
                                    <p:cond delay="0"/>
                                  </p:stCondLst>
                                  <p:childTnLst>
                                    <p:anim calcmode="lin" valueType="num">
                                      <p:cBhvr>
                                        <p:cTn id="67" dur="1000"/>
                                        <p:tgtEl>
                                          <p:spTgt spid="25602"/>
                                        </p:tgtEl>
                                        <p:attrNameLst>
                                          <p:attrName>ppt_w</p:attrName>
                                        </p:attrNameLst>
                                      </p:cBhvr>
                                      <p:tavLst>
                                        <p:tav tm="0">
                                          <p:val>
                                            <p:strVal val="ppt_w"/>
                                          </p:val>
                                        </p:tav>
                                        <p:tav tm="100000">
                                          <p:val>
                                            <p:strVal val="ppt_w*0.70"/>
                                          </p:val>
                                        </p:tav>
                                      </p:tavLst>
                                    </p:anim>
                                    <p:anim calcmode="lin" valueType="num">
                                      <p:cBhvr>
                                        <p:cTn id="68" dur="1000"/>
                                        <p:tgtEl>
                                          <p:spTgt spid="25602"/>
                                        </p:tgtEl>
                                        <p:attrNameLst>
                                          <p:attrName>ppt_h</p:attrName>
                                        </p:attrNameLst>
                                      </p:cBhvr>
                                      <p:tavLst>
                                        <p:tav tm="0">
                                          <p:val>
                                            <p:strVal val="ppt_h"/>
                                          </p:val>
                                        </p:tav>
                                        <p:tav tm="100000">
                                          <p:val>
                                            <p:strVal val="ppt_h"/>
                                          </p:val>
                                        </p:tav>
                                      </p:tavLst>
                                    </p:anim>
                                    <p:animEffect transition="out" filter="fade">
                                      <p:cBhvr>
                                        <p:cTn id="69" dur="1000"/>
                                        <p:tgtEl>
                                          <p:spTgt spid="25602"/>
                                        </p:tgtEl>
                                      </p:cBhvr>
                                    </p:animEffect>
                                    <p:set>
                                      <p:cBhvr>
                                        <p:cTn id="70" dur="1" fill="hold">
                                          <p:stCondLst>
                                            <p:cond delay="999"/>
                                          </p:stCondLst>
                                        </p:cTn>
                                        <p:tgtEl>
                                          <p:spTgt spid="25602"/>
                                        </p:tgtEl>
                                        <p:attrNameLst>
                                          <p:attrName>style.visibility</p:attrName>
                                        </p:attrNameLst>
                                      </p:cBhvr>
                                      <p:to>
                                        <p:strVal val="hidden"/>
                                      </p:to>
                                    </p:set>
                                  </p:childTnLst>
                                </p:cTn>
                              </p:par>
                              <p:par>
                                <p:cTn id="71" presetID="55" presetClass="exit" presetSubtype="0" fill="hold" nodeType="withEffect">
                                  <p:stCondLst>
                                    <p:cond delay="0"/>
                                  </p:stCondLst>
                                  <p:childTnLst>
                                    <p:anim calcmode="lin" valueType="num">
                                      <p:cBhvr>
                                        <p:cTn id="72" dur="1000"/>
                                        <p:tgtEl>
                                          <p:spTgt spid="25604"/>
                                        </p:tgtEl>
                                        <p:attrNameLst>
                                          <p:attrName>ppt_w</p:attrName>
                                        </p:attrNameLst>
                                      </p:cBhvr>
                                      <p:tavLst>
                                        <p:tav tm="0">
                                          <p:val>
                                            <p:strVal val="ppt_w"/>
                                          </p:val>
                                        </p:tav>
                                        <p:tav tm="100000">
                                          <p:val>
                                            <p:strVal val="ppt_w*0.70"/>
                                          </p:val>
                                        </p:tav>
                                      </p:tavLst>
                                    </p:anim>
                                    <p:anim calcmode="lin" valueType="num">
                                      <p:cBhvr>
                                        <p:cTn id="73" dur="1000"/>
                                        <p:tgtEl>
                                          <p:spTgt spid="25604"/>
                                        </p:tgtEl>
                                        <p:attrNameLst>
                                          <p:attrName>ppt_h</p:attrName>
                                        </p:attrNameLst>
                                      </p:cBhvr>
                                      <p:tavLst>
                                        <p:tav tm="0">
                                          <p:val>
                                            <p:strVal val="ppt_h"/>
                                          </p:val>
                                        </p:tav>
                                        <p:tav tm="100000">
                                          <p:val>
                                            <p:strVal val="ppt_h"/>
                                          </p:val>
                                        </p:tav>
                                      </p:tavLst>
                                    </p:anim>
                                    <p:animEffect transition="out" filter="fade">
                                      <p:cBhvr>
                                        <p:cTn id="74" dur="1000"/>
                                        <p:tgtEl>
                                          <p:spTgt spid="25604"/>
                                        </p:tgtEl>
                                      </p:cBhvr>
                                    </p:animEffect>
                                    <p:set>
                                      <p:cBhvr>
                                        <p:cTn id="75" dur="1" fill="hold">
                                          <p:stCondLst>
                                            <p:cond delay="999"/>
                                          </p:stCondLst>
                                        </p:cTn>
                                        <p:tgtEl>
                                          <p:spTgt spid="25604"/>
                                        </p:tgtEl>
                                        <p:attrNameLst>
                                          <p:attrName>style.visibility</p:attrName>
                                        </p:attrNameLst>
                                      </p:cBhvr>
                                      <p:to>
                                        <p:strVal val="hidden"/>
                                      </p:to>
                                    </p:set>
                                  </p:childTnLst>
                                </p:cTn>
                              </p:par>
                              <p:par>
                                <p:cTn id="76" presetID="55" presetClass="exit" presetSubtype="0" fill="hold" grpId="1" nodeType="withEffect">
                                  <p:stCondLst>
                                    <p:cond delay="0"/>
                                  </p:stCondLst>
                                  <p:childTnLst>
                                    <p:anim calcmode="lin" valueType="num">
                                      <p:cBhvr>
                                        <p:cTn id="77" dur="1000"/>
                                        <p:tgtEl>
                                          <p:spTgt spid="7"/>
                                        </p:tgtEl>
                                        <p:attrNameLst>
                                          <p:attrName>ppt_w</p:attrName>
                                        </p:attrNameLst>
                                      </p:cBhvr>
                                      <p:tavLst>
                                        <p:tav tm="0">
                                          <p:val>
                                            <p:strVal val="ppt_w"/>
                                          </p:val>
                                        </p:tav>
                                        <p:tav tm="100000">
                                          <p:val>
                                            <p:strVal val="ppt_w*0.70"/>
                                          </p:val>
                                        </p:tav>
                                      </p:tavLst>
                                    </p:anim>
                                    <p:anim calcmode="lin" valueType="num">
                                      <p:cBhvr>
                                        <p:cTn id="78" dur="1000"/>
                                        <p:tgtEl>
                                          <p:spTgt spid="7"/>
                                        </p:tgtEl>
                                        <p:attrNameLst>
                                          <p:attrName>ppt_h</p:attrName>
                                        </p:attrNameLst>
                                      </p:cBhvr>
                                      <p:tavLst>
                                        <p:tav tm="0">
                                          <p:val>
                                            <p:strVal val="ppt_h"/>
                                          </p:val>
                                        </p:tav>
                                        <p:tav tm="100000">
                                          <p:val>
                                            <p:strVal val="ppt_h"/>
                                          </p:val>
                                        </p:tav>
                                      </p:tavLst>
                                    </p:anim>
                                    <p:animEffect transition="out" filter="fade">
                                      <p:cBhvr>
                                        <p:cTn id="79" dur="1000"/>
                                        <p:tgtEl>
                                          <p:spTgt spid="7"/>
                                        </p:tgtEl>
                                      </p:cBhvr>
                                    </p:animEffect>
                                    <p:set>
                                      <p:cBhvr>
                                        <p:cTn id="80" dur="1" fill="hold">
                                          <p:stCondLst>
                                            <p:cond delay="999"/>
                                          </p:stCondLst>
                                        </p:cTn>
                                        <p:tgtEl>
                                          <p:spTgt spid="7"/>
                                        </p:tgtEl>
                                        <p:attrNameLst>
                                          <p:attrName>style.visibility</p:attrName>
                                        </p:attrNameLst>
                                      </p:cBhvr>
                                      <p:to>
                                        <p:strVal val="hidden"/>
                                      </p:to>
                                    </p:set>
                                  </p:childTnLst>
                                </p:cTn>
                              </p:par>
                              <p:par>
                                <p:cTn id="81" presetID="55" presetClass="exit" presetSubtype="0" fill="hold" grpId="1" nodeType="withEffect">
                                  <p:stCondLst>
                                    <p:cond delay="0"/>
                                  </p:stCondLst>
                                  <p:childTnLst>
                                    <p:anim calcmode="lin" valueType="num">
                                      <p:cBhvr>
                                        <p:cTn id="82" dur="1000"/>
                                        <p:tgtEl>
                                          <p:spTgt spid="10"/>
                                        </p:tgtEl>
                                        <p:attrNameLst>
                                          <p:attrName>ppt_w</p:attrName>
                                        </p:attrNameLst>
                                      </p:cBhvr>
                                      <p:tavLst>
                                        <p:tav tm="0">
                                          <p:val>
                                            <p:strVal val="ppt_w"/>
                                          </p:val>
                                        </p:tav>
                                        <p:tav tm="100000">
                                          <p:val>
                                            <p:strVal val="ppt_w*0.70"/>
                                          </p:val>
                                        </p:tav>
                                      </p:tavLst>
                                    </p:anim>
                                    <p:anim calcmode="lin" valueType="num">
                                      <p:cBhvr>
                                        <p:cTn id="83" dur="1000"/>
                                        <p:tgtEl>
                                          <p:spTgt spid="10"/>
                                        </p:tgtEl>
                                        <p:attrNameLst>
                                          <p:attrName>ppt_h</p:attrName>
                                        </p:attrNameLst>
                                      </p:cBhvr>
                                      <p:tavLst>
                                        <p:tav tm="0">
                                          <p:val>
                                            <p:strVal val="ppt_h"/>
                                          </p:val>
                                        </p:tav>
                                        <p:tav tm="100000">
                                          <p:val>
                                            <p:strVal val="ppt_h"/>
                                          </p:val>
                                        </p:tav>
                                      </p:tavLst>
                                    </p:anim>
                                    <p:animEffect transition="out" filter="fade">
                                      <p:cBhvr>
                                        <p:cTn id="84" dur="1000"/>
                                        <p:tgtEl>
                                          <p:spTgt spid="10"/>
                                        </p:tgtEl>
                                      </p:cBhvr>
                                    </p:animEffect>
                                    <p:set>
                                      <p:cBhvr>
                                        <p:cTn id="85" dur="1" fill="hold">
                                          <p:stCondLst>
                                            <p:cond delay="999"/>
                                          </p:stCondLst>
                                        </p:cTn>
                                        <p:tgtEl>
                                          <p:spTgt spid="10"/>
                                        </p:tgtEl>
                                        <p:attrNameLst>
                                          <p:attrName>style.visibility</p:attrName>
                                        </p:attrNameLst>
                                      </p:cBhvr>
                                      <p:to>
                                        <p:strVal val="hidden"/>
                                      </p:to>
                                    </p:set>
                                  </p:childTnLst>
                                </p:cTn>
                              </p:par>
                              <p:par>
                                <p:cTn id="86" presetID="55" presetClass="exit" presetSubtype="0" fill="hold" grpId="1" nodeType="withEffect">
                                  <p:stCondLst>
                                    <p:cond delay="0"/>
                                  </p:stCondLst>
                                  <p:childTnLst>
                                    <p:anim calcmode="lin" valueType="num">
                                      <p:cBhvr>
                                        <p:cTn id="87" dur="1000"/>
                                        <p:tgtEl>
                                          <p:spTgt spid="9"/>
                                        </p:tgtEl>
                                        <p:attrNameLst>
                                          <p:attrName>ppt_w</p:attrName>
                                        </p:attrNameLst>
                                      </p:cBhvr>
                                      <p:tavLst>
                                        <p:tav tm="0">
                                          <p:val>
                                            <p:strVal val="ppt_w"/>
                                          </p:val>
                                        </p:tav>
                                        <p:tav tm="100000">
                                          <p:val>
                                            <p:strVal val="ppt_w*0.70"/>
                                          </p:val>
                                        </p:tav>
                                      </p:tavLst>
                                    </p:anim>
                                    <p:anim calcmode="lin" valueType="num">
                                      <p:cBhvr>
                                        <p:cTn id="88" dur="1000"/>
                                        <p:tgtEl>
                                          <p:spTgt spid="9"/>
                                        </p:tgtEl>
                                        <p:attrNameLst>
                                          <p:attrName>ppt_h</p:attrName>
                                        </p:attrNameLst>
                                      </p:cBhvr>
                                      <p:tavLst>
                                        <p:tav tm="0">
                                          <p:val>
                                            <p:strVal val="ppt_h"/>
                                          </p:val>
                                        </p:tav>
                                        <p:tav tm="100000">
                                          <p:val>
                                            <p:strVal val="ppt_h"/>
                                          </p:val>
                                        </p:tav>
                                      </p:tavLst>
                                    </p:anim>
                                    <p:animEffect transition="out" filter="fade">
                                      <p:cBhvr>
                                        <p:cTn id="89" dur="1000"/>
                                        <p:tgtEl>
                                          <p:spTgt spid="9"/>
                                        </p:tgtEl>
                                      </p:cBhvr>
                                    </p:animEffect>
                                    <p:set>
                                      <p:cBhvr>
                                        <p:cTn id="90" dur="1" fill="hold">
                                          <p:stCondLst>
                                            <p:cond delay="999"/>
                                          </p:stCondLst>
                                        </p:cTn>
                                        <p:tgtEl>
                                          <p:spTgt spid="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8" dur="1000" fill="hold"/>
                                        <p:tgtEl>
                                          <p:spTgt spid="12"/>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2"/>
                                        </p:tgtEl>
                                      </p:cBhvr>
                                    </p:animEffect>
                                  </p:childTnLst>
                                </p:cTn>
                              </p:par>
                            </p:childTnLst>
                          </p:cTn>
                        </p:par>
                        <p:par>
                          <p:cTn id="103" fill="hold">
                            <p:stCondLst>
                              <p:cond delay="1000"/>
                            </p:stCondLst>
                            <p:childTnLst>
                              <p:par>
                                <p:cTn id="104" presetID="30" presetClass="entr" presetSubtype="0" fill="hold" grpId="0" nodeType="after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800" decel="100000"/>
                                        <p:tgtEl>
                                          <p:spTgt spid="13"/>
                                        </p:tgtEl>
                                      </p:cBhvr>
                                    </p:animEffect>
                                    <p:anim calcmode="lin" valueType="num">
                                      <p:cBhvr>
                                        <p:cTn id="107" dur="800" decel="100000" fill="hold"/>
                                        <p:tgtEl>
                                          <p:spTgt spid="13"/>
                                        </p:tgtEl>
                                        <p:attrNameLst>
                                          <p:attrName>style.rotation</p:attrName>
                                        </p:attrNameLst>
                                      </p:cBhvr>
                                      <p:tavLst>
                                        <p:tav tm="0">
                                          <p:val>
                                            <p:fltVal val="-90"/>
                                          </p:val>
                                        </p:tav>
                                        <p:tav tm="100000">
                                          <p:val>
                                            <p:fltVal val="0"/>
                                          </p:val>
                                        </p:tav>
                                      </p:tavLst>
                                    </p:anim>
                                    <p:anim calcmode="lin" valueType="num">
                                      <p:cBhvr>
                                        <p:cTn id="108" dur="800" decel="100000" fill="hold"/>
                                        <p:tgtEl>
                                          <p:spTgt spid="13"/>
                                        </p:tgtEl>
                                        <p:attrNameLst>
                                          <p:attrName>ppt_x</p:attrName>
                                        </p:attrNameLst>
                                      </p:cBhvr>
                                      <p:tavLst>
                                        <p:tav tm="0">
                                          <p:val>
                                            <p:strVal val="#ppt_x+0.4"/>
                                          </p:val>
                                        </p:tav>
                                        <p:tav tm="100000">
                                          <p:val>
                                            <p:strVal val="#ppt_x-0.05"/>
                                          </p:val>
                                        </p:tav>
                                      </p:tavLst>
                                    </p:anim>
                                    <p:anim calcmode="lin" valueType="num">
                                      <p:cBhvr>
                                        <p:cTn id="109" dur="800" decel="100000" fill="hold"/>
                                        <p:tgtEl>
                                          <p:spTgt spid="13"/>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2" presetClass="entr" presetSubtype="4"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slide(fromBottom)">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xit" presetSubtype="0" fill="hold" grpId="1" nodeType="clickEffect">
                                  <p:stCondLst>
                                    <p:cond delay="0"/>
                                  </p:stCondLst>
                                  <p:childTnLst>
                                    <p:anim calcmode="lin" valueType="num">
                                      <p:cBhvr>
                                        <p:cTn id="120" dur="1000"/>
                                        <p:tgtEl>
                                          <p:spTgt spid="13"/>
                                        </p:tgtEl>
                                        <p:attrNameLst>
                                          <p:attrName>ppt_w</p:attrName>
                                        </p:attrNameLst>
                                      </p:cBhvr>
                                      <p:tavLst>
                                        <p:tav tm="0">
                                          <p:val>
                                            <p:strVal val="ppt_w"/>
                                          </p:val>
                                        </p:tav>
                                        <p:tav tm="100000">
                                          <p:val>
                                            <p:strVal val="ppt_w*0.70"/>
                                          </p:val>
                                        </p:tav>
                                      </p:tavLst>
                                    </p:anim>
                                    <p:anim calcmode="lin" valueType="num">
                                      <p:cBhvr>
                                        <p:cTn id="121" dur="1000"/>
                                        <p:tgtEl>
                                          <p:spTgt spid="13"/>
                                        </p:tgtEl>
                                        <p:attrNameLst>
                                          <p:attrName>ppt_h</p:attrName>
                                        </p:attrNameLst>
                                      </p:cBhvr>
                                      <p:tavLst>
                                        <p:tav tm="0">
                                          <p:val>
                                            <p:strVal val="ppt_h"/>
                                          </p:val>
                                        </p:tav>
                                        <p:tav tm="100000">
                                          <p:val>
                                            <p:strVal val="ppt_h"/>
                                          </p:val>
                                        </p:tav>
                                      </p:tavLst>
                                    </p:anim>
                                    <p:animEffect transition="out" filter="fade">
                                      <p:cBhvr>
                                        <p:cTn id="122" dur="1000"/>
                                        <p:tgtEl>
                                          <p:spTgt spid="13"/>
                                        </p:tgtEl>
                                      </p:cBhvr>
                                    </p:animEffect>
                                    <p:set>
                                      <p:cBhvr>
                                        <p:cTn id="123" dur="1" fill="hold">
                                          <p:stCondLst>
                                            <p:cond delay="999"/>
                                          </p:stCondLst>
                                        </p:cTn>
                                        <p:tgtEl>
                                          <p:spTgt spid="13"/>
                                        </p:tgtEl>
                                        <p:attrNameLst>
                                          <p:attrName>style.visibility</p:attrName>
                                        </p:attrNameLst>
                                      </p:cBhvr>
                                      <p:to>
                                        <p:strVal val="hidden"/>
                                      </p:to>
                                    </p:set>
                                  </p:childTnLst>
                                </p:cTn>
                              </p:par>
                              <p:par>
                                <p:cTn id="124" presetID="55" presetClass="exit" presetSubtype="0" fill="hold" grpId="1" nodeType="withEffect">
                                  <p:stCondLst>
                                    <p:cond delay="0"/>
                                  </p:stCondLst>
                                  <p:childTnLst>
                                    <p:anim calcmode="lin" valueType="num">
                                      <p:cBhvr>
                                        <p:cTn id="125" dur="1000"/>
                                        <p:tgtEl>
                                          <p:spTgt spid="12"/>
                                        </p:tgtEl>
                                        <p:attrNameLst>
                                          <p:attrName>ppt_w</p:attrName>
                                        </p:attrNameLst>
                                      </p:cBhvr>
                                      <p:tavLst>
                                        <p:tav tm="0">
                                          <p:val>
                                            <p:strVal val="ppt_w"/>
                                          </p:val>
                                        </p:tav>
                                        <p:tav tm="100000">
                                          <p:val>
                                            <p:strVal val="ppt_w*0.70"/>
                                          </p:val>
                                        </p:tav>
                                      </p:tavLst>
                                    </p:anim>
                                    <p:anim calcmode="lin" valueType="num">
                                      <p:cBhvr>
                                        <p:cTn id="126" dur="1000"/>
                                        <p:tgtEl>
                                          <p:spTgt spid="12"/>
                                        </p:tgtEl>
                                        <p:attrNameLst>
                                          <p:attrName>ppt_h</p:attrName>
                                        </p:attrNameLst>
                                      </p:cBhvr>
                                      <p:tavLst>
                                        <p:tav tm="0">
                                          <p:val>
                                            <p:strVal val="ppt_h"/>
                                          </p:val>
                                        </p:tav>
                                        <p:tav tm="100000">
                                          <p:val>
                                            <p:strVal val="ppt_h"/>
                                          </p:val>
                                        </p:tav>
                                      </p:tavLst>
                                    </p:anim>
                                    <p:animEffect transition="out" filter="fade">
                                      <p:cBhvr>
                                        <p:cTn id="127" dur="1000"/>
                                        <p:tgtEl>
                                          <p:spTgt spid="12"/>
                                        </p:tgtEl>
                                      </p:cBhvr>
                                    </p:animEffect>
                                    <p:set>
                                      <p:cBhvr>
                                        <p:cTn id="128" dur="1" fill="hold">
                                          <p:stCondLst>
                                            <p:cond delay="999"/>
                                          </p:stCondLst>
                                        </p:cTn>
                                        <p:tgtEl>
                                          <p:spTgt spid="12"/>
                                        </p:tgtEl>
                                        <p:attrNameLst>
                                          <p:attrName>style.visibility</p:attrName>
                                        </p:attrNameLst>
                                      </p:cBhvr>
                                      <p:to>
                                        <p:strVal val="hidden"/>
                                      </p:to>
                                    </p:set>
                                  </p:childTnLst>
                                </p:cTn>
                              </p:par>
                              <p:par>
                                <p:cTn id="129" presetID="55" presetClass="exit" presetSubtype="0" fill="hold" nodeType="withEffect">
                                  <p:stCondLst>
                                    <p:cond delay="0"/>
                                  </p:stCondLst>
                                  <p:childTnLst>
                                    <p:anim calcmode="lin" valueType="num">
                                      <p:cBhvr>
                                        <p:cTn id="130" dur="1000"/>
                                        <p:tgtEl>
                                          <p:spTgt spid="16"/>
                                        </p:tgtEl>
                                        <p:attrNameLst>
                                          <p:attrName>ppt_w</p:attrName>
                                        </p:attrNameLst>
                                      </p:cBhvr>
                                      <p:tavLst>
                                        <p:tav tm="0">
                                          <p:val>
                                            <p:strVal val="ppt_w"/>
                                          </p:val>
                                        </p:tav>
                                        <p:tav tm="100000">
                                          <p:val>
                                            <p:strVal val="ppt_w*0.70"/>
                                          </p:val>
                                        </p:tav>
                                      </p:tavLst>
                                    </p:anim>
                                    <p:anim calcmode="lin" valueType="num">
                                      <p:cBhvr>
                                        <p:cTn id="131" dur="1000"/>
                                        <p:tgtEl>
                                          <p:spTgt spid="16"/>
                                        </p:tgtEl>
                                        <p:attrNameLst>
                                          <p:attrName>ppt_h</p:attrName>
                                        </p:attrNameLst>
                                      </p:cBhvr>
                                      <p:tavLst>
                                        <p:tav tm="0">
                                          <p:val>
                                            <p:strVal val="ppt_h"/>
                                          </p:val>
                                        </p:tav>
                                        <p:tav tm="100000">
                                          <p:val>
                                            <p:strVal val="ppt_h"/>
                                          </p:val>
                                        </p:tav>
                                      </p:tavLst>
                                    </p:anim>
                                    <p:animEffect transition="out" filter="fade">
                                      <p:cBhvr>
                                        <p:cTn id="132" dur="1000"/>
                                        <p:tgtEl>
                                          <p:spTgt spid="16"/>
                                        </p:tgtEl>
                                      </p:cBhvr>
                                    </p:animEffect>
                                    <p:set>
                                      <p:cBhvr>
                                        <p:cTn id="133" dur="1" fill="hold">
                                          <p:stCondLst>
                                            <p:cond delay="999"/>
                                          </p:stCondLst>
                                        </p:cTn>
                                        <p:tgtEl>
                                          <p:spTgt spid="16"/>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5" presetClass="entr" presetSubtype="0" fill="hold" nodeType="clickEffect">
                                  <p:stCondLst>
                                    <p:cond delay="0"/>
                                  </p:stCondLst>
                                  <p:childTnLst>
                                    <p:set>
                                      <p:cBhvr>
                                        <p:cTn id="137" dur="1" fill="hold">
                                          <p:stCondLst>
                                            <p:cond delay="0"/>
                                          </p:stCondLst>
                                        </p:cTn>
                                        <p:tgtEl>
                                          <p:spTgt spid="25606"/>
                                        </p:tgtEl>
                                        <p:attrNameLst>
                                          <p:attrName>style.visibility</p:attrName>
                                        </p:attrNameLst>
                                      </p:cBhvr>
                                      <p:to>
                                        <p:strVal val="visible"/>
                                      </p:to>
                                    </p:set>
                                    <p:anim calcmode="lin" valueType="num">
                                      <p:cBhvr>
                                        <p:cTn id="138" dur="500" decel="50000" fill="hold">
                                          <p:stCondLst>
                                            <p:cond delay="0"/>
                                          </p:stCondLst>
                                        </p:cTn>
                                        <p:tgtEl>
                                          <p:spTgt spid="25606"/>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25606"/>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25606"/>
                                        </p:tgtEl>
                                        <p:attrNameLst>
                                          <p:attrName>ppt_w</p:attrName>
                                        </p:attrNameLst>
                                      </p:cBhvr>
                                      <p:tavLst>
                                        <p:tav tm="0">
                                          <p:val>
                                            <p:strVal val="#ppt_w*.05"/>
                                          </p:val>
                                        </p:tav>
                                        <p:tav tm="100000">
                                          <p:val>
                                            <p:strVal val="#ppt_w"/>
                                          </p:val>
                                        </p:tav>
                                      </p:tavLst>
                                    </p:anim>
                                    <p:anim calcmode="lin" valueType="num">
                                      <p:cBhvr>
                                        <p:cTn id="141" dur="1000" fill="hold"/>
                                        <p:tgtEl>
                                          <p:spTgt spid="25606"/>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25606"/>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25606"/>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25606"/>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25606"/>
                                        </p:tgtEl>
                                      </p:cBhvr>
                                    </p:animEffect>
                                  </p:childTnLst>
                                </p:cTn>
                              </p:par>
                            </p:childTnLst>
                          </p:cTn>
                        </p:par>
                        <p:par>
                          <p:cTn id="146" fill="hold">
                            <p:stCondLst>
                              <p:cond delay="1000"/>
                            </p:stCondLst>
                            <p:childTnLst>
                              <p:par>
                                <p:cTn id="147" presetID="30" presetClass="entr" presetSubtype="0" fill="hold" nodeType="after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800" decel="100000"/>
                                        <p:tgtEl>
                                          <p:spTgt spid="14"/>
                                        </p:tgtEl>
                                      </p:cBhvr>
                                    </p:animEffect>
                                    <p:anim calcmode="lin" valueType="num">
                                      <p:cBhvr>
                                        <p:cTn id="150" dur="800" decel="100000" fill="hold"/>
                                        <p:tgtEl>
                                          <p:spTgt spid="14"/>
                                        </p:tgtEl>
                                        <p:attrNameLst>
                                          <p:attrName>style.rotation</p:attrName>
                                        </p:attrNameLst>
                                      </p:cBhvr>
                                      <p:tavLst>
                                        <p:tav tm="0">
                                          <p:val>
                                            <p:fltVal val="-90"/>
                                          </p:val>
                                        </p:tav>
                                        <p:tav tm="100000">
                                          <p:val>
                                            <p:fltVal val="0"/>
                                          </p:val>
                                        </p:tav>
                                      </p:tavLst>
                                    </p:anim>
                                    <p:anim calcmode="lin" valueType="num">
                                      <p:cBhvr>
                                        <p:cTn id="151" dur="800" decel="100000" fill="hold"/>
                                        <p:tgtEl>
                                          <p:spTgt spid="14"/>
                                        </p:tgtEl>
                                        <p:attrNameLst>
                                          <p:attrName>ppt_x</p:attrName>
                                        </p:attrNameLst>
                                      </p:cBhvr>
                                      <p:tavLst>
                                        <p:tav tm="0">
                                          <p:val>
                                            <p:strVal val="#ppt_x+0.4"/>
                                          </p:val>
                                        </p:tav>
                                        <p:tav tm="100000">
                                          <p:val>
                                            <p:strVal val="#ppt_x-0.05"/>
                                          </p:val>
                                        </p:tav>
                                      </p:tavLst>
                                    </p:anim>
                                    <p:anim calcmode="lin" valueType="num">
                                      <p:cBhvr>
                                        <p:cTn id="152" dur="800" decel="100000" fill="hold"/>
                                        <p:tgtEl>
                                          <p:spTgt spid="14"/>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2" presetClass="entr" presetSubtype="4" fill="hold" grpId="0" nodeType="click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slide(fromBottom)">
                                      <p:cBhvr>
                                        <p:cTn id="1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7" grpId="0" animBg="1"/>
      <p:bldP spid="7" grpId="1" animBg="1"/>
      <p:bldP spid="9" grpId="0" animBg="1"/>
      <p:bldP spid="9" grpId="1" animBg="1"/>
      <p:bldP spid="10" grpId="0" animBg="1"/>
      <p:bldP spid="10" grpId="1" animBg="1"/>
      <p:bldP spid="12" grpId="0" animBg="1"/>
      <p:bldP spid="12" grpId="1" animBg="1"/>
      <p:bldP spid="13" grpId="0" animBg="1"/>
      <p:bldP spid="13" grpId="1"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fr-FR" sz="2800" b="1" u="sng" cap="small" dirty="0" smtClean="0">
                <a:solidFill>
                  <a:schemeClr val="accent4">
                    <a:lumMod val="20000"/>
                    <a:lumOff val="80000"/>
                  </a:schemeClr>
                </a:solidFill>
                <a:latin typeface="Mistral" pitchFamily="66" charset="0"/>
              </a:rPr>
              <a:t>I. Les territoires dans la mondialisation : une organisation multipolaire.</a:t>
            </a:r>
          </a:p>
        </p:txBody>
      </p:sp>
      <p:sp>
        <p:nvSpPr>
          <p:cNvPr id="3" name="Rectangle 2"/>
          <p:cNvSpPr/>
          <p:nvPr/>
        </p:nvSpPr>
        <p:spPr>
          <a:xfrm>
            <a:off x="0" y="357166"/>
            <a:ext cx="9144000" cy="461665"/>
          </a:xfrm>
          <a:prstGeom prst="rect">
            <a:avLst/>
          </a:prstGeom>
        </p:spPr>
        <p:txBody>
          <a:bodyPr wrap="square">
            <a:spAutoFit/>
          </a:bodyPr>
          <a:lstStyle/>
          <a:p>
            <a:pPr algn="ctr"/>
            <a:r>
              <a:rPr lang="fr-FR" sz="2400" b="1" u="sng" dirty="0" smtClean="0">
                <a:solidFill>
                  <a:schemeClr val="accent4">
                    <a:lumMod val="50000"/>
                  </a:schemeClr>
                </a:solidFill>
                <a:latin typeface="Mistral" pitchFamily="66" charset="0"/>
              </a:rPr>
              <a:t>2. Territoires et sociétés en marge de la mondialisation</a:t>
            </a:r>
          </a:p>
        </p:txBody>
      </p:sp>
      <p:sp>
        <p:nvSpPr>
          <p:cNvPr id="6" name="Rectangle 5"/>
          <p:cNvSpPr/>
          <p:nvPr/>
        </p:nvSpPr>
        <p:spPr>
          <a:xfrm>
            <a:off x="4572000" y="774586"/>
            <a:ext cx="4429140" cy="601200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1200" b="1" u="sng" cap="small" dirty="0" smtClean="0">
                <a:effectLst>
                  <a:outerShdw blurRad="38100" dist="38100" dir="2700000" algn="tl">
                    <a:srgbClr val="000000">
                      <a:alpha val="43137"/>
                    </a:srgbClr>
                  </a:outerShdw>
                </a:effectLst>
                <a:latin typeface="Tw Cen MT" pitchFamily="34" charset="0"/>
              </a:rPr>
              <a:t>L'Afrique dans la mondialisation</a:t>
            </a:r>
          </a:p>
          <a:p>
            <a:pPr algn="just"/>
            <a:r>
              <a:rPr lang="fr-FR" sz="1200" b="1" dirty="0" smtClean="0">
                <a:latin typeface="Tw Cen MT" pitchFamily="34" charset="0"/>
              </a:rPr>
              <a:t>À lire les statistiques officielles, l'Afrique pèse de moins en moins dans la mondialisation : elle ne capte que 2 % des investissements internationaux, ne représente que 2 % du commerce mondial, contre 10 % dans les années 1970. Pourtant […] l'Afrique est ouverte sur l'économie mondiale. Les ressources pétrolières et minières que recèle son vieux socle géologique en font un continent convoité, dont les activités de prospection sont encore loin d'avoir révélé tous les trésors. Mais les grandes entreprises internationales qui exploitent ces ressources contribuent peu au développement. Elles alimentent surtout une « économie d'enclave » qui enrichit les États, mais ne bénéficie pas à la population. Certains s'inquiètent même que l'Afrique ne soit en train de brader son patrimoine naturel sans anticiper l'inévitable déclin de ses ressources : au Gabon, au Cameroun, l'ère du pétrole s'achève, sans que le pays ne se soit développé dans l'intervalle.</a:t>
            </a:r>
          </a:p>
          <a:p>
            <a:pPr algn="just"/>
            <a:r>
              <a:rPr lang="fr-FR" sz="1200" b="1" dirty="0" smtClean="0">
                <a:latin typeface="Tw Cen MT" pitchFamily="34" charset="0"/>
              </a:rPr>
              <a:t>La crise des États des années 1990 explique en effet que l'Afrique soit devenue le domaine de la mondialisation sauvage […]. Faux médicaments, déchets toxiques, drogues, armes, diamants, mais aussi contrebande de cigarettes ou de voitures… tous les trafics illicites ont été rendus possibles par l'affaiblissement, voire la disparition du contrôle des territoires, les situations de guerre civile et de criminalisation des économies. […]</a:t>
            </a:r>
          </a:p>
          <a:p>
            <a:pPr algn="just"/>
            <a:r>
              <a:rPr lang="fr-FR" sz="1200" b="1" dirty="0" smtClean="0">
                <a:latin typeface="Tw Cen MT" pitchFamily="34" charset="0"/>
              </a:rPr>
              <a:t>Mais depuis le début du XXI</a:t>
            </a:r>
            <a:r>
              <a:rPr lang="fr-FR" sz="1200" b="1" baseline="30000" dirty="0" smtClean="0">
                <a:latin typeface="Tw Cen MT" pitchFamily="34" charset="0"/>
              </a:rPr>
              <a:t>ème</a:t>
            </a:r>
            <a:r>
              <a:rPr lang="fr-FR" sz="1200" b="1" dirty="0" smtClean="0">
                <a:latin typeface="Tw Cen MT" pitchFamily="34" charset="0"/>
              </a:rPr>
              <a:t> siècle, cette situation est en train de changer. Peu à peu, la mondialisation en Afrique s'exerce dans un cadre plus régulé. […] De nouveau, l'Afrique est devenue un enjeu. Si son marché intérieur est encore limité par la pauvreté de sa population, les immenses besoins non satisfaits des 900 millions d'Africains offrent aux entreprises d'immenses opportunités. Toutes les grandes puissances, du Nord comme du Sud, l'ont compris.</a:t>
            </a:r>
          </a:p>
          <a:p>
            <a:pPr algn="r"/>
            <a:r>
              <a:rPr lang="fr-FR" sz="700" b="1" i="1" dirty="0" smtClean="0">
                <a:latin typeface="Tw Cen MT" pitchFamily="34" charset="0"/>
              </a:rPr>
              <a:t>Source : Sylvie Brunel, « L'Afrique dans la mondialisation », La Documentation photographique, n°8048, 2005</a:t>
            </a:r>
            <a:endParaRPr lang="fr-FR" sz="700" b="1" i="1" dirty="0">
              <a:latin typeface="Tw Cen MT" pitchFamily="34" charset="0"/>
            </a:endParaRPr>
          </a:p>
        </p:txBody>
      </p:sp>
      <p:pic>
        <p:nvPicPr>
          <p:cNvPr id="8" name="Picture 11" descr="dharavi"/>
          <p:cNvPicPr>
            <a:picLocks noChangeAspect="1" noChangeArrowheads="1"/>
          </p:cNvPicPr>
          <p:nvPr/>
        </p:nvPicPr>
        <p:blipFill>
          <a:blip r:embed="rId3"/>
          <a:srcRect b="5335"/>
          <a:stretch>
            <a:fillRect/>
          </a:stretch>
        </p:blipFill>
        <p:spPr bwMode="auto">
          <a:xfrm>
            <a:off x="142844" y="785794"/>
            <a:ext cx="4323832" cy="2808000"/>
          </a:xfrm>
          <a:prstGeom prst="rect">
            <a:avLst/>
          </a:prstGeom>
          <a:noFill/>
          <a:ln w="28575">
            <a:noFill/>
            <a:miter lim="800000"/>
            <a:headEnd/>
            <a:tailEnd/>
          </a:ln>
        </p:spPr>
      </p:pic>
      <p:grpSp>
        <p:nvGrpSpPr>
          <p:cNvPr id="10" name="Groupe 9"/>
          <p:cNvGrpSpPr/>
          <p:nvPr/>
        </p:nvGrpSpPr>
        <p:grpSpPr>
          <a:xfrm>
            <a:off x="142844" y="785795"/>
            <a:ext cx="4295804" cy="2643206"/>
            <a:chOff x="142844" y="785795"/>
            <a:chExt cx="4295804" cy="2643206"/>
          </a:xfrm>
        </p:grpSpPr>
        <p:pic>
          <p:nvPicPr>
            <p:cNvPr id="7" name="Picture 2" descr="http://unctad.org/Sections_Images/press/img/pr09033f1_en.gif"/>
            <p:cNvPicPr>
              <a:picLocks noChangeAspect="1" noChangeArrowheads="1"/>
            </p:cNvPicPr>
            <p:nvPr/>
          </p:nvPicPr>
          <p:blipFill>
            <a:blip r:embed="rId4"/>
            <a:srcRect/>
            <a:stretch>
              <a:fillRect/>
            </a:stretch>
          </p:blipFill>
          <p:spPr bwMode="auto">
            <a:xfrm>
              <a:off x="142844" y="785795"/>
              <a:ext cx="4295804" cy="2643206"/>
            </a:xfrm>
            <a:prstGeom prst="rect">
              <a:avLst/>
            </a:prstGeom>
            <a:noFill/>
            <a:ln>
              <a:solidFill>
                <a:schemeClr val="bg1"/>
              </a:solidFill>
            </a:ln>
          </p:spPr>
        </p:pic>
        <p:sp>
          <p:nvSpPr>
            <p:cNvPr id="9" name="ZoneTexte 8"/>
            <p:cNvSpPr txBox="1"/>
            <p:nvPr/>
          </p:nvSpPr>
          <p:spPr>
            <a:xfrm>
              <a:off x="857224" y="2928934"/>
              <a:ext cx="2662908" cy="400110"/>
            </a:xfrm>
            <a:prstGeom prst="rect">
              <a:avLst/>
            </a:prstGeom>
            <a:solidFill>
              <a:srgbClr val="B5EAEB"/>
            </a:solidFill>
          </p:spPr>
          <p:txBody>
            <a:bodyPr wrap="none" rtlCol="0">
              <a:spAutoFit/>
            </a:bodyPr>
            <a:lstStyle/>
            <a:p>
              <a:pPr algn="ctr"/>
              <a:r>
                <a:rPr lang="fr-FR" sz="1000" b="1" u="sng" cap="small" dirty="0" smtClean="0">
                  <a:solidFill>
                    <a:srgbClr val="C00000"/>
                  </a:solidFill>
                  <a:latin typeface="Tw Cen MT" pitchFamily="34" charset="0"/>
                </a:rPr>
                <a:t>Les 49 PMA (2009)</a:t>
              </a:r>
            </a:p>
            <a:p>
              <a:pPr algn="ctr"/>
              <a:r>
                <a:rPr lang="fr-FR" sz="1000" b="1" dirty="0" smtClean="0">
                  <a:latin typeface="Tw Cen MT" pitchFamily="34" charset="0"/>
                </a:rPr>
                <a:t> (Afrique 33, Asie 10, Caraïbes 1, Pacifique 5)</a:t>
              </a:r>
              <a:endParaRPr lang="fr-FR" sz="1000" b="1" dirty="0">
                <a:latin typeface="Tw Cen MT" pitchFamily="34" charset="0"/>
              </a:endParaRPr>
            </a:p>
          </p:txBody>
        </p:sp>
      </p:grpSp>
      <p:sp>
        <p:nvSpPr>
          <p:cNvPr id="12" name="Rectangle 11"/>
          <p:cNvSpPr/>
          <p:nvPr/>
        </p:nvSpPr>
        <p:spPr>
          <a:xfrm>
            <a:off x="142844" y="4893760"/>
            <a:ext cx="4320000" cy="1892826"/>
          </a:xfrm>
          <a:prstGeom prst="rect">
            <a:avLst/>
          </a:prstGeom>
          <a:solidFill>
            <a:schemeClr val="accent4">
              <a:lumMod val="40000"/>
              <a:lumOff val="60000"/>
              <a:alpha val="50000"/>
            </a:schemeClr>
          </a:solidFill>
          <a:ln>
            <a:solidFill>
              <a:schemeClr val="accent4">
                <a:lumMod val="50000"/>
              </a:schemeClr>
            </a:solidFill>
          </a:ln>
        </p:spPr>
        <p:txBody>
          <a:bodyPr wrap="square">
            <a:spAutoFit/>
          </a:bodyPr>
          <a:lstStyle/>
          <a:p>
            <a:pPr algn="just"/>
            <a:r>
              <a:rPr lang="fr-FR" sz="1300" b="1" dirty="0" smtClean="0">
                <a:latin typeface="Tw Cen MT" pitchFamily="34" charset="0"/>
              </a:rPr>
              <a:t> 1. Les territoires en marge de la mondialisation sont principalement situés dans les Sud, plus précisément en Afrique qui possède 33 PMA sur les 49 que compte la planète. Ces pays doivent faire face à un enjeu majeur : lutter contre la pauvreté qui gangrène la société et favorise l’économie informelle. Cette situation explique les stratégies d’évitement mises en place par les pôles et les acteurs majeurs de la mondialisation (volonté de limiter les prises de risques inutiles). </a:t>
            </a:r>
          </a:p>
        </p:txBody>
      </p:sp>
      <p:sp>
        <p:nvSpPr>
          <p:cNvPr id="5" name="ZoneTexte 4"/>
          <p:cNvSpPr txBox="1"/>
          <p:nvPr/>
        </p:nvSpPr>
        <p:spPr>
          <a:xfrm>
            <a:off x="142844" y="3643314"/>
            <a:ext cx="4320000" cy="1200329"/>
          </a:xfrm>
          <a:prstGeom prst="rect">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1200" b="1" u="sng" cap="small" dirty="0" smtClean="0">
                <a:effectLst>
                  <a:outerShdw blurRad="38100" dist="38100" dir="2700000" algn="tl">
                    <a:srgbClr val="000000">
                      <a:alpha val="43137"/>
                    </a:srgbClr>
                  </a:outerShdw>
                </a:effectLst>
                <a:latin typeface="Tw Cen MT" pitchFamily="34" charset="0"/>
              </a:rPr>
              <a:t>Questions</a:t>
            </a:r>
            <a:r>
              <a:rPr lang="fr-FR" sz="1200" b="1" dirty="0" smtClean="0">
                <a:latin typeface="Tw Cen MT" pitchFamily="34" charset="0"/>
              </a:rPr>
              <a:t> </a:t>
            </a:r>
          </a:p>
          <a:p>
            <a:pPr algn="ctr"/>
            <a:r>
              <a:rPr lang="fr-FR" sz="1200" b="1" dirty="0" smtClean="0">
                <a:latin typeface="Tw Cen MT" pitchFamily="34" charset="0"/>
              </a:rPr>
              <a:t>1. Où  sont situés les territoires en marge de la mondialisation ? Pourquoi ?</a:t>
            </a:r>
          </a:p>
          <a:p>
            <a:pPr algn="ctr"/>
            <a:r>
              <a:rPr lang="fr-FR" sz="1200" b="1" dirty="0" smtClean="0">
                <a:latin typeface="Tw Cen MT" pitchFamily="34" charset="0"/>
              </a:rPr>
              <a:t> 2. Quels facteurs favorisent la mise à l’écart du processus de mondialisation ? (texte + photographie)</a:t>
            </a:r>
          </a:p>
          <a:p>
            <a:pPr algn="ctr"/>
            <a:r>
              <a:rPr lang="fr-FR" sz="1200" b="1" dirty="0" smtClean="0">
                <a:latin typeface="Tw Cen MT" pitchFamily="34" charset="0"/>
              </a:rPr>
              <a:t>3. Selon le texte, la situation en Afrique est-elle une fatalité ?</a:t>
            </a:r>
            <a:endParaRPr lang="fr-FR" sz="1200" b="1" dirty="0">
              <a:latin typeface="Tw Cen MT" pitchFamily="34" charset="0"/>
            </a:endParaRPr>
          </a:p>
        </p:txBody>
      </p:sp>
      <p:sp>
        <p:nvSpPr>
          <p:cNvPr id="13" name="Rectangle 12"/>
          <p:cNvSpPr/>
          <p:nvPr/>
        </p:nvSpPr>
        <p:spPr>
          <a:xfrm>
            <a:off x="142844" y="4879501"/>
            <a:ext cx="4320000" cy="1692771"/>
          </a:xfrm>
          <a:prstGeom prst="rect">
            <a:avLst/>
          </a:prstGeom>
          <a:solidFill>
            <a:schemeClr val="accent4">
              <a:lumMod val="40000"/>
              <a:lumOff val="60000"/>
              <a:alpha val="50000"/>
            </a:schemeClr>
          </a:solidFill>
          <a:ln>
            <a:solidFill>
              <a:schemeClr val="accent4">
                <a:lumMod val="50000"/>
              </a:schemeClr>
            </a:solidFill>
          </a:ln>
        </p:spPr>
        <p:txBody>
          <a:bodyPr wrap="square">
            <a:spAutoFit/>
          </a:bodyPr>
          <a:lstStyle/>
          <a:p>
            <a:pPr algn="just"/>
            <a:r>
              <a:rPr lang="fr-FR" sz="1300" b="1" dirty="0" smtClean="0">
                <a:latin typeface="Tw Cen MT" pitchFamily="34" charset="0"/>
              </a:rPr>
              <a:t> 2. Les territoires mal développés cumulent les facteurs répulsifs : manque d’équipements (eau, électricité, route…), extrême pauvreté, peu d’accès à l’éducation (jeunesse non formée), faiblesse de l’Etat  qui favorise la mise en place de circuits économiques illicites (contrebande d’armes, de drogues, de voiture, de cigarettes, prostitution…) et l’émergence de situation de crises pouvant déboucher sur des guerres civiles (instabilité politique). </a:t>
            </a:r>
          </a:p>
        </p:txBody>
      </p:sp>
      <p:sp>
        <p:nvSpPr>
          <p:cNvPr id="14" name="Rectangle 13"/>
          <p:cNvSpPr/>
          <p:nvPr/>
        </p:nvSpPr>
        <p:spPr>
          <a:xfrm>
            <a:off x="142844" y="4936680"/>
            <a:ext cx="4320000" cy="1492716"/>
          </a:xfrm>
          <a:prstGeom prst="rect">
            <a:avLst/>
          </a:prstGeom>
          <a:solidFill>
            <a:schemeClr val="accent4">
              <a:lumMod val="40000"/>
              <a:lumOff val="60000"/>
              <a:alpha val="50000"/>
            </a:schemeClr>
          </a:solidFill>
          <a:ln>
            <a:solidFill>
              <a:schemeClr val="accent4">
                <a:lumMod val="50000"/>
              </a:schemeClr>
            </a:solidFill>
          </a:ln>
        </p:spPr>
        <p:txBody>
          <a:bodyPr wrap="square">
            <a:spAutoFit/>
          </a:bodyPr>
          <a:lstStyle/>
          <a:p>
            <a:pPr algn="just"/>
            <a:r>
              <a:rPr lang="fr-FR" sz="1300" b="1" dirty="0" smtClean="0">
                <a:latin typeface="Tw Cen MT" pitchFamily="34" charset="0"/>
              </a:rPr>
              <a:t> 3. Pour Sylvie Brunel, la situation africaine n’est pas une fatalité. L’Afrique est un continent riche en matières premières (pétrolières et minières). Certaines ressources ne sont pas encore exploitées, faute de prospection (donc encore fermés aux appétits des FTN). La population africaine représente enfin un marché en gestation ce que les acteurs de la mondialisation ont bien compris.</a:t>
            </a:r>
          </a:p>
        </p:txBody>
      </p:sp>
      <p:sp>
        <p:nvSpPr>
          <p:cNvPr id="15" name="Rectangle 14"/>
          <p:cNvSpPr/>
          <p:nvPr/>
        </p:nvSpPr>
        <p:spPr>
          <a:xfrm>
            <a:off x="142844" y="4929198"/>
            <a:ext cx="4320000" cy="1692771"/>
          </a:xfrm>
          <a:prstGeom prst="rect">
            <a:avLst/>
          </a:prstGeom>
          <a:solidFill>
            <a:schemeClr val="accent4">
              <a:lumMod val="40000"/>
              <a:lumOff val="60000"/>
              <a:alpha val="50000"/>
            </a:schemeClr>
          </a:solidFill>
          <a:ln>
            <a:solidFill>
              <a:schemeClr val="accent4">
                <a:lumMod val="50000"/>
              </a:schemeClr>
            </a:solidFill>
          </a:ln>
        </p:spPr>
        <p:txBody>
          <a:bodyPr wrap="square">
            <a:spAutoFit/>
          </a:bodyPr>
          <a:lstStyle/>
          <a:p>
            <a:pPr algn="just"/>
            <a:r>
              <a:rPr lang="fr-FR" sz="1300" b="1" dirty="0" smtClean="0">
                <a:latin typeface="Tw Cen MT" pitchFamily="34" charset="0"/>
              </a:rPr>
              <a:t> </a:t>
            </a:r>
            <a:r>
              <a:rPr lang="fr-FR" sz="1300" b="1" u="sng" dirty="0" smtClean="0">
                <a:latin typeface="Tw Cen MT" pitchFamily="34" charset="0"/>
              </a:rPr>
              <a:t>Remarque</a:t>
            </a:r>
            <a:r>
              <a:rPr lang="fr-FR" sz="1300" b="1" dirty="0" smtClean="0">
                <a:latin typeface="Tw Cen MT" pitchFamily="34" charset="0"/>
              </a:rPr>
              <a:t> : Aucun territoire n’échappe entièrement à la mondialisation. Un territoire en marge du processus est un territoire à l’écart des principaux flux. Même les rares Etats (ex : Corée du Nord) ou populations (ex : certaines tribus d’Amazonie) qui se placent volontairement en marge de la mondialisation ne présentent pas un hermétisme total (ex : présence d’ONG en Corée du Nord pour des aides alimentaires) au processus.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par>
                                <p:cTn id="26" presetID="25"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lide(fromBottom)">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xit" presetSubtype="0" fill="hold" grpId="1" nodeType="clickEffect">
                                  <p:stCondLst>
                                    <p:cond delay="0"/>
                                  </p:stCondLst>
                                  <p:childTnLst>
                                    <p:anim calcmode="lin" valueType="num">
                                      <p:cBhvr>
                                        <p:cTn id="50" dur="1000"/>
                                        <p:tgtEl>
                                          <p:spTgt spid="12"/>
                                        </p:tgtEl>
                                        <p:attrNameLst>
                                          <p:attrName>ppt_w</p:attrName>
                                        </p:attrNameLst>
                                      </p:cBhvr>
                                      <p:tavLst>
                                        <p:tav tm="0">
                                          <p:val>
                                            <p:strVal val="ppt_w"/>
                                          </p:val>
                                        </p:tav>
                                        <p:tav tm="100000">
                                          <p:val>
                                            <p:strVal val="ppt_w*0.70"/>
                                          </p:val>
                                        </p:tav>
                                      </p:tavLst>
                                    </p:anim>
                                    <p:anim calcmode="lin" valueType="num">
                                      <p:cBhvr>
                                        <p:cTn id="51" dur="1000"/>
                                        <p:tgtEl>
                                          <p:spTgt spid="12"/>
                                        </p:tgtEl>
                                        <p:attrNameLst>
                                          <p:attrName>ppt_h</p:attrName>
                                        </p:attrNameLst>
                                      </p:cBhvr>
                                      <p:tavLst>
                                        <p:tav tm="0">
                                          <p:val>
                                            <p:strVal val="ppt_h"/>
                                          </p:val>
                                        </p:tav>
                                        <p:tav tm="100000">
                                          <p:val>
                                            <p:strVal val="ppt_h"/>
                                          </p:val>
                                        </p:tav>
                                      </p:tavLst>
                                    </p:anim>
                                    <p:animEffect transition="out" filter="fade">
                                      <p:cBhvr>
                                        <p:cTn id="52" dur="1000"/>
                                        <p:tgtEl>
                                          <p:spTgt spid="12"/>
                                        </p:tgtEl>
                                      </p:cBhvr>
                                    </p:animEffect>
                                    <p:set>
                                      <p:cBhvr>
                                        <p:cTn id="53" dur="1" fill="hold">
                                          <p:stCondLst>
                                            <p:cond delay="999"/>
                                          </p:stCondLst>
                                        </p:cTn>
                                        <p:tgtEl>
                                          <p:spTgt spid="12"/>
                                        </p:tgtEl>
                                        <p:attrNameLst>
                                          <p:attrName>style.visibility</p:attrName>
                                        </p:attrNameLst>
                                      </p:cBhvr>
                                      <p:to>
                                        <p:strVal val="hidden"/>
                                      </p:to>
                                    </p:set>
                                  </p:childTnLst>
                                </p:cTn>
                              </p:par>
                              <p:par>
                                <p:cTn id="54" presetID="55" presetClass="exit" presetSubtype="0" fill="hold" nodeType="withEffect">
                                  <p:stCondLst>
                                    <p:cond delay="0"/>
                                  </p:stCondLst>
                                  <p:childTnLst>
                                    <p:anim calcmode="lin" valueType="num">
                                      <p:cBhvr>
                                        <p:cTn id="55" dur="1000"/>
                                        <p:tgtEl>
                                          <p:spTgt spid="10"/>
                                        </p:tgtEl>
                                        <p:attrNameLst>
                                          <p:attrName>ppt_w</p:attrName>
                                        </p:attrNameLst>
                                      </p:cBhvr>
                                      <p:tavLst>
                                        <p:tav tm="0">
                                          <p:val>
                                            <p:strVal val="ppt_w"/>
                                          </p:val>
                                        </p:tav>
                                        <p:tav tm="100000">
                                          <p:val>
                                            <p:strVal val="ppt_w*0.70"/>
                                          </p:val>
                                        </p:tav>
                                      </p:tavLst>
                                    </p:anim>
                                    <p:anim calcmode="lin" valueType="num">
                                      <p:cBhvr>
                                        <p:cTn id="56" dur="1000"/>
                                        <p:tgtEl>
                                          <p:spTgt spid="10"/>
                                        </p:tgtEl>
                                        <p:attrNameLst>
                                          <p:attrName>ppt_h</p:attrName>
                                        </p:attrNameLst>
                                      </p:cBhvr>
                                      <p:tavLst>
                                        <p:tav tm="0">
                                          <p:val>
                                            <p:strVal val="ppt_h"/>
                                          </p:val>
                                        </p:tav>
                                        <p:tav tm="100000">
                                          <p:val>
                                            <p:strVal val="ppt_h"/>
                                          </p:val>
                                        </p:tav>
                                      </p:tavLst>
                                    </p:anim>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childTnLst>
                          </p:cTn>
                        </p:par>
                        <p:par>
                          <p:cTn id="59" fill="hold">
                            <p:stCondLst>
                              <p:cond delay="1000"/>
                            </p:stCondLst>
                            <p:childTnLst>
                              <p:par>
                                <p:cTn id="60" presetID="53"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slide(fromBottom)">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xit" presetSubtype="0" fill="hold" grpId="1" nodeType="clickEffect">
                                  <p:stCondLst>
                                    <p:cond delay="0"/>
                                  </p:stCondLst>
                                  <p:childTnLst>
                                    <p:anim calcmode="lin" valueType="num">
                                      <p:cBhvr>
                                        <p:cTn id="73" dur="1000"/>
                                        <p:tgtEl>
                                          <p:spTgt spid="13"/>
                                        </p:tgtEl>
                                        <p:attrNameLst>
                                          <p:attrName>ppt_w</p:attrName>
                                        </p:attrNameLst>
                                      </p:cBhvr>
                                      <p:tavLst>
                                        <p:tav tm="0">
                                          <p:val>
                                            <p:strVal val="ppt_w"/>
                                          </p:val>
                                        </p:tav>
                                        <p:tav tm="100000">
                                          <p:val>
                                            <p:strVal val="ppt_w*0.70"/>
                                          </p:val>
                                        </p:tav>
                                      </p:tavLst>
                                    </p:anim>
                                    <p:anim calcmode="lin" valueType="num">
                                      <p:cBhvr>
                                        <p:cTn id="74" dur="1000"/>
                                        <p:tgtEl>
                                          <p:spTgt spid="13"/>
                                        </p:tgtEl>
                                        <p:attrNameLst>
                                          <p:attrName>ppt_h</p:attrName>
                                        </p:attrNameLst>
                                      </p:cBhvr>
                                      <p:tavLst>
                                        <p:tav tm="0">
                                          <p:val>
                                            <p:strVal val="ppt_h"/>
                                          </p:val>
                                        </p:tav>
                                        <p:tav tm="100000">
                                          <p:val>
                                            <p:strVal val="ppt_h"/>
                                          </p:val>
                                        </p:tav>
                                      </p:tavLst>
                                    </p:anim>
                                    <p:animEffect transition="out" filter="fade">
                                      <p:cBhvr>
                                        <p:cTn id="75" dur="1000"/>
                                        <p:tgtEl>
                                          <p:spTgt spid="13"/>
                                        </p:tgtEl>
                                      </p:cBhvr>
                                    </p:animEffect>
                                    <p:set>
                                      <p:cBhvr>
                                        <p:cTn id="76" dur="1" fill="hold">
                                          <p:stCondLst>
                                            <p:cond delay="999"/>
                                          </p:stCondLst>
                                        </p:cTn>
                                        <p:tgtEl>
                                          <p:spTgt spid="1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slide(fromBottom)">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xit" presetSubtype="0" fill="hold" grpId="1" nodeType="clickEffect">
                                  <p:stCondLst>
                                    <p:cond delay="0"/>
                                  </p:stCondLst>
                                  <p:childTnLst>
                                    <p:anim calcmode="lin" valueType="num">
                                      <p:cBhvr>
                                        <p:cTn id="85" dur="1000"/>
                                        <p:tgtEl>
                                          <p:spTgt spid="14"/>
                                        </p:tgtEl>
                                        <p:attrNameLst>
                                          <p:attrName>ppt_w</p:attrName>
                                        </p:attrNameLst>
                                      </p:cBhvr>
                                      <p:tavLst>
                                        <p:tav tm="0">
                                          <p:val>
                                            <p:strVal val="ppt_w"/>
                                          </p:val>
                                        </p:tav>
                                        <p:tav tm="100000">
                                          <p:val>
                                            <p:strVal val="ppt_w*0.70"/>
                                          </p:val>
                                        </p:tav>
                                      </p:tavLst>
                                    </p:anim>
                                    <p:anim calcmode="lin" valueType="num">
                                      <p:cBhvr>
                                        <p:cTn id="86" dur="1000"/>
                                        <p:tgtEl>
                                          <p:spTgt spid="14"/>
                                        </p:tgtEl>
                                        <p:attrNameLst>
                                          <p:attrName>ppt_h</p:attrName>
                                        </p:attrNameLst>
                                      </p:cBhvr>
                                      <p:tavLst>
                                        <p:tav tm="0">
                                          <p:val>
                                            <p:strVal val="ppt_h"/>
                                          </p:val>
                                        </p:tav>
                                        <p:tav tm="100000">
                                          <p:val>
                                            <p:strVal val="ppt_h"/>
                                          </p:val>
                                        </p:tav>
                                      </p:tavLst>
                                    </p:anim>
                                    <p:animEffect transition="out" filter="fade">
                                      <p:cBhvr>
                                        <p:cTn id="87" dur="1000"/>
                                        <p:tgtEl>
                                          <p:spTgt spid="14"/>
                                        </p:tgtEl>
                                      </p:cBhvr>
                                    </p:animEffect>
                                    <p:set>
                                      <p:cBhvr>
                                        <p:cTn id="88" dur="1" fill="hold">
                                          <p:stCondLst>
                                            <p:cond delay="999"/>
                                          </p:stCondLst>
                                        </p:cTn>
                                        <p:tgtEl>
                                          <p:spTgt spid="1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slide(fromBottom)">
                                      <p:cBhvr>
                                        <p:cTn id="93" dur="5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xit" presetSubtype="0" fill="hold" grpId="1" nodeType="clickEffect">
                                  <p:stCondLst>
                                    <p:cond delay="0"/>
                                  </p:stCondLst>
                                  <p:childTnLst>
                                    <p:anim calcmode="lin" valueType="num">
                                      <p:cBhvr>
                                        <p:cTn id="97" dur="1000"/>
                                        <p:tgtEl>
                                          <p:spTgt spid="15"/>
                                        </p:tgtEl>
                                        <p:attrNameLst>
                                          <p:attrName>ppt_w</p:attrName>
                                        </p:attrNameLst>
                                      </p:cBhvr>
                                      <p:tavLst>
                                        <p:tav tm="0">
                                          <p:val>
                                            <p:strVal val="ppt_w"/>
                                          </p:val>
                                        </p:tav>
                                        <p:tav tm="100000">
                                          <p:val>
                                            <p:strVal val="ppt_w*0.70"/>
                                          </p:val>
                                        </p:tav>
                                      </p:tavLst>
                                    </p:anim>
                                    <p:anim calcmode="lin" valueType="num">
                                      <p:cBhvr>
                                        <p:cTn id="98" dur="1000"/>
                                        <p:tgtEl>
                                          <p:spTgt spid="15"/>
                                        </p:tgtEl>
                                        <p:attrNameLst>
                                          <p:attrName>ppt_h</p:attrName>
                                        </p:attrNameLst>
                                      </p:cBhvr>
                                      <p:tavLst>
                                        <p:tav tm="0">
                                          <p:val>
                                            <p:strVal val="ppt_h"/>
                                          </p:val>
                                        </p:tav>
                                        <p:tav tm="100000">
                                          <p:val>
                                            <p:strVal val="ppt_h"/>
                                          </p:val>
                                        </p:tav>
                                      </p:tavLst>
                                    </p:anim>
                                    <p:animEffect transition="out" filter="fade">
                                      <p:cBhvr>
                                        <p:cTn id="99" dur="1000"/>
                                        <p:tgtEl>
                                          <p:spTgt spid="15"/>
                                        </p:tgtEl>
                                      </p:cBhvr>
                                    </p:animEffect>
                                    <p:set>
                                      <p:cBhvr>
                                        <p:cTn id="100"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12" grpId="0" animBg="1"/>
      <p:bldP spid="12" grpId="1" animBg="1"/>
      <p:bldP spid="5" grpId="0" animBg="1"/>
      <p:bldP spid="13" grpId="0" animBg="1"/>
      <p:bldP spid="13"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1438" y="785794"/>
            <a:ext cx="5643570" cy="5436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9144000" cy="523220"/>
          </a:xfrm>
          <a:prstGeom prst="rect">
            <a:avLst/>
          </a:prstGeom>
        </p:spPr>
        <p:txBody>
          <a:bodyPr wrap="square">
            <a:spAutoFit/>
          </a:bodyPr>
          <a:lstStyle/>
          <a:p>
            <a:pPr algn="ctr"/>
            <a:r>
              <a:rPr lang="fr-FR" sz="2800" b="1" u="sng" cap="small" dirty="0" smtClean="0">
                <a:solidFill>
                  <a:schemeClr val="accent4">
                    <a:lumMod val="20000"/>
                    <a:lumOff val="80000"/>
                  </a:schemeClr>
                </a:solidFill>
                <a:latin typeface="Mistral" pitchFamily="66" charset="0"/>
              </a:rPr>
              <a:t>II. Les espaces maritimes : approche géostratégique.</a:t>
            </a:r>
          </a:p>
        </p:txBody>
      </p:sp>
      <p:sp>
        <p:nvSpPr>
          <p:cNvPr id="3" name="Rectangle 2"/>
          <p:cNvSpPr/>
          <p:nvPr/>
        </p:nvSpPr>
        <p:spPr>
          <a:xfrm>
            <a:off x="0" y="357166"/>
            <a:ext cx="9144000" cy="461665"/>
          </a:xfrm>
          <a:prstGeom prst="rect">
            <a:avLst/>
          </a:prstGeom>
        </p:spPr>
        <p:txBody>
          <a:bodyPr wrap="square">
            <a:spAutoFit/>
          </a:bodyPr>
          <a:lstStyle/>
          <a:p>
            <a:pPr algn="ctr"/>
            <a:r>
              <a:rPr lang="fr-FR" sz="2400" b="1" u="sng" dirty="0" smtClean="0">
                <a:solidFill>
                  <a:schemeClr val="accent4">
                    <a:lumMod val="50000"/>
                  </a:schemeClr>
                </a:solidFill>
                <a:latin typeface="Mistral" pitchFamily="66" charset="0"/>
              </a:rPr>
              <a:t>1. La littoralisation ou le renforcement du rôle des façades maritimes </a:t>
            </a:r>
          </a:p>
        </p:txBody>
      </p:sp>
      <p:sp>
        <p:nvSpPr>
          <p:cNvPr id="1026" name="Line 2"/>
          <p:cNvSpPr>
            <a:spLocks noChangeShapeType="1"/>
          </p:cNvSpPr>
          <p:nvPr/>
        </p:nvSpPr>
        <p:spPr bwMode="auto">
          <a:xfrm>
            <a:off x="3071802" y="928670"/>
            <a:ext cx="0" cy="5256000"/>
          </a:xfrm>
          <a:prstGeom prst="line">
            <a:avLst/>
          </a:prstGeom>
          <a:noFill/>
          <a:ln w="7620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5857884" y="857232"/>
            <a:ext cx="3204000" cy="5214974"/>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Line 2"/>
          <p:cNvSpPr>
            <a:spLocks noChangeShapeType="1"/>
          </p:cNvSpPr>
          <p:nvPr/>
        </p:nvSpPr>
        <p:spPr bwMode="auto">
          <a:xfrm flipV="1">
            <a:off x="6000760" y="1311579"/>
            <a:ext cx="633418" cy="45719"/>
          </a:xfrm>
          <a:prstGeom prst="line">
            <a:avLst/>
          </a:prstGeom>
          <a:noFill/>
          <a:ln w="7620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6715140" y="857232"/>
            <a:ext cx="2428860" cy="954107"/>
          </a:xfrm>
          <a:prstGeom prst="rect">
            <a:avLst/>
          </a:prstGeom>
          <a:noFill/>
        </p:spPr>
        <p:txBody>
          <a:bodyPr wrap="square" rtlCol="0">
            <a:spAutoFit/>
          </a:bodyPr>
          <a:lstStyle/>
          <a:p>
            <a:r>
              <a:rPr lang="fr-FR" sz="1400" b="1" dirty="0" smtClean="0">
                <a:latin typeface="Tw Cen MT" pitchFamily="34" charset="0"/>
              </a:rPr>
              <a:t>Littoral (bande de terre ou la zone comprise entre une étendue maritime et le continent)</a:t>
            </a:r>
            <a:endParaRPr lang="fr-FR" sz="1400" b="1" dirty="0">
              <a:latin typeface="Tw Cen MT" pitchFamily="34" charset="0"/>
            </a:endParaRPr>
          </a:p>
        </p:txBody>
      </p:sp>
      <p:sp>
        <p:nvSpPr>
          <p:cNvPr id="14" name="Rectangle 13"/>
          <p:cNvSpPr/>
          <p:nvPr/>
        </p:nvSpPr>
        <p:spPr>
          <a:xfrm>
            <a:off x="6000760" y="1785926"/>
            <a:ext cx="540000" cy="540000"/>
          </a:xfrm>
          <a:prstGeom prst="rect">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5" name="ZoneTexte 14"/>
          <p:cNvSpPr txBox="1"/>
          <p:nvPr/>
        </p:nvSpPr>
        <p:spPr>
          <a:xfrm>
            <a:off x="6715140" y="1928802"/>
            <a:ext cx="2143140" cy="307777"/>
          </a:xfrm>
          <a:prstGeom prst="rect">
            <a:avLst/>
          </a:prstGeom>
          <a:noFill/>
        </p:spPr>
        <p:txBody>
          <a:bodyPr wrap="square" rtlCol="0">
            <a:spAutoFit/>
          </a:bodyPr>
          <a:lstStyle/>
          <a:p>
            <a:r>
              <a:rPr lang="fr-FR" sz="1400" b="1" dirty="0" smtClean="0">
                <a:latin typeface="Tw Cen MT" pitchFamily="34" charset="0"/>
              </a:rPr>
              <a:t>Port de commerce</a:t>
            </a:r>
            <a:endParaRPr lang="fr-FR" sz="1400" b="1" dirty="0">
              <a:latin typeface="Tw Cen MT" pitchFamily="34" charset="0"/>
            </a:endParaRPr>
          </a:p>
        </p:txBody>
      </p:sp>
      <p:sp>
        <p:nvSpPr>
          <p:cNvPr id="16" name="Ellipse 15"/>
          <p:cNvSpPr/>
          <p:nvPr/>
        </p:nvSpPr>
        <p:spPr>
          <a:xfrm>
            <a:off x="2387802" y="5429264"/>
            <a:ext cx="684000" cy="684000"/>
          </a:xfrm>
          <a:prstGeom prst="ellipse">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Ellipse 17"/>
          <p:cNvSpPr/>
          <p:nvPr/>
        </p:nvSpPr>
        <p:spPr>
          <a:xfrm>
            <a:off x="2143108" y="887612"/>
            <a:ext cx="898314" cy="898314"/>
          </a:xfrm>
          <a:prstGeom prst="ellipse">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9" name="Ellipse 18"/>
          <p:cNvSpPr/>
          <p:nvPr/>
        </p:nvSpPr>
        <p:spPr>
          <a:xfrm>
            <a:off x="6000760" y="2500306"/>
            <a:ext cx="540000" cy="540000"/>
          </a:xfrm>
          <a:prstGeom prst="ellipse">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0" name="ZoneTexte 19"/>
          <p:cNvSpPr txBox="1"/>
          <p:nvPr/>
        </p:nvSpPr>
        <p:spPr>
          <a:xfrm>
            <a:off x="6715140" y="2571744"/>
            <a:ext cx="2143140" cy="307777"/>
          </a:xfrm>
          <a:prstGeom prst="rect">
            <a:avLst/>
          </a:prstGeom>
          <a:noFill/>
        </p:spPr>
        <p:txBody>
          <a:bodyPr wrap="square" rtlCol="0">
            <a:spAutoFit/>
          </a:bodyPr>
          <a:lstStyle/>
          <a:p>
            <a:r>
              <a:rPr lang="fr-FR" sz="1400" b="1" dirty="0" smtClean="0">
                <a:latin typeface="Tw Cen MT" pitchFamily="34" charset="0"/>
              </a:rPr>
              <a:t>Métropoles</a:t>
            </a:r>
            <a:endParaRPr lang="fr-FR" sz="1400" b="1" dirty="0">
              <a:latin typeface="Tw Cen MT" pitchFamily="34" charset="0"/>
            </a:endParaRPr>
          </a:p>
        </p:txBody>
      </p:sp>
      <p:sp>
        <p:nvSpPr>
          <p:cNvPr id="21" name="Rectangle 20"/>
          <p:cNvSpPr/>
          <p:nvPr/>
        </p:nvSpPr>
        <p:spPr>
          <a:xfrm>
            <a:off x="71406" y="6263366"/>
            <a:ext cx="896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1400" b="1" u="sng" dirty="0" smtClean="0">
                <a:latin typeface="Tw Cen MT" pitchFamily="34" charset="0"/>
              </a:rPr>
              <a:t>Littoralisation (ou maritimisation</a:t>
            </a:r>
            <a:r>
              <a:rPr lang="fr-FR" sz="1400" b="1" dirty="0" smtClean="0">
                <a:latin typeface="Tw Cen MT" pitchFamily="34" charset="0"/>
              </a:rPr>
              <a:t>) : Processus de concentration des populations et des activités humaines le long ou à proximité des littoraux.</a:t>
            </a:r>
            <a:endParaRPr lang="fr-FR" sz="1400" b="1" dirty="0">
              <a:latin typeface="Tw Cen MT" pitchFamily="34" charset="0"/>
            </a:endParaRPr>
          </a:p>
        </p:txBody>
      </p:sp>
      <p:sp>
        <p:nvSpPr>
          <p:cNvPr id="22" name="Flèche droite rayée 21"/>
          <p:cNvSpPr/>
          <p:nvPr/>
        </p:nvSpPr>
        <p:spPr>
          <a:xfrm>
            <a:off x="3929058" y="2786058"/>
            <a:ext cx="1214446" cy="500066"/>
          </a:xfrm>
          <a:prstGeom prst="stripedRightArrow">
            <a:avLst/>
          </a:prstGeom>
          <a:solidFill>
            <a:schemeClr val="accent6">
              <a:lumMod val="75000"/>
            </a:schemeClr>
          </a:solidFill>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3" name="Flèche droite rayée 22"/>
          <p:cNvSpPr/>
          <p:nvPr/>
        </p:nvSpPr>
        <p:spPr>
          <a:xfrm rot="10800000">
            <a:off x="3857620" y="3571876"/>
            <a:ext cx="1214446" cy="500066"/>
          </a:xfrm>
          <a:prstGeom prst="stripedRightArrow">
            <a:avLst/>
          </a:prstGeom>
          <a:solidFill>
            <a:schemeClr val="accent6">
              <a:lumMod val="75000"/>
            </a:schemeClr>
          </a:solidFill>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4" name="Flèche droite rayée 23"/>
          <p:cNvSpPr/>
          <p:nvPr/>
        </p:nvSpPr>
        <p:spPr>
          <a:xfrm>
            <a:off x="6072198" y="3429000"/>
            <a:ext cx="571504" cy="357190"/>
          </a:xfrm>
          <a:prstGeom prst="stripedRightArrow">
            <a:avLst/>
          </a:prstGeom>
          <a:solidFill>
            <a:schemeClr val="accent6">
              <a:lumMod val="75000"/>
            </a:schemeClr>
          </a:solidFill>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ZoneTexte 24"/>
          <p:cNvSpPr txBox="1"/>
          <p:nvPr/>
        </p:nvSpPr>
        <p:spPr>
          <a:xfrm>
            <a:off x="6715140" y="3071810"/>
            <a:ext cx="2428860" cy="1169551"/>
          </a:xfrm>
          <a:prstGeom prst="rect">
            <a:avLst/>
          </a:prstGeom>
          <a:noFill/>
        </p:spPr>
        <p:txBody>
          <a:bodyPr wrap="square" rtlCol="0">
            <a:spAutoFit/>
          </a:bodyPr>
          <a:lstStyle/>
          <a:p>
            <a:r>
              <a:rPr lang="fr-FR" sz="1400" b="1" dirty="0" smtClean="0">
                <a:latin typeface="Tw Cen MT" pitchFamily="34" charset="0"/>
              </a:rPr>
              <a:t>Echange (exportations/</a:t>
            </a:r>
          </a:p>
          <a:p>
            <a:r>
              <a:rPr lang="fr-FR" sz="1400" b="1" dirty="0" smtClean="0">
                <a:latin typeface="Tw Cen MT" pitchFamily="34" charset="0"/>
              </a:rPr>
              <a:t>importations) par transport maritime (80% des échanges de marchandises se font aujourd’hui par mer)</a:t>
            </a:r>
            <a:endParaRPr lang="fr-FR" sz="1400" b="1" dirty="0">
              <a:latin typeface="Tw Cen MT" pitchFamily="34" charset="0"/>
            </a:endParaRPr>
          </a:p>
        </p:txBody>
      </p:sp>
      <p:sp>
        <p:nvSpPr>
          <p:cNvPr id="26" name="Double flèche horizontale 25"/>
          <p:cNvSpPr/>
          <p:nvPr/>
        </p:nvSpPr>
        <p:spPr>
          <a:xfrm>
            <a:off x="3500430" y="5786454"/>
            <a:ext cx="2000264" cy="214314"/>
          </a:xfrm>
          <a:prstGeom prst="leftRightArrow">
            <a:avLst/>
          </a:prstGeom>
          <a:ln>
            <a:solidFill>
              <a:srgbClr val="00206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7" name="ZoneTexte 26"/>
          <p:cNvSpPr txBox="1"/>
          <p:nvPr/>
        </p:nvSpPr>
        <p:spPr>
          <a:xfrm>
            <a:off x="3571868" y="5572140"/>
            <a:ext cx="1785950" cy="307777"/>
          </a:xfrm>
          <a:prstGeom prst="rect">
            <a:avLst/>
          </a:prstGeom>
          <a:noFill/>
        </p:spPr>
        <p:txBody>
          <a:bodyPr wrap="square" rtlCol="0">
            <a:spAutoFit/>
          </a:bodyPr>
          <a:lstStyle/>
          <a:p>
            <a:pPr algn="ctr"/>
            <a:r>
              <a:rPr lang="fr-FR" sz="1400" b="1" dirty="0" smtClean="0">
                <a:latin typeface="Tw Cen MT" pitchFamily="34" charset="0"/>
              </a:rPr>
              <a:t>Avant pays</a:t>
            </a:r>
            <a:endParaRPr lang="fr-FR" sz="1400" b="1" dirty="0">
              <a:latin typeface="Tw Cen MT" pitchFamily="34" charset="0"/>
            </a:endParaRPr>
          </a:p>
        </p:txBody>
      </p:sp>
      <p:sp>
        <p:nvSpPr>
          <p:cNvPr id="28" name="Double flèche horizontale 27"/>
          <p:cNvSpPr/>
          <p:nvPr/>
        </p:nvSpPr>
        <p:spPr>
          <a:xfrm>
            <a:off x="214282" y="5786454"/>
            <a:ext cx="2000264" cy="214314"/>
          </a:xfrm>
          <a:prstGeom prst="leftRightArrow">
            <a:avLst/>
          </a:prstGeom>
          <a:ln>
            <a:solidFill>
              <a:srgbClr val="00206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9" name="ZoneTexte 28"/>
          <p:cNvSpPr txBox="1"/>
          <p:nvPr/>
        </p:nvSpPr>
        <p:spPr>
          <a:xfrm>
            <a:off x="285720" y="5572140"/>
            <a:ext cx="1785950" cy="307777"/>
          </a:xfrm>
          <a:prstGeom prst="rect">
            <a:avLst/>
          </a:prstGeom>
          <a:noFill/>
        </p:spPr>
        <p:txBody>
          <a:bodyPr wrap="square" rtlCol="0">
            <a:spAutoFit/>
          </a:bodyPr>
          <a:lstStyle/>
          <a:p>
            <a:pPr algn="ctr"/>
            <a:r>
              <a:rPr lang="fr-FR" sz="1400" b="1" dirty="0" smtClean="0">
                <a:latin typeface="Tw Cen MT" pitchFamily="34" charset="0"/>
              </a:rPr>
              <a:t>Hinterland</a:t>
            </a:r>
            <a:endParaRPr lang="fr-FR" sz="1400" b="1" dirty="0">
              <a:latin typeface="Tw Cen MT" pitchFamily="34" charset="0"/>
            </a:endParaRPr>
          </a:p>
        </p:txBody>
      </p:sp>
      <p:sp>
        <p:nvSpPr>
          <p:cNvPr id="31" name="Flèche gauche 30"/>
          <p:cNvSpPr/>
          <p:nvPr/>
        </p:nvSpPr>
        <p:spPr>
          <a:xfrm rot="20285706">
            <a:off x="556541" y="1791645"/>
            <a:ext cx="1384634" cy="187906"/>
          </a:xfrm>
          <a:prstGeom prst="leftArrow">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Flèche gauche 29"/>
          <p:cNvSpPr/>
          <p:nvPr/>
        </p:nvSpPr>
        <p:spPr>
          <a:xfrm rot="1890653">
            <a:off x="442800" y="1427197"/>
            <a:ext cx="2515713" cy="217390"/>
          </a:xfrm>
          <a:prstGeom prst="leftArrow">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 name="Rectangle 10"/>
          <p:cNvSpPr/>
          <p:nvPr/>
        </p:nvSpPr>
        <p:spPr>
          <a:xfrm>
            <a:off x="2714612" y="1643050"/>
            <a:ext cx="756000" cy="756000"/>
          </a:xfrm>
          <a:prstGeom prst="rect">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33" name="Flèche gauche 32"/>
          <p:cNvSpPr/>
          <p:nvPr/>
        </p:nvSpPr>
        <p:spPr>
          <a:xfrm rot="2105930">
            <a:off x="544590" y="3809990"/>
            <a:ext cx="1384634" cy="187906"/>
          </a:xfrm>
          <a:prstGeom prst="leftArrow">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4" name="Pentagone 33"/>
          <p:cNvSpPr/>
          <p:nvPr/>
        </p:nvSpPr>
        <p:spPr>
          <a:xfrm rot="929410">
            <a:off x="1541555" y="4614655"/>
            <a:ext cx="1404000" cy="108000"/>
          </a:xfrm>
          <a:prstGeom prst="homePlate">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5" name="Flèche gauche 34"/>
          <p:cNvSpPr/>
          <p:nvPr/>
        </p:nvSpPr>
        <p:spPr>
          <a:xfrm>
            <a:off x="500034" y="3143248"/>
            <a:ext cx="2515713" cy="217390"/>
          </a:xfrm>
          <a:prstGeom prst="leftArrow">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2" name="Rectangle 11"/>
          <p:cNvSpPr/>
          <p:nvPr/>
        </p:nvSpPr>
        <p:spPr>
          <a:xfrm>
            <a:off x="2780992" y="2928934"/>
            <a:ext cx="648000" cy="648000"/>
          </a:xfrm>
          <a:prstGeom prst="rect">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3" name="Rectangle 12"/>
          <p:cNvSpPr/>
          <p:nvPr/>
        </p:nvSpPr>
        <p:spPr>
          <a:xfrm>
            <a:off x="2643174" y="4500570"/>
            <a:ext cx="900000" cy="900000"/>
          </a:xfrm>
          <a:prstGeom prst="rect">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32" name="Flèche gauche 31"/>
          <p:cNvSpPr/>
          <p:nvPr/>
        </p:nvSpPr>
        <p:spPr>
          <a:xfrm rot="19964994">
            <a:off x="338763" y="4350069"/>
            <a:ext cx="2515713" cy="217390"/>
          </a:xfrm>
          <a:prstGeom prst="leftArrow">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6" name="Flèche gauche 35"/>
          <p:cNvSpPr/>
          <p:nvPr/>
        </p:nvSpPr>
        <p:spPr>
          <a:xfrm rot="10800000">
            <a:off x="6000760" y="4929198"/>
            <a:ext cx="642942" cy="142876"/>
          </a:xfrm>
          <a:prstGeom prst="leftArrow">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7" name="ZoneTexte 36"/>
          <p:cNvSpPr txBox="1"/>
          <p:nvPr/>
        </p:nvSpPr>
        <p:spPr>
          <a:xfrm>
            <a:off x="6715140" y="4286256"/>
            <a:ext cx="2428860" cy="1600438"/>
          </a:xfrm>
          <a:prstGeom prst="rect">
            <a:avLst/>
          </a:prstGeom>
          <a:noFill/>
        </p:spPr>
        <p:txBody>
          <a:bodyPr wrap="square" rtlCol="0">
            <a:spAutoFit/>
          </a:bodyPr>
          <a:lstStyle/>
          <a:p>
            <a:r>
              <a:rPr lang="fr-FR" sz="1400" b="1" dirty="0" smtClean="0">
                <a:latin typeface="Tw Cen MT" pitchFamily="34" charset="0"/>
              </a:rPr>
              <a:t>Axe de communication terrestre reliant l’hinterland (arrière pays continental d'un port que ce dernier approvisionne ou dont il tire les marchandises qu'il expédie) </a:t>
            </a:r>
            <a:endParaRPr lang="fr-FR" sz="1400" b="1" dirty="0">
              <a:latin typeface="Tw Cen MT" pitchFamily="34" charset="0"/>
            </a:endParaRPr>
          </a:p>
        </p:txBody>
      </p:sp>
      <p:sp>
        <p:nvSpPr>
          <p:cNvPr id="17" name="Ellipse 16"/>
          <p:cNvSpPr/>
          <p:nvPr/>
        </p:nvSpPr>
        <p:spPr>
          <a:xfrm>
            <a:off x="2285984" y="3571876"/>
            <a:ext cx="828000" cy="828000"/>
          </a:xfrm>
          <a:prstGeom prst="ellipse">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9" name="ZoneTexte 38"/>
          <p:cNvSpPr txBox="1"/>
          <p:nvPr/>
        </p:nvSpPr>
        <p:spPr>
          <a:xfrm>
            <a:off x="3571869" y="785794"/>
            <a:ext cx="2143140" cy="923330"/>
          </a:xfrm>
          <a:prstGeom prst="rect">
            <a:avLst/>
          </a:prstGeom>
          <a:noFill/>
        </p:spPr>
        <p:txBody>
          <a:bodyPr wrap="square" rtlCol="0">
            <a:spAutoFit/>
          </a:bodyPr>
          <a:lstStyle/>
          <a:p>
            <a:pPr algn="ctr"/>
            <a:r>
              <a:rPr lang="fr-FR" b="1" cap="small" dirty="0" smtClean="0">
                <a:solidFill>
                  <a:srgbClr val="002060"/>
                </a:solidFill>
                <a:latin typeface="Tw Cen MT" pitchFamily="34" charset="0"/>
              </a:rPr>
              <a:t>le fonctionnement d’une façade maritime</a:t>
            </a:r>
            <a:endParaRPr lang="fr-FR" b="1" cap="small" dirty="0">
              <a:solidFill>
                <a:srgbClr val="00206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lide(fromBottom)">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animEffect transition="in" filter="fade">
                                      <p:cBhvr>
                                        <p:cTn id="25" dur="500"/>
                                        <p:tgtEl>
                                          <p:spTgt spid="1026"/>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lide(fromBottom)">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gtEl>
                                      </p:cBhvr>
                                    </p:animEffect>
                                  </p:childTnLst>
                                </p:cTn>
                              </p:par>
                            </p:childTnLst>
                          </p:cTn>
                        </p:par>
                        <p:par>
                          <p:cTn id="54" fill="hold">
                            <p:stCondLst>
                              <p:cond delay="1000"/>
                            </p:stCondLst>
                            <p:childTnLst>
                              <p:par>
                                <p:cTn id="55" presetID="2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
                                        </p:tgtEl>
                                      </p:cBhvr>
                                    </p:animEffect>
                                  </p:childTnLst>
                                </p:cTn>
                              </p:par>
                            </p:childTnLst>
                          </p:cTn>
                        </p:par>
                        <p:par>
                          <p:cTn id="65" fill="hold">
                            <p:stCondLst>
                              <p:cond delay="2000"/>
                            </p:stCondLst>
                            <p:childTnLst>
                              <p:par>
                                <p:cTn id="66" presetID="25"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5"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3" dur="1000" fill="hold"/>
                                        <p:tgtEl>
                                          <p:spTgt spid="14"/>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4"/>
                                        </p:tgtEl>
                                      </p:cBhvr>
                                    </p:animEffect>
                                  </p:childTnLst>
                                </p:cTn>
                              </p:par>
                            </p:childTnLst>
                          </p:cTn>
                        </p:par>
                        <p:par>
                          <p:cTn id="88" fill="hold">
                            <p:stCondLst>
                              <p:cond delay="1000"/>
                            </p:stCondLst>
                            <p:childTnLst>
                              <p:par>
                                <p:cTn id="89" presetID="12" presetClass="entr" presetSubtype="4"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slide(fromBottom)">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99" dur="1000" fill="hold"/>
                                        <p:tgtEl>
                                          <p:spTgt spid="16"/>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6"/>
                                        </p:tgtEl>
                                      </p:cBhvr>
                                    </p:animEffect>
                                  </p:childTnLst>
                                </p:cTn>
                              </p:par>
                            </p:childTnLst>
                          </p:cTn>
                        </p:par>
                        <p:par>
                          <p:cTn id="104" fill="hold">
                            <p:stCondLst>
                              <p:cond delay="1000"/>
                            </p:stCondLst>
                            <p:childTnLst>
                              <p:par>
                                <p:cTn id="105" presetID="25"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10" dur="1000" fill="hold"/>
                                        <p:tgtEl>
                                          <p:spTgt spid="17"/>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7"/>
                                        </p:tgtEl>
                                      </p:cBhvr>
                                    </p:animEffect>
                                  </p:childTnLst>
                                </p:cTn>
                              </p:par>
                            </p:childTnLst>
                          </p:cTn>
                        </p:par>
                        <p:par>
                          <p:cTn id="115" fill="hold">
                            <p:stCondLst>
                              <p:cond delay="2000"/>
                            </p:stCondLst>
                            <p:childTnLst>
                              <p:par>
                                <p:cTn id="116" presetID="25" presetClass="entr" presetSubtype="0" fill="hold" grpId="0" nodeType="afterEffect">
                                  <p:stCondLst>
                                    <p:cond delay="0"/>
                                  </p:stCondLst>
                                  <p:childTnLst>
                                    <p:set>
                                      <p:cBhvr>
                                        <p:cTn id="117" dur="1" fill="hold">
                                          <p:stCondLst>
                                            <p:cond delay="0"/>
                                          </p:stCondLst>
                                        </p:cTn>
                                        <p:tgtEl>
                                          <p:spTgt spid="18"/>
                                        </p:tgtEl>
                                        <p:attrNameLst>
                                          <p:attrName>style.visibility</p:attrName>
                                        </p:attrNameLst>
                                      </p:cBhvr>
                                      <p:to>
                                        <p:strVal val="visible"/>
                                      </p:to>
                                    </p:set>
                                    <p:anim calcmode="lin" valueType="num">
                                      <p:cBhvr>
                                        <p:cTn id="11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21" dur="1000" fill="hold"/>
                                        <p:tgtEl>
                                          <p:spTgt spid="18"/>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25" presetClass="entr" presetSubtype="0" fill="hold" grpId="0" nodeType="clickEffect">
                                  <p:stCondLst>
                                    <p:cond delay="0"/>
                                  </p:stCondLst>
                                  <p:childTnLst>
                                    <p:set>
                                      <p:cBhvr>
                                        <p:cTn id="129" dur="1" fill="hold">
                                          <p:stCondLst>
                                            <p:cond delay="0"/>
                                          </p:stCondLst>
                                        </p:cTn>
                                        <p:tgtEl>
                                          <p:spTgt spid="19"/>
                                        </p:tgtEl>
                                        <p:attrNameLst>
                                          <p:attrName>style.visibility</p:attrName>
                                        </p:attrNameLst>
                                      </p:cBhvr>
                                      <p:to>
                                        <p:strVal val="visible"/>
                                      </p:to>
                                    </p:set>
                                    <p:anim calcmode="lin" valueType="num">
                                      <p:cBhvr>
                                        <p:cTn id="13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33" dur="1000" fill="hold"/>
                                        <p:tgtEl>
                                          <p:spTgt spid="1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19"/>
                                        </p:tgtEl>
                                      </p:cBhvr>
                                    </p:animEffect>
                                  </p:childTnLst>
                                </p:cTn>
                              </p:par>
                            </p:childTnLst>
                          </p:cTn>
                        </p:par>
                        <p:par>
                          <p:cTn id="138" fill="hold">
                            <p:stCondLst>
                              <p:cond delay="1000"/>
                            </p:stCondLst>
                            <p:childTnLst>
                              <p:par>
                                <p:cTn id="139" presetID="12" presetClass="entr" presetSubtype="4" fill="hold" grpId="0" nodeType="after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slide(fromBottom)">
                                      <p:cBhvr>
                                        <p:cTn id="141" dur="500"/>
                                        <p:tgtEl>
                                          <p:spTgt spid="2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wipe(left)">
                                      <p:cBhvr>
                                        <p:cTn id="146" dur="1000"/>
                                        <p:tgtEl>
                                          <p:spTgt spid="22"/>
                                        </p:tgtEl>
                                      </p:cBhvr>
                                    </p:animEffect>
                                  </p:childTnLst>
                                </p:cTn>
                              </p:par>
                            </p:childTnLst>
                          </p:cTn>
                        </p:par>
                        <p:par>
                          <p:cTn id="147" fill="hold">
                            <p:stCondLst>
                              <p:cond delay="1000"/>
                            </p:stCondLst>
                            <p:childTnLst>
                              <p:par>
                                <p:cTn id="148" presetID="22" presetClass="entr" presetSubtype="2" fill="hold" grpId="0" nodeType="after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wipe(right)">
                                      <p:cBhvr>
                                        <p:cTn id="150" dur="1000"/>
                                        <p:tgtEl>
                                          <p:spTgt spid="2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wipe(left)">
                                      <p:cBhvr>
                                        <p:cTn id="155" dur="1000"/>
                                        <p:tgtEl>
                                          <p:spTgt spid="24"/>
                                        </p:tgtEl>
                                      </p:cBhvr>
                                    </p:animEffect>
                                  </p:childTnLst>
                                </p:cTn>
                              </p:par>
                            </p:childTnLst>
                          </p:cTn>
                        </p:par>
                        <p:par>
                          <p:cTn id="156" fill="hold">
                            <p:stCondLst>
                              <p:cond delay="1000"/>
                            </p:stCondLst>
                            <p:childTnLst>
                              <p:par>
                                <p:cTn id="157" presetID="12" presetClass="entr" presetSubtype="4" fill="hold" grpId="0" nodeType="afterEffect">
                                  <p:stCondLst>
                                    <p:cond delay="0"/>
                                  </p:stCondLst>
                                  <p:childTnLst>
                                    <p:set>
                                      <p:cBhvr>
                                        <p:cTn id="158" dur="1" fill="hold">
                                          <p:stCondLst>
                                            <p:cond delay="0"/>
                                          </p:stCondLst>
                                        </p:cTn>
                                        <p:tgtEl>
                                          <p:spTgt spid="25"/>
                                        </p:tgtEl>
                                        <p:attrNameLst>
                                          <p:attrName>style.visibility</p:attrName>
                                        </p:attrNameLst>
                                      </p:cBhvr>
                                      <p:to>
                                        <p:strVal val="visible"/>
                                      </p:to>
                                    </p:set>
                                    <p:animEffect transition="in" filter="slide(fromBottom)">
                                      <p:cBhvr>
                                        <p:cTn id="159" dur="500"/>
                                        <p:tgtEl>
                                          <p:spTgt spid="25"/>
                                        </p:tgtEl>
                                      </p:cBhvr>
                                    </p:animEffect>
                                  </p:childTnLst>
                                </p:cTn>
                              </p:par>
                            </p:childTnLst>
                          </p:cTn>
                        </p:par>
                      </p:childTnLst>
                    </p:cTn>
                  </p:par>
                  <p:par>
                    <p:cTn id="160" fill="hold">
                      <p:stCondLst>
                        <p:cond delay="indefinite"/>
                      </p:stCondLst>
                      <p:childTnLst>
                        <p:par>
                          <p:cTn id="161" fill="hold">
                            <p:stCondLst>
                              <p:cond delay="0"/>
                            </p:stCondLst>
                            <p:childTnLst>
                              <p:par>
                                <p:cTn id="162" presetID="17" presetClass="entr" presetSubtype="10" fill="hold" grpId="0" nodeType="clickEffect">
                                  <p:stCondLst>
                                    <p:cond delay="0"/>
                                  </p:stCondLst>
                                  <p:childTnLst>
                                    <p:set>
                                      <p:cBhvr>
                                        <p:cTn id="163" dur="1" fill="hold">
                                          <p:stCondLst>
                                            <p:cond delay="0"/>
                                          </p:stCondLst>
                                        </p:cTn>
                                        <p:tgtEl>
                                          <p:spTgt spid="30"/>
                                        </p:tgtEl>
                                        <p:attrNameLst>
                                          <p:attrName>style.visibility</p:attrName>
                                        </p:attrNameLst>
                                      </p:cBhvr>
                                      <p:to>
                                        <p:strVal val="visible"/>
                                      </p:to>
                                    </p:set>
                                    <p:anim calcmode="lin" valueType="num">
                                      <p:cBhvr>
                                        <p:cTn id="164" dur="500" fill="hold"/>
                                        <p:tgtEl>
                                          <p:spTgt spid="30"/>
                                        </p:tgtEl>
                                        <p:attrNameLst>
                                          <p:attrName>ppt_w</p:attrName>
                                        </p:attrNameLst>
                                      </p:cBhvr>
                                      <p:tavLst>
                                        <p:tav tm="0">
                                          <p:val>
                                            <p:fltVal val="0"/>
                                          </p:val>
                                        </p:tav>
                                        <p:tav tm="100000">
                                          <p:val>
                                            <p:strVal val="#ppt_w"/>
                                          </p:val>
                                        </p:tav>
                                      </p:tavLst>
                                    </p:anim>
                                    <p:anim calcmode="lin" valueType="num">
                                      <p:cBhvr>
                                        <p:cTn id="165" dur="500" fill="hold"/>
                                        <p:tgtEl>
                                          <p:spTgt spid="30"/>
                                        </p:tgtEl>
                                        <p:attrNameLst>
                                          <p:attrName>ppt_h</p:attrName>
                                        </p:attrNameLst>
                                      </p:cBhvr>
                                      <p:tavLst>
                                        <p:tav tm="0">
                                          <p:val>
                                            <p:strVal val="#ppt_h"/>
                                          </p:val>
                                        </p:tav>
                                        <p:tav tm="100000">
                                          <p:val>
                                            <p:strVal val="#ppt_h"/>
                                          </p:val>
                                        </p:tav>
                                      </p:tavLst>
                                    </p:anim>
                                  </p:childTnLst>
                                </p:cTn>
                              </p:par>
                              <p:par>
                                <p:cTn id="166" presetID="17" presetClass="entr" presetSubtype="10" fill="hold" grpId="0" nodeType="withEffect">
                                  <p:stCondLst>
                                    <p:cond delay="0"/>
                                  </p:stCondLst>
                                  <p:childTnLst>
                                    <p:set>
                                      <p:cBhvr>
                                        <p:cTn id="167" dur="1" fill="hold">
                                          <p:stCondLst>
                                            <p:cond delay="0"/>
                                          </p:stCondLst>
                                        </p:cTn>
                                        <p:tgtEl>
                                          <p:spTgt spid="31"/>
                                        </p:tgtEl>
                                        <p:attrNameLst>
                                          <p:attrName>style.visibility</p:attrName>
                                        </p:attrNameLst>
                                      </p:cBhvr>
                                      <p:to>
                                        <p:strVal val="visible"/>
                                      </p:to>
                                    </p:set>
                                    <p:anim calcmode="lin" valueType="num">
                                      <p:cBhvr>
                                        <p:cTn id="168" dur="500" fill="hold"/>
                                        <p:tgtEl>
                                          <p:spTgt spid="31"/>
                                        </p:tgtEl>
                                        <p:attrNameLst>
                                          <p:attrName>ppt_w</p:attrName>
                                        </p:attrNameLst>
                                      </p:cBhvr>
                                      <p:tavLst>
                                        <p:tav tm="0">
                                          <p:val>
                                            <p:fltVal val="0"/>
                                          </p:val>
                                        </p:tav>
                                        <p:tav tm="100000">
                                          <p:val>
                                            <p:strVal val="#ppt_w"/>
                                          </p:val>
                                        </p:tav>
                                      </p:tavLst>
                                    </p:anim>
                                    <p:anim calcmode="lin" valueType="num">
                                      <p:cBhvr>
                                        <p:cTn id="169" dur="500" fill="hold"/>
                                        <p:tgtEl>
                                          <p:spTgt spid="31"/>
                                        </p:tgtEl>
                                        <p:attrNameLst>
                                          <p:attrName>ppt_h</p:attrName>
                                        </p:attrNameLst>
                                      </p:cBhvr>
                                      <p:tavLst>
                                        <p:tav tm="0">
                                          <p:val>
                                            <p:strVal val="#ppt_h"/>
                                          </p:val>
                                        </p:tav>
                                        <p:tav tm="100000">
                                          <p:val>
                                            <p:strVal val="#ppt_h"/>
                                          </p:val>
                                        </p:tav>
                                      </p:tavLst>
                                    </p:anim>
                                  </p:childTnLst>
                                </p:cTn>
                              </p:par>
                              <p:par>
                                <p:cTn id="170" presetID="17" presetClass="entr" presetSubtype="10" fill="hold" grpId="0" nodeType="withEffect">
                                  <p:stCondLst>
                                    <p:cond delay="0"/>
                                  </p:stCondLst>
                                  <p:childTnLst>
                                    <p:set>
                                      <p:cBhvr>
                                        <p:cTn id="171" dur="1" fill="hold">
                                          <p:stCondLst>
                                            <p:cond delay="0"/>
                                          </p:stCondLst>
                                        </p:cTn>
                                        <p:tgtEl>
                                          <p:spTgt spid="32"/>
                                        </p:tgtEl>
                                        <p:attrNameLst>
                                          <p:attrName>style.visibility</p:attrName>
                                        </p:attrNameLst>
                                      </p:cBhvr>
                                      <p:to>
                                        <p:strVal val="visible"/>
                                      </p:to>
                                    </p:set>
                                    <p:anim calcmode="lin" valueType="num">
                                      <p:cBhvr>
                                        <p:cTn id="172" dur="500" fill="hold"/>
                                        <p:tgtEl>
                                          <p:spTgt spid="32"/>
                                        </p:tgtEl>
                                        <p:attrNameLst>
                                          <p:attrName>ppt_w</p:attrName>
                                        </p:attrNameLst>
                                      </p:cBhvr>
                                      <p:tavLst>
                                        <p:tav tm="0">
                                          <p:val>
                                            <p:fltVal val="0"/>
                                          </p:val>
                                        </p:tav>
                                        <p:tav tm="100000">
                                          <p:val>
                                            <p:strVal val="#ppt_w"/>
                                          </p:val>
                                        </p:tav>
                                      </p:tavLst>
                                    </p:anim>
                                    <p:anim calcmode="lin" valueType="num">
                                      <p:cBhvr>
                                        <p:cTn id="173" dur="500" fill="hold"/>
                                        <p:tgtEl>
                                          <p:spTgt spid="32"/>
                                        </p:tgtEl>
                                        <p:attrNameLst>
                                          <p:attrName>ppt_h</p:attrName>
                                        </p:attrNameLst>
                                      </p:cBhvr>
                                      <p:tavLst>
                                        <p:tav tm="0">
                                          <p:val>
                                            <p:strVal val="#ppt_h"/>
                                          </p:val>
                                        </p:tav>
                                        <p:tav tm="100000">
                                          <p:val>
                                            <p:strVal val="#ppt_h"/>
                                          </p:val>
                                        </p:tav>
                                      </p:tavLst>
                                    </p:anim>
                                  </p:childTnLst>
                                </p:cTn>
                              </p:par>
                              <p:par>
                                <p:cTn id="174" presetID="17" presetClass="entr" presetSubtype="10" fill="hold" grpId="0" nodeType="withEffect">
                                  <p:stCondLst>
                                    <p:cond delay="0"/>
                                  </p:stCondLst>
                                  <p:childTnLst>
                                    <p:set>
                                      <p:cBhvr>
                                        <p:cTn id="175" dur="1" fill="hold">
                                          <p:stCondLst>
                                            <p:cond delay="0"/>
                                          </p:stCondLst>
                                        </p:cTn>
                                        <p:tgtEl>
                                          <p:spTgt spid="33"/>
                                        </p:tgtEl>
                                        <p:attrNameLst>
                                          <p:attrName>style.visibility</p:attrName>
                                        </p:attrNameLst>
                                      </p:cBhvr>
                                      <p:to>
                                        <p:strVal val="visible"/>
                                      </p:to>
                                    </p:set>
                                    <p:anim calcmode="lin" valueType="num">
                                      <p:cBhvr>
                                        <p:cTn id="176" dur="500" fill="hold"/>
                                        <p:tgtEl>
                                          <p:spTgt spid="33"/>
                                        </p:tgtEl>
                                        <p:attrNameLst>
                                          <p:attrName>ppt_w</p:attrName>
                                        </p:attrNameLst>
                                      </p:cBhvr>
                                      <p:tavLst>
                                        <p:tav tm="0">
                                          <p:val>
                                            <p:fltVal val="0"/>
                                          </p:val>
                                        </p:tav>
                                        <p:tav tm="100000">
                                          <p:val>
                                            <p:strVal val="#ppt_w"/>
                                          </p:val>
                                        </p:tav>
                                      </p:tavLst>
                                    </p:anim>
                                    <p:anim calcmode="lin" valueType="num">
                                      <p:cBhvr>
                                        <p:cTn id="177" dur="500" fill="hold"/>
                                        <p:tgtEl>
                                          <p:spTgt spid="33"/>
                                        </p:tgtEl>
                                        <p:attrNameLst>
                                          <p:attrName>ppt_h</p:attrName>
                                        </p:attrNameLst>
                                      </p:cBhvr>
                                      <p:tavLst>
                                        <p:tav tm="0">
                                          <p:val>
                                            <p:strVal val="#ppt_h"/>
                                          </p:val>
                                        </p:tav>
                                        <p:tav tm="100000">
                                          <p:val>
                                            <p:strVal val="#ppt_h"/>
                                          </p:val>
                                        </p:tav>
                                      </p:tavLst>
                                    </p:anim>
                                  </p:childTnLst>
                                </p:cTn>
                              </p:par>
                              <p:par>
                                <p:cTn id="178" presetID="17" presetClass="entr" presetSubtype="10" fill="hold" grpId="0" nodeType="withEffect">
                                  <p:stCondLst>
                                    <p:cond delay="0"/>
                                  </p:stCondLst>
                                  <p:childTnLst>
                                    <p:set>
                                      <p:cBhvr>
                                        <p:cTn id="179" dur="1" fill="hold">
                                          <p:stCondLst>
                                            <p:cond delay="0"/>
                                          </p:stCondLst>
                                        </p:cTn>
                                        <p:tgtEl>
                                          <p:spTgt spid="34"/>
                                        </p:tgtEl>
                                        <p:attrNameLst>
                                          <p:attrName>style.visibility</p:attrName>
                                        </p:attrNameLst>
                                      </p:cBhvr>
                                      <p:to>
                                        <p:strVal val="visible"/>
                                      </p:to>
                                    </p:set>
                                    <p:anim calcmode="lin" valueType="num">
                                      <p:cBhvr>
                                        <p:cTn id="180" dur="500" fill="hold"/>
                                        <p:tgtEl>
                                          <p:spTgt spid="34"/>
                                        </p:tgtEl>
                                        <p:attrNameLst>
                                          <p:attrName>ppt_w</p:attrName>
                                        </p:attrNameLst>
                                      </p:cBhvr>
                                      <p:tavLst>
                                        <p:tav tm="0">
                                          <p:val>
                                            <p:fltVal val="0"/>
                                          </p:val>
                                        </p:tav>
                                        <p:tav tm="100000">
                                          <p:val>
                                            <p:strVal val="#ppt_w"/>
                                          </p:val>
                                        </p:tav>
                                      </p:tavLst>
                                    </p:anim>
                                    <p:anim calcmode="lin" valueType="num">
                                      <p:cBhvr>
                                        <p:cTn id="181" dur="500" fill="hold"/>
                                        <p:tgtEl>
                                          <p:spTgt spid="34"/>
                                        </p:tgtEl>
                                        <p:attrNameLst>
                                          <p:attrName>ppt_h</p:attrName>
                                        </p:attrNameLst>
                                      </p:cBhvr>
                                      <p:tavLst>
                                        <p:tav tm="0">
                                          <p:val>
                                            <p:strVal val="#ppt_h"/>
                                          </p:val>
                                        </p:tav>
                                        <p:tav tm="100000">
                                          <p:val>
                                            <p:strVal val="#ppt_h"/>
                                          </p:val>
                                        </p:tav>
                                      </p:tavLst>
                                    </p:anim>
                                  </p:childTnLst>
                                </p:cTn>
                              </p:par>
                              <p:par>
                                <p:cTn id="182" presetID="17" presetClass="entr" presetSubtype="10" fill="hold" grpId="0" nodeType="withEffect">
                                  <p:stCondLst>
                                    <p:cond delay="0"/>
                                  </p:stCondLst>
                                  <p:childTnLst>
                                    <p:set>
                                      <p:cBhvr>
                                        <p:cTn id="183" dur="1" fill="hold">
                                          <p:stCondLst>
                                            <p:cond delay="0"/>
                                          </p:stCondLst>
                                        </p:cTn>
                                        <p:tgtEl>
                                          <p:spTgt spid="35"/>
                                        </p:tgtEl>
                                        <p:attrNameLst>
                                          <p:attrName>style.visibility</p:attrName>
                                        </p:attrNameLst>
                                      </p:cBhvr>
                                      <p:to>
                                        <p:strVal val="visible"/>
                                      </p:to>
                                    </p:set>
                                    <p:anim calcmode="lin" valueType="num">
                                      <p:cBhvr>
                                        <p:cTn id="184" dur="500" fill="hold"/>
                                        <p:tgtEl>
                                          <p:spTgt spid="35"/>
                                        </p:tgtEl>
                                        <p:attrNameLst>
                                          <p:attrName>ppt_w</p:attrName>
                                        </p:attrNameLst>
                                      </p:cBhvr>
                                      <p:tavLst>
                                        <p:tav tm="0">
                                          <p:val>
                                            <p:fltVal val="0"/>
                                          </p:val>
                                        </p:tav>
                                        <p:tav tm="100000">
                                          <p:val>
                                            <p:strVal val="#ppt_w"/>
                                          </p:val>
                                        </p:tav>
                                      </p:tavLst>
                                    </p:anim>
                                    <p:anim calcmode="lin" valueType="num">
                                      <p:cBhvr>
                                        <p:cTn id="185"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17" presetClass="entr" presetSubtype="10" fill="hold" grpId="0" nodeType="clickEffect">
                                  <p:stCondLst>
                                    <p:cond delay="0"/>
                                  </p:stCondLst>
                                  <p:childTnLst>
                                    <p:set>
                                      <p:cBhvr>
                                        <p:cTn id="189" dur="1" fill="hold">
                                          <p:stCondLst>
                                            <p:cond delay="0"/>
                                          </p:stCondLst>
                                        </p:cTn>
                                        <p:tgtEl>
                                          <p:spTgt spid="36"/>
                                        </p:tgtEl>
                                        <p:attrNameLst>
                                          <p:attrName>style.visibility</p:attrName>
                                        </p:attrNameLst>
                                      </p:cBhvr>
                                      <p:to>
                                        <p:strVal val="visible"/>
                                      </p:to>
                                    </p:set>
                                    <p:anim calcmode="lin" valueType="num">
                                      <p:cBhvr>
                                        <p:cTn id="190" dur="500" fill="hold"/>
                                        <p:tgtEl>
                                          <p:spTgt spid="36"/>
                                        </p:tgtEl>
                                        <p:attrNameLst>
                                          <p:attrName>ppt_w</p:attrName>
                                        </p:attrNameLst>
                                      </p:cBhvr>
                                      <p:tavLst>
                                        <p:tav tm="0">
                                          <p:val>
                                            <p:fltVal val="0"/>
                                          </p:val>
                                        </p:tav>
                                        <p:tav tm="100000">
                                          <p:val>
                                            <p:strVal val="#ppt_w"/>
                                          </p:val>
                                        </p:tav>
                                      </p:tavLst>
                                    </p:anim>
                                    <p:anim calcmode="lin" valueType="num">
                                      <p:cBhvr>
                                        <p:cTn id="191" dur="500" fill="hold"/>
                                        <p:tgtEl>
                                          <p:spTgt spid="36"/>
                                        </p:tgtEl>
                                        <p:attrNameLst>
                                          <p:attrName>ppt_h</p:attrName>
                                        </p:attrNameLst>
                                      </p:cBhvr>
                                      <p:tavLst>
                                        <p:tav tm="0">
                                          <p:val>
                                            <p:strVal val="#ppt_h"/>
                                          </p:val>
                                        </p:tav>
                                        <p:tav tm="100000">
                                          <p:val>
                                            <p:strVal val="#ppt_h"/>
                                          </p:val>
                                        </p:tav>
                                      </p:tavLst>
                                    </p:anim>
                                  </p:childTnLst>
                                </p:cTn>
                              </p:par>
                            </p:childTnLst>
                          </p:cTn>
                        </p:par>
                        <p:par>
                          <p:cTn id="192" fill="hold">
                            <p:stCondLst>
                              <p:cond delay="500"/>
                            </p:stCondLst>
                            <p:childTnLst>
                              <p:par>
                                <p:cTn id="193" presetID="12" presetClass="entr" presetSubtype="4" fill="hold" grpId="0" nodeType="afterEffect">
                                  <p:stCondLst>
                                    <p:cond delay="0"/>
                                  </p:stCondLst>
                                  <p:childTnLst>
                                    <p:set>
                                      <p:cBhvr>
                                        <p:cTn id="194" dur="1" fill="hold">
                                          <p:stCondLst>
                                            <p:cond delay="0"/>
                                          </p:stCondLst>
                                        </p:cTn>
                                        <p:tgtEl>
                                          <p:spTgt spid="37"/>
                                        </p:tgtEl>
                                        <p:attrNameLst>
                                          <p:attrName>style.visibility</p:attrName>
                                        </p:attrNameLst>
                                      </p:cBhvr>
                                      <p:to>
                                        <p:strVal val="visible"/>
                                      </p:to>
                                    </p:set>
                                    <p:animEffect transition="in" filter="slide(fromBottom)">
                                      <p:cBhvr>
                                        <p:cTn id="195" dur="500"/>
                                        <p:tgtEl>
                                          <p:spTgt spid="37"/>
                                        </p:tgtEl>
                                      </p:cBhvr>
                                    </p:animEffect>
                                  </p:childTnLst>
                                </p:cTn>
                              </p:par>
                            </p:childTnLst>
                          </p:cTn>
                        </p:par>
                      </p:childTnLst>
                    </p:cTn>
                  </p:par>
                  <p:par>
                    <p:cTn id="196" fill="hold">
                      <p:stCondLst>
                        <p:cond delay="indefinite"/>
                      </p:stCondLst>
                      <p:childTnLst>
                        <p:par>
                          <p:cTn id="197" fill="hold">
                            <p:stCondLst>
                              <p:cond delay="0"/>
                            </p:stCondLst>
                            <p:childTnLst>
                              <p:par>
                                <p:cTn id="198" presetID="17" presetClass="entr" presetSubtype="10" fill="hold" grpId="0" nodeType="clickEffect">
                                  <p:stCondLst>
                                    <p:cond delay="0"/>
                                  </p:stCondLst>
                                  <p:childTnLst>
                                    <p:set>
                                      <p:cBhvr>
                                        <p:cTn id="199" dur="1" fill="hold">
                                          <p:stCondLst>
                                            <p:cond delay="0"/>
                                          </p:stCondLst>
                                        </p:cTn>
                                        <p:tgtEl>
                                          <p:spTgt spid="28"/>
                                        </p:tgtEl>
                                        <p:attrNameLst>
                                          <p:attrName>style.visibility</p:attrName>
                                        </p:attrNameLst>
                                      </p:cBhvr>
                                      <p:to>
                                        <p:strVal val="visible"/>
                                      </p:to>
                                    </p:set>
                                    <p:anim calcmode="lin" valueType="num">
                                      <p:cBhvr>
                                        <p:cTn id="200" dur="1000" fill="hold"/>
                                        <p:tgtEl>
                                          <p:spTgt spid="28"/>
                                        </p:tgtEl>
                                        <p:attrNameLst>
                                          <p:attrName>ppt_w</p:attrName>
                                        </p:attrNameLst>
                                      </p:cBhvr>
                                      <p:tavLst>
                                        <p:tav tm="0">
                                          <p:val>
                                            <p:fltVal val="0"/>
                                          </p:val>
                                        </p:tav>
                                        <p:tav tm="100000">
                                          <p:val>
                                            <p:strVal val="#ppt_w"/>
                                          </p:val>
                                        </p:tav>
                                      </p:tavLst>
                                    </p:anim>
                                    <p:anim calcmode="lin" valueType="num">
                                      <p:cBhvr>
                                        <p:cTn id="201" dur="1000" fill="hold"/>
                                        <p:tgtEl>
                                          <p:spTgt spid="28"/>
                                        </p:tgtEl>
                                        <p:attrNameLst>
                                          <p:attrName>ppt_h</p:attrName>
                                        </p:attrNameLst>
                                      </p:cBhvr>
                                      <p:tavLst>
                                        <p:tav tm="0">
                                          <p:val>
                                            <p:strVal val="#ppt_h"/>
                                          </p:val>
                                        </p:tav>
                                        <p:tav tm="100000">
                                          <p:val>
                                            <p:strVal val="#ppt_h"/>
                                          </p:val>
                                        </p:tav>
                                      </p:tavLst>
                                    </p:anim>
                                  </p:childTnLst>
                                </p:cTn>
                              </p:par>
                            </p:childTnLst>
                          </p:cTn>
                        </p:par>
                        <p:par>
                          <p:cTn id="202" fill="hold">
                            <p:stCondLst>
                              <p:cond delay="1000"/>
                            </p:stCondLst>
                            <p:childTnLst>
                              <p:par>
                                <p:cTn id="203" presetID="12" presetClass="entr" presetSubtype="4" fill="hold" grpId="0" nodeType="afterEffect">
                                  <p:stCondLst>
                                    <p:cond delay="0"/>
                                  </p:stCondLst>
                                  <p:childTnLst>
                                    <p:set>
                                      <p:cBhvr>
                                        <p:cTn id="204" dur="1" fill="hold">
                                          <p:stCondLst>
                                            <p:cond delay="0"/>
                                          </p:stCondLst>
                                        </p:cTn>
                                        <p:tgtEl>
                                          <p:spTgt spid="29"/>
                                        </p:tgtEl>
                                        <p:attrNameLst>
                                          <p:attrName>style.visibility</p:attrName>
                                        </p:attrNameLst>
                                      </p:cBhvr>
                                      <p:to>
                                        <p:strVal val="visible"/>
                                      </p:to>
                                    </p:set>
                                    <p:animEffect transition="in" filter="slide(fromBottom)">
                                      <p:cBhvr>
                                        <p:cTn id="205" dur="500"/>
                                        <p:tgtEl>
                                          <p:spTgt spid="29"/>
                                        </p:tgtEl>
                                      </p:cBhvr>
                                    </p:animEffect>
                                  </p:childTnLst>
                                </p:cTn>
                              </p:par>
                            </p:childTnLst>
                          </p:cTn>
                        </p:par>
                      </p:childTnLst>
                    </p:cTn>
                  </p:par>
                  <p:par>
                    <p:cTn id="206" fill="hold">
                      <p:stCondLst>
                        <p:cond delay="indefinite"/>
                      </p:stCondLst>
                      <p:childTnLst>
                        <p:par>
                          <p:cTn id="207" fill="hold">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26"/>
                                        </p:tgtEl>
                                        <p:attrNameLst>
                                          <p:attrName>style.visibility</p:attrName>
                                        </p:attrNameLst>
                                      </p:cBhvr>
                                      <p:to>
                                        <p:strVal val="visible"/>
                                      </p:to>
                                    </p:set>
                                    <p:anim calcmode="lin" valueType="num">
                                      <p:cBhvr>
                                        <p:cTn id="210" dur="1000" fill="hold"/>
                                        <p:tgtEl>
                                          <p:spTgt spid="26"/>
                                        </p:tgtEl>
                                        <p:attrNameLst>
                                          <p:attrName>ppt_w</p:attrName>
                                        </p:attrNameLst>
                                      </p:cBhvr>
                                      <p:tavLst>
                                        <p:tav tm="0">
                                          <p:val>
                                            <p:fltVal val="0"/>
                                          </p:val>
                                        </p:tav>
                                        <p:tav tm="100000">
                                          <p:val>
                                            <p:strVal val="#ppt_w"/>
                                          </p:val>
                                        </p:tav>
                                      </p:tavLst>
                                    </p:anim>
                                    <p:anim calcmode="lin" valueType="num">
                                      <p:cBhvr>
                                        <p:cTn id="211" dur="1000" fill="hold"/>
                                        <p:tgtEl>
                                          <p:spTgt spid="26"/>
                                        </p:tgtEl>
                                        <p:attrNameLst>
                                          <p:attrName>ppt_h</p:attrName>
                                        </p:attrNameLst>
                                      </p:cBhvr>
                                      <p:tavLst>
                                        <p:tav tm="0">
                                          <p:val>
                                            <p:strVal val="#ppt_h"/>
                                          </p:val>
                                        </p:tav>
                                        <p:tav tm="100000">
                                          <p:val>
                                            <p:strVal val="#ppt_h"/>
                                          </p:val>
                                        </p:tav>
                                      </p:tavLst>
                                    </p:anim>
                                  </p:childTnLst>
                                </p:cTn>
                              </p:par>
                            </p:childTnLst>
                          </p:cTn>
                        </p:par>
                        <p:par>
                          <p:cTn id="212" fill="hold">
                            <p:stCondLst>
                              <p:cond delay="1000"/>
                            </p:stCondLst>
                            <p:childTnLst>
                              <p:par>
                                <p:cTn id="213" presetID="12" presetClass="entr" presetSubtype="4" fill="hold" grpId="0" nodeType="afterEffect">
                                  <p:stCondLst>
                                    <p:cond delay="0"/>
                                  </p:stCondLst>
                                  <p:childTnLst>
                                    <p:set>
                                      <p:cBhvr>
                                        <p:cTn id="214" dur="1" fill="hold">
                                          <p:stCondLst>
                                            <p:cond delay="0"/>
                                          </p:stCondLst>
                                        </p:cTn>
                                        <p:tgtEl>
                                          <p:spTgt spid="27"/>
                                        </p:tgtEl>
                                        <p:attrNameLst>
                                          <p:attrName>style.visibility</p:attrName>
                                        </p:attrNameLst>
                                      </p:cBhvr>
                                      <p:to>
                                        <p:strVal val="visible"/>
                                      </p:to>
                                    </p:set>
                                    <p:animEffect transition="in" filter="slide(fromBottom)">
                                      <p:cBhvr>
                                        <p:cTn id="215" dur="500"/>
                                        <p:tgtEl>
                                          <p:spTgt spid="27"/>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ntr" presetSubtype="0" fill="hold" grpId="0" nodeType="clickEffect">
                                  <p:stCondLst>
                                    <p:cond delay="0"/>
                                  </p:stCondLst>
                                  <p:childTnLst>
                                    <p:set>
                                      <p:cBhvr>
                                        <p:cTn id="219" dur="1" fill="hold">
                                          <p:stCondLst>
                                            <p:cond delay="0"/>
                                          </p:stCondLst>
                                        </p:cTn>
                                        <p:tgtEl>
                                          <p:spTgt spid="38"/>
                                        </p:tgtEl>
                                        <p:attrNameLst>
                                          <p:attrName>style.visibility</p:attrName>
                                        </p:attrNameLst>
                                      </p:cBhvr>
                                      <p:to>
                                        <p:strVal val="visible"/>
                                      </p:to>
                                    </p:set>
                                    <p:anim calcmode="lin" valueType="num">
                                      <p:cBhvr>
                                        <p:cTn id="220" dur="500" fill="hold"/>
                                        <p:tgtEl>
                                          <p:spTgt spid="38"/>
                                        </p:tgtEl>
                                        <p:attrNameLst>
                                          <p:attrName>ppt_w</p:attrName>
                                        </p:attrNameLst>
                                      </p:cBhvr>
                                      <p:tavLst>
                                        <p:tav tm="0">
                                          <p:val>
                                            <p:fltVal val="0"/>
                                          </p:val>
                                        </p:tav>
                                        <p:tav tm="100000">
                                          <p:val>
                                            <p:strVal val="#ppt_w"/>
                                          </p:val>
                                        </p:tav>
                                      </p:tavLst>
                                    </p:anim>
                                    <p:anim calcmode="lin" valueType="num">
                                      <p:cBhvr>
                                        <p:cTn id="221" dur="500" fill="hold"/>
                                        <p:tgtEl>
                                          <p:spTgt spid="38"/>
                                        </p:tgtEl>
                                        <p:attrNameLst>
                                          <p:attrName>ppt_h</p:attrName>
                                        </p:attrNameLst>
                                      </p:cBhvr>
                                      <p:tavLst>
                                        <p:tav tm="0">
                                          <p:val>
                                            <p:fltVal val="0"/>
                                          </p:val>
                                        </p:tav>
                                        <p:tav tm="100000">
                                          <p:val>
                                            <p:strVal val="#ppt_h"/>
                                          </p:val>
                                        </p:tav>
                                      </p:tavLst>
                                    </p:anim>
                                    <p:animEffect transition="in" filter="fade">
                                      <p:cBhvr>
                                        <p:cTn id="222" dur="500"/>
                                        <p:tgtEl>
                                          <p:spTgt spid="38"/>
                                        </p:tgtEl>
                                      </p:cBhvr>
                                    </p:animEffect>
                                  </p:childTnLst>
                                </p:cTn>
                              </p:par>
                            </p:childTnLst>
                          </p:cTn>
                        </p:par>
                        <p:par>
                          <p:cTn id="223" fill="hold">
                            <p:stCondLst>
                              <p:cond delay="500"/>
                            </p:stCondLst>
                            <p:childTnLst>
                              <p:par>
                                <p:cTn id="224" presetID="12" presetClass="entr" presetSubtype="4" fill="hold" grpId="0" nodeType="afterEffect">
                                  <p:stCondLst>
                                    <p:cond delay="0"/>
                                  </p:stCondLst>
                                  <p:childTnLst>
                                    <p:set>
                                      <p:cBhvr>
                                        <p:cTn id="225" dur="1" fill="hold">
                                          <p:stCondLst>
                                            <p:cond delay="0"/>
                                          </p:stCondLst>
                                        </p:cTn>
                                        <p:tgtEl>
                                          <p:spTgt spid="39"/>
                                        </p:tgtEl>
                                        <p:attrNameLst>
                                          <p:attrName>style.visibility</p:attrName>
                                        </p:attrNameLst>
                                      </p:cBhvr>
                                      <p:to>
                                        <p:strVal val="visible"/>
                                      </p:to>
                                    </p:set>
                                    <p:animEffect transition="in" filter="slide(fromBottom)">
                                      <p:cBhvr>
                                        <p:cTn id="22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p:bldP spid="3" grpId="0"/>
      <p:bldP spid="1026" grpId="0" animBg="1"/>
      <p:bldP spid="7" grpId="0" animBg="1"/>
      <p:bldP spid="8" grpId="0" animBg="1"/>
      <p:bldP spid="10" grpId="0"/>
      <p:bldP spid="14" grpId="0" animBg="1"/>
      <p:bldP spid="15" grpId="0"/>
      <p:bldP spid="16" grpId="0" animBg="1"/>
      <p:bldP spid="18" grpId="0" animBg="1"/>
      <p:bldP spid="19" grpId="0" animBg="1"/>
      <p:bldP spid="20" grpId="0"/>
      <p:bldP spid="21" grpId="0" animBg="1"/>
      <p:bldP spid="22" grpId="0" animBg="1"/>
      <p:bldP spid="23" grpId="0" animBg="1"/>
      <p:bldP spid="24" grpId="0" animBg="1"/>
      <p:bldP spid="25" grpId="0"/>
      <p:bldP spid="26" grpId="0" animBg="1"/>
      <p:bldP spid="27" grpId="0"/>
      <p:bldP spid="28" grpId="0" animBg="1"/>
      <p:bldP spid="29" grpId="0"/>
      <p:bldP spid="31" grpId="0" animBg="1"/>
      <p:bldP spid="30" grpId="0" animBg="1"/>
      <p:bldP spid="11" grpId="0" animBg="1"/>
      <p:bldP spid="33" grpId="0" animBg="1"/>
      <p:bldP spid="34" grpId="0" animBg="1"/>
      <p:bldP spid="35" grpId="0" animBg="1"/>
      <p:bldP spid="12" grpId="0" animBg="1"/>
      <p:bldP spid="13" grpId="0" animBg="1"/>
      <p:bldP spid="32" grpId="0" animBg="1"/>
      <p:bldP spid="36" grpId="0" animBg="1"/>
      <p:bldP spid="37" grpId="0"/>
      <p:bldP spid="17"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fr-FR" sz="2800" b="1" u="sng" cap="small" dirty="0" smtClean="0">
                <a:solidFill>
                  <a:schemeClr val="accent4">
                    <a:lumMod val="20000"/>
                    <a:lumOff val="80000"/>
                  </a:schemeClr>
                </a:solidFill>
                <a:latin typeface="Mistral" pitchFamily="66" charset="0"/>
              </a:rPr>
              <a:t>II. Les espaces maritimes : approche géostratégique.</a:t>
            </a:r>
          </a:p>
        </p:txBody>
      </p:sp>
      <p:sp>
        <p:nvSpPr>
          <p:cNvPr id="3" name="Rectangle 2"/>
          <p:cNvSpPr/>
          <p:nvPr/>
        </p:nvSpPr>
        <p:spPr>
          <a:xfrm>
            <a:off x="0" y="357166"/>
            <a:ext cx="9144000" cy="461665"/>
          </a:xfrm>
          <a:prstGeom prst="rect">
            <a:avLst/>
          </a:prstGeom>
        </p:spPr>
        <p:txBody>
          <a:bodyPr wrap="square">
            <a:spAutoFit/>
          </a:bodyPr>
          <a:lstStyle/>
          <a:p>
            <a:pPr algn="ctr"/>
            <a:r>
              <a:rPr lang="fr-FR" sz="2400" b="1" u="sng" dirty="0" smtClean="0">
                <a:solidFill>
                  <a:schemeClr val="accent4">
                    <a:lumMod val="50000"/>
                  </a:schemeClr>
                </a:solidFill>
                <a:latin typeface="Mistral" pitchFamily="66" charset="0"/>
              </a:rPr>
              <a:t>1. La littoralisation ou le renforcement du rôle des façades maritimes </a:t>
            </a:r>
          </a:p>
        </p:txBody>
      </p:sp>
      <p:sp>
        <p:nvSpPr>
          <p:cNvPr id="40" name="ZoneTexte 39"/>
          <p:cNvSpPr txBox="1"/>
          <p:nvPr/>
        </p:nvSpPr>
        <p:spPr>
          <a:xfrm>
            <a:off x="2267864" y="836712"/>
            <a:ext cx="4608272" cy="1015663"/>
          </a:xfrm>
          <a:prstGeom prst="rect">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1200" b="1" u="sng" cap="small" dirty="0" smtClean="0">
                <a:latin typeface="Tw Cen MT" pitchFamily="34" charset="0"/>
              </a:rPr>
              <a:t>Exercice/recherche</a:t>
            </a:r>
          </a:p>
          <a:p>
            <a:pPr algn="ctr"/>
            <a:r>
              <a:rPr lang="fr-FR" sz="1200" b="1" dirty="0" smtClean="0">
                <a:latin typeface="Tw Cen MT" pitchFamily="34" charset="0"/>
              </a:rPr>
              <a:t>Après avoir complété le schéma, expliquez en un paragraphe comment fonctionnent les façades maritimes. Dans un second temps,  recherchez pourquoi  ces  territoires sont devenus des espaces incontournables de la mondialisation.</a:t>
            </a:r>
          </a:p>
        </p:txBody>
      </p:sp>
      <p:sp>
        <p:nvSpPr>
          <p:cNvPr id="3073" name="Rectangle 1"/>
          <p:cNvSpPr>
            <a:spLocks noChangeArrowheads="1"/>
          </p:cNvSpPr>
          <p:nvPr/>
        </p:nvSpPr>
        <p:spPr bwMode="auto">
          <a:xfrm>
            <a:off x="214282" y="2121818"/>
            <a:ext cx="8715436" cy="3539430"/>
          </a:xfrm>
          <a:prstGeom prst="rect">
            <a:avLst/>
          </a:prstGeom>
          <a:solidFill>
            <a:schemeClr val="accent4">
              <a:lumMod val="40000"/>
              <a:lumOff val="60000"/>
              <a:alpha val="50000"/>
            </a:schemeClr>
          </a:solid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1400" b="1" u="sng" cap="small" dirty="0" smtClean="0">
                <a:latin typeface="Tw Cen MT" pitchFamily="34" charset="0"/>
                <a:ea typeface="Times New Roman" pitchFamily="18" charset="0"/>
                <a:cs typeface="Arial" pitchFamily="34" charset="0"/>
              </a:rPr>
              <a:t>Un exemple de correction : les façades maritimes, espaces incontournables de la mondialisation</a:t>
            </a:r>
          </a:p>
          <a:p>
            <a:pPr algn="just" fontAlgn="base">
              <a:spcBef>
                <a:spcPct val="0"/>
              </a:spcBef>
              <a:spcAft>
                <a:spcPct val="0"/>
              </a:spcAft>
            </a:pPr>
            <a:r>
              <a:rPr lang="fr-FR" sz="1400" b="1" dirty="0" smtClean="0">
                <a:latin typeface="Tw Cen MT" pitchFamily="34" charset="0"/>
                <a:ea typeface="Times New Roman" pitchFamily="18" charset="0"/>
                <a:cs typeface="Arial" pitchFamily="34" charset="0"/>
              </a:rPr>
              <a:t>Une façade maritime est un territoire couvrant quelques dizaines à plusieurs centaines de kilomètres de large à partir du littoral. C'est une interface (zone de contact) entre les flux (entrant ou sortant) de biens et de personnes allant ou partant de l'intérieur (arrière-pays, hinterland) et ceux de l'au-delà maritime (avant-pays). Cette interface concentre donc les activités (tertiaire de haut niveau présent dans les villes décisionnelles, filiales de FTN…) et les équipements (ports de commerce, routes, aéroports…)  nécessaires à la gestion de ces flux.  Elles sont reliées entre elles par de grandes routes navales qui passent pas des seuils maritimes (cap, détroits, isthmes ouverts par des canaux), passages obligés dont la maîtrise est un enjeu stratégique de premier plan. </a:t>
            </a:r>
          </a:p>
          <a:p>
            <a:pPr algn="just" fontAlgn="base">
              <a:spcBef>
                <a:spcPct val="0"/>
              </a:spcBef>
              <a:spcAft>
                <a:spcPct val="0"/>
              </a:spcAft>
            </a:pPr>
            <a:r>
              <a:rPr lang="fr-FR" sz="1400" b="1" dirty="0" smtClean="0">
                <a:latin typeface="Tw Cen MT" pitchFamily="34" charset="0"/>
                <a:ea typeface="Times New Roman" pitchFamily="18" charset="0"/>
                <a:cs typeface="Arial" pitchFamily="34" charset="0"/>
              </a:rPr>
              <a:t>Les façades </a:t>
            </a:r>
            <a:r>
              <a:rPr kumimoji="0" lang="fr-FR" sz="1400" b="1" i="0" u="none" strike="noStrike" cap="none" normalizeH="0" baseline="0" dirty="0" smtClean="0">
                <a:ln>
                  <a:noFill/>
                </a:ln>
                <a:solidFill>
                  <a:schemeClr val="tx1"/>
                </a:solidFill>
                <a:effectLst/>
                <a:latin typeface="Tw Cen MT" pitchFamily="34" charset="0"/>
                <a:ea typeface="Times New Roman" pitchFamily="18" charset="0"/>
                <a:cs typeface="Arial" pitchFamily="34" charset="0"/>
              </a:rPr>
              <a:t>maritimes </a:t>
            </a:r>
            <a:r>
              <a:rPr lang="fr-FR" sz="1400" b="1" baseline="0" dirty="0" smtClean="0">
                <a:latin typeface="Tw Cen MT" pitchFamily="34" charset="0"/>
                <a:ea typeface="Times New Roman" pitchFamily="18" charset="0"/>
                <a:cs typeface="Arial" pitchFamily="34" charset="0"/>
              </a:rPr>
              <a:t>représentent</a:t>
            </a:r>
            <a:r>
              <a:rPr kumimoji="0" lang="fr-FR" sz="1400" b="1" i="0" u="none" strike="noStrike" cap="none" normalizeH="0" dirty="0" smtClean="0">
                <a:ln>
                  <a:noFill/>
                </a:ln>
                <a:solidFill>
                  <a:schemeClr val="tx1"/>
                </a:solidFill>
                <a:effectLst/>
                <a:latin typeface="Tw Cen MT" pitchFamily="34" charset="0"/>
                <a:ea typeface="Times New Roman" pitchFamily="18" charset="0"/>
                <a:cs typeface="Arial" pitchFamily="34" charset="0"/>
              </a:rPr>
              <a:t> donc</a:t>
            </a:r>
            <a:r>
              <a:rPr kumimoji="0" lang="fr-FR" sz="1400" b="1" i="0" u="none" strike="noStrike" cap="none" normalizeH="0" baseline="0" dirty="0" smtClean="0">
                <a:ln>
                  <a:noFill/>
                </a:ln>
                <a:solidFill>
                  <a:schemeClr val="tx1"/>
                </a:solidFill>
                <a:effectLst/>
                <a:latin typeface="Tw Cen MT" pitchFamily="34" charset="0"/>
                <a:ea typeface="Times New Roman" pitchFamily="18" charset="0"/>
                <a:cs typeface="Arial" pitchFamily="34" charset="0"/>
              </a:rPr>
              <a:t> des espaces très attractifs dans le</a:t>
            </a:r>
            <a:r>
              <a:rPr kumimoji="0" lang="fr-FR" sz="1400" b="1" i="0" u="none" strike="noStrike" cap="none" normalizeH="0" dirty="0" smtClean="0">
                <a:ln>
                  <a:noFill/>
                </a:ln>
                <a:solidFill>
                  <a:schemeClr val="tx1"/>
                </a:solidFill>
                <a:effectLst/>
                <a:latin typeface="Tw Cen MT" pitchFamily="34" charset="0"/>
                <a:ea typeface="Times New Roman" pitchFamily="18" charset="0"/>
                <a:cs typeface="Arial" pitchFamily="34" charset="0"/>
              </a:rPr>
              <a:t> cadre de la mondialisation</a:t>
            </a:r>
            <a:r>
              <a:rPr lang="fr-FR" sz="1400" b="1" dirty="0" smtClean="0">
                <a:latin typeface="Tw Cen MT" pitchFamily="34" charset="0"/>
                <a:ea typeface="Times New Roman" pitchFamily="18" charset="0"/>
                <a:cs typeface="Arial" pitchFamily="34" charset="0"/>
              </a:rPr>
              <a:t>. En effet, </a:t>
            </a:r>
            <a:r>
              <a:rPr kumimoji="0" lang="fr-FR" sz="1400" b="1" i="0" u="none" strike="noStrike" cap="none" normalizeH="0" baseline="0" dirty="0" smtClean="0">
                <a:ln>
                  <a:noFill/>
                </a:ln>
                <a:solidFill>
                  <a:schemeClr val="tx1"/>
                </a:solidFill>
                <a:effectLst/>
                <a:latin typeface="Tw Cen MT" pitchFamily="34" charset="0"/>
                <a:ea typeface="Times New Roman" pitchFamily="18" charset="0"/>
                <a:cs typeface="Arial" pitchFamily="34" charset="0"/>
              </a:rPr>
              <a:t>on observe une concentration des hommes sur les littoraux liée à l’ouverture sur la mer qui facilite les communications, les activités commerciales et la circulation humaine. Les littoraux favorisent en outre la diversité et la complémentarité des activités (activité agricole, exploitation des ressources de la mer, tourisme balnéaire…). La tendance actuelle est donc à une très nette littoralisation des activités économiques du fait de l’ampleur prise par le grand commerce maritime. Les façades maritimes sont donc des espaces dynamiques et leur hinterland, (arrière pays continental) est riche, diversifié,  aisément accessible. Enfin, ces espaces littoraux sont souvent des zones franches, atout fiscal pour les FTN qui s’ajoute au bas coût de la main d’œuvre et à la situation d’ouverture.</a:t>
            </a:r>
            <a:endParaRPr kumimoji="0" lang="fr-FR" sz="1400" b="1" i="0" u="none" strike="noStrike" cap="none" normalizeH="0" baseline="0" dirty="0" smtClean="0">
              <a:ln>
                <a:noFill/>
              </a:ln>
              <a:solidFill>
                <a:schemeClr val="tx1"/>
              </a:solidFill>
              <a:effectLst/>
              <a:latin typeface="Tw Cen MT" pitchFamily="34" charset="0"/>
              <a:cs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73"/>
                                        </p:tgtEl>
                                        <p:attrNameLst>
                                          <p:attrName>style.visibility</p:attrName>
                                        </p:attrNameLst>
                                      </p:cBhvr>
                                      <p:to>
                                        <p:strVal val="visible"/>
                                      </p:to>
                                    </p:set>
                                    <p:animEffect transition="in" filter="wipe(left)">
                                      <p:cBhvr>
                                        <p:cTn id="14" dur="1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0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fr-FR" sz="2800" b="1" u="sng" cap="small" dirty="0" smtClean="0">
                <a:solidFill>
                  <a:schemeClr val="accent4">
                    <a:lumMod val="20000"/>
                    <a:lumOff val="80000"/>
                  </a:schemeClr>
                </a:solidFill>
                <a:latin typeface="Mistral" pitchFamily="66" charset="0"/>
              </a:rPr>
              <a:t>II. Les espaces maritimes : approche géostratégique.</a:t>
            </a:r>
          </a:p>
        </p:txBody>
      </p:sp>
      <p:sp>
        <p:nvSpPr>
          <p:cNvPr id="3" name="Rectangle 2"/>
          <p:cNvSpPr/>
          <p:nvPr/>
        </p:nvSpPr>
        <p:spPr>
          <a:xfrm>
            <a:off x="0" y="357166"/>
            <a:ext cx="9144000" cy="461665"/>
          </a:xfrm>
          <a:prstGeom prst="rect">
            <a:avLst/>
          </a:prstGeom>
        </p:spPr>
        <p:txBody>
          <a:bodyPr wrap="square">
            <a:spAutoFit/>
          </a:bodyPr>
          <a:lstStyle/>
          <a:p>
            <a:pPr algn="ctr"/>
            <a:r>
              <a:rPr lang="fr-FR" sz="2400" b="1" u="sng" dirty="0" smtClean="0">
                <a:solidFill>
                  <a:schemeClr val="accent4">
                    <a:lumMod val="50000"/>
                  </a:schemeClr>
                </a:solidFill>
                <a:latin typeface="Mistral" pitchFamily="66" charset="0"/>
              </a:rPr>
              <a:t>2. Des espaces à contrôler et sécuriser</a:t>
            </a:r>
          </a:p>
        </p:txBody>
      </p:sp>
      <p:sp>
        <p:nvSpPr>
          <p:cNvPr id="21" name="Rectangle 20"/>
          <p:cNvSpPr/>
          <p:nvPr/>
        </p:nvSpPr>
        <p:spPr>
          <a:xfrm>
            <a:off x="71406" y="785794"/>
            <a:ext cx="5286412" cy="60170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1300" b="1" u="sng" cap="small" dirty="0" smtClean="0">
                <a:effectLst>
                  <a:outerShdw blurRad="38100" dist="38100" dir="2700000" algn="tl">
                    <a:srgbClr val="000000">
                      <a:alpha val="43137"/>
                    </a:srgbClr>
                  </a:outerShdw>
                </a:effectLst>
                <a:latin typeface="Tw Cen MT" pitchFamily="34" charset="0"/>
              </a:rPr>
              <a:t>La Convention des Nations unies sur le Droit de la mer: Trente ans après</a:t>
            </a:r>
          </a:p>
          <a:p>
            <a:pPr algn="just"/>
            <a:r>
              <a:rPr lang="fr-FR" sz="1300" b="1" dirty="0" smtClean="0">
                <a:latin typeface="Tw Cen MT" pitchFamily="34" charset="0"/>
              </a:rPr>
              <a:t>La Convention des Nations unies sur le Droit de la Mer aura trente ans cette année. Ce compromis historique entre la liberté des mers et la souveraineté des États sur les espaces maritimes et leur accès aux ressources a peu à peu trouvé sa place dans les rapports internationaux. Mais, sans remettre ouvertement en cause la Convention, un nombre croissant d’États revendique un contrôle accru des espaces sous leur juridiction, voire sur la haute mer. La diminution des ressources terrestres et les progrès techniques permettent en effet une exploitation plus vaste des ressources et poussent les États à étendre leur emprise sur les mers et les océans. Cette pression rend plus sensible encore la question des délimitations maritimes restée largement inachevée, notamment celle des limites des plateaux continentaux, tandis que l'exploitation des fonds marins internationaux devient l'objet d'une compétition de plus en plus forte. </a:t>
            </a:r>
          </a:p>
          <a:p>
            <a:pPr algn="just"/>
            <a:r>
              <a:rPr lang="fr-FR" sz="1300" b="1" dirty="0" smtClean="0">
                <a:latin typeface="Tw Cen MT" pitchFamily="34" charset="0"/>
              </a:rPr>
              <a:t>Mais l'exploitation des ressources marines n'est pas le seul sujet de changement qui affecte le droit de la mer. La préservation de l'environnement marin, déjà très présente dans le texte de 1982, devient un paramètre majeur de son évolution comme en témoignent la protection des ressources halieutiques et la création d'espaces protégés qui commence à concerner la haute mer.</a:t>
            </a:r>
          </a:p>
          <a:p>
            <a:pPr algn="just"/>
            <a:r>
              <a:rPr lang="fr-FR" sz="1300" b="1" dirty="0" smtClean="0">
                <a:latin typeface="Tw Cen MT" pitchFamily="34" charset="0"/>
              </a:rPr>
              <a:t>Cette évolution n'est-elle pas en train de remettre en question un des fondements du droit de la mer qu'est la liberté des mers, alors que la crise de la sûreté maritime que nous traversons, dont la piraterie ne donne qu'un aperçu, milite elle aussi pour un contrôle accru des espaces maritimes ?</a:t>
            </a:r>
          </a:p>
          <a:p>
            <a:pPr algn="just"/>
            <a:r>
              <a:rPr lang="fr-FR" sz="1300" b="1" dirty="0" smtClean="0">
                <a:latin typeface="Tw Cen MT" pitchFamily="34" charset="0"/>
              </a:rPr>
              <a:t>Trente ans après sa signature, il apparaît pertinent et peut être urgent de faire un point sur les apports de cette convention et ses perspectives d’évolution.</a:t>
            </a:r>
          </a:p>
          <a:p>
            <a:pPr algn="r"/>
            <a:r>
              <a:rPr lang="fr-FR" sz="800" b="1" i="1" dirty="0" smtClean="0">
                <a:latin typeface="Tw Cen MT" pitchFamily="34" charset="0"/>
              </a:rPr>
              <a:t>http://cesm.marine.defense.gouv.fr/le-cesm/actualites2/la-convention-des-nations-unies-sur-le-droit-de-la-mer-trente-ans-apres</a:t>
            </a:r>
            <a:endParaRPr lang="fr-FR" sz="800" b="1" i="1" dirty="0">
              <a:latin typeface="Tw Cen MT" pitchFamily="34" charset="0"/>
            </a:endParaRPr>
          </a:p>
        </p:txBody>
      </p:sp>
      <p:sp>
        <p:nvSpPr>
          <p:cNvPr id="22" name="ZoneTexte 21"/>
          <p:cNvSpPr txBox="1"/>
          <p:nvPr/>
        </p:nvSpPr>
        <p:spPr>
          <a:xfrm>
            <a:off x="5429256" y="785794"/>
            <a:ext cx="3571900" cy="1754326"/>
          </a:xfrm>
          <a:prstGeom prst="rect">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1200" b="1" u="sng" cap="small" dirty="0" smtClean="0">
                <a:latin typeface="Tw Cen MT" pitchFamily="34" charset="0"/>
              </a:rPr>
              <a:t>Questions</a:t>
            </a:r>
          </a:p>
          <a:p>
            <a:pPr algn="ctr"/>
            <a:r>
              <a:rPr lang="fr-FR" sz="1200" b="1" dirty="0" smtClean="0">
                <a:latin typeface="Tw Cen MT" pitchFamily="34" charset="0"/>
              </a:rPr>
              <a:t>1. Donnez une définition de la CNUDM. Quel est son rôle ?</a:t>
            </a:r>
          </a:p>
          <a:p>
            <a:pPr algn="ctr"/>
            <a:r>
              <a:rPr lang="fr-FR" sz="1200" b="1" dirty="0" smtClean="0">
                <a:latin typeface="Tw Cen MT" pitchFamily="34" charset="0"/>
              </a:rPr>
              <a:t>2. Quels sont les bouleversements qui affectent cette réglementation au niveau politique, économique,  </a:t>
            </a:r>
          </a:p>
          <a:p>
            <a:pPr algn="ctr"/>
            <a:r>
              <a:rPr lang="fr-FR" sz="1200" b="1" dirty="0" smtClean="0">
                <a:latin typeface="Tw Cen MT" pitchFamily="34" charset="0"/>
              </a:rPr>
              <a:t>environnemental ? (à souligner dans le texte)</a:t>
            </a:r>
          </a:p>
          <a:p>
            <a:pPr algn="ctr"/>
            <a:r>
              <a:rPr lang="fr-FR" sz="1200" b="1" dirty="0" smtClean="0">
                <a:latin typeface="Tw Cen MT" pitchFamily="34" charset="0"/>
              </a:rPr>
              <a:t>3. Le texte parle d’une crise de la « sûreté </a:t>
            </a:r>
          </a:p>
          <a:p>
            <a:pPr algn="ctr"/>
            <a:r>
              <a:rPr lang="fr-FR" sz="1200" b="1" dirty="0" smtClean="0">
                <a:latin typeface="Tw Cen MT" pitchFamily="34" charset="0"/>
              </a:rPr>
              <a:t>maritime » : trouvez un exemple précis permettant de valider cette affirmation. </a:t>
            </a:r>
          </a:p>
        </p:txBody>
      </p:sp>
      <p:pic>
        <p:nvPicPr>
          <p:cNvPr id="7" name="Picture 2" descr="http://cartographie.sciences-po.fr/sites/default/files/14_schema_juridictions_vect.jpg"/>
          <p:cNvPicPr>
            <a:picLocks noChangeAspect="1" noChangeArrowheads="1"/>
          </p:cNvPicPr>
          <p:nvPr/>
        </p:nvPicPr>
        <p:blipFill rotWithShape="1">
          <a:blip r:embed="rId3" cstate="print"/>
          <a:srcRect b="13995"/>
          <a:stretch/>
        </p:blipFill>
        <p:spPr bwMode="auto">
          <a:xfrm>
            <a:off x="5429256" y="2664000"/>
            <a:ext cx="3571900" cy="3419469"/>
          </a:xfrm>
          <a:prstGeom prst="rect">
            <a:avLst/>
          </a:prstGeom>
          <a:noFill/>
          <a:ln>
            <a:solidFill>
              <a:srgbClr val="7030A0"/>
            </a:solidFill>
          </a:ln>
        </p:spPr>
      </p:pic>
      <p:sp>
        <p:nvSpPr>
          <p:cNvPr id="8" name="Rectangle 1"/>
          <p:cNvSpPr>
            <a:spLocks noChangeArrowheads="1"/>
          </p:cNvSpPr>
          <p:nvPr/>
        </p:nvSpPr>
        <p:spPr bwMode="auto">
          <a:xfrm>
            <a:off x="5429256" y="2670925"/>
            <a:ext cx="3600000" cy="2246769"/>
          </a:xfrm>
          <a:prstGeom prst="rect">
            <a:avLst/>
          </a:prstGeom>
          <a:solidFill>
            <a:schemeClr val="accent4">
              <a:lumMod val="40000"/>
              <a:lumOff val="60000"/>
              <a:alpha val="50000"/>
            </a:schemeClr>
          </a:solid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1400" b="1" dirty="0" smtClean="0">
                <a:latin typeface="Tw Cen MT" pitchFamily="34" charset="0"/>
                <a:cs typeface="Arial" pitchFamily="34" charset="0"/>
              </a:rPr>
              <a:t>3. La sûreté maritime est aujourd’hui mise à mal par les appétits des Etats sur les mers riches en ressources inexploitées et lieux de passage incontournables. Les conflits sur les délimitations des ZEE sont nombreux (Arctique</a:t>
            </a:r>
            <a:r>
              <a:rPr lang="fr-FR" sz="1400" b="1" dirty="0">
                <a:latin typeface="Tw Cen MT" pitchFamily="34" charset="0"/>
                <a:cs typeface="Arial" pitchFamily="34" charset="0"/>
              </a:rPr>
              <a:t>, Asie </a:t>
            </a:r>
            <a:r>
              <a:rPr lang="fr-FR" sz="1400" b="1" dirty="0" smtClean="0">
                <a:latin typeface="Tw Cen MT" pitchFamily="34" charset="0"/>
                <a:cs typeface="Arial" pitchFamily="34" charset="0"/>
              </a:rPr>
              <a:t>orientale…). A cela s’ajoutent </a:t>
            </a:r>
            <a:endParaRPr lang="fr-FR" sz="1400" b="1" dirty="0">
              <a:latin typeface="Tw Cen MT" pitchFamily="34" charset="0"/>
              <a:cs typeface="Arial" pitchFamily="34" charset="0"/>
            </a:endParaRPr>
          </a:p>
          <a:p>
            <a:pPr algn="just" fontAlgn="base">
              <a:spcBef>
                <a:spcPct val="0"/>
              </a:spcBef>
              <a:spcAft>
                <a:spcPct val="0"/>
              </a:spcAft>
            </a:pPr>
            <a:r>
              <a:rPr lang="fr-FR" sz="1400" b="1" dirty="0">
                <a:latin typeface="Tw Cen MT" pitchFamily="34" charset="0"/>
                <a:cs typeface="Arial" pitchFamily="34" charset="0"/>
              </a:rPr>
              <a:t>l</a:t>
            </a:r>
            <a:r>
              <a:rPr lang="fr-FR" sz="1400" b="1" dirty="0" smtClean="0">
                <a:latin typeface="Tw Cen MT" pitchFamily="34" charset="0"/>
                <a:cs typeface="Arial" pitchFamily="34" charset="0"/>
              </a:rPr>
              <a:t>a difficulté de démantèlement des </a:t>
            </a:r>
            <a:r>
              <a:rPr lang="fr-FR" sz="1400" b="1" dirty="0">
                <a:latin typeface="Tw Cen MT" pitchFamily="34" charset="0"/>
                <a:cs typeface="Arial" pitchFamily="34" charset="0"/>
              </a:rPr>
              <a:t>trafics </a:t>
            </a:r>
            <a:r>
              <a:rPr lang="fr-FR" sz="1400" b="1" dirty="0" smtClean="0">
                <a:latin typeface="Tw Cen MT" pitchFamily="34" charset="0"/>
                <a:cs typeface="Arial" pitchFamily="34" charset="0"/>
              </a:rPr>
              <a:t>illicites (ex : Caraïbes) ou encore la </a:t>
            </a:r>
            <a:r>
              <a:rPr lang="fr-FR" sz="1400" b="1" dirty="0">
                <a:latin typeface="Tw Cen MT" pitchFamily="34" charset="0"/>
                <a:cs typeface="Arial" pitchFamily="34" charset="0"/>
              </a:rPr>
              <a:t>question de la </a:t>
            </a:r>
            <a:r>
              <a:rPr lang="fr-FR" sz="1400" b="1" dirty="0" smtClean="0">
                <a:latin typeface="Tw Cen MT" pitchFamily="34" charset="0"/>
                <a:cs typeface="Arial" pitchFamily="34" charset="0"/>
              </a:rPr>
              <a:t>piraterie évoquée dans le texte (ex : Somalie, détroit de Malacca…). </a:t>
            </a:r>
            <a:endParaRPr lang="fr-FR" sz="1400" b="1" dirty="0">
              <a:latin typeface="Tw Cen MT" pitchFamily="34" charset="0"/>
              <a:cs typeface="Arial" pitchFamily="34" charset="0"/>
            </a:endParaRPr>
          </a:p>
        </p:txBody>
      </p:sp>
      <p:sp>
        <p:nvSpPr>
          <p:cNvPr id="4" name="Rectangle 3"/>
          <p:cNvSpPr/>
          <p:nvPr/>
        </p:nvSpPr>
        <p:spPr>
          <a:xfrm>
            <a:off x="6804248" y="1556792"/>
            <a:ext cx="1116000" cy="216024"/>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465656" y="1872000"/>
            <a:ext cx="828000" cy="1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43600" y="2060848"/>
            <a:ext cx="5148000" cy="1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44080" y="2268000"/>
            <a:ext cx="5148000" cy="1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44000" y="2458800"/>
            <a:ext cx="5148000" cy="1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44000" y="2664000"/>
            <a:ext cx="5148000" cy="1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44000" y="2858626"/>
            <a:ext cx="5148000" cy="1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44000" y="3060000"/>
            <a:ext cx="3672000" cy="1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957022" y="1556792"/>
            <a:ext cx="828000" cy="21602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563888" y="3240000"/>
            <a:ext cx="1727712"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44000" y="3456000"/>
            <a:ext cx="5148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44000" y="3660249"/>
            <a:ext cx="432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724128" y="1763988"/>
            <a:ext cx="1152000" cy="216024"/>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718908" y="4032000"/>
            <a:ext cx="1574748"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45656" y="4248000"/>
            <a:ext cx="5148000"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4000" y="4437112"/>
            <a:ext cx="5148000"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144000" y="4636741"/>
            <a:ext cx="5148000"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144000" y="4824000"/>
            <a:ext cx="2575656"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p:cNvGrpSpPr/>
          <p:nvPr/>
        </p:nvGrpSpPr>
        <p:grpSpPr>
          <a:xfrm>
            <a:off x="2213484" y="2607463"/>
            <a:ext cx="4717032" cy="1643074"/>
            <a:chOff x="9144000" y="1303105"/>
            <a:chExt cx="4717032" cy="1643074"/>
          </a:xfrm>
        </p:grpSpPr>
        <p:grpSp>
          <p:nvGrpSpPr>
            <p:cNvPr id="33" name="Groupe 32"/>
            <p:cNvGrpSpPr/>
            <p:nvPr/>
          </p:nvGrpSpPr>
          <p:grpSpPr>
            <a:xfrm>
              <a:off x="9144000" y="1303105"/>
              <a:ext cx="4717032" cy="1643074"/>
              <a:chOff x="285720" y="1000108"/>
              <a:chExt cx="5072098" cy="1643074"/>
            </a:xfrm>
          </p:grpSpPr>
          <p:pic>
            <p:nvPicPr>
              <p:cNvPr id="35" name="Picture 2" descr="F:\leçons-sites\L'eglise\images\parchem3.gif"/>
              <p:cNvPicPr>
                <a:picLocks noChangeAspect="1" noChangeArrowheads="1"/>
              </p:cNvPicPr>
              <p:nvPr/>
            </p:nvPicPr>
            <p:blipFill>
              <a:blip r:embed="rId4"/>
              <a:srcRect/>
              <a:stretch>
                <a:fillRect/>
              </a:stretch>
            </p:blipFill>
            <p:spPr bwMode="auto">
              <a:xfrm>
                <a:off x="285720" y="1000108"/>
                <a:ext cx="5072098" cy="1643074"/>
              </a:xfrm>
              <a:prstGeom prst="rect">
                <a:avLst/>
              </a:prstGeom>
              <a:noFill/>
            </p:spPr>
          </p:pic>
          <p:sp>
            <p:nvSpPr>
              <p:cNvPr id="36" name="ZoneTexte 35"/>
              <p:cNvSpPr txBox="1"/>
              <p:nvPr/>
            </p:nvSpPr>
            <p:spPr>
              <a:xfrm>
                <a:off x="285720" y="1091439"/>
                <a:ext cx="5072098" cy="199213"/>
              </a:xfrm>
              <a:prstGeom prst="rect">
                <a:avLst/>
              </a:prstGeom>
              <a:noFill/>
            </p:spPr>
            <p:txBody>
              <a:bodyPr wrap="square" rtlCol="0">
                <a:spAutoFit/>
              </a:bodyPr>
              <a:lstStyle/>
              <a:p>
                <a:pPr algn="ctr"/>
                <a:endParaRPr lang="fr-FR" sz="300" b="1" u="sng" dirty="0" smtClean="0">
                  <a:effectLst>
                    <a:outerShdw blurRad="38100" dist="38100" dir="2700000" algn="tl">
                      <a:srgbClr val="000000">
                        <a:alpha val="43137"/>
                      </a:srgbClr>
                    </a:outerShdw>
                  </a:effectLst>
                  <a:latin typeface="Old English Text MT" pitchFamily="66" charset="0"/>
                </a:endParaRPr>
              </a:p>
            </p:txBody>
          </p:sp>
          <p:sp>
            <p:nvSpPr>
              <p:cNvPr id="37" name="Rectangle 36"/>
              <p:cNvSpPr/>
              <p:nvPr/>
            </p:nvSpPr>
            <p:spPr>
              <a:xfrm>
                <a:off x="428596" y="1214422"/>
                <a:ext cx="4786346" cy="307777"/>
              </a:xfrm>
              <a:prstGeom prst="rect">
                <a:avLst/>
              </a:prstGeom>
            </p:spPr>
            <p:txBody>
              <a:bodyPr wrap="square">
                <a:spAutoFit/>
              </a:bodyPr>
              <a:lstStyle/>
              <a:p>
                <a:pPr lvl="0" algn="ctr" fontAlgn="base">
                  <a:spcBef>
                    <a:spcPct val="0"/>
                  </a:spcBef>
                  <a:spcAft>
                    <a:spcPct val="0"/>
                  </a:spcAft>
                </a:pPr>
                <a:endParaRPr lang="fr-FR" sz="1400" i="1" u="sng" cap="small" dirty="0" smtClean="0">
                  <a:solidFill>
                    <a:schemeClr val="bg2">
                      <a:lumMod val="10000"/>
                    </a:schemeClr>
                  </a:solidFill>
                  <a:effectLst>
                    <a:outerShdw blurRad="38100" dist="38100" dir="2700000" algn="tl">
                      <a:srgbClr val="000000">
                        <a:alpha val="43137"/>
                      </a:srgbClr>
                    </a:outerShdw>
                  </a:effectLst>
                  <a:latin typeface="Tw Cen MT" pitchFamily="34" charset="0"/>
                  <a:cs typeface="Arial" pitchFamily="34" charset="0"/>
                </a:endParaRPr>
              </a:p>
            </p:txBody>
          </p:sp>
        </p:grpSp>
        <p:sp>
          <p:nvSpPr>
            <p:cNvPr id="34" name="Rectangle 33"/>
            <p:cNvSpPr/>
            <p:nvPr/>
          </p:nvSpPr>
          <p:spPr>
            <a:xfrm>
              <a:off x="9394049" y="1467361"/>
              <a:ext cx="4250959" cy="1169551"/>
            </a:xfrm>
            <a:prstGeom prst="rect">
              <a:avLst/>
            </a:prstGeom>
          </p:spPr>
          <p:txBody>
            <a:bodyPr wrap="square">
              <a:spAutoFit/>
            </a:bodyPr>
            <a:lstStyle/>
            <a:p>
              <a:pPr algn="ctr">
                <a:buNone/>
              </a:pPr>
              <a:r>
                <a:rPr lang="fr-FR" sz="1400" b="1" dirty="0">
                  <a:latin typeface="Tw Cen MT" pitchFamily="34" charset="0"/>
                  <a:cs typeface="Tunga" pitchFamily="2" charset="0"/>
                </a:rPr>
                <a:t>« Quiconque contrôle la mer contrôle le commerce ; quiconque contrôle le commerce mondial contrôle les richesses du monde, et conséquemment le monde en soi. » </a:t>
              </a:r>
            </a:p>
            <a:p>
              <a:pPr algn="r">
                <a:buNone/>
              </a:pPr>
              <a:r>
                <a:rPr lang="fr-FR" sz="1400" b="1" i="1" u="sng" dirty="0" smtClean="0">
                  <a:latin typeface="Tw Cen MT" pitchFamily="34" charset="0"/>
                  <a:cs typeface="Tunga" pitchFamily="2" charset="0"/>
                </a:rPr>
                <a:t>Sir </a:t>
              </a:r>
              <a:r>
                <a:rPr lang="fr-FR" sz="1400" b="1" i="1" u="sng" dirty="0">
                  <a:latin typeface="Tw Cen MT" pitchFamily="34" charset="0"/>
                  <a:cs typeface="Tunga" pitchFamily="2" charset="0"/>
                </a:rPr>
                <a:t>Walter Raleigh  (navigateur anglais, 1552-1618</a:t>
              </a:r>
              <a:r>
                <a:rPr lang="fr-FR" sz="1400" b="1" dirty="0">
                  <a:latin typeface="Tw Cen MT" pitchFamily="34" charset="0"/>
                  <a:cs typeface="Tunga" pitchFamily="2" charset="0"/>
                </a:rPr>
                <a:t>)</a:t>
              </a:r>
            </a:p>
          </p:txBody>
        </p:sp>
      </p:grpSp>
      <p:sp>
        <p:nvSpPr>
          <p:cNvPr id="24" name="Rectangle 1"/>
          <p:cNvSpPr>
            <a:spLocks noChangeArrowheads="1"/>
          </p:cNvSpPr>
          <p:nvPr/>
        </p:nvSpPr>
        <p:spPr bwMode="auto">
          <a:xfrm>
            <a:off x="5429256" y="2664000"/>
            <a:ext cx="3600000" cy="3539430"/>
          </a:xfrm>
          <a:prstGeom prst="rect">
            <a:avLst/>
          </a:prstGeom>
          <a:solidFill>
            <a:schemeClr val="accent4">
              <a:lumMod val="40000"/>
              <a:lumOff val="60000"/>
              <a:alpha val="50000"/>
            </a:schemeClr>
          </a:solid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1400" b="1" dirty="0" smtClean="0">
                <a:latin typeface="Tw Cen MT" pitchFamily="34" charset="0"/>
                <a:cs typeface="Arial" pitchFamily="34" charset="0"/>
              </a:rPr>
              <a:t>1. L’acte de naissance de la  CNUDM (Convention des Nations Unies sur le Droit de la Mer) date de 1982 </a:t>
            </a:r>
            <a:r>
              <a:rPr lang="fr-FR" sz="1400" b="1" dirty="0">
                <a:latin typeface="Tw Cen MT" pitchFamily="34" charset="0"/>
                <a:cs typeface="Arial" pitchFamily="34" charset="0"/>
              </a:rPr>
              <a:t>(</a:t>
            </a:r>
            <a:r>
              <a:rPr lang="fr-FR" sz="1400" b="1" dirty="0" smtClean="0">
                <a:latin typeface="Tw Cen MT" pitchFamily="34" charset="0"/>
                <a:cs typeface="Arial" pitchFamily="34" charset="0"/>
              </a:rPr>
              <a:t>conférence de </a:t>
            </a:r>
            <a:r>
              <a:rPr lang="fr-FR" sz="1400" b="1" dirty="0" err="1" smtClean="0">
                <a:latin typeface="Tw Cen MT" pitchFamily="34" charset="0"/>
                <a:cs typeface="Arial" pitchFamily="34" charset="0"/>
              </a:rPr>
              <a:t>Montego</a:t>
            </a:r>
            <a:r>
              <a:rPr lang="fr-FR" sz="1400" b="1" dirty="0" smtClean="0">
                <a:latin typeface="Tw Cen MT" pitchFamily="34" charset="0"/>
                <a:cs typeface="Arial" pitchFamily="34" charset="0"/>
              </a:rPr>
              <a:t> </a:t>
            </a:r>
            <a:r>
              <a:rPr lang="fr-FR" sz="1400" b="1" dirty="0" err="1" smtClean="0">
                <a:latin typeface="Tw Cen MT" pitchFamily="34" charset="0"/>
                <a:cs typeface="Arial" pitchFamily="34" charset="0"/>
              </a:rPr>
              <a:t>Bay</a:t>
            </a:r>
            <a:r>
              <a:rPr lang="fr-FR" sz="1400" b="1" dirty="0" smtClean="0">
                <a:latin typeface="Tw Cen MT" pitchFamily="34" charset="0"/>
                <a:cs typeface="Arial" pitchFamily="34" charset="0"/>
              </a:rPr>
              <a:t> en Jamaïque) Cette convention n’est toutefois entrée en vigueur qu’en 1994. En 2011, 133 pays </a:t>
            </a:r>
            <a:r>
              <a:rPr lang="fr-FR" sz="1400" b="1" dirty="0">
                <a:latin typeface="Tw Cen MT" pitchFamily="34" charset="0"/>
                <a:cs typeface="Arial" pitchFamily="34" charset="0"/>
              </a:rPr>
              <a:t>l’ont ratifié. De manière générale, la CNUDM se donne pour objectif d’éviter les conflits et de protéger les milieux marins</a:t>
            </a:r>
            <a:r>
              <a:rPr lang="fr-FR" sz="1400" b="1" dirty="0" smtClean="0">
                <a:latin typeface="Tw Cen MT" pitchFamily="34" charset="0"/>
                <a:cs typeface="Arial" pitchFamily="34" charset="0"/>
              </a:rPr>
              <a:t>. Elle précise aussi un certain nombre de notions comme par exemple : </a:t>
            </a:r>
          </a:p>
          <a:p>
            <a:pPr algn="just" fontAlgn="base">
              <a:spcBef>
                <a:spcPct val="0"/>
              </a:spcBef>
              <a:spcAft>
                <a:spcPct val="0"/>
              </a:spcAft>
              <a:buFont typeface="Arial" pitchFamily="34" charset="0"/>
              <a:buChar char="•"/>
            </a:pPr>
            <a:r>
              <a:rPr lang="fr-FR" sz="1400" b="1" dirty="0" smtClean="0">
                <a:latin typeface="Tw Cen MT" pitchFamily="34" charset="0"/>
                <a:cs typeface="Arial" pitchFamily="34" charset="0"/>
              </a:rPr>
              <a:t> la mer territoriale : souveraineté sur les eaux, le fond et le sous-sol sur 12 milles (22 km)</a:t>
            </a:r>
          </a:p>
          <a:p>
            <a:pPr algn="just" fontAlgn="base">
              <a:spcBef>
                <a:spcPct val="0"/>
              </a:spcBef>
              <a:spcAft>
                <a:spcPct val="0"/>
              </a:spcAft>
              <a:buFont typeface="Arial" pitchFamily="34" charset="0"/>
              <a:buChar char="•"/>
            </a:pPr>
            <a:r>
              <a:rPr lang="fr-FR" sz="1400" b="1" dirty="0" smtClean="0">
                <a:latin typeface="Tw Cen MT" pitchFamily="34" charset="0"/>
                <a:cs typeface="Arial" pitchFamily="34" charset="0"/>
              </a:rPr>
              <a:t> la zone économique exclusive (ZEE) : droit exclusif d’exploration et d’usage des ressources sur 200 milles (370 km)</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1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xit" presetSubtype="0" fill="hold" nodeType="clickEffect">
                                  <p:stCondLst>
                                    <p:cond delay="0"/>
                                  </p:stCondLst>
                                  <p:childTnLst>
                                    <p:anim calcmode="lin" valueType="num">
                                      <p:cBhvr>
                                        <p:cTn id="22" dur="1000"/>
                                        <p:tgtEl>
                                          <p:spTgt spid="32"/>
                                        </p:tgtEl>
                                        <p:attrNameLst>
                                          <p:attrName>ppt_w</p:attrName>
                                        </p:attrNameLst>
                                      </p:cBhvr>
                                      <p:tavLst>
                                        <p:tav tm="0">
                                          <p:val>
                                            <p:strVal val="ppt_w"/>
                                          </p:val>
                                        </p:tav>
                                        <p:tav tm="100000">
                                          <p:val>
                                            <p:strVal val="ppt_w*0.70"/>
                                          </p:val>
                                        </p:tav>
                                      </p:tavLst>
                                    </p:anim>
                                    <p:anim calcmode="lin" valueType="num">
                                      <p:cBhvr>
                                        <p:cTn id="23" dur="1000"/>
                                        <p:tgtEl>
                                          <p:spTgt spid="32"/>
                                        </p:tgtEl>
                                        <p:attrNameLst>
                                          <p:attrName>ppt_h</p:attrName>
                                        </p:attrNameLst>
                                      </p:cBhvr>
                                      <p:tavLst>
                                        <p:tav tm="0">
                                          <p:val>
                                            <p:strVal val="ppt_h"/>
                                          </p:val>
                                        </p:tav>
                                        <p:tav tm="100000">
                                          <p:val>
                                            <p:strVal val="ppt_h"/>
                                          </p:val>
                                        </p:tav>
                                      </p:tavLst>
                                    </p:anim>
                                    <p:animEffect transition="out" filter="fade">
                                      <p:cBhvr>
                                        <p:cTn id="24" dur="1000"/>
                                        <p:tgtEl>
                                          <p:spTgt spid="32"/>
                                        </p:tgtEl>
                                      </p:cBhvr>
                                    </p:animEffect>
                                    <p:set>
                                      <p:cBhvr>
                                        <p:cTn id="25" dur="1" fill="hold">
                                          <p:stCondLst>
                                            <p:cond delay="999"/>
                                          </p:stCondLst>
                                        </p:cTn>
                                        <p:tgtEl>
                                          <p:spTgt spid="32"/>
                                        </p:tgtEl>
                                        <p:attrNameLst>
                                          <p:attrName>style.visibility</p:attrName>
                                        </p:attrNameLst>
                                      </p:cBhvr>
                                      <p:to>
                                        <p:strVal val="hidden"/>
                                      </p:to>
                                    </p:set>
                                  </p:childTnLst>
                                </p:cTn>
                              </p:par>
                            </p:childTnLst>
                          </p:cTn>
                        </p:par>
                        <p:par>
                          <p:cTn id="26" fill="hold">
                            <p:stCondLst>
                              <p:cond delay="1000"/>
                            </p:stCondLst>
                            <p:childTnLst>
                              <p:par>
                                <p:cTn id="27" presetID="25"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2" dur="1000" fill="hold"/>
                                        <p:tgtEl>
                                          <p:spTgt spid="2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1"/>
                                        </p:tgtEl>
                                      </p:cBhvr>
                                    </p:animEffect>
                                  </p:childTnLst>
                                </p:cTn>
                              </p:par>
                            </p:childTnLst>
                          </p:cTn>
                        </p:par>
                        <p:par>
                          <p:cTn id="37" fill="hold">
                            <p:stCondLst>
                              <p:cond delay="2000"/>
                            </p:stCondLst>
                            <p:childTnLst>
                              <p:par>
                                <p:cTn id="38" presetID="53"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xit" presetSubtype="0" fill="hold" grpId="1" nodeType="clickEffect">
                                  <p:stCondLst>
                                    <p:cond delay="0"/>
                                  </p:stCondLst>
                                  <p:childTnLst>
                                    <p:anim calcmode="lin" valueType="num">
                                      <p:cBhvr>
                                        <p:cTn id="53" dur="1000"/>
                                        <p:tgtEl>
                                          <p:spTgt spid="24"/>
                                        </p:tgtEl>
                                        <p:attrNameLst>
                                          <p:attrName>ppt_w</p:attrName>
                                        </p:attrNameLst>
                                      </p:cBhvr>
                                      <p:tavLst>
                                        <p:tav tm="0">
                                          <p:val>
                                            <p:strVal val="ppt_w"/>
                                          </p:val>
                                        </p:tav>
                                        <p:tav tm="100000">
                                          <p:val>
                                            <p:strVal val="ppt_w*0.70"/>
                                          </p:val>
                                        </p:tav>
                                      </p:tavLst>
                                    </p:anim>
                                    <p:anim calcmode="lin" valueType="num">
                                      <p:cBhvr>
                                        <p:cTn id="54" dur="1000"/>
                                        <p:tgtEl>
                                          <p:spTgt spid="24"/>
                                        </p:tgtEl>
                                        <p:attrNameLst>
                                          <p:attrName>ppt_h</p:attrName>
                                        </p:attrNameLst>
                                      </p:cBhvr>
                                      <p:tavLst>
                                        <p:tav tm="0">
                                          <p:val>
                                            <p:strVal val="ppt_h"/>
                                          </p:val>
                                        </p:tav>
                                        <p:tav tm="100000">
                                          <p:val>
                                            <p:strVal val="ppt_h"/>
                                          </p:val>
                                        </p:tav>
                                      </p:tavLst>
                                    </p:anim>
                                    <p:animEffect transition="out" filter="fade">
                                      <p:cBhvr>
                                        <p:cTn id="55" dur="1000"/>
                                        <p:tgtEl>
                                          <p:spTgt spid="24"/>
                                        </p:tgtEl>
                                      </p:cBhvr>
                                    </p:animEffect>
                                    <p:set>
                                      <p:cBhvr>
                                        <p:cTn id="56" dur="1" fill="hold">
                                          <p:stCondLst>
                                            <p:cond delay="999"/>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1)">
                                      <p:cBhvr>
                                        <p:cTn id="61" dur="2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left)">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left)">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left)">
                                      <p:cBhvr>
                                        <p:cTn id="105" dur="500"/>
                                        <p:tgtEl>
                                          <p:spTgt spid="19"/>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left)">
                                      <p:cBhvr>
                                        <p:cTn id="109" dur="500"/>
                                        <p:tgtEl>
                                          <p:spTgt spid="20"/>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left)">
                                      <p:cBhvr>
                                        <p:cTn id="113" dur="500"/>
                                        <p:tgtEl>
                                          <p:spTgt spid="2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left)">
                                      <p:cBhvr>
                                        <p:cTn id="118" dur="500"/>
                                        <p:tgtEl>
                                          <p:spTgt spid="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wipe(left)">
                                      <p:cBhvr>
                                        <p:cTn id="123" dur="500"/>
                                        <p:tgtEl>
                                          <p:spTgt spid="27"/>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left)">
                                      <p:cBhvr>
                                        <p:cTn id="127" dur="500"/>
                                        <p:tgtEl>
                                          <p:spTgt spid="28"/>
                                        </p:tgtEl>
                                      </p:cBhvr>
                                    </p:animEffect>
                                  </p:childTnLst>
                                </p:cTn>
                              </p:par>
                            </p:childTnLst>
                          </p:cTn>
                        </p:par>
                        <p:par>
                          <p:cTn id="128" fill="hold">
                            <p:stCondLst>
                              <p:cond delay="1000"/>
                            </p:stCondLst>
                            <p:childTnLst>
                              <p:par>
                                <p:cTn id="129" presetID="22" presetClass="entr" presetSubtype="8"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wipe(left)">
                                      <p:cBhvr>
                                        <p:cTn id="131" dur="500"/>
                                        <p:tgtEl>
                                          <p:spTgt spid="29"/>
                                        </p:tgtEl>
                                      </p:cBhvr>
                                    </p:animEffect>
                                  </p:childTnLst>
                                </p:cTn>
                              </p:par>
                            </p:childTnLst>
                          </p:cTn>
                        </p:par>
                        <p:par>
                          <p:cTn id="132" fill="hold">
                            <p:stCondLst>
                              <p:cond delay="1500"/>
                            </p:stCondLst>
                            <p:childTnLst>
                              <p:par>
                                <p:cTn id="133" presetID="22" presetClass="entr" presetSubtype="8" fill="hold" grpId="0" nodeType="after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wipe(left)">
                                      <p:cBhvr>
                                        <p:cTn id="135" dur="500"/>
                                        <p:tgtEl>
                                          <p:spTgt spid="30"/>
                                        </p:tgtEl>
                                      </p:cBhvr>
                                    </p:animEffect>
                                  </p:childTnLst>
                                </p:cTn>
                              </p:par>
                            </p:childTnLst>
                          </p:cTn>
                        </p:par>
                        <p:par>
                          <p:cTn id="136" fill="hold">
                            <p:stCondLst>
                              <p:cond delay="2000"/>
                            </p:stCondLst>
                            <p:childTnLst>
                              <p:par>
                                <p:cTn id="137" presetID="22" presetClass="entr" presetSubtype="8"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wipe(left)">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55" presetClass="exit" presetSubtype="0" fill="hold" nodeType="clickEffect">
                                  <p:stCondLst>
                                    <p:cond delay="0"/>
                                  </p:stCondLst>
                                  <p:childTnLst>
                                    <p:anim calcmode="lin" valueType="num">
                                      <p:cBhvr>
                                        <p:cTn id="143" dur="1000"/>
                                        <p:tgtEl>
                                          <p:spTgt spid="7"/>
                                        </p:tgtEl>
                                        <p:attrNameLst>
                                          <p:attrName>ppt_w</p:attrName>
                                        </p:attrNameLst>
                                      </p:cBhvr>
                                      <p:tavLst>
                                        <p:tav tm="0">
                                          <p:val>
                                            <p:strVal val="ppt_w"/>
                                          </p:val>
                                        </p:tav>
                                        <p:tav tm="100000">
                                          <p:val>
                                            <p:strVal val="ppt_w*0.70"/>
                                          </p:val>
                                        </p:tav>
                                      </p:tavLst>
                                    </p:anim>
                                    <p:anim calcmode="lin" valueType="num">
                                      <p:cBhvr>
                                        <p:cTn id="144" dur="1000"/>
                                        <p:tgtEl>
                                          <p:spTgt spid="7"/>
                                        </p:tgtEl>
                                        <p:attrNameLst>
                                          <p:attrName>ppt_h</p:attrName>
                                        </p:attrNameLst>
                                      </p:cBhvr>
                                      <p:tavLst>
                                        <p:tav tm="0">
                                          <p:val>
                                            <p:strVal val="ppt_h"/>
                                          </p:val>
                                        </p:tav>
                                        <p:tav tm="100000">
                                          <p:val>
                                            <p:strVal val="ppt_h"/>
                                          </p:val>
                                        </p:tav>
                                      </p:tavLst>
                                    </p:anim>
                                    <p:animEffect transition="out" filter="fade">
                                      <p:cBhvr>
                                        <p:cTn id="145" dur="1000"/>
                                        <p:tgtEl>
                                          <p:spTgt spid="7"/>
                                        </p:tgtEl>
                                      </p:cBhvr>
                                    </p:animEffect>
                                    <p:set>
                                      <p:cBhvr>
                                        <p:cTn id="146" dur="1" fill="hold">
                                          <p:stCondLst>
                                            <p:cond delay="999"/>
                                          </p:stCondLst>
                                        </p:cTn>
                                        <p:tgtEl>
                                          <p:spTgt spid="7"/>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p:cTn id="151" dur="500" fill="hold"/>
                                        <p:tgtEl>
                                          <p:spTgt spid="8"/>
                                        </p:tgtEl>
                                        <p:attrNameLst>
                                          <p:attrName>ppt_w</p:attrName>
                                        </p:attrNameLst>
                                      </p:cBhvr>
                                      <p:tavLst>
                                        <p:tav tm="0">
                                          <p:val>
                                            <p:fltVal val="0"/>
                                          </p:val>
                                        </p:tav>
                                        <p:tav tm="100000">
                                          <p:val>
                                            <p:strVal val="#ppt_w"/>
                                          </p:val>
                                        </p:tav>
                                      </p:tavLst>
                                    </p:anim>
                                    <p:anim calcmode="lin" valueType="num">
                                      <p:cBhvr>
                                        <p:cTn id="152" dur="500" fill="hold"/>
                                        <p:tgtEl>
                                          <p:spTgt spid="8"/>
                                        </p:tgtEl>
                                        <p:attrNameLst>
                                          <p:attrName>ppt_h</p:attrName>
                                        </p:attrNameLst>
                                      </p:cBhvr>
                                      <p:tavLst>
                                        <p:tav tm="0">
                                          <p:val>
                                            <p:fltVal val="0"/>
                                          </p:val>
                                        </p:tav>
                                        <p:tav tm="100000">
                                          <p:val>
                                            <p:strVal val="#ppt_h"/>
                                          </p:val>
                                        </p:tav>
                                      </p:tavLst>
                                    </p:anim>
                                    <p:animEffect transition="in" filter="fade">
                                      <p:cBhvr>
                                        <p:cTn id="153" dur="500"/>
                                        <p:tgtEl>
                                          <p:spTgt spid="8"/>
                                        </p:tgtEl>
                                      </p:cBhvr>
                                    </p:animEffect>
                                  </p:childTnLst>
                                </p:cTn>
                              </p:par>
                            </p:childTnLst>
                          </p:cTn>
                        </p:par>
                      </p:childTnLst>
                    </p:cTn>
                  </p:par>
                  <p:par>
                    <p:cTn id="154" fill="hold">
                      <p:stCondLst>
                        <p:cond delay="indefinite"/>
                      </p:stCondLst>
                      <p:childTnLst>
                        <p:par>
                          <p:cTn id="155" fill="hold">
                            <p:stCondLst>
                              <p:cond delay="0"/>
                            </p:stCondLst>
                            <p:childTnLst>
                              <p:par>
                                <p:cTn id="156" presetID="55" presetClass="exit" presetSubtype="0" fill="hold" grpId="1" nodeType="clickEffect">
                                  <p:stCondLst>
                                    <p:cond delay="0"/>
                                  </p:stCondLst>
                                  <p:childTnLst>
                                    <p:anim calcmode="lin" valueType="num">
                                      <p:cBhvr>
                                        <p:cTn id="157" dur="1000"/>
                                        <p:tgtEl>
                                          <p:spTgt spid="8"/>
                                        </p:tgtEl>
                                        <p:attrNameLst>
                                          <p:attrName>ppt_w</p:attrName>
                                        </p:attrNameLst>
                                      </p:cBhvr>
                                      <p:tavLst>
                                        <p:tav tm="0">
                                          <p:val>
                                            <p:strVal val="ppt_w"/>
                                          </p:val>
                                        </p:tav>
                                        <p:tav tm="100000">
                                          <p:val>
                                            <p:strVal val="ppt_w*0.70"/>
                                          </p:val>
                                        </p:tav>
                                      </p:tavLst>
                                    </p:anim>
                                    <p:anim calcmode="lin" valueType="num">
                                      <p:cBhvr>
                                        <p:cTn id="158" dur="1000"/>
                                        <p:tgtEl>
                                          <p:spTgt spid="8"/>
                                        </p:tgtEl>
                                        <p:attrNameLst>
                                          <p:attrName>ppt_h</p:attrName>
                                        </p:attrNameLst>
                                      </p:cBhvr>
                                      <p:tavLst>
                                        <p:tav tm="0">
                                          <p:val>
                                            <p:strVal val="ppt_h"/>
                                          </p:val>
                                        </p:tav>
                                        <p:tav tm="100000">
                                          <p:val>
                                            <p:strVal val="ppt_h"/>
                                          </p:val>
                                        </p:tav>
                                      </p:tavLst>
                                    </p:anim>
                                    <p:animEffect transition="out" filter="fade">
                                      <p:cBhvr>
                                        <p:cTn id="159" dur="1000"/>
                                        <p:tgtEl>
                                          <p:spTgt spid="8"/>
                                        </p:tgtEl>
                                      </p:cBhvr>
                                    </p:animEffect>
                                    <p:set>
                                      <p:cBhvr>
                                        <p:cTn id="16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animBg="1"/>
      <p:bldP spid="22" grpId="0" animBg="1"/>
      <p:bldP spid="8" grpId="0" animBg="1"/>
      <p:bldP spid="8" grpId="1" animBg="1"/>
      <p:bldP spid="4"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3" grpId="0" animBg="1"/>
      <p:bldP spid="26" grpId="0" animBg="1"/>
      <p:bldP spid="27" grpId="0" animBg="1"/>
      <p:bldP spid="28" grpId="0" animBg="1"/>
      <p:bldP spid="29" grpId="0" animBg="1"/>
      <p:bldP spid="30" grpId="0" animBg="1"/>
      <p:bldP spid="31" grpId="0"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fr-FR" sz="2800" b="1" u="sng" cap="small" dirty="0" smtClean="0">
                <a:solidFill>
                  <a:schemeClr val="accent4">
                    <a:lumMod val="20000"/>
                    <a:lumOff val="80000"/>
                  </a:schemeClr>
                </a:solidFill>
                <a:latin typeface="Mistral" pitchFamily="66" charset="0"/>
              </a:rPr>
              <a:t>II. Les espaces maritimes : approche géostratégique.</a:t>
            </a:r>
          </a:p>
        </p:txBody>
      </p:sp>
      <p:sp>
        <p:nvSpPr>
          <p:cNvPr id="3" name="Rectangle 2"/>
          <p:cNvSpPr/>
          <p:nvPr/>
        </p:nvSpPr>
        <p:spPr>
          <a:xfrm>
            <a:off x="0" y="357166"/>
            <a:ext cx="9144000" cy="461665"/>
          </a:xfrm>
          <a:prstGeom prst="rect">
            <a:avLst/>
          </a:prstGeom>
        </p:spPr>
        <p:txBody>
          <a:bodyPr wrap="square">
            <a:spAutoFit/>
          </a:bodyPr>
          <a:lstStyle/>
          <a:p>
            <a:pPr algn="ctr"/>
            <a:r>
              <a:rPr lang="fr-FR" sz="2400" b="1" u="sng" dirty="0" smtClean="0">
                <a:solidFill>
                  <a:schemeClr val="accent4">
                    <a:lumMod val="50000"/>
                  </a:schemeClr>
                </a:solidFill>
                <a:latin typeface="Mistral" pitchFamily="66" charset="0"/>
              </a:rPr>
              <a:t>2. Des espaces à contrôler et sécuriser</a:t>
            </a:r>
          </a:p>
        </p:txBody>
      </p:sp>
      <p:sp>
        <p:nvSpPr>
          <p:cNvPr id="5" name="Ellipse 4"/>
          <p:cNvSpPr/>
          <p:nvPr/>
        </p:nvSpPr>
        <p:spPr>
          <a:xfrm>
            <a:off x="107504" y="1628800"/>
            <a:ext cx="2232248" cy="1440160"/>
          </a:xfrm>
          <a:prstGeom prst="ellipse">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b="1" u="sng" dirty="0">
                <a:effectLst>
                  <a:outerShdw blurRad="38100" dist="38100" dir="2700000" algn="tl">
                    <a:srgbClr val="000000">
                      <a:alpha val="43137"/>
                    </a:srgbClr>
                  </a:outerShdw>
                </a:effectLst>
                <a:latin typeface="Tw Cen MT" pitchFamily="34" charset="0"/>
              </a:rPr>
              <a:t>l'OMI </a:t>
            </a:r>
            <a:r>
              <a:rPr lang="fr-FR" sz="1400" b="1" dirty="0">
                <a:latin typeface="Tw Cen MT" pitchFamily="34" charset="0"/>
              </a:rPr>
              <a:t>(Organisation Maritime Internationale, 1948) dépendante de l'ONU.</a:t>
            </a:r>
          </a:p>
        </p:txBody>
      </p:sp>
      <p:sp>
        <p:nvSpPr>
          <p:cNvPr id="8" name="Rectangle à coins arrondis 7"/>
          <p:cNvSpPr/>
          <p:nvPr/>
        </p:nvSpPr>
        <p:spPr>
          <a:xfrm>
            <a:off x="3995936" y="1772816"/>
            <a:ext cx="2340000" cy="1656184"/>
          </a:xfrm>
          <a:prstGeom prst="round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u="sng" dirty="0" smtClean="0">
                <a:effectLst>
                  <a:outerShdw blurRad="38100" dist="38100" dir="2700000" algn="tl">
                    <a:srgbClr val="000000">
                      <a:alpha val="43137"/>
                    </a:srgbClr>
                  </a:outerShdw>
                </a:effectLst>
                <a:latin typeface="Tw Cen MT" pitchFamily="34" charset="0"/>
              </a:rPr>
              <a:t>Première puissance maritime mondiale :</a:t>
            </a:r>
          </a:p>
          <a:p>
            <a:pPr algn="ctr"/>
            <a:r>
              <a:rPr lang="fr-FR" sz="1400" b="1" dirty="0" smtClean="0">
                <a:latin typeface="Tw Cen MT" pitchFamily="34" charset="0"/>
              </a:rPr>
              <a:t> les Etats-Unis avec 11 porte-avions (soit la moitié de la flotte mondiale) positionnés dans les zones de tension  </a:t>
            </a:r>
            <a:endParaRPr lang="fr-FR" sz="1400" b="1" dirty="0">
              <a:latin typeface="Tw Cen MT" pitchFamily="34" charset="0"/>
            </a:endParaRPr>
          </a:p>
        </p:txBody>
      </p:sp>
      <p:sp>
        <p:nvSpPr>
          <p:cNvPr id="10" name="Rectangle à coins arrondis 9"/>
          <p:cNvSpPr/>
          <p:nvPr/>
        </p:nvSpPr>
        <p:spPr>
          <a:xfrm>
            <a:off x="3995936" y="3581400"/>
            <a:ext cx="2340000" cy="1656184"/>
          </a:xfrm>
          <a:prstGeom prst="roundRect">
            <a:avLst/>
          </a:prstGeom>
          <a:solidFill>
            <a:schemeClr val="accent6">
              <a:lumMod val="75000"/>
            </a:schemeClr>
          </a:solidFill>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u="sng" dirty="0" smtClean="0">
                <a:effectLst>
                  <a:outerShdw blurRad="38100" dist="38100" dir="2700000" algn="tl">
                    <a:srgbClr val="000000">
                      <a:alpha val="43137"/>
                    </a:srgbClr>
                  </a:outerShdw>
                </a:effectLst>
                <a:latin typeface="Tw Cen MT" pitchFamily="34" charset="0"/>
              </a:rPr>
              <a:t>Autres puissances maritimes :</a:t>
            </a:r>
          </a:p>
          <a:p>
            <a:pPr algn="ctr"/>
            <a:r>
              <a:rPr lang="fr-FR" sz="1400" b="1" dirty="0" smtClean="0">
                <a:latin typeface="Tw Cen MT" pitchFamily="34" charset="0"/>
              </a:rPr>
              <a:t>- La France (1 porte-avions)</a:t>
            </a:r>
          </a:p>
          <a:p>
            <a:pPr algn="ctr"/>
            <a:r>
              <a:rPr lang="fr-FR" sz="1400" b="1" dirty="0" smtClean="0">
                <a:latin typeface="Tw Cen MT" pitchFamily="34" charset="0"/>
              </a:rPr>
              <a:t>- Le Royaume-Uni (assure la sécurité maritime en Europe)</a:t>
            </a:r>
          </a:p>
        </p:txBody>
      </p:sp>
      <p:sp>
        <p:nvSpPr>
          <p:cNvPr id="11" name="Rectangle à coins arrondis 10"/>
          <p:cNvSpPr/>
          <p:nvPr/>
        </p:nvSpPr>
        <p:spPr>
          <a:xfrm>
            <a:off x="6663281" y="3356992"/>
            <a:ext cx="2340000" cy="3384376"/>
          </a:xfrm>
          <a:prstGeom prst="roundRect">
            <a:avLst/>
          </a:prstGeom>
          <a:solidFill>
            <a:schemeClr val="accent4">
              <a:lumMod val="75000"/>
            </a:schemeClr>
          </a:solidFill>
          <a:ln>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dirty="0" smtClean="0">
                <a:effectLst>
                  <a:outerShdw blurRad="38100" dist="38100" dir="2700000" algn="tl">
                    <a:srgbClr val="000000">
                      <a:alpha val="43137"/>
                    </a:srgbClr>
                  </a:outerShdw>
                </a:effectLst>
                <a:latin typeface="Tw Cen MT" pitchFamily="34" charset="0"/>
              </a:rPr>
              <a:t>Les nouvelles puissances maritimes : les </a:t>
            </a:r>
            <a:r>
              <a:rPr lang="fr-FR" sz="1400" b="1" u="sng" dirty="0" err="1" smtClean="0">
                <a:effectLst>
                  <a:outerShdw blurRad="38100" dist="38100" dir="2700000" algn="tl">
                    <a:srgbClr val="000000">
                      <a:alpha val="43137"/>
                    </a:srgbClr>
                  </a:outerShdw>
                </a:effectLst>
                <a:latin typeface="Tw Cen MT" pitchFamily="34" charset="0"/>
              </a:rPr>
              <a:t>Brics</a:t>
            </a:r>
            <a:endParaRPr lang="fr-FR" sz="1400" b="1" u="sng" dirty="0" smtClean="0">
              <a:effectLst>
                <a:outerShdw blurRad="38100" dist="38100" dir="2700000" algn="tl">
                  <a:srgbClr val="000000">
                    <a:alpha val="43137"/>
                  </a:srgbClr>
                </a:outerShdw>
              </a:effectLst>
              <a:latin typeface="Tw Cen MT" pitchFamily="34" charset="0"/>
            </a:endParaRPr>
          </a:p>
          <a:p>
            <a:pPr algn="ctr"/>
            <a:r>
              <a:rPr lang="fr-FR" sz="1400" b="1" dirty="0" smtClean="0">
                <a:latin typeface="Tw Cen MT" pitchFamily="34" charset="0"/>
              </a:rPr>
              <a:t> - La Chine : rachat de porte-avions à la Russie (en cours de modernisation)</a:t>
            </a:r>
          </a:p>
          <a:p>
            <a:pPr algn="ctr"/>
            <a:r>
              <a:rPr lang="fr-FR" sz="1400" b="1" dirty="0" smtClean="0">
                <a:latin typeface="Tw Cen MT" pitchFamily="34" charset="0"/>
              </a:rPr>
              <a:t>- La Russie (1 porte-avions mais projet d’en construire plusieurs)</a:t>
            </a:r>
          </a:p>
          <a:p>
            <a:pPr algn="ctr"/>
            <a:r>
              <a:rPr lang="fr-FR" sz="1400" b="1" dirty="0">
                <a:latin typeface="Tw Cen MT" pitchFamily="34" charset="0"/>
              </a:rPr>
              <a:t>- L’inde (1 porte-avions mais projet d’en construire plusieurs</a:t>
            </a:r>
            <a:r>
              <a:rPr lang="fr-FR" sz="1400" b="1" dirty="0" smtClean="0">
                <a:latin typeface="Tw Cen MT" pitchFamily="34" charset="0"/>
              </a:rPr>
              <a:t>)</a:t>
            </a:r>
          </a:p>
          <a:p>
            <a:pPr algn="ctr"/>
            <a:r>
              <a:rPr lang="fr-FR" sz="1400" b="1" dirty="0" smtClean="0">
                <a:latin typeface="Tw Cen MT" pitchFamily="34" charset="0"/>
              </a:rPr>
              <a:t>- Le Brésil (rachat d’un porte-avions aux Pays-Bas)</a:t>
            </a:r>
          </a:p>
        </p:txBody>
      </p:sp>
      <p:sp>
        <p:nvSpPr>
          <p:cNvPr id="12" name="Flèche angle droit à deux pointes 11"/>
          <p:cNvSpPr/>
          <p:nvPr/>
        </p:nvSpPr>
        <p:spPr>
          <a:xfrm rot="16200000">
            <a:off x="7020184" y="486699"/>
            <a:ext cx="576064" cy="1584000"/>
          </a:xfrm>
          <a:prstGeom prst="leftUpArrow">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3" name="Flèche angle droit à deux pointes 12"/>
          <p:cNvSpPr/>
          <p:nvPr/>
        </p:nvSpPr>
        <p:spPr>
          <a:xfrm rot="5400000" flipH="1">
            <a:off x="1547568" y="476760"/>
            <a:ext cx="576064" cy="1584000"/>
          </a:xfrm>
          <a:prstGeom prst="leftUpArrow">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Rectangle 6"/>
          <p:cNvSpPr/>
          <p:nvPr/>
        </p:nvSpPr>
        <p:spPr>
          <a:xfrm>
            <a:off x="2357754" y="864000"/>
            <a:ext cx="4428492" cy="576064"/>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cap="small" dirty="0" smtClean="0">
                <a:solidFill>
                  <a:srgbClr val="002060"/>
                </a:solidFill>
                <a:latin typeface="Tw Cen MT" pitchFamily="34" charset="0"/>
              </a:rPr>
              <a:t>Sécuriser les espaces maritimes</a:t>
            </a:r>
            <a:endParaRPr lang="fr-FR" b="1" cap="small" dirty="0">
              <a:solidFill>
                <a:srgbClr val="002060"/>
              </a:solidFill>
              <a:latin typeface="Tw Cen MT" pitchFamily="34" charset="0"/>
            </a:endParaRPr>
          </a:p>
        </p:txBody>
      </p:sp>
      <p:sp>
        <p:nvSpPr>
          <p:cNvPr id="15" name="ZoneTexte 14"/>
          <p:cNvSpPr txBox="1"/>
          <p:nvPr/>
        </p:nvSpPr>
        <p:spPr>
          <a:xfrm>
            <a:off x="3923929" y="5373216"/>
            <a:ext cx="2592288" cy="1292662"/>
          </a:xfrm>
          <a:prstGeom prst="rect">
            <a:avLst/>
          </a:prstGeom>
          <a:solidFill>
            <a:schemeClr val="accent5">
              <a:lumMod val="20000"/>
              <a:lumOff val="80000"/>
            </a:schemeClr>
          </a:solidFill>
        </p:spPr>
        <p:txBody>
          <a:bodyPr wrap="square" lIns="36000" tIns="0" rIns="36000" bIns="0" rtlCol="0">
            <a:spAutoFit/>
          </a:bodyPr>
          <a:lstStyle/>
          <a:p>
            <a:pPr algn="ctr"/>
            <a:r>
              <a:rPr lang="fr-FR" sz="1200" b="1" u="sng" dirty="0" smtClean="0">
                <a:solidFill>
                  <a:srgbClr val="002060"/>
                </a:solidFill>
                <a:latin typeface="Tw Cen MT" pitchFamily="34" charset="0"/>
              </a:rPr>
              <a:t>Logo de l’OMI (IMO en anglais) </a:t>
            </a:r>
            <a:r>
              <a:rPr lang="fr-FR" sz="1200" b="1" dirty="0" smtClean="0">
                <a:solidFill>
                  <a:srgbClr val="002060"/>
                </a:solidFill>
                <a:latin typeface="Tw Cen MT" pitchFamily="34" charset="0"/>
              </a:rPr>
              <a:t>: </a:t>
            </a:r>
          </a:p>
          <a:p>
            <a:pPr algn="ctr"/>
            <a:r>
              <a:rPr lang="fr-FR" sz="1200" b="1" dirty="0" smtClean="0">
                <a:solidFill>
                  <a:srgbClr val="002060"/>
                </a:solidFill>
                <a:latin typeface="Tw Cen MT" pitchFamily="34" charset="0"/>
              </a:rPr>
              <a:t>170 </a:t>
            </a:r>
            <a:r>
              <a:rPr lang="fr-FR" sz="1200" b="1" dirty="0">
                <a:solidFill>
                  <a:srgbClr val="002060"/>
                </a:solidFill>
                <a:latin typeface="Tw Cen MT" pitchFamily="34" charset="0"/>
              </a:rPr>
              <a:t>États membres et 3 membres </a:t>
            </a:r>
            <a:r>
              <a:rPr lang="fr-FR" sz="1200" b="1" dirty="0" smtClean="0">
                <a:solidFill>
                  <a:srgbClr val="002060"/>
                </a:solidFill>
                <a:latin typeface="Tw Cen MT" pitchFamily="34" charset="0"/>
              </a:rPr>
              <a:t>associés (2011). </a:t>
            </a:r>
            <a:r>
              <a:rPr lang="fr-FR" sz="1200" b="1" u="sng" dirty="0" smtClean="0">
                <a:solidFill>
                  <a:srgbClr val="002060"/>
                </a:solidFill>
                <a:latin typeface="Tw Cen MT" pitchFamily="34" charset="0"/>
              </a:rPr>
              <a:t>Siège</a:t>
            </a:r>
            <a:r>
              <a:rPr lang="fr-FR" sz="1200" b="1" dirty="0" smtClean="0">
                <a:solidFill>
                  <a:srgbClr val="002060"/>
                </a:solidFill>
                <a:latin typeface="Tw Cen MT" pitchFamily="34" charset="0"/>
              </a:rPr>
              <a:t> : Londres</a:t>
            </a:r>
          </a:p>
          <a:p>
            <a:pPr algn="ctr"/>
            <a:r>
              <a:rPr lang="fr-FR" sz="1200" b="1" u="sng" dirty="0" smtClean="0">
                <a:solidFill>
                  <a:srgbClr val="002060"/>
                </a:solidFill>
                <a:latin typeface="Tw Cen MT" pitchFamily="34" charset="0"/>
              </a:rPr>
              <a:t>Domaines de compétences </a:t>
            </a:r>
            <a:r>
              <a:rPr lang="fr-FR" sz="1200" b="1" dirty="0">
                <a:solidFill>
                  <a:srgbClr val="002060"/>
                </a:solidFill>
                <a:latin typeface="Tw Cen MT" pitchFamily="34" charset="0"/>
              </a:rPr>
              <a:t>: </a:t>
            </a:r>
            <a:r>
              <a:rPr lang="fr-FR" sz="1200" b="1" dirty="0" smtClean="0">
                <a:solidFill>
                  <a:srgbClr val="002060"/>
                </a:solidFill>
                <a:latin typeface="Tw Cen MT" pitchFamily="34" charset="0"/>
              </a:rPr>
              <a:t>Réglementation </a:t>
            </a:r>
            <a:r>
              <a:rPr lang="fr-FR" sz="1200" b="1" dirty="0">
                <a:solidFill>
                  <a:srgbClr val="002060"/>
                </a:solidFill>
                <a:latin typeface="Tw Cen MT" pitchFamily="34" charset="0"/>
              </a:rPr>
              <a:t>maritime, Prévenir les pollutions du milieu marin par les navires et installations </a:t>
            </a:r>
            <a:r>
              <a:rPr lang="fr-FR" sz="1200" b="1" dirty="0" smtClean="0">
                <a:solidFill>
                  <a:srgbClr val="002060"/>
                </a:solidFill>
                <a:latin typeface="Tw Cen MT" pitchFamily="34" charset="0"/>
              </a:rPr>
              <a:t>portuaires…</a:t>
            </a:r>
            <a:endParaRPr lang="fr-FR" sz="1200" b="1" dirty="0">
              <a:solidFill>
                <a:srgbClr val="002060"/>
              </a:solidFill>
              <a:latin typeface="Tw Cen MT" pitchFamily="34" charset="0"/>
            </a:endParaRPr>
          </a:p>
        </p:txBody>
      </p:sp>
      <p:sp>
        <p:nvSpPr>
          <p:cNvPr id="18" name="ZoneTexte 17"/>
          <p:cNvSpPr txBox="1"/>
          <p:nvPr/>
        </p:nvSpPr>
        <p:spPr>
          <a:xfrm>
            <a:off x="3923928" y="5373215"/>
            <a:ext cx="2592288" cy="1292400"/>
          </a:xfrm>
          <a:prstGeom prst="rect">
            <a:avLst/>
          </a:prstGeom>
          <a:solidFill>
            <a:schemeClr val="accent5">
              <a:lumMod val="20000"/>
              <a:lumOff val="80000"/>
            </a:schemeClr>
          </a:solidFill>
        </p:spPr>
        <p:txBody>
          <a:bodyPr wrap="square" rtlCol="0">
            <a:spAutoFit/>
          </a:bodyPr>
          <a:lstStyle/>
          <a:p>
            <a:pPr algn="ctr"/>
            <a:r>
              <a:rPr lang="fr-FR" sz="1200" b="1" u="sng" dirty="0" err="1" smtClean="0">
                <a:solidFill>
                  <a:srgbClr val="002060"/>
                </a:solidFill>
                <a:latin typeface="Tw Cen MT" pitchFamily="34" charset="0"/>
              </a:rPr>
              <a:t>Valiant</a:t>
            </a:r>
            <a:r>
              <a:rPr lang="fr-FR" sz="1200" b="1" u="sng" dirty="0" smtClean="0">
                <a:solidFill>
                  <a:srgbClr val="002060"/>
                </a:solidFill>
                <a:latin typeface="Tw Cen MT" pitchFamily="34" charset="0"/>
              </a:rPr>
              <a:t> </a:t>
            </a:r>
            <a:r>
              <a:rPr lang="fr-FR" sz="1200" b="1" u="sng" dirty="0" err="1" smtClean="0">
                <a:solidFill>
                  <a:srgbClr val="002060"/>
                </a:solidFill>
                <a:latin typeface="Tw Cen MT" pitchFamily="34" charset="0"/>
              </a:rPr>
              <a:t>Shield</a:t>
            </a:r>
            <a:r>
              <a:rPr lang="fr-FR" sz="1200" b="1" u="sng" dirty="0" smtClean="0">
                <a:solidFill>
                  <a:srgbClr val="002060"/>
                </a:solidFill>
                <a:latin typeface="Tw Cen MT" pitchFamily="34" charset="0"/>
              </a:rPr>
              <a:t> </a:t>
            </a:r>
            <a:r>
              <a:rPr lang="fr-FR" sz="1200" b="1" dirty="0" smtClean="0">
                <a:solidFill>
                  <a:srgbClr val="002060"/>
                </a:solidFill>
                <a:latin typeface="Tw Cen MT" pitchFamily="34" charset="0"/>
              </a:rPr>
              <a:t>: exercice </a:t>
            </a:r>
            <a:r>
              <a:rPr lang="fr-FR" sz="1200" b="1" dirty="0">
                <a:solidFill>
                  <a:srgbClr val="002060"/>
                </a:solidFill>
                <a:latin typeface="Tw Cen MT" pitchFamily="34" charset="0"/>
              </a:rPr>
              <a:t>mené dans </a:t>
            </a:r>
            <a:r>
              <a:rPr lang="fr-FR" sz="1200" b="1" dirty="0" smtClean="0">
                <a:solidFill>
                  <a:srgbClr val="002060"/>
                </a:solidFill>
                <a:latin typeface="Tw Cen MT" pitchFamily="34" charset="0"/>
              </a:rPr>
              <a:t>l’ouest </a:t>
            </a:r>
            <a:r>
              <a:rPr lang="fr-FR" sz="1200" b="1" dirty="0">
                <a:solidFill>
                  <a:srgbClr val="002060"/>
                </a:solidFill>
                <a:latin typeface="Tw Cen MT" pitchFamily="34" charset="0"/>
              </a:rPr>
              <a:t>de l'océan Pacifique </a:t>
            </a:r>
            <a:r>
              <a:rPr lang="fr-FR" sz="1200" b="1" dirty="0" smtClean="0">
                <a:solidFill>
                  <a:srgbClr val="002060"/>
                </a:solidFill>
                <a:latin typeface="Tw Cen MT" pitchFamily="34" charset="0"/>
              </a:rPr>
              <a:t>en 2006 qui regroupa 28 </a:t>
            </a:r>
            <a:r>
              <a:rPr lang="fr-FR" sz="1200" b="1" dirty="0">
                <a:solidFill>
                  <a:srgbClr val="002060"/>
                </a:solidFill>
                <a:latin typeface="Tw Cen MT" pitchFamily="34" charset="0"/>
              </a:rPr>
              <a:t>navires, 300 aéronefs </a:t>
            </a:r>
            <a:r>
              <a:rPr lang="fr-FR" sz="1200" b="1" dirty="0" smtClean="0">
                <a:solidFill>
                  <a:srgbClr val="002060"/>
                </a:solidFill>
                <a:latin typeface="Tw Cen MT" pitchFamily="34" charset="0"/>
              </a:rPr>
              <a:t>et 20 </a:t>
            </a:r>
            <a:r>
              <a:rPr lang="fr-FR" sz="1200" b="1" dirty="0">
                <a:solidFill>
                  <a:srgbClr val="002060"/>
                </a:solidFill>
                <a:latin typeface="Tw Cen MT" pitchFamily="34" charset="0"/>
              </a:rPr>
              <a:t>000 </a:t>
            </a:r>
            <a:r>
              <a:rPr lang="fr-FR" sz="1200" b="1" dirty="0" smtClean="0">
                <a:solidFill>
                  <a:srgbClr val="002060"/>
                </a:solidFill>
                <a:latin typeface="Tw Cen MT" pitchFamily="34" charset="0"/>
              </a:rPr>
              <a:t>militaires et trois porte-avions (Abraham </a:t>
            </a:r>
            <a:r>
              <a:rPr lang="fr-FR" sz="1200" b="1" dirty="0">
                <a:solidFill>
                  <a:srgbClr val="002060"/>
                </a:solidFill>
                <a:latin typeface="Tw Cen MT" pitchFamily="34" charset="0"/>
              </a:rPr>
              <a:t>Lincoln, </a:t>
            </a:r>
            <a:r>
              <a:rPr lang="fr-FR" sz="1200" b="1" dirty="0" err="1">
                <a:solidFill>
                  <a:srgbClr val="002060"/>
                </a:solidFill>
                <a:latin typeface="Tw Cen MT" pitchFamily="34" charset="0"/>
              </a:rPr>
              <a:t>Kitty</a:t>
            </a:r>
            <a:r>
              <a:rPr lang="fr-FR" sz="1200" b="1" dirty="0">
                <a:solidFill>
                  <a:srgbClr val="002060"/>
                </a:solidFill>
                <a:latin typeface="Tw Cen MT" pitchFamily="34" charset="0"/>
              </a:rPr>
              <a:t> </a:t>
            </a:r>
            <a:r>
              <a:rPr lang="fr-FR" sz="1200" b="1" dirty="0" err="1">
                <a:solidFill>
                  <a:srgbClr val="002060"/>
                </a:solidFill>
                <a:latin typeface="Tw Cen MT" pitchFamily="34" charset="0"/>
              </a:rPr>
              <a:t>Hawk</a:t>
            </a:r>
            <a:r>
              <a:rPr lang="fr-FR" sz="1200" b="1" dirty="0">
                <a:solidFill>
                  <a:srgbClr val="002060"/>
                </a:solidFill>
                <a:latin typeface="Tw Cen MT" pitchFamily="34" charset="0"/>
              </a:rPr>
              <a:t> et Ronald Reagan.)</a:t>
            </a:r>
          </a:p>
        </p:txBody>
      </p:sp>
      <p:pic>
        <p:nvPicPr>
          <p:cNvPr id="1030" name="Picture 6" descr="http://www.rfdfrance.com/images/lliensutils_logo2dimo.gif"/>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52" y="3861360"/>
            <a:ext cx="3726000" cy="280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chier:B-2 leading Valiant Shield.jpg">
            <a:hlinkClick r:id="rId4"/>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70" y="3861048"/>
            <a:ext cx="3726000" cy="2808000"/>
          </a:xfrm>
          <a:prstGeom prst="rect">
            <a:avLst/>
          </a:prstGeom>
          <a:noFill/>
          <a:extLst>
            <a:ext uri="{909E8E84-426E-40DD-AFC4-6F175D3DCCD1}">
              <a14:hiddenFill xmlns:a14="http://schemas.microsoft.com/office/drawing/2010/main">
                <a:solidFill>
                  <a:srgbClr val="FFFFFF"/>
                </a:solidFill>
              </a14:hiddenFill>
            </a:ext>
          </a:extLst>
        </p:spPr>
      </p:pic>
      <p:sp>
        <p:nvSpPr>
          <p:cNvPr id="16" name="Flèche gauche 15"/>
          <p:cNvSpPr/>
          <p:nvPr/>
        </p:nvSpPr>
        <p:spPr>
          <a:xfrm>
            <a:off x="6339314" y="2296331"/>
            <a:ext cx="755576" cy="252028"/>
          </a:xfrm>
          <a:prstGeom prst="leftArrow">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2" name="Flèche gauche 21"/>
          <p:cNvSpPr/>
          <p:nvPr/>
        </p:nvSpPr>
        <p:spPr>
          <a:xfrm rot="18812821">
            <a:off x="6034754" y="3080439"/>
            <a:ext cx="1368000" cy="252028"/>
          </a:xfrm>
          <a:prstGeom prst="leftArrow">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3" name="Flèche gauche 22"/>
          <p:cNvSpPr/>
          <p:nvPr/>
        </p:nvSpPr>
        <p:spPr>
          <a:xfrm rot="16200000">
            <a:off x="7524582" y="2853190"/>
            <a:ext cx="755576" cy="252028"/>
          </a:xfrm>
          <a:prstGeom prst="leftArrow">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6" name="Ellipse 5"/>
          <p:cNvSpPr/>
          <p:nvPr/>
        </p:nvSpPr>
        <p:spPr>
          <a:xfrm>
            <a:off x="6804248" y="1628800"/>
            <a:ext cx="2232248" cy="1440160"/>
          </a:xfrm>
          <a:prstGeom prst="ellipse">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b="1" u="sng" dirty="0" smtClean="0">
                <a:effectLst>
                  <a:outerShdw blurRad="38100" dist="38100" dir="2700000" algn="tl">
                    <a:srgbClr val="000000">
                      <a:alpha val="43137"/>
                    </a:srgbClr>
                  </a:outerShdw>
                </a:effectLst>
                <a:latin typeface="Tw Cen MT" pitchFamily="34" charset="0"/>
              </a:rPr>
              <a:t>Puissances maritimes :  </a:t>
            </a:r>
          </a:p>
          <a:p>
            <a:pPr algn="ctr"/>
            <a:r>
              <a:rPr lang="fr-FR" sz="1400" b="1" dirty="0" smtClean="0">
                <a:latin typeface="Tw Cen MT" pitchFamily="34" charset="0"/>
              </a:rPr>
              <a:t>rôle dévolu aux Etats (marines militaires)</a:t>
            </a:r>
            <a:endParaRPr lang="fr-FR" sz="1400" b="1" dirty="0">
              <a:latin typeface="Tw Cen MT" pitchFamily="34" charset="0"/>
            </a:endParaRPr>
          </a:p>
        </p:txBody>
      </p:sp>
      <p:pic>
        <p:nvPicPr>
          <p:cNvPr id="1032" name="Picture 8" descr="http://www.defense.gouv.fr/var/dicod/storage/images/base-de-medias/images/marine/batiments/charles-de-gaulle/charles-de-gaulle30/825046-1-fre-FR/charles-de-gaulle.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20" y="3861048"/>
            <a:ext cx="3726000" cy="2808000"/>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3923928" y="5373360"/>
            <a:ext cx="2592288" cy="1296000"/>
          </a:xfrm>
          <a:prstGeom prst="rect">
            <a:avLst/>
          </a:prstGeom>
          <a:solidFill>
            <a:schemeClr val="accent5">
              <a:lumMod val="20000"/>
              <a:lumOff val="80000"/>
            </a:schemeClr>
          </a:solidFill>
        </p:spPr>
        <p:txBody>
          <a:bodyPr wrap="square" lIns="36000" tIns="0" rIns="36000" bIns="0" rtlCol="0">
            <a:spAutoFit/>
          </a:bodyPr>
          <a:lstStyle/>
          <a:p>
            <a:pPr algn="ctr"/>
            <a:r>
              <a:rPr lang="fr-FR" sz="1200" b="1" u="sng" dirty="0" smtClean="0">
                <a:solidFill>
                  <a:srgbClr val="002060"/>
                </a:solidFill>
                <a:latin typeface="Tw Cen MT" pitchFamily="34" charset="0"/>
              </a:rPr>
              <a:t>Porte-avions Charles de Gaulle </a:t>
            </a:r>
            <a:r>
              <a:rPr lang="fr-FR" sz="1200" b="1" dirty="0">
                <a:solidFill>
                  <a:srgbClr val="002060"/>
                </a:solidFill>
                <a:latin typeface="Tw Cen MT" pitchFamily="34" charset="0"/>
              </a:rPr>
              <a:t>: </a:t>
            </a:r>
            <a:r>
              <a:rPr lang="fr-FR" sz="1200" b="1" dirty="0" smtClean="0">
                <a:solidFill>
                  <a:srgbClr val="002060"/>
                </a:solidFill>
                <a:latin typeface="Tw Cen MT" pitchFamily="34" charset="0"/>
              </a:rPr>
              <a:t>1</a:t>
            </a:r>
            <a:r>
              <a:rPr lang="fr-FR" sz="1200" b="1" baseline="30000" dirty="0" smtClean="0">
                <a:solidFill>
                  <a:srgbClr val="002060"/>
                </a:solidFill>
                <a:latin typeface="Tw Cen MT" pitchFamily="34" charset="0"/>
              </a:rPr>
              <a:t>er</a:t>
            </a:r>
            <a:r>
              <a:rPr lang="fr-FR" sz="1200" b="1" dirty="0" smtClean="0">
                <a:solidFill>
                  <a:srgbClr val="002060"/>
                </a:solidFill>
                <a:latin typeface="Tw Cen MT" pitchFamily="34" charset="0"/>
              </a:rPr>
              <a:t>  bâtiment </a:t>
            </a:r>
            <a:r>
              <a:rPr lang="fr-FR" sz="1200" b="1" dirty="0">
                <a:solidFill>
                  <a:srgbClr val="002060"/>
                </a:solidFill>
                <a:latin typeface="Tw Cen MT" pitchFamily="34" charset="0"/>
              </a:rPr>
              <a:t>de </a:t>
            </a:r>
            <a:r>
              <a:rPr lang="fr-FR" sz="1200" b="1" dirty="0" smtClean="0">
                <a:solidFill>
                  <a:srgbClr val="002060"/>
                </a:solidFill>
                <a:latin typeface="Tw Cen MT" pitchFamily="34" charset="0"/>
              </a:rPr>
              <a:t>combat de </a:t>
            </a:r>
            <a:r>
              <a:rPr lang="fr-FR" sz="1200" b="1" dirty="0">
                <a:solidFill>
                  <a:srgbClr val="002060"/>
                </a:solidFill>
                <a:latin typeface="Tw Cen MT" pitchFamily="34" charset="0"/>
              </a:rPr>
              <a:t>surface à propulsion nucléaire construit en Europe </a:t>
            </a:r>
            <a:r>
              <a:rPr lang="fr-FR" sz="1200" b="1" dirty="0" smtClean="0">
                <a:solidFill>
                  <a:srgbClr val="002060"/>
                </a:solidFill>
                <a:latin typeface="Tw Cen MT" pitchFamily="34" charset="0"/>
              </a:rPr>
              <a:t>occidentale. La </a:t>
            </a:r>
            <a:r>
              <a:rPr lang="fr-FR" sz="1200" b="1" dirty="0">
                <a:solidFill>
                  <a:srgbClr val="002060"/>
                </a:solidFill>
                <a:latin typeface="Tw Cen MT" pitchFamily="34" charset="0"/>
              </a:rPr>
              <a:t>France est le seul pays en dehors des Etats-Unis à avoir lancé la construction d'un porte-avions à propulsion </a:t>
            </a:r>
            <a:r>
              <a:rPr lang="fr-FR" sz="1200" b="1" dirty="0" smtClean="0">
                <a:solidFill>
                  <a:srgbClr val="002060"/>
                </a:solidFill>
                <a:latin typeface="Tw Cen MT" pitchFamily="34" charset="0"/>
              </a:rPr>
              <a:t>nucléaire</a:t>
            </a:r>
            <a:endParaRPr lang="fr-FR" sz="1200" b="1" dirty="0">
              <a:solidFill>
                <a:srgbClr val="002060"/>
              </a:solidFill>
              <a:latin typeface="Tw Cen MT" pitchFamily="34" charset="0"/>
            </a:endParaRPr>
          </a:p>
        </p:txBody>
      </p:sp>
      <p:pic>
        <p:nvPicPr>
          <p:cNvPr id="1034" name="Picture 10" descr="Le &lt;i&gt;Liaoning&lt;/i&gt;, premier porte-avions chinois, lundi, dans le port de de Dalian, dans le nord du pays."/>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52" y="3861048"/>
            <a:ext cx="3726000" cy="280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5506" y="3861048"/>
            <a:ext cx="3726414" cy="280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923928" y="5376698"/>
            <a:ext cx="2592288" cy="1292662"/>
          </a:xfrm>
          <a:prstGeom prst="rect">
            <a:avLst/>
          </a:prstGeom>
          <a:solidFill>
            <a:schemeClr val="accent5">
              <a:lumMod val="20000"/>
              <a:lumOff val="80000"/>
            </a:schemeClr>
          </a:solidFill>
        </p:spPr>
        <p:txBody>
          <a:bodyPr wrap="square" lIns="36000" tIns="0" rIns="36000" bIns="0" rtlCol="0">
            <a:spAutoFit/>
          </a:bodyPr>
          <a:lstStyle/>
          <a:p>
            <a:pPr algn="ctr"/>
            <a:r>
              <a:rPr lang="fr-FR" sz="1200" b="1" u="sng" dirty="0" smtClean="0">
                <a:solidFill>
                  <a:srgbClr val="002060"/>
                </a:solidFill>
                <a:latin typeface="Tw Cen MT" pitchFamily="34" charset="0"/>
              </a:rPr>
              <a:t>Le </a:t>
            </a:r>
            <a:r>
              <a:rPr lang="fr-FR" sz="1200" b="1" u="sng" dirty="0">
                <a:solidFill>
                  <a:srgbClr val="002060"/>
                </a:solidFill>
                <a:latin typeface="Tw Cen MT" pitchFamily="34" charset="0"/>
              </a:rPr>
              <a:t>Liaoning, premier porte-avions </a:t>
            </a:r>
            <a:r>
              <a:rPr lang="fr-FR" sz="1200" b="1" u="sng" dirty="0" smtClean="0">
                <a:solidFill>
                  <a:srgbClr val="002060"/>
                </a:solidFill>
                <a:latin typeface="Tw Cen MT" pitchFamily="34" charset="0"/>
              </a:rPr>
              <a:t>chinois</a:t>
            </a:r>
            <a:r>
              <a:rPr lang="fr-FR" sz="1200" b="1" dirty="0">
                <a:solidFill>
                  <a:srgbClr val="002060"/>
                </a:solidFill>
                <a:latin typeface="Tw Cen MT" pitchFamily="34" charset="0"/>
              </a:rPr>
              <a:t> </a:t>
            </a:r>
            <a:r>
              <a:rPr lang="fr-FR" sz="1200" b="1" dirty="0" smtClean="0">
                <a:solidFill>
                  <a:srgbClr val="002060"/>
                </a:solidFill>
                <a:latin typeface="Tw Cen MT" pitchFamily="34" charset="0"/>
              </a:rPr>
              <a:t>: inauguré en Septembre 2012, </a:t>
            </a:r>
          </a:p>
          <a:p>
            <a:pPr algn="ctr"/>
            <a:r>
              <a:rPr lang="fr-FR" sz="1200" b="1" dirty="0">
                <a:solidFill>
                  <a:srgbClr val="002060"/>
                </a:solidFill>
                <a:latin typeface="Tw Cen MT" pitchFamily="34" charset="0"/>
              </a:rPr>
              <a:t>à </a:t>
            </a:r>
            <a:r>
              <a:rPr lang="fr-FR" sz="1200" b="1" dirty="0" smtClean="0">
                <a:solidFill>
                  <a:srgbClr val="002060"/>
                </a:solidFill>
                <a:latin typeface="Tw Cen MT" pitchFamily="34" charset="0"/>
              </a:rPr>
              <a:t>Dalian (nord </a:t>
            </a:r>
            <a:r>
              <a:rPr lang="fr-FR" sz="1200" b="1" dirty="0">
                <a:solidFill>
                  <a:srgbClr val="002060"/>
                </a:solidFill>
                <a:latin typeface="Tw Cen MT" pitchFamily="34" charset="0"/>
              </a:rPr>
              <a:t>du </a:t>
            </a:r>
            <a:r>
              <a:rPr lang="fr-FR" sz="1200" b="1" dirty="0" smtClean="0">
                <a:solidFill>
                  <a:srgbClr val="002060"/>
                </a:solidFill>
                <a:latin typeface="Tw Cen MT" pitchFamily="34" charset="0"/>
              </a:rPr>
              <a:t>pays), en présence </a:t>
            </a:r>
            <a:r>
              <a:rPr lang="fr-FR" sz="1200" b="1" dirty="0">
                <a:solidFill>
                  <a:srgbClr val="002060"/>
                </a:solidFill>
                <a:latin typeface="Tw Cen MT" pitchFamily="34" charset="0"/>
              </a:rPr>
              <a:t>du président Hu </a:t>
            </a:r>
            <a:r>
              <a:rPr lang="fr-FR" sz="1200" b="1" dirty="0" err="1">
                <a:solidFill>
                  <a:srgbClr val="002060"/>
                </a:solidFill>
                <a:latin typeface="Tw Cen MT" pitchFamily="34" charset="0"/>
              </a:rPr>
              <a:t>Jintao</a:t>
            </a:r>
            <a:r>
              <a:rPr lang="fr-FR" sz="1200" b="1" dirty="0">
                <a:solidFill>
                  <a:srgbClr val="002060"/>
                </a:solidFill>
                <a:latin typeface="Tw Cen MT" pitchFamily="34" charset="0"/>
              </a:rPr>
              <a:t> : </a:t>
            </a:r>
            <a:r>
              <a:rPr lang="fr-FR" sz="1200" b="1" dirty="0" smtClean="0">
                <a:solidFill>
                  <a:srgbClr val="002060"/>
                </a:solidFill>
                <a:latin typeface="Tw Cen MT" pitchFamily="34" charset="0"/>
              </a:rPr>
              <a:t>la mise en service du bâtiment est un symbole fort face aux tensions régnant avec le Japon</a:t>
            </a:r>
            <a:endParaRPr lang="fr-FR" sz="1200" b="1" dirty="0">
              <a:solidFill>
                <a:srgbClr val="002060"/>
              </a:solidFill>
              <a:latin typeface="Tw Cen MT" pitchFamily="34" charset="0"/>
            </a:endParaRPr>
          </a:p>
        </p:txBody>
      </p:sp>
      <p:sp>
        <p:nvSpPr>
          <p:cNvPr id="14" name="Rectangle 13"/>
          <p:cNvSpPr/>
          <p:nvPr/>
        </p:nvSpPr>
        <p:spPr>
          <a:xfrm>
            <a:off x="3923928" y="5373216"/>
            <a:ext cx="2592288" cy="1295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770169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1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500"/>
                                        <p:tgtEl>
                                          <p:spTgt spid="12"/>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plus(in)">
                                      <p:cBhvr>
                                        <p:cTn id="18" dur="1500"/>
                                        <p:tgtEl>
                                          <p:spTgt spid="9"/>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plus(in)">
                                      <p:cBhvr>
                                        <p:cTn id="21" dur="1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wheel(1)">
                                      <p:cBhvr>
                                        <p:cTn id="31" dur="2000"/>
                                        <p:tgtEl>
                                          <p:spTgt spid="103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2000" fill="hold"/>
                                        <p:tgtEl>
                                          <p:spTgt spid="15"/>
                                        </p:tgtEl>
                                        <p:attrNameLst>
                                          <p:attrName>ppt_w</p:attrName>
                                        </p:attrNameLst>
                                      </p:cBhvr>
                                      <p:tavLst>
                                        <p:tav tm="0">
                                          <p:val>
                                            <p:fltVal val="0"/>
                                          </p:val>
                                        </p:tav>
                                        <p:tav tm="100000">
                                          <p:val>
                                            <p:strVal val="#ppt_w"/>
                                          </p:val>
                                        </p:tav>
                                      </p:tavLst>
                                    </p:anim>
                                    <p:anim calcmode="lin" valueType="num">
                                      <p:cBhvr>
                                        <p:cTn id="35" dur="2000" fill="hold"/>
                                        <p:tgtEl>
                                          <p:spTgt spid="15"/>
                                        </p:tgtEl>
                                        <p:attrNameLst>
                                          <p:attrName>ppt_h</p:attrName>
                                        </p:attrNameLst>
                                      </p:cBhvr>
                                      <p:tavLst>
                                        <p:tav tm="0">
                                          <p:val>
                                            <p:fltVal val="0"/>
                                          </p:val>
                                        </p:tav>
                                        <p:tav tm="100000">
                                          <p:val>
                                            <p:strVal val="#ppt_h"/>
                                          </p:val>
                                        </p:tav>
                                      </p:tavLst>
                                    </p:anim>
                                    <p:animEffect transition="in" filter="fade">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xit" presetSubtype="0" fill="hold" nodeType="clickEffect">
                                  <p:stCondLst>
                                    <p:cond delay="0"/>
                                  </p:stCondLst>
                                  <p:childTnLst>
                                    <p:anim calcmode="lin" valueType="num">
                                      <p:cBhvr>
                                        <p:cTn id="40" dur="1000"/>
                                        <p:tgtEl>
                                          <p:spTgt spid="1030"/>
                                        </p:tgtEl>
                                        <p:attrNameLst>
                                          <p:attrName>ppt_w</p:attrName>
                                        </p:attrNameLst>
                                      </p:cBhvr>
                                      <p:tavLst>
                                        <p:tav tm="0">
                                          <p:val>
                                            <p:strVal val="ppt_w"/>
                                          </p:val>
                                        </p:tav>
                                        <p:tav tm="100000">
                                          <p:val>
                                            <p:strVal val="ppt_w*0.70"/>
                                          </p:val>
                                        </p:tav>
                                      </p:tavLst>
                                    </p:anim>
                                    <p:anim calcmode="lin" valueType="num">
                                      <p:cBhvr>
                                        <p:cTn id="41" dur="1000"/>
                                        <p:tgtEl>
                                          <p:spTgt spid="1030"/>
                                        </p:tgtEl>
                                        <p:attrNameLst>
                                          <p:attrName>ppt_h</p:attrName>
                                        </p:attrNameLst>
                                      </p:cBhvr>
                                      <p:tavLst>
                                        <p:tav tm="0">
                                          <p:val>
                                            <p:strVal val="ppt_h"/>
                                          </p:val>
                                        </p:tav>
                                        <p:tav tm="100000">
                                          <p:val>
                                            <p:strVal val="ppt_h"/>
                                          </p:val>
                                        </p:tav>
                                      </p:tavLst>
                                    </p:anim>
                                    <p:animEffect transition="out" filter="fade">
                                      <p:cBhvr>
                                        <p:cTn id="42" dur="1000"/>
                                        <p:tgtEl>
                                          <p:spTgt spid="1030"/>
                                        </p:tgtEl>
                                      </p:cBhvr>
                                    </p:animEffect>
                                    <p:set>
                                      <p:cBhvr>
                                        <p:cTn id="43" dur="1" fill="hold">
                                          <p:stCondLst>
                                            <p:cond delay="999"/>
                                          </p:stCondLst>
                                        </p:cTn>
                                        <p:tgtEl>
                                          <p:spTgt spid="1030"/>
                                        </p:tgtEl>
                                        <p:attrNameLst>
                                          <p:attrName>style.visibility</p:attrName>
                                        </p:attrNameLst>
                                      </p:cBhvr>
                                      <p:to>
                                        <p:strVal val="hidden"/>
                                      </p:to>
                                    </p:set>
                                  </p:childTnLst>
                                </p:cTn>
                              </p:par>
                              <p:par>
                                <p:cTn id="44" presetID="55" presetClass="exit" presetSubtype="0" fill="hold" grpId="1" nodeType="withEffect">
                                  <p:stCondLst>
                                    <p:cond delay="0"/>
                                  </p:stCondLst>
                                  <p:childTnLst>
                                    <p:anim calcmode="lin" valueType="num">
                                      <p:cBhvr>
                                        <p:cTn id="45" dur="1000"/>
                                        <p:tgtEl>
                                          <p:spTgt spid="15"/>
                                        </p:tgtEl>
                                        <p:attrNameLst>
                                          <p:attrName>ppt_w</p:attrName>
                                        </p:attrNameLst>
                                      </p:cBhvr>
                                      <p:tavLst>
                                        <p:tav tm="0">
                                          <p:val>
                                            <p:strVal val="ppt_w"/>
                                          </p:val>
                                        </p:tav>
                                        <p:tav tm="100000">
                                          <p:val>
                                            <p:strVal val="ppt_w*0.70"/>
                                          </p:val>
                                        </p:tav>
                                      </p:tavLst>
                                    </p:anim>
                                    <p:anim calcmode="lin" valueType="num">
                                      <p:cBhvr>
                                        <p:cTn id="46" dur="1000"/>
                                        <p:tgtEl>
                                          <p:spTgt spid="15"/>
                                        </p:tgtEl>
                                        <p:attrNameLst>
                                          <p:attrName>ppt_h</p:attrName>
                                        </p:attrNameLst>
                                      </p:cBhvr>
                                      <p:tavLst>
                                        <p:tav tm="0">
                                          <p:val>
                                            <p:strVal val="ppt_h"/>
                                          </p:val>
                                        </p:tav>
                                        <p:tav tm="100000">
                                          <p:val>
                                            <p:strVal val="ppt_h"/>
                                          </p:val>
                                        </p:tav>
                                      </p:tavLst>
                                    </p:anim>
                                    <p:animEffect transition="out" filter="fade">
                                      <p:cBhvr>
                                        <p:cTn id="47" dur="1000"/>
                                        <p:tgtEl>
                                          <p:spTgt spid="15"/>
                                        </p:tgtEl>
                                      </p:cBhvr>
                                    </p:animEffect>
                                    <p:set>
                                      <p:cBhvr>
                                        <p:cTn id="48" dur="1" fill="hold">
                                          <p:stCondLst>
                                            <p:cond delay="9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heel(1)">
                                      <p:cBhvr>
                                        <p:cTn id="53" dur="2000"/>
                                        <p:tgtEl>
                                          <p:spTgt spid="6"/>
                                        </p:tgtEl>
                                      </p:cBhvr>
                                    </p:animEffect>
                                  </p:childTnLst>
                                </p:cTn>
                              </p:par>
                            </p:childTnLst>
                          </p:cTn>
                        </p:par>
                        <p:par>
                          <p:cTn id="54" fill="hold">
                            <p:stCondLst>
                              <p:cond delay="2000"/>
                            </p:stCondLst>
                            <p:childTnLst>
                              <p:par>
                                <p:cTn id="55" presetID="22" presetClass="entr" presetSubtype="2"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1000"/>
                                        <p:tgtEl>
                                          <p:spTgt spid="1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up)">
                                      <p:cBhvr>
                                        <p:cTn id="60" dur="1000"/>
                                        <p:tgtEl>
                                          <p:spTgt spid="22"/>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8">
                                            <p:bg/>
                                          </p:spTgt>
                                        </p:tgtEl>
                                        <p:attrNameLst>
                                          <p:attrName>style.visibility</p:attrName>
                                        </p:attrNameLst>
                                      </p:cBhvr>
                                      <p:to>
                                        <p:strVal val="visible"/>
                                      </p:to>
                                    </p:set>
                                    <p:animEffect transition="in" filter="barn(inVertical)">
                                      <p:cBhvr>
                                        <p:cTn id="68" dur="500"/>
                                        <p:tgtEl>
                                          <p:spTgt spid="8">
                                            <p:bg/>
                                          </p:spTgt>
                                        </p:tgtEl>
                                      </p:cBhvr>
                                    </p:animEffect>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barn(inVertical)">
                                      <p:cBhvr>
                                        <p:cTn id="72" dur="500"/>
                                        <p:tgtEl>
                                          <p:spTgt spid="8">
                                            <p:txEl>
                                              <p:pRg st="0" end="0"/>
                                            </p:txEl>
                                          </p:spTgt>
                                        </p:tgtEl>
                                      </p:cBhvr>
                                    </p:animEffect>
                                  </p:childTnLst>
                                </p:cTn>
                              </p:par>
                            </p:childTnLst>
                          </p:cTn>
                        </p:par>
                        <p:par>
                          <p:cTn id="73" fill="hold">
                            <p:stCondLst>
                              <p:cond delay="1000"/>
                            </p:stCondLst>
                            <p:childTnLst>
                              <p:par>
                                <p:cTn id="74" presetID="16" presetClass="entr" presetSubtype="21" fill="hold" grpId="0" nodeType="after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animEffect transition="in" filter="barn(inVertical)">
                                      <p:cBhvr>
                                        <p:cTn id="76" dur="500"/>
                                        <p:tgtEl>
                                          <p:spTgt spid="8">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1028"/>
                                        </p:tgtEl>
                                        <p:attrNameLst>
                                          <p:attrName>style.visibility</p:attrName>
                                        </p:attrNameLst>
                                      </p:cBhvr>
                                      <p:to>
                                        <p:strVal val="visible"/>
                                      </p:to>
                                    </p:set>
                                    <p:animEffect transition="in" filter="wheel(1)">
                                      <p:cBhvr>
                                        <p:cTn id="81" dur="2000"/>
                                        <p:tgtEl>
                                          <p:spTgt spid="102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2000" fill="hold"/>
                                        <p:tgtEl>
                                          <p:spTgt spid="18"/>
                                        </p:tgtEl>
                                        <p:attrNameLst>
                                          <p:attrName>ppt_w</p:attrName>
                                        </p:attrNameLst>
                                      </p:cBhvr>
                                      <p:tavLst>
                                        <p:tav tm="0">
                                          <p:val>
                                            <p:fltVal val="0"/>
                                          </p:val>
                                        </p:tav>
                                        <p:tav tm="100000">
                                          <p:val>
                                            <p:strVal val="#ppt_w"/>
                                          </p:val>
                                        </p:tav>
                                      </p:tavLst>
                                    </p:anim>
                                    <p:anim calcmode="lin" valueType="num">
                                      <p:cBhvr>
                                        <p:cTn id="85" dur="2000" fill="hold"/>
                                        <p:tgtEl>
                                          <p:spTgt spid="18"/>
                                        </p:tgtEl>
                                        <p:attrNameLst>
                                          <p:attrName>ppt_h</p:attrName>
                                        </p:attrNameLst>
                                      </p:cBhvr>
                                      <p:tavLst>
                                        <p:tav tm="0">
                                          <p:val>
                                            <p:fltVal val="0"/>
                                          </p:val>
                                        </p:tav>
                                        <p:tav tm="100000">
                                          <p:val>
                                            <p:strVal val="#ppt_h"/>
                                          </p:val>
                                        </p:tav>
                                      </p:tavLst>
                                    </p:anim>
                                    <p:animEffect transition="in" filter="fade">
                                      <p:cBhvr>
                                        <p:cTn id="86" dur="20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xit" presetSubtype="0" fill="hold" grpId="1" nodeType="clickEffect">
                                  <p:stCondLst>
                                    <p:cond delay="0"/>
                                  </p:stCondLst>
                                  <p:childTnLst>
                                    <p:anim calcmode="lin" valueType="num">
                                      <p:cBhvr>
                                        <p:cTn id="90" dur="1000"/>
                                        <p:tgtEl>
                                          <p:spTgt spid="18"/>
                                        </p:tgtEl>
                                        <p:attrNameLst>
                                          <p:attrName>ppt_w</p:attrName>
                                        </p:attrNameLst>
                                      </p:cBhvr>
                                      <p:tavLst>
                                        <p:tav tm="0">
                                          <p:val>
                                            <p:strVal val="ppt_w"/>
                                          </p:val>
                                        </p:tav>
                                        <p:tav tm="100000">
                                          <p:val>
                                            <p:strVal val="ppt_w*0.70"/>
                                          </p:val>
                                        </p:tav>
                                      </p:tavLst>
                                    </p:anim>
                                    <p:anim calcmode="lin" valueType="num">
                                      <p:cBhvr>
                                        <p:cTn id="91" dur="1000"/>
                                        <p:tgtEl>
                                          <p:spTgt spid="18"/>
                                        </p:tgtEl>
                                        <p:attrNameLst>
                                          <p:attrName>ppt_h</p:attrName>
                                        </p:attrNameLst>
                                      </p:cBhvr>
                                      <p:tavLst>
                                        <p:tav tm="0">
                                          <p:val>
                                            <p:strVal val="ppt_h"/>
                                          </p:val>
                                        </p:tav>
                                        <p:tav tm="100000">
                                          <p:val>
                                            <p:strVal val="ppt_h"/>
                                          </p:val>
                                        </p:tav>
                                      </p:tavLst>
                                    </p:anim>
                                    <p:animEffect transition="out" filter="fad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par>
                                <p:cTn id="94" presetID="55" presetClass="exit" presetSubtype="0" fill="hold" nodeType="withEffect">
                                  <p:stCondLst>
                                    <p:cond delay="0"/>
                                  </p:stCondLst>
                                  <p:childTnLst>
                                    <p:anim calcmode="lin" valueType="num">
                                      <p:cBhvr>
                                        <p:cTn id="95" dur="1000"/>
                                        <p:tgtEl>
                                          <p:spTgt spid="1028"/>
                                        </p:tgtEl>
                                        <p:attrNameLst>
                                          <p:attrName>ppt_w</p:attrName>
                                        </p:attrNameLst>
                                      </p:cBhvr>
                                      <p:tavLst>
                                        <p:tav tm="0">
                                          <p:val>
                                            <p:strVal val="ppt_w"/>
                                          </p:val>
                                        </p:tav>
                                        <p:tav tm="100000">
                                          <p:val>
                                            <p:strVal val="ppt_w*0.70"/>
                                          </p:val>
                                        </p:tav>
                                      </p:tavLst>
                                    </p:anim>
                                    <p:anim calcmode="lin" valueType="num">
                                      <p:cBhvr>
                                        <p:cTn id="96" dur="1000"/>
                                        <p:tgtEl>
                                          <p:spTgt spid="1028"/>
                                        </p:tgtEl>
                                        <p:attrNameLst>
                                          <p:attrName>ppt_h</p:attrName>
                                        </p:attrNameLst>
                                      </p:cBhvr>
                                      <p:tavLst>
                                        <p:tav tm="0">
                                          <p:val>
                                            <p:strVal val="ppt_h"/>
                                          </p:val>
                                        </p:tav>
                                        <p:tav tm="100000">
                                          <p:val>
                                            <p:strVal val="ppt_h"/>
                                          </p:val>
                                        </p:tav>
                                      </p:tavLst>
                                    </p:anim>
                                    <p:animEffect transition="out" filter="fade">
                                      <p:cBhvr>
                                        <p:cTn id="97" dur="1000"/>
                                        <p:tgtEl>
                                          <p:spTgt spid="1028"/>
                                        </p:tgtEl>
                                      </p:cBhvr>
                                    </p:animEffect>
                                    <p:set>
                                      <p:cBhvr>
                                        <p:cTn id="98" dur="1" fill="hold">
                                          <p:stCondLst>
                                            <p:cond delay="999"/>
                                          </p:stCondLst>
                                        </p:cTn>
                                        <p:tgtEl>
                                          <p:spTgt spid="102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0">
                                            <p:bg/>
                                          </p:spTgt>
                                        </p:tgtEl>
                                        <p:attrNameLst>
                                          <p:attrName>style.visibility</p:attrName>
                                        </p:attrNameLst>
                                      </p:cBhvr>
                                      <p:to>
                                        <p:strVal val="visible"/>
                                      </p:to>
                                    </p:set>
                                    <p:animEffect transition="in" filter="barn(inVertical)">
                                      <p:cBhvr>
                                        <p:cTn id="103" dur="500"/>
                                        <p:tgtEl>
                                          <p:spTgt spid="10">
                                            <p:bg/>
                                          </p:spTgt>
                                        </p:tgtEl>
                                      </p:cBhvr>
                                    </p:animEffect>
                                  </p:childTnLst>
                                </p:cTn>
                              </p:par>
                            </p:childTnLst>
                          </p:cTn>
                        </p:par>
                        <p:par>
                          <p:cTn id="104" fill="hold">
                            <p:stCondLst>
                              <p:cond delay="500"/>
                            </p:stCondLst>
                            <p:childTnLst>
                              <p:par>
                                <p:cTn id="105" presetID="16" presetClass="entr" presetSubtype="21" fill="hold" grpId="0" nodeType="afterEffect">
                                  <p:stCondLst>
                                    <p:cond delay="0"/>
                                  </p:stCondLst>
                                  <p:childTnLst>
                                    <p:set>
                                      <p:cBhvr>
                                        <p:cTn id="106" dur="1" fill="hold">
                                          <p:stCondLst>
                                            <p:cond delay="0"/>
                                          </p:stCondLst>
                                        </p:cTn>
                                        <p:tgtEl>
                                          <p:spTgt spid="10">
                                            <p:txEl>
                                              <p:pRg st="0" end="0"/>
                                            </p:txEl>
                                          </p:spTgt>
                                        </p:tgtEl>
                                        <p:attrNameLst>
                                          <p:attrName>style.visibility</p:attrName>
                                        </p:attrNameLst>
                                      </p:cBhvr>
                                      <p:to>
                                        <p:strVal val="visible"/>
                                      </p:to>
                                    </p:set>
                                    <p:animEffect transition="in" filter="barn(inVertical)">
                                      <p:cBhvr>
                                        <p:cTn id="107" dur="500"/>
                                        <p:tgtEl>
                                          <p:spTgt spid="10">
                                            <p:txEl>
                                              <p:pRg st="0" end="0"/>
                                            </p:txEl>
                                          </p:spTgt>
                                        </p:tgtEl>
                                      </p:cBhvr>
                                    </p:animEffect>
                                  </p:childTnLst>
                                </p:cTn>
                              </p:par>
                            </p:childTnLst>
                          </p:cTn>
                        </p:par>
                        <p:par>
                          <p:cTn id="108" fill="hold">
                            <p:stCondLst>
                              <p:cond delay="1000"/>
                            </p:stCondLst>
                            <p:childTnLst>
                              <p:par>
                                <p:cTn id="109" presetID="16" presetClass="entr" presetSubtype="21" fill="hold" grpId="0" nodeType="afterEffect">
                                  <p:stCondLst>
                                    <p:cond delay="0"/>
                                  </p:stCondLst>
                                  <p:childTnLst>
                                    <p:set>
                                      <p:cBhvr>
                                        <p:cTn id="110" dur="1" fill="hold">
                                          <p:stCondLst>
                                            <p:cond delay="0"/>
                                          </p:stCondLst>
                                        </p:cTn>
                                        <p:tgtEl>
                                          <p:spTgt spid="10">
                                            <p:txEl>
                                              <p:pRg st="1" end="1"/>
                                            </p:txEl>
                                          </p:spTgt>
                                        </p:tgtEl>
                                        <p:attrNameLst>
                                          <p:attrName>style.visibility</p:attrName>
                                        </p:attrNameLst>
                                      </p:cBhvr>
                                      <p:to>
                                        <p:strVal val="visible"/>
                                      </p:to>
                                    </p:set>
                                    <p:animEffect transition="in" filter="barn(inVertical)">
                                      <p:cBhvr>
                                        <p:cTn id="111" dur="500"/>
                                        <p:tgtEl>
                                          <p:spTgt spid="10">
                                            <p:txEl>
                                              <p:pRg st="1" end="1"/>
                                            </p:txEl>
                                          </p:spTgt>
                                        </p:tgtEl>
                                      </p:cBhvr>
                                    </p:animEffect>
                                  </p:childTnLst>
                                </p:cTn>
                              </p:par>
                            </p:childTnLst>
                          </p:cTn>
                        </p:par>
                        <p:par>
                          <p:cTn id="112" fill="hold">
                            <p:stCondLst>
                              <p:cond delay="1500"/>
                            </p:stCondLst>
                            <p:childTnLst>
                              <p:par>
                                <p:cTn id="113" presetID="16" presetClass="entr" presetSubtype="21" fill="hold" grpId="0" nodeType="afterEffect">
                                  <p:stCondLst>
                                    <p:cond delay="0"/>
                                  </p:stCondLst>
                                  <p:childTnLst>
                                    <p:set>
                                      <p:cBhvr>
                                        <p:cTn id="114" dur="1" fill="hold">
                                          <p:stCondLst>
                                            <p:cond delay="0"/>
                                          </p:stCondLst>
                                        </p:cTn>
                                        <p:tgtEl>
                                          <p:spTgt spid="10">
                                            <p:txEl>
                                              <p:pRg st="2" end="2"/>
                                            </p:txEl>
                                          </p:spTgt>
                                        </p:tgtEl>
                                        <p:attrNameLst>
                                          <p:attrName>style.visibility</p:attrName>
                                        </p:attrNameLst>
                                      </p:cBhvr>
                                      <p:to>
                                        <p:strVal val="visible"/>
                                      </p:to>
                                    </p:set>
                                    <p:animEffect transition="in" filter="barn(inVertical)">
                                      <p:cBhvr>
                                        <p:cTn id="115" dur="500"/>
                                        <p:tgtEl>
                                          <p:spTgt spid="10">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1" presetClass="entr" presetSubtype="1" fill="hold" nodeType="clickEffect">
                                  <p:stCondLst>
                                    <p:cond delay="0"/>
                                  </p:stCondLst>
                                  <p:childTnLst>
                                    <p:set>
                                      <p:cBhvr>
                                        <p:cTn id="119" dur="1" fill="hold">
                                          <p:stCondLst>
                                            <p:cond delay="0"/>
                                          </p:stCondLst>
                                        </p:cTn>
                                        <p:tgtEl>
                                          <p:spTgt spid="1032"/>
                                        </p:tgtEl>
                                        <p:attrNameLst>
                                          <p:attrName>style.visibility</p:attrName>
                                        </p:attrNameLst>
                                      </p:cBhvr>
                                      <p:to>
                                        <p:strVal val="visible"/>
                                      </p:to>
                                    </p:set>
                                    <p:animEffect transition="in" filter="wheel(1)">
                                      <p:cBhvr>
                                        <p:cTn id="120" dur="2000"/>
                                        <p:tgtEl>
                                          <p:spTgt spid="1032"/>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p:cTn id="123" dur="2000" fill="hold"/>
                                        <p:tgtEl>
                                          <p:spTgt spid="25"/>
                                        </p:tgtEl>
                                        <p:attrNameLst>
                                          <p:attrName>ppt_w</p:attrName>
                                        </p:attrNameLst>
                                      </p:cBhvr>
                                      <p:tavLst>
                                        <p:tav tm="0">
                                          <p:val>
                                            <p:fltVal val="0"/>
                                          </p:val>
                                        </p:tav>
                                        <p:tav tm="100000">
                                          <p:val>
                                            <p:strVal val="#ppt_w"/>
                                          </p:val>
                                        </p:tav>
                                      </p:tavLst>
                                    </p:anim>
                                    <p:anim calcmode="lin" valueType="num">
                                      <p:cBhvr>
                                        <p:cTn id="124" dur="2000" fill="hold"/>
                                        <p:tgtEl>
                                          <p:spTgt spid="25"/>
                                        </p:tgtEl>
                                        <p:attrNameLst>
                                          <p:attrName>ppt_h</p:attrName>
                                        </p:attrNameLst>
                                      </p:cBhvr>
                                      <p:tavLst>
                                        <p:tav tm="0">
                                          <p:val>
                                            <p:fltVal val="0"/>
                                          </p:val>
                                        </p:tav>
                                        <p:tav tm="100000">
                                          <p:val>
                                            <p:strVal val="#ppt_h"/>
                                          </p:val>
                                        </p:tav>
                                      </p:tavLst>
                                    </p:anim>
                                    <p:animEffect transition="in" filter="fade">
                                      <p:cBhvr>
                                        <p:cTn id="125" dur="2000"/>
                                        <p:tgtEl>
                                          <p:spTgt spid="25"/>
                                        </p:tgtEl>
                                      </p:cBhvr>
                                    </p:animEffect>
                                  </p:childTnLst>
                                </p:cTn>
                              </p:par>
                            </p:childTnLst>
                          </p:cTn>
                        </p:par>
                      </p:childTnLst>
                    </p:cTn>
                  </p:par>
                  <p:par>
                    <p:cTn id="126" fill="hold">
                      <p:stCondLst>
                        <p:cond delay="indefinite"/>
                      </p:stCondLst>
                      <p:childTnLst>
                        <p:par>
                          <p:cTn id="127" fill="hold">
                            <p:stCondLst>
                              <p:cond delay="0"/>
                            </p:stCondLst>
                            <p:childTnLst>
                              <p:par>
                                <p:cTn id="128" presetID="55" presetClass="exit" presetSubtype="0" fill="hold" grpId="1" nodeType="clickEffect">
                                  <p:stCondLst>
                                    <p:cond delay="0"/>
                                  </p:stCondLst>
                                  <p:childTnLst>
                                    <p:anim calcmode="lin" valueType="num">
                                      <p:cBhvr>
                                        <p:cTn id="129" dur="1000"/>
                                        <p:tgtEl>
                                          <p:spTgt spid="25"/>
                                        </p:tgtEl>
                                        <p:attrNameLst>
                                          <p:attrName>ppt_w</p:attrName>
                                        </p:attrNameLst>
                                      </p:cBhvr>
                                      <p:tavLst>
                                        <p:tav tm="0">
                                          <p:val>
                                            <p:strVal val="ppt_w"/>
                                          </p:val>
                                        </p:tav>
                                        <p:tav tm="100000">
                                          <p:val>
                                            <p:strVal val="ppt_w*0.70"/>
                                          </p:val>
                                        </p:tav>
                                      </p:tavLst>
                                    </p:anim>
                                    <p:anim calcmode="lin" valueType="num">
                                      <p:cBhvr>
                                        <p:cTn id="130" dur="1000"/>
                                        <p:tgtEl>
                                          <p:spTgt spid="25"/>
                                        </p:tgtEl>
                                        <p:attrNameLst>
                                          <p:attrName>ppt_h</p:attrName>
                                        </p:attrNameLst>
                                      </p:cBhvr>
                                      <p:tavLst>
                                        <p:tav tm="0">
                                          <p:val>
                                            <p:strVal val="ppt_h"/>
                                          </p:val>
                                        </p:tav>
                                        <p:tav tm="100000">
                                          <p:val>
                                            <p:strVal val="ppt_h"/>
                                          </p:val>
                                        </p:tav>
                                      </p:tavLst>
                                    </p:anim>
                                    <p:animEffect transition="out" filter="fade">
                                      <p:cBhvr>
                                        <p:cTn id="131" dur="1000"/>
                                        <p:tgtEl>
                                          <p:spTgt spid="25"/>
                                        </p:tgtEl>
                                      </p:cBhvr>
                                    </p:animEffect>
                                    <p:set>
                                      <p:cBhvr>
                                        <p:cTn id="132" dur="1" fill="hold">
                                          <p:stCondLst>
                                            <p:cond delay="999"/>
                                          </p:stCondLst>
                                        </p:cTn>
                                        <p:tgtEl>
                                          <p:spTgt spid="25"/>
                                        </p:tgtEl>
                                        <p:attrNameLst>
                                          <p:attrName>style.visibility</p:attrName>
                                        </p:attrNameLst>
                                      </p:cBhvr>
                                      <p:to>
                                        <p:strVal val="hidden"/>
                                      </p:to>
                                    </p:set>
                                  </p:childTnLst>
                                </p:cTn>
                              </p:par>
                              <p:par>
                                <p:cTn id="133" presetID="55" presetClass="exit" presetSubtype="0" fill="hold" nodeType="withEffect">
                                  <p:stCondLst>
                                    <p:cond delay="0"/>
                                  </p:stCondLst>
                                  <p:childTnLst>
                                    <p:anim calcmode="lin" valueType="num">
                                      <p:cBhvr>
                                        <p:cTn id="134" dur="1000"/>
                                        <p:tgtEl>
                                          <p:spTgt spid="1032"/>
                                        </p:tgtEl>
                                        <p:attrNameLst>
                                          <p:attrName>ppt_w</p:attrName>
                                        </p:attrNameLst>
                                      </p:cBhvr>
                                      <p:tavLst>
                                        <p:tav tm="0">
                                          <p:val>
                                            <p:strVal val="ppt_w"/>
                                          </p:val>
                                        </p:tav>
                                        <p:tav tm="100000">
                                          <p:val>
                                            <p:strVal val="ppt_w*0.70"/>
                                          </p:val>
                                        </p:tav>
                                      </p:tavLst>
                                    </p:anim>
                                    <p:anim calcmode="lin" valueType="num">
                                      <p:cBhvr>
                                        <p:cTn id="135" dur="1000"/>
                                        <p:tgtEl>
                                          <p:spTgt spid="1032"/>
                                        </p:tgtEl>
                                        <p:attrNameLst>
                                          <p:attrName>ppt_h</p:attrName>
                                        </p:attrNameLst>
                                      </p:cBhvr>
                                      <p:tavLst>
                                        <p:tav tm="0">
                                          <p:val>
                                            <p:strVal val="ppt_h"/>
                                          </p:val>
                                        </p:tav>
                                        <p:tav tm="100000">
                                          <p:val>
                                            <p:strVal val="ppt_h"/>
                                          </p:val>
                                        </p:tav>
                                      </p:tavLst>
                                    </p:anim>
                                    <p:animEffect transition="out" filter="fade">
                                      <p:cBhvr>
                                        <p:cTn id="136" dur="1000"/>
                                        <p:tgtEl>
                                          <p:spTgt spid="1032"/>
                                        </p:tgtEl>
                                      </p:cBhvr>
                                    </p:animEffect>
                                    <p:set>
                                      <p:cBhvr>
                                        <p:cTn id="137" dur="1" fill="hold">
                                          <p:stCondLst>
                                            <p:cond delay="999"/>
                                          </p:stCondLst>
                                        </p:cTn>
                                        <p:tgtEl>
                                          <p:spTgt spid="1032"/>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11">
                                            <p:bg/>
                                          </p:spTgt>
                                        </p:tgtEl>
                                        <p:attrNameLst>
                                          <p:attrName>style.visibility</p:attrName>
                                        </p:attrNameLst>
                                      </p:cBhvr>
                                      <p:to>
                                        <p:strVal val="visible"/>
                                      </p:to>
                                    </p:set>
                                    <p:animEffect transition="in" filter="barn(inVertical)">
                                      <p:cBhvr>
                                        <p:cTn id="142" dur="500"/>
                                        <p:tgtEl>
                                          <p:spTgt spid="11">
                                            <p:bg/>
                                          </p:spTgt>
                                        </p:tgtEl>
                                      </p:cBhvr>
                                    </p:animEffect>
                                  </p:childTnLst>
                                </p:cTn>
                              </p:par>
                            </p:childTnLst>
                          </p:cTn>
                        </p:par>
                        <p:par>
                          <p:cTn id="143" fill="hold">
                            <p:stCondLst>
                              <p:cond delay="500"/>
                            </p:stCondLst>
                            <p:childTnLst>
                              <p:par>
                                <p:cTn id="144" presetID="16" presetClass="entr" presetSubtype="21" fill="hold" grpId="0" nodeType="afterEffect">
                                  <p:stCondLst>
                                    <p:cond delay="0"/>
                                  </p:stCondLst>
                                  <p:childTnLst>
                                    <p:set>
                                      <p:cBhvr>
                                        <p:cTn id="145" dur="1" fill="hold">
                                          <p:stCondLst>
                                            <p:cond delay="0"/>
                                          </p:stCondLst>
                                        </p:cTn>
                                        <p:tgtEl>
                                          <p:spTgt spid="11">
                                            <p:txEl>
                                              <p:pRg st="0" end="0"/>
                                            </p:txEl>
                                          </p:spTgt>
                                        </p:tgtEl>
                                        <p:attrNameLst>
                                          <p:attrName>style.visibility</p:attrName>
                                        </p:attrNameLst>
                                      </p:cBhvr>
                                      <p:to>
                                        <p:strVal val="visible"/>
                                      </p:to>
                                    </p:set>
                                    <p:animEffect transition="in" filter="barn(inVertical)">
                                      <p:cBhvr>
                                        <p:cTn id="146" dur="500"/>
                                        <p:tgtEl>
                                          <p:spTgt spid="11">
                                            <p:txEl>
                                              <p:pRg st="0" end="0"/>
                                            </p:txEl>
                                          </p:spTgt>
                                        </p:tgtEl>
                                      </p:cBhvr>
                                    </p:animEffect>
                                  </p:childTnLst>
                                </p:cTn>
                              </p:par>
                            </p:childTnLst>
                          </p:cTn>
                        </p:par>
                        <p:par>
                          <p:cTn id="147" fill="hold">
                            <p:stCondLst>
                              <p:cond delay="1000"/>
                            </p:stCondLst>
                            <p:childTnLst>
                              <p:par>
                                <p:cTn id="148" presetID="16" presetClass="entr" presetSubtype="21" fill="hold" grpId="0" nodeType="afterEffect">
                                  <p:stCondLst>
                                    <p:cond delay="0"/>
                                  </p:stCondLst>
                                  <p:childTnLst>
                                    <p:set>
                                      <p:cBhvr>
                                        <p:cTn id="149" dur="1" fill="hold">
                                          <p:stCondLst>
                                            <p:cond delay="0"/>
                                          </p:stCondLst>
                                        </p:cTn>
                                        <p:tgtEl>
                                          <p:spTgt spid="11">
                                            <p:txEl>
                                              <p:pRg st="1" end="1"/>
                                            </p:txEl>
                                          </p:spTgt>
                                        </p:tgtEl>
                                        <p:attrNameLst>
                                          <p:attrName>style.visibility</p:attrName>
                                        </p:attrNameLst>
                                      </p:cBhvr>
                                      <p:to>
                                        <p:strVal val="visible"/>
                                      </p:to>
                                    </p:set>
                                    <p:animEffect transition="in" filter="barn(inVertical)">
                                      <p:cBhvr>
                                        <p:cTn id="150" dur="500"/>
                                        <p:tgtEl>
                                          <p:spTgt spid="11">
                                            <p:txEl>
                                              <p:pRg st="1" end="1"/>
                                            </p:txEl>
                                          </p:spTgt>
                                        </p:tgtEl>
                                      </p:cBhvr>
                                    </p:animEffect>
                                  </p:childTnLst>
                                </p:cTn>
                              </p:par>
                            </p:childTnLst>
                          </p:cTn>
                        </p:par>
                        <p:par>
                          <p:cTn id="151" fill="hold">
                            <p:stCondLst>
                              <p:cond delay="1500"/>
                            </p:stCondLst>
                            <p:childTnLst>
                              <p:par>
                                <p:cTn id="152" presetID="16" presetClass="entr" presetSubtype="21" fill="hold" grpId="0" nodeType="afterEffect">
                                  <p:stCondLst>
                                    <p:cond delay="0"/>
                                  </p:stCondLst>
                                  <p:childTnLst>
                                    <p:set>
                                      <p:cBhvr>
                                        <p:cTn id="153" dur="1" fill="hold">
                                          <p:stCondLst>
                                            <p:cond delay="0"/>
                                          </p:stCondLst>
                                        </p:cTn>
                                        <p:tgtEl>
                                          <p:spTgt spid="11">
                                            <p:txEl>
                                              <p:pRg st="2" end="2"/>
                                            </p:txEl>
                                          </p:spTgt>
                                        </p:tgtEl>
                                        <p:attrNameLst>
                                          <p:attrName>style.visibility</p:attrName>
                                        </p:attrNameLst>
                                      </p:cBhvr>
                                      <p:to>
                                        <p:strVal val="visible"/>
                                      </p:to>
                                    </p:set>
                                    <p:animEffect transition="in" filter="barn(inVertical)">
                                      <p:cBhvr>
                                        <p:cTn id="154" dur="500"/>
                                        <p:tgtEl>
                                          <p:spTgt spid="11">
                                            <p:txEl>
                                              <p:pRg st="2" end="2"/>
                                            </p:txEl>
                                          </p:spTgt>
                                        </p:tgtEl>
                                      </p:cBhvr>
                                    </p:animEffect>
                                  </p:childTnLst>
                                </p:cTn>
                              </p:par>
                            </p:childTnLst>
                          </p:cTn>
                        </p:par>
                        <p:par>
                          <p:cTn id="155" fill="hold">
                            <p:stCondLst>
                              <p:cond delay="2000"/>
                            </p:stCondLst>
                            <p:childTnLst>
                              <p:par>
                                <p:cTn id="156" presetID="16" presetClass="entr" presetSubtype="21" fill="hold" grpId="0" nodeType="afterEffect">
                                  <p:stCondLst>
                                    <p:cond delay="0"/>
                                  </p:stCondLst>
                                  <p:childTnLst>
                                    <p:set>
                                      <p:cBhvr>
                                        <p:cTn id="157" dur="1" fill="hold">
                                          <p:stCondLst>
                                            <p:cond delay="0"/>
                                          </p:stCondLst>
                                        </p:cTn>
                                        <p:tgtEl>
                                          <p:spTgt spid="11">
                                            <p:txEl>
                                              <p:pRg st="3" end="3"/>
                                            </p:txEl>
                                          </p:spTgt>
                                        </p:tgtEl>
                                        <p:attrNameLst>
                                          <p:attrName>style.visibility</p:attrName>
                                        </p:attrNameLst>
                                      </p:cBhvr>
                                      <p:to>
                                        <p:strVal val="visible"/>
                                      </p:to>
                                    </p:set>
                                    <p:animEffect transition="in" filter="barn(inVertical)">
                                      <p:cBhvr>
                                        <p:cTn id="158" dur="500"/>
                                        <p:tgtEl>
                                          <p:spTgt spid="11">
                                            <p:txEl>
                                              <p:pRg st="3" end="3"/>
                                            </p:txEl>
                                          </p:spTgt>
                                        </p:tgtEl>
                                      </p:cBhvr>
                                    </p:animEffect>
                                  </p:childTnLst>
                                </p:cTn>
                              </p:par>
                            </p:childTnLst>
                          </p:cTn>
                        </p:par>
                        <p:par>
                          <p:cTn id="159" fill="hold">
                            <p:stCondLst>
                              <p:cond delay="2500"/>
                            </p:stCondLst>
                            <p:childTnLst>
                              <p:par>
                                <p:cTn id="160" presetID="16" presetClass="entr" presetSubtype="21" fill="hold" grpId="0" nodeType="afterEffect">
                                  <p:stCondLst>
                                    <p:cond delay="0"/>
                                  </p:stCondLst>
                                  <p:childTnLst>
                                    <p:set>
                                      <p:cBhvr>
                                        <p:cTn id="161" dur="1" fill="hold">
                                          <p:stCondLst>
                                            <p:cond delay="0"/>
                                          </p:stCondLst>
                                        </p:cTn>
                                        <p:tgtEl>
                                          <p:spTgt spid="11">
                                            <p:txEl>
                                              <p:pRg st="4" end="4"/>
                                            </p:txEl>
                                          </p:spTgt>
                                        </p:tgtEl>
                                        <p:attrNameLst>
                                          <p:attrName>style.visibility</p:attrName>
                                        </p:attrNameLst>
                                      </p:cBhvr>
                                      <p:to>
                                        <p:strVal val="visible"/>
                                      </p:to>
                                    </p:set>
                                    <p:animEffect transition="in" filter="barn(inVertical)">
                                      <p:cBhvr>
                                        <p:cTn id="162" dur="500"/>
                                        <p:tgtEl>
                                          <p:spTgt spid="11">
                                            <p:txEl>
                                              <p:pRg st="4" end="4"/>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1" presetClass="entr" presetSubtype="1" fill="hold" nodeType="clickEffect">
                                  <p:stCondLst>
                                    <p:cond delay="0"/>
                                  </p:stCondLst>
                                  <p:childTnLst>
                                    <p:set>
                                      <p:cBhvr>
                                        <p:cTn id="166" dur="1" fill="hold">
                                          <p:stCondLst>
                                            <p:cond delay="0"/>
                                          </p:stCondLst>
                                        </p:cTn>
                                        <p:tgtEl>
                                          <p:spTgt spid="1034"/>
                                        </p:tgtEl>
                                        <p:attrNameLst>
                                          <p:attrName>style.visibility</p:attrName>
                                        </p:attrNameLst>
                                      </p:cBhvr>
                                      <p:to>
                                        <p:strVal val="visible"/>
                                      </p:to>
                                    </p:set>
                                    <p:animEffect transition="in" filter="wheel(1)">
                                      <p:cBhvr>
                                        <p:cTn id="167" dur="2000"/>
                                        <p:tgtEl>
                                          <p:spTgt spid="1034"/>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27"/>
                                        </p:tgtEl>
                                        <p:attrNameLst>
                                          <p:attrName>style.visibility</p:attrName>
                                        </p:attrNameLst>
                                      </p:cBhvr>
                                      <p:to>
                                        <p:strVal val="visible"/>
                                      </p:to>
                                    </p:set>
                                    <p:anim calcmode="lin" valueType="num">
                                      <p:cBhvr>
                                        <p:cTn id="170" dur="2000" fill="hold"/>
                                        <p:tgtEl>
                                          <p:spTgt spid="27"/>
                                        </p:tgtEl>
                                        <p:attrNameLst>
                                          <p:attrName>ppt_w</p:attrName>
                                        </p:attrNameLst>
                                      </p:cBhvr>
                                      <p:tavLst>
                                        <p:tav tm="0">
                                          <p:val>
                                            <p:fltVal val="0"/>
                                          </p:val>
                                        </p:tav>
                                        <p:tav tm="100000">
                                          <p:val>
                                            <p:strVal val="#ppt_w"/>
                                          </p:val>
                                        </p:tav>
                                      </p:tavLst>
                                    </p:anim>
                                    <p:anim calcmode="lin" valueType="num">
                                      <p:cBhvr>
                                        <p:cTn id="171" dur="2000" fill="hold"/>
                                        <p:tgtEl>
                                          <p:spTgt spid="27"/>
                                        </p:tgtEl>
                                        <p:attrNameLst>
                                          <p:attrName>ppt_h</p:attrName>
                                        </p:attrNameLst>
                                      </p:cBhvr>
                                      <p:tavLst>
                                        <p:tav tm="0">
                                          <p:val>
                                            <p:fltVal val="0"/>
                                          </p:val>
                                        </p:tav>
                                        <p:tav tm="100000">
                                          <p:val>
                                            <p:strVal val="#ppt_h"/>
                                          </p:val>
                                        </p:tav>
                                      </p:tavLst>
                                    </p:anim>
                                    <p:animEffect transition="in" filter="fade">
                                      <p:cBhvr>
                                        <p:cTn id="17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uiExpand="1" build="p" animBg="1"/>
      <p:bldP spid="10" grpId="0" uiExpand="1" build="p" animBg="1"/>
      <p:bldP spid="11" grpId="0" uiExpand="1" build="p" animBg="1"/>
      <p:bldP spid="12" grpId="0" animBg="1"/>
      <p:bldP spid="13" grpId="0" animBg="1"/>
      <p:bldP spid="7" grpId="0" animBg="1"/>
      <p:bldP spid="15" grpId="0" animBg="1"/>
      <p:bldP spid="15" grpId="1" animBg="1"/>
      <p:bldP spid="18" grpId="0" animBg="1"/>
      <p:bldP spid="18" grpId="1" animBg="1"/>
      <p:bldP spid="16" grpId="0" animBg="1"/>
      <p:bldP spid="22" grpId="0" animBg="1"/>
      <p:bldP spid="23" grpId="0" animBg="1"/>
      <p:bldP spid="6" grpId="0" animBg="1"/>
      <p:bldP spid="25" grpId="0" animBg="1"/>
      <p:bldP spid="25" grpId="1" animBg="1"/>
      <p:bldP spid="9" grpId="0" animBg="1"/>
      <p:bldP spid="27" grpId="0" animBg="1"/>
      <p:bldP spid="1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8247</TotalTime>
  <Words>3322</Words>
  <Application>Microsoft Office PowerPoint</Application>
  <PresentationFormat>Affichage à l'écran (4:3)</PresentationFormat>
  <Paragraphs>181</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87</cp:revision>
  <dcterms:created xsi:type="dcterms:W3CDTF">2012-09-05T12:37:21Z</dcterms:created>
  <dcterms:modified xsi:type="dcterms:W3CDTF">2015-11-22T18:00:36Z</dcterms:modified>
</cp:coreProperties>
</file>