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7" r:id="rId2"/>
    <p:sldId id="274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0099"/>
    <a:srgbClr val="996600"/>
    <a:srgbClr val="663300"/>
    <a:srgbClr val="F8F8F8"/>
    <a:srgbClr val="009900"/>
    <a:srgbClr val="6699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6629" autoAdjust="0"/>
  </p:normalViewPr>
  <p:slideViewPr>
    <p:cSldViewPr>
      <p:cViewPr>
        <p:scale>
          <a:sx n="98" d="100"/>
          <a:sy n="98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21253" cy="42125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82199-1D05-476B-B49D-085DA6D841D2}" type="datetimeFigureOut">
              <a:rPr lang="fr-FR" smtClean="0"/>
              <a:t>18/03/2017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5B5E9-E66E-4E9F-8A36-AC5864A625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52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35D9-9087-4DE9-B8D7-88AE0DE864BB}" type="datetimeFigureOut">
              <a:rPr lang="fr-FR" smtClean="0"/>
              <a:t>18/03/2017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4DC-AA3C-444E-9682-DDB1487B6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41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35D9-9087-4DE9-B8D7-88AE0DE864BB}" type="datetimeFigureOut">
              <a:rPr lang="fr-FR" smtClean="0"/>
              <a:t>18/03/2017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4DC-AA3C-444E-9682-DDB1487B6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64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35D9-9087-4DE9-B8D7-88AE0DE864BB}" type="datetimeFigureOut">
              <a:rPr lang="fr-FR" smtClean="0"/>
              <a:t>18/03/2017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4DC-AA3C-444E-9682-DDB1487B6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11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35D9-9087-4DE9-B8D7-88AE0DE864BB}" type="datetimeFigureOut">
              <a:rPr lang="fr-FR" smtClean="0"/>
              <a:t>18/03/2017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4DC-AA3C-444E-9682-DDB1487B6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51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35D9-9087-4DE9-B8D7-88AE0DE864BB}" type="datetimeFigureOut">
              <a:rPr lang="fr-FR" smtClean="0"/>
              <a:t>18/03/2017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4DC-AA3C-444E-9682-DDB1487B6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4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35D9-9087-4DE9-B8D7-88AE0DE864BB}" type="datetimeFigureOut">
              <a:rPr lang="fr-FR" smtClean="0"/>
              <a:t>18/03/2017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4DC-AA3C-444E-9682-DDB1487B6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1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35D9-9087-4DE9-B8D7-88AE0DE864BB}" type="datetimeFigureOut">
              <a:rPr lang="fr-FR" smtClean="0"/>
              <a:t>18/03/2017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4DC-AA3C-444E-9682-DDB1487B6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55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35D9-9087-4DE9-B8D7-88AE0DE864BB}" type="datetimeFigureOut">
              <a:rPr lang="fr-FR" smtClean="0"/>
              <a:t>18/03/2017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4DC-AA3C-444E-9682-DDB1487B6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19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35D9-9087-4DE9-B8D7-88AE0DE864BB}" type="datetimeFigureOut">
              <a:rPr lang="fr-FR" smtClean="0"/>
              <a:t>18/03/2017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4DC-AA3C-444E-9682-DDB1487B6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1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35D9-9087-4DE9-B8D7-88AE0DE864BB}" type="datetimeFigureOut">
              <a:rPr lang="fr-FR" smtClean="0"/>
              <a:t>18/03/2017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4DC-AA3C-444E-9682-DDB1487B6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42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35D9-9087-4DE9-B8D7-88AE0DE864BB}" type="datetimeFigureOut">
              <a:rPr lang="fr-FR" smtClean="0"/>
              <a:t>18/03/2017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4DC-AA3C-444E-9682-DDB1487B6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93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2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035D9-9087-4DE9-B8D7-88AE0DE864BB}" type="datetimeFigureOut">
              <a:rPr lang="fr-FR" smtClean="0"/>
              <a:t>18/03/2017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974DC-AA3C-444E-9682-DDB1487B6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24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0" y="258023"/>
            <a:ext cx="4633783" cy="6341953"/>
            <a:chOff x="359470" y="-2930930"/>
            <a:chExt cx="4633783" cy="5920700"/>
          </a:xfrm>
        </p:grpSpPr>
        <p:pic>
          <p:nvPicPr>
            <p:cNvPr id="4" name="Picture 6" descr="Afficher l'image d'origin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70" y="-2930930"/>
              <a:ext cx="4633783" cy="592070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orthographicFront"/>
              <a:lightRig rig="soft" dir="t">
                <a:rot lat="0" lon="0" rev="0"/>
              </a:lightRig>
            </a:scene3d>
            <a:sp3d prstMaterial="translucentPowder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828105" y="-2656512"/>
              <a:ext cx="3743895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u="sng" dirty="0" smtClean="0">
                  <a:latin typeface="Crusades" pitchFamily="2" charset="0"/>
                </a:rPr>
                <a:t>Etape 2 </a:t>
              </a:r>
            </a:p>
            <a:p>
              <a:pPr algn="ctr"/>
              <a:r>
                <a:rPr lang="fr-FR" sz="6000" dirty="0" smtClean="0">
                  <a:latin typeface="Crusades" pitchFamily="2" charset="0"/>
                </a:rPr>
                <a:t>L’histoire médiévale </a:t>
              </a:r>
            </a:p>
            <a:p>
              <a:pPr algn="ctr"/>
              <a:r>
                <a:rPr lang="fr-FR" sz="6000" dirty="0" smtClean="0">
                  <a:latin typeface="Crusades" pitchFamily="2" charset="0"/>
                </a:rPr>
                <a:t>dans les programmes : quelle place ? </a:t>
              </a:r>
              <a:endParaRPr lang="fr-FR" sz="6000" dirty="0">
                <a:latin typeface="Crusade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9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2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latin typeface="Crusades" pitchFamily="2" charset="0"/>
              </a:rPr>
              <a:t>Du cycle 3 au lycée</a:t>
            </a:r>
            <a:endParaRPr lang="fr-FR" sz="4000" dirty="0">
              <a:latin typeface="Crusades" pitchFamily="2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00266" y="4999606"/>
            <a:ext cx="1944216" cy="971435"/>
            <a:chOff x="202876" y="1124744"/>
            <a:chExt cx="1944216" cy="971435"/>
          </a:xfrm>
        </p:grpSpPr>
        <p:pic>
          <p:nvPicPr>
            <p:cNvPr id="5" name="Picture 6" descr="http://encatimini.e.n.pic.centerblog.net/xactypu7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6" y="1124744"/>
              <a:ext cx="1944216" cy="971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709833" y="1428943"/>
              <a:ext cx="8835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Au lycée </a:t>
              </a:r>
            </a:p>
            <a:p>
              <a:r>
                <a:rPr lang="fr-FR" sz="1400" b="1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seconde</a:t>
              </a:r>
              <a:endParaRPr lang="fr-FR" sz="1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775950"/>
              </p:ext>
            </p:extLst>
          </p:nvPr>
        </p:nvGraphicFramePr>
        <p:xfrm>
          <a:off x="1959641" y="5258568"/>
          <a:ext cx="6781331" cy="1102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4000"/>
                <a:gridCol w="59173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Thème(s) 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u="sng" cap="small" baseline="0" dirty="0" smtClean="0">
                          <a:latin typeface="Tw Cen MT" panose="020B0602020104020603" pitchFamily="34" charset="0"/>
                        </a:rPr>
                        <a:t>Thème 3</a:t>
                      </a:r>
                      <a:r>
                        <a:rPr lang="fr-FR" sz="1400" b="1" cap="small" baseline="0" dirty="0" smtClean="0">
                          <a:latin typeface="Tw Cen MT" panose="020B0602020104020603" pitchFamily="34" charset="0"/>
                        </a:rPr>
                        <a:t> : sociétés et cultures de l’Europe Médiévale du XI</a:t>
                      </a:r>
                      <a:r>
                        <a:rPr lang="fr-FR" sz="1400" b="1" cap="small" baseline="30000" dirty="0" smtClean="0">
                          <a:latin typeface="Tw Cen MT" panose="020B0602020104020603" pitchFamily="34" charset="0"/>
                        </a:rPr>
                        <a:t>ème</a:t>
                      </a:r>
                      <a:r>
                        <a:rPr lang="fr-FR" sz="1400" b="1" cap="small" baseline="0" dirty="0" smtClean="0">
                          <a:latin typeface="Tw Cen MT" panose="020B0602020104020603" pitchFamily="34" charset="0"/>
                        </a:rPr>
                        <a:t> au XIII</a:t>
                      </a:r>
                      <a:r>
                        <a:rPr lang="fr-FR" sz="1400" b="1" cap="small" baseline="30000" dirty="0" smtClean="0">
                          <a:latin typeface="Tw Cen MT" panose="020B0602020104020603" pitchFamily="34" charset="0"/>
                        </a:rPr>
                        <a:t>ème</a:t>
                      </a:r>
                      <a:r>
                        <a:rPr lang="fr-FR" sz="1400" b="1" cap="small" baseline="0" dirty="0" smtClean="0">
                          <a:latin typeface="Tw Cen MT" panose="020B0602020104020603" pitchFamily="34" charset="0"/>
                        </a:rPr>
                        <a:t> siècle</a:t>
                      </a:r>
                      <a:endParaRPr lang="fr-FR" sz="1400" b="1" cap="small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  <a:tr h="468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Sous- thème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fr-FR" sz="1400" b="1" u="sng" cap="small" baseline="0" dirty="0" smtClean="0">
                          <a:latin typeface="Tw Cen MT" panose="020B0602020104020603" pitchFamily="34" charset="0"/>
                        </a:rPr>
                        <a:t>Question 1</a:t>
                      </a: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 : Etude de la chrétienté médiévale 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fr-FR" sz="1400" b="1" u="sng" cap="small" baseline="0" dirty="0" smtClean="0">
                          <a:latin typeface="Tw Cen MT" panose="020B0602020104020603" pitchFamily="34" charset="0"/>
                        </a:rPr>
                        <a:t>Question 2</a:t>
                      </a:r>
                      <a:r>
                        <a:rPr lang="fr-FR" sz="1400" b="1" u="none" baseline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: Choix entre l’étude de la société rurale ou celle de la société urbaine (approfondissement de la question 1 ou 2 de cinquième)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863066"/>
              </p:ext>
            </p:extLst>
          </p:nvPr>
        </p:nvGraphicFramePr>
        <p:xfrm>
          <a:off x="1990371" y="715336"/>
          <a:ext cx="6781331" cy="167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4000"/>
                <a:gridCol w="59173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Thème(s)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u="sng" cap="small" baseline="0" dirty="0" smtClean="0">
                          <a:latin typeface="Tw Cen MT" panose="020B0602020104020603" pitchFamily="34" charset="0"/>
                        </a:rPr>
                        <a:t>Thème 1</a:t>
                      </a:r>
                      <a:r>
                        <a:rPr lang="fr-FR" sz="1400" b="1" cap="small" baseline="0" dirty="0" smtClean="0">
                          <a:latin typeface="Tw Cen MT" panose="020B0602020104020603" pitchFamily="34" charset="0"/>
                        </a:rPr>
                        <a:t> : Et avant la France ? (CM1)</a:t>
                      </a:r>
                    </a:p>
                    <a:p>
                      <a:pPr algn="ctr"/>
                      <a:r>
                        <a:rPr lang="fr-FR" sz="1400" b="1" u="sng" cap="small" baseline="0" dirty="0" smtClean="0">
                          <a:latin typeface="Tw Cen MT" panose="020B0602020104020603" pitchFamily="34" charset="0"/>
                        </a:rPr>
                        <a:t>Thème 2</a:t>
                      </a:r>
                      <a:r>
                        <a:rPr lang="fr-FR" sz="1400" b="1" cap="small" baseline="0" dirty="0" smtClean="0">
                          <a:latin typeface="Tw Cen MT" panose="020B0602020104020603" pitchFamily="34" charset="0"/>
                        </a:rPr>
                        <a:t> : Le temps des rois (CM1)</a:t>
                      </a:r>
                      <a:endParaRPr lang="fr-FR" sz="1400" b="1" cap="small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  <a:tr h="468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Sous- thème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fr-FR" sz="1400" b="1" u="sng" cap="small" baseline="0" dirty="0" smtClean="0">
                          <a:latin typeface="Tw Cen MT" panose="020B0602020104020603" pitchFamily="34" charset="0"/>
                        </a:rPr>
                        <a:t>Thème 1 Question 3</a:t>
                      </a: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 : Les grands mouvements et déplacements de populations (IV-X</a:t>
                      </a:r>
                      <a:r>
                        <a:rPr lang="fr-FR" sz="1400" b="1" baseline="30000" dirty="0" smtClean="0">
                          <a:latin typeface="Tw Cen MT" panose="020B0602020104020603" pitchFamily="34" charset="0"/>
                        </a:rPr>
                        <a:t>ème</a:t>
                      </a: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 siècles). 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fr-FR" sz="1400" b="1" u="sng" cap="small" baseline="0" dirty="0" smtClean="0">
                          <a:latin typeface="Tw Cen MT" panose="020B0602020104020603" pitchFamily="34" charset="0"/>
                        </a:rPr>
                        <a:t>Thème 1 Question 4</a:t>
                      </a:r>
                      <a:r>
                        <a:rPr lang="fr-FR" sz="1400" b="1" u="none" cap="small" baseline="0" dirty="0" smtClean="0">
                          <a:latin typeface="Tw Cen MT" panose="020B0602020104020603" pitchFamily="34" charset="0"/>
                        </a:rPr>
                        <a:t> : </a:t>
                      </a:r>
                      <a:r>
                        <a:rPr lang="fr-FR" sz="1400" b="1" u="none" cap="none" baseline="0" dirty="0" smtClean="0">
                          <a:latin typeface="Tw Cen MT" panose="020B0602020104020603" pitchFamily="34" charset="0"/>
                        </a:rPr>
                        <a:t>Clovis et Charlemagne, Mérovingiens et Carolingiens dans la continuité de l’empire romain. </a:t>
                      </a:r>
                      <a:endParaRPr lang="fr-FR" sz="1400" b="1" baseline="0" dirty="0" smtClean="0">
                        <a:latin typeface="Tw Cen MT" panose="020B0602020104020603" pitchFamily="34" charset="0"/>
                      </a:endParaRP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fr-FR" sz="1400" b="1" u="sng" cap="small" baseline="0" dirty="0" smtClean="0">
                          <a:latin typeface="Tw Cen MT" panose="020B0602020104020603" pitchFamily="34" charset="0"/>
                        </a:rPr>
                        <a:t>Thème 2 Question 1</a:t>
                      </a:r>
                      <a:r>
                        <a:rPr lang="fr-FR" sz="1400" b="1" u="none" cap="small" baseline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: Louis IX, le « roi chrétien » au XIII</a:t>
                      </a:r>
                      <a:r>
                        <a:rPr lang="fr-FR" sz="1400" b="1" baseline="30000" dirty="0" smtClean="0">
                          <a:latin typeface="Tw Cen MT" panose="020B0602020104020603" pitchFamily="34" charset="0"/>
                        </a:rPr>
                        <a:t>ème</a:t>
                      </a: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 siècle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100266" y="1143865"/>
            <a:ext cx="1944216" cy="971435"/>
            <a:chOff x="202876" y="1124744"/>
            <a:chExt cx="1944216" cy="971435"/>
          </a:xfrm>
        </p:grpSpPr>
        <p:pic>
          <p:nvPicPr>
            <p:cNvPr id="10" name="Picture 6" descr="http://encatimini.e.n.pic.centerblog.net/xactypu7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6" y="1124744"/>
              <a:ext cx="1944216" cy="971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499841" y="1428943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Cycle 3</a:t>
              </a:r>
            </a:p>
            <a:p>
              <a:r>
                <a:rPr lang="fr-FR" sz="1400" b="1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CM1/CM2/6</a:t>
              </a:r>
              <a:r>
                <a:rPr lang="fr-FR" sz="1400" b="1" cap="small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ème</a:t>
              </a:r>
              <a:endParaRPr lang="fr-FR" sz="1400" b="1" cap="small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100266" y="2799518"/>
            <a:ext cx="1944216" cy="971435"/>
            <a:chOff x="202876" y="1124744"/>
            <a:chExt cx="1944216" cy="971435"/>
          </a:xfrm>
        </p:grpSpPr>
        <p:pic>
          <p:nvPicPr>
            <p:cNvPr id="13" name="Picture 6" descr="http://encatimini.e.n.pic.centerblog.net/xactypu7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6" y="1124744"/>
              <a:ext cx="1944216" cy="971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491826" y="1428943"/>
              <a:ext cx="13195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Cycle 4</a:t>
              </a:r>
            </a:p>
            <a:p>
              <a:r>
                <a:rPr lang="fr-FR" sz="1400" b="1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5</a:t>
              </a:r>
              <a:r>
                <a:rPr lang="fr-FR" sz="1400" b="1" cap="small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ème</a:t>
              </a:r>
              <a:r>
                <a:rPr lang="fr-FR" sz="1400" b="1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/4</a:t>
              </a:r>
              <a:r>
                <a:rPr lang="fr-FR" sz="1400" b="1" cap="small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ème</a:t>
              </a:r>
              <a:r>
                <a:rPr lang="fr-FR" sz="1400" b="1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/3</a:t>
              </a:r>
              <a:r>
                <a:rPr lang="fr-FR" sz="1400" b="1" cap="small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ème</a:t>
              </a:r>
              <a:r>
                <a:rPr lang="fr-FR" sz="1400" b="1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 </a:t>
              </a:r>
              <a:endParaRPr lang="fr-FR" sz="1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347671"/>
              </p:ext>
            </p:extLst>
          </p:nvPr>
        </p:nvGraphicFramePr>
        <p:xfrm>
          <a:off x="1978082" y="2560232"/>
          <a:ext cx="6781331" cy="2529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4000"/>
                <a:gridCol w="59173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Thème(s)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u="sng" cap="small" baseline="0" dirty="0" smtClean="0">
                          <a:latin typeface="Tw Cen MT" panose="020B0602020104020603" pitchFamily="34" charset="0"/>
                        </a:rPr>
                        <a:t>Thème 1</a:t>
                      </a:r>
                      <a:r>
                        <a:rPr lang="fr-FR" sz="1400" b="1" cap="small" baseline="0" dirty="0" smtClean="0">
                          <a:latin typeface="Tw Cen MT" panose="020B0602020104020603" pitchFamily="34" charset="0"/>
                        </a:rPr>
                        <a:t> : Chrétientés et islam (VIe-XIIIe siècles), des mondes en contact (5</a:t>
                      </a:r>
                      <a:r>
                        <a:rPr lang="fr-FR" sz="1400" b="1" cap="small" baseline="30000" dirty="0" smtClean="0">
                          <a:latin typeface="Tw Cen MT" panose="020B0602020104020603" pitchFamily="34" charset="0"/>
                        </a:rPr>
                        <a:t>ème</a:t>
                      </a:r>
                      <a:r>
                        <a:rPr lang="fr-FR" sz="1400" b="1" cap="small" baseline="0" dirty="0" smtClean="0">
                          <a:latin typeface="Tw Cen MT" panose="020B0602020104020603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fr-FR" sz="1400" b="1" u="sng" cap="small" baseline="0" dirty="0" smtClean="0">
                          <a:latin typeface="Tw Cen MT" panose="020B0602020104020603" pitchFamily="34" charset="0"/>
                        </a:rPr>
                        <a:t>Thème 2</a:t>
                      </a:r>
                      <a:r>
                        <a:rPr lang="fr-FR" sz="1400" b="1" cap="small" baseline="0" dirty="0" smtClean="0">
                          <a:latin typeface="Tw Cen MT" panose="020B0602020104020603" pitchFamily="34" charset="0"/>
                        </a:rPr>
                        <a:t> : Société, Église et pouvoir politique dans</a:t>
                      </a:r>
                    </a:p>
                    <a:p>
                      <a:pPr algn="ctr"/>
                      <a:r>
                        <a:rPr lang="fr-FR" sz="1400" b="1" cap="small" baseline="0" dirty="0" smtClean="0">
                          <a:latin typeface="Tw Cen MT" panose="020B0602020104020603" pitchFamily="34" charset="0"/>
                        </a:rPr>
                        <a:t>l’Occident féodal -XIe-XVe siècles (5</a:t>
                      </a:r>
                      <a:r>
                        <a:rPr lang="fr-FR" sz="1400" b="1" cap="small" baseline="30000" dirty="0" smtClean="0">
                          <a:latin typeface="Tw Cen MT" panose="020B0602020104020603" pitchFamily="34" charset="0"/>
                        </a:rPr>
                        <a:t>ème</a:t>
                      </a:r>
                      <a:r>
                        <a:rPr lang="fr-FR" sz="1400" b="1" cap="small" baseline="0" dirty="0" smtClean="0">
                          <a:latin typeface="Tw Cen MT" panose="020B0602020104020603" pitchFamily="34" charset="0"/>
                        </a:rPr>
                        <a:t>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  <a:tr h="46893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Sous- thème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fr-FR" sz="1400" b="1" u="sng" cap="small" baseline="0" dirty="0" smtClean="0">
                          <a:latin typeface="Tw Cen MT" panose="020B0602020104020603" pitchFamily="34" charset="0"/>
                        </a:rPr>
                        <a:t>Thème 1 Question 1</a:t>
                      </a:r>
                      <a:r>
                        <a:rPr lang="fr-FR" sz="1400" b="1" u="none" cap="none" baseline="0" dirty="0" smtClean="0">
                          <a:latin typeface="Tw Cen MT" panose="020B0602020104020603" pitchFamily="34" charset="0"/>
                        </a:rPr>
                        <a:t> : Byzance et l'Europe carolingienne.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fr-FR" sz="1400" b="1" u="sng" cap="small" baseline="0" dirty="0" smtClean="0">
                          <a:latin typeface="Tw Cen MT" panose="020B0602020104020603" pitchFamily="34" charset="0"/>
                        </a:rPr>
                        <a:t>Thème 1 Question 2</a:t>
                      </a:r>
                      <a:r>
                        <a:rPr lang="fr-FR" sz="1400" b="1" u="none" cap="none" baseline="0" dirty="0" smtClean="0">
                          <a:latin typeface="Tw Cen MT" panose="020B0602020104020603" pitchFamily="34" charset="0"/>
                        </a:rPr>
                        <a:t> : De la naissance de l'islam à la prise de Bagdad par les Mongols : pouvoirs, sociétés, cultures.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fr-FR" sz="1400" b="1" u="sng" cap="small" baseline="0" dirty="0" smtClean="0">
                          <a:latin typeface="Tw Cen MT" panose="020B0602020104020603" pitchFamily="34" charset="0"/>
                        </a:rPr>
                        <a:t>Thème 2 Question 1</a:t>
                      </a: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 : L’ordre seigneurial : la formation et la domination des campagnes.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fr-FR" sz="1400" b="1" u="sng" cap="small" baseline="0" dirty="0" smtClean="0">
                          <a:latin typeface="Tw Cen MT" panose="020B0602020104020603" pitchFamily="34" charset="0"/>
                        </a:rPr>
                        <a:t>Thème 2 Question 2</a:t>
                      </a:r>
                      <a:r>
                        <a:rPr lang="fr-FR" sz="1400" b="1" u="none" cap="small" baseline="0" dirty="0" smtClean="0">
                          <a:latin typeface="Tw Cen MT" panose="020B0602020104020603" pitchFamily="34" charset="0"/>
                        </a:rPr>
                        <a:t> : </a:t>
                      </a:r>
                      <a:r>
                        <a:rPr lang="fr-FR" sz="1400" b="1" u="none" baseline="0" dirty="0" smtClean="0">
                          <a:latin typeface="Tw Cen MT" panose="020B0602020104020603" pitchFamily="34" charset="0"/>
                        </a:rPr>
                        <a:t>L’émergence</a:t>
                      </a: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 d’une nouvelle société urbaine.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fr-FR" sz="1400" b="1" u="sng" cap="small" baseline="0" dirty="0" smtClean="0">
                          <a:latin typeface="Tw Cen MT" panose="020B0602020104020603" pitchFamily="34" charset="0"/>
                        </a:rPr>
                        <a:t>Thème 2 Question 3</a:t>
                      </a:r>
                      <a:r>
                        <a:rPr lang="fr-FR" sz="1400" b="1" u="none" cap="small" baseline="0" dirty="0" smtClean="0">
                          <a:latin typeface="Tw Cen MT" panose="020B0602020104020603" pitchFamily="34" charset="0"/>
                        </a:rPr>
                        <a:t> : </a:t>
                      </a:r>
                      <a:r>
                        <a:rPr lang="fr-FR" sz="1400" b="1" u="none" baseline="0" dirty="0" smtClean="0">
                          <a:latin typeface="Tw Cen MT" panose="020B0602020104020603" pitchFamily="34" charset="0"/>
                        </a:rPr>
                        <a:t>L’affirmation</a:t>
                      </a: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 de l’État monarchique dans le Royaume des Capétiens et des Valois.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7632000" y="288459"/>
            <a:ext cx="1404000" cy="84250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u="sng" dirty="0" smtClean="0">
                <a:latin typeface="Tw Cen MT" pitchFamily="34" charset="0"/>
              </a:rPr>
              <a:t>NB</a:t>
            </a:r>
            <a:r>
              <a:rPr lang="fr-FR" sz="1200" b="1" i="1" dirty="0" smtClean="0">
                <a:latin typeface="Tw Cen MT" pitchFamily="34" charset="0"/>
              </a:rPr>
              <a:t> : les élèves de 6</a:t>
            </a:r>
            <a:r>
              <a:rPr lang="fr-FR" sz="1200" b="1" i="1" baseline="30000" dirty="0" smtClean="0">
                <a:latin typeface="Tw Cen MT" pitchFamily="34" charset="0"/>
              </a:rPr>
              <a:t>ème</a:t>
            </a:r>
            <a:r>
              <a:rPr lang="fr-FR" sz="1200" b="1" i="1" dirty="0" smtClean="0">
                <a:latin typeface="Tw Cen MT" pitchFamily="34" charset="0"/>
              </a:rPr>
              <a:t> possèderont ces prérequis dans deux ans…</a:t>
            </a:r>
            <a:endParaRPr lang="fr-FR" sz="1200" b="1" i="1" dirty="0">
              <a:latin typeface="Tw Cen M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6793" y="3850253"/>
            <a:ext cx="1404000" cy="84250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dirty="0" smtClean="0">
                <a:latin typeface="Tw Cen MT" pitchFamily="34" charset="0"/>
              </a:rPr>
              <a:t>La classe de 5</a:t>
            </a:r>
            <a:r>
              <a:rPr lang="fr-FR" sz="1200" b="1" i="1" baseline="30000" dirty="0" smtClean="0">
                <a:latin typeface="Tw Cen MT" pitchFamily="34" charset="0"/>
              </a:rPr>
              <a:t>ème</a:t>
            </a:r>
            <a:r>
              <a:rPr lang="fr-FR" sz="1200" b="1" i="1" dirty="0" smtClean="0">
                <a:latin typeface="Tw Cen MT" pitchFamily="34" charset="0"/>
              </a:rPr>
              <a:t> est centrale dans l’enseignement de l’histoire médiévale</a:t>
            </a:r>
            <a:endParaRPr lang="fr-FR" sz="1200" b="1" i="1" dirty="0">
              <a:latin typeface="Tw Cen M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6793" y="5827024"/>
            <a:ext cx="1404000" cy="972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dirty="0" smtClean="0">
                <a:latin typeface="Tw Cen MT" pitchFamily="34" charset="0"/>
              </a:rPr>
              <a:t>La classe de 2</a:t>
            </a:r>
            <a:r>
              <a:rPr lang="fr-FR" sz="1200" b="1" i="1" baseline="30000" dirty="0" smtClean="0">
                <a:latin typeface="Tw Cen MT" pitchFamily="34" charset="0"/>
              </a:rPr>
              <a:t>nde</a:t>
            </a:r>
            <a:r>
              <a:rPr lang="fr-FR" sz="1200" b="1" i="1" dirty="0" smtClean="0">
                <a:latin typeface="Tw Cen MT" pitchFamily="34" charset="0"/>
              </a:rPr>
              <a:t> est le seul niveau de lycée qui enseigne des thématiques médiévales</a:t>
            </a:r>
            <a:endParaRPr lang="fr-FR" sz="1200" b="1" i="1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Personnalisé 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6324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22397</TotalTime>
  <Words>312</Words>
  <Application>Microsoft Office PowerPoint</Application>
  <PresentationFormat>Affichage à l'écran (4:3)</PresentationFormat>
  <Paragraphs>35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1360</cp:revision>
  <cp:lastPrinted>2017-02-25T20:34:12Z</cp:lastPrinted>
  <dcterms:created xsi:type="dcterms:W3CDTF">2016-10-08T10:39:39Z</dcterms:created>
  <dcterms:modified xsi:type="dcterms:W3CDTF">2017-03-18T18:47:21Z</dcterms:modified>
</cp:coreProperties>
</file>