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77" r:id="rId2"/>
    <p:sldId id="278" r:id="rId3"/>
    <p:sldId id="279" r:id="rId4"/>
    <p:sldId id="281" r:id="rId5"/>
    <p:sldId id="282" r:id="rId6"/>
    <p:sldId id="283" r:id="rId7"/>
    <p:sldId id="284" r:id="rId8"/>
    <p:sldId id="285" r:id="rId9"/>
    <p:sldId id="286" r:id="rId10"/>
    <p:sldId id="288" r:id="rId11"/>
    <p:sldId id="289" r:id="rId12"/>
    <p:sldId id="290"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442"/>
    <a:srgbClr val="FFA3A5"/>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150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4F4E0-00A1-4C79-ABE0-91565250C20A}" type="datetimeFigureOut">
              <a:rPr lang="fr-FR" smtClean="0"/>
              <a:t>31/05/2016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76133-FED7-4CD6-932C-D8C32FCCF899}" type="slidenum">
              <a:rPr lang="fr-FR" smtClean="0"/>
              <a:t>‹N°›</a:t>
            </a:fld>
            <a:endParaRPr lang="fr-FR"/>
          </a:p>
        </p:txBody>
      </p:sp>
    </p:spTree>
    <p:extLst>
      <p:ext uri="{BB962C8B-B14F-4D97-AF65-F5344CB8AC3E}">
        <p14:creationId xmlns:p14="http://schemas.microsoft.com/office/powerpoint/2010/main" val="81994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20DB96D-ABF8-4A80-8493-088B0F8B7FC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15829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0E2B7224-994A-444C-B452-C524566FC0F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4196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9822A01-BD08-4B89-9933-CE12FC81BDE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9961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15077A-7213-4DB2-AABA-9581D64D3C7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192087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9165D1C-34C4-4EC1-9942-C4D8F427854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239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723FDBC-5D88-413B-809D-38EBBEE71A2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6683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1870958-E865-4BC0-AAD7-E8F2E50B83F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3415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F906B294-E2B8-4021-8791-EE87B94D6D0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28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11456A8D-F71E-446F-B5A9-9161DEA0B11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82102362"/>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61761273-8210-477B-A30F-16CA43656B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7381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ACA07A-5C1B-4A38-A81A-304A4C6B303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5889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fr-FR"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85103B6-9ED6-4AE2-812F-188F9DD7EC81}" type="slidenum">
              <a:rPr lang="fr-FR" smtClean="0">
                <a:solidFill>
                  <a:prstClr val="black">
                    <a:tint val="75000"/>
                  </a:prstClr>
                </a:solidFill>
              </a:rPr>
              <a:pPr defTabSz="457200"/>
              <a:t>‹N°›</a:t>
            </a:fld>
            <a:endParaRPr lang="fr-FR" smtClean="0">
              <a:solidFill>
                <a:prstClr val="black">
                  <a:tint val="75000"/>
                </a:prstClr>
              </a:solidFill>
            </a:endParaRPr>
          </a:p>
        </p:txBody>
      </p:sp>
    </p:spTree>
    <p:extLst>
      <p:ext uri="{BB962C8B-B14F-4D97-AF65-F5344CB8AC3E}">
        <p14:creationId xmlns:p14="http://schemas.microsoft.com/office/powerpoint/2010/main" val="1572889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7ycUP3l_Pms&amp;feature=youtu.be"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Rectangle 2"/>
          <p:cNvSpPr/>
          <p:nvPr/>
        </p:nvSpPr>
        <p:spPr>
          <a:xfrm>
            <a:off x="2910625" y="103031"/>
            <a:ext cx="6133567" cy="707886"/>
          </a:xfrm>
          <a:prstGeom prst="rect">
            <a:avLst/>
          </a:prstGeom>
        </p:spPr>
        <p:txBody>
          <a:bodyPr wrap="square">
            <a:spAutoFit/>
          </a:bodyPr>
          <a:lstStyle/>
          <a:p>
            <a:pPr algn="r" defTabSz="457200"/>
            <a:r>
              <a:rPr lang="fr-FR" sz="2000" b="1" dirty="0">
                <a:solidFill>
                  <a:prstClr val="white"/>
                </a:solidFill>
                <a:latin typeface="Tw Cen MT" pitchFamily="34" charset="0"/>
              </a:rPr>
              <a:t>3</a:t>
            </a:r>
            <a:r>
              <a:rPr lang="fr-FR" sz="2000" b="1" baseline="30000" dirty="0">
                <a:solidFill>
                  <a:prstClr val="white"/>
                </a:solidFill>
                <a:latin typeface="Tw Cen MT" pitchFamily="34" charset="0"/>
              </a:rPr>
              <a:t>ème</a:t>
            </a:r>
            <a:r>
              <a:rPr lang="fr-FR" sz="2000" b="1" dirty="0">
                <a:solidFill>
                  <a:prstClr val="white"/>
                </a:solidFill>
                <a:latin typeface="Tw Cen MT" pitchFamily="34" charset="0"/>
              </a:rPr>
              <a:t> </a:t>
            </a:r>
            <a:r>
              <a:rPr lang="fr-FR" sz="2000" b="1" dirty="0" smtClean="0">
                <a:solidFill>
                  <a:prstClr val="white"/>
                </a:solidFill>
                <a:latin typeface="Tw Cen MT" pitchFamily="34" charset="0"/>
              </a:rPr>
              <a:t>Histoire</a:t>
            </a:r>
            <a:endParaRPr lang="fr-FR" sz="2000" b="1" dirty="0">
              <a:solidFill>
                <a:prstClr val="white"/>
              </a:solidFill>
              <a:latin typeface="Tw Cen MT" pitchFamily="34" charset="0"/>
            </a:endParaRPr>
          </a:p>
          <a:p>
            <a:pPr algn="r" defTabSz="457200"/>
            <a:r>
              <a:rPr lang="fr-FR" sz="2000" b="1" dirty="0">
                <a:solidFill>
                  <a:prstClr val="white"/>
                </a:solidFill>
                <a:latin typeface="Tw Cen MT" pitchFamily="34" charset="0"/>
              </a:rPr>
              <a:t>Thème 1 : L’Europe, théâtre majeur des guerres totales</a:t>
            </a:r>
          </a:p>
        </p:txBody>
      </p:sp>
      <p:sp>
        <p:nvSpPr>
          <p:cNvPr id="5" name="ZoneTexte 4"/>
          <p:cNvSpPr txBox="1"/>
          <p:nvPr/>
        </p:nvSpPr>
        <p:spPr>
          <a:xfrm>
            <a:off x="631065" y="2704563"/>
            <a:ext cx="8245701" cy="2554545"/>
          </a:xfrm>
          <a:prstGeom prst="rect">
            <a:avLst/>
          </a:prstGeom>
          <a:solidFill>
            <a:srgbClr val="111925">
              <a:alpha val="69000"/>
            </a:srgbClr>
          </a:solidFill>
        </p:spPr>
        <p:txBody>
          <a:bodyPr wrap="square" rtlCol="0">
            <a:spAutoFit/>
          </a:bodyPr>
          <a:lstStyle/>
          <a:p>
            <a:pPr defTabSz="457200"/>
            <a:r>
              <a:rPr lang="fr-FR" sz="4000" b="1" dirty="0">
                <a:solidFill>
                  <a:prstClr val="white"/>
                </a:solidFill>
                <a:latin typeface="Tw Cen MT" panose="020B0602020104020603" pitchFamily="34" charset="0"/>
              </a:rPr>
              <a:t>LA FRANCE DEFAITE ET OCCUPEE. </a:t>
            </a:r>
          </a:p>
          <a:p>
            <a:pPr defTabSz="457200"/>
            <a:r>
              <a:rPr lang="fr-FR" sz="4000" b="1" dirty="0">
                <a:solidFill>
                  <a:prstClr val="white"/>
                </a:solidFill>
                <a:latin typeface="Tw Cen MT" panose="020B0602020104020603" pitchFamily="34" charset="0"/>
              </a:rPr>
              <a:t>REGIME DE VICHY, COLLABORATION, RESISTANCE. </a:t>
            </a:r>
            <a:endParaRPr lang="fr-FR" sz="4000" b="1" dirty="0" smtClean="0">
              <a:solidFill>
                <a:prstClr val="white"/>
              </a:solidFill>
              <a:latin typeface="Tw Cen MT" panose="020B0602020104020603" pitchFamily="34" charset="0"/>
            </a:endParaRPr>
          </a:p>
          <a:p>
            <a:pPr defTabSz="457200"/>
            <a:r>
              <a:rPr lang="fr-FR" sz="4000" b="1" dirty="0" smtClean="0">
                <a:solidFill>
                  <a:prstClr val="white"/>
                </a:solidFill>
                <a:latin typeface="Tw Cen MT" panose="020B0602020104020603" pitchFamily="34" charset="0"/>
              </a:rPr>
              <a:t>PROPOSITION PEDAGOGIQUE</a:t>
            </a:r>
            <a:endParaRPr lang="fr-FR" sz="4000" b="1" dirty="0">
              <a:solidFill>
                <a:prstClr val="white"/>
              </a:solidFill>
              <a:latin typeface="Tw Cen MT" panose="020B0602020104020603" pitchFamily="34" charset="0"/>
            </a:endParaRPr>
          </a:p>
        </p:txBody>
      </p:sp>
      <p:sp>
        <p:nvSpPr>
          <p:cNvPr id="7" name="Rectangle 6"/>
          <p:cNvSpPr/>
          <p:nvPr/>
        </p:nvSpPr>
        <p:spPr>
          <a:xfrm>
            <a:off x="0" y="0"/>
            <a:ext cx="257576" cy="6858000"/>
          </a:xfrm>
          <a:prstGeom prst="rect">
            <a:avLst/>
          </a:prstGeom>
          <a:solidFill>
            <a:schemeClr val="bg1">
              <a:lumMod val="50000"/>
            </a:schemeClr>
          </a:solidFill>
          <a:ln>
            <a:solidFill>
              <a:schemeClr val="bg1">
                <a:lumMod val="50000"/>
              </a:schemeClr>
            </a:solidFill>
          </a:ln>
        </p:spPr>
        <p:style>
          <a:lnRef idx="1">
            <a:schemeClr val="accent5"/>
          </a:lnRef>
          <a:fillRef idx="3">
            <a:schemeClr val="accent5"/>
          </a:fillRef>
          <a:effectRef idx="2">
            <a:schemeClr val="accent5"/>
          </a:effectRef>
          <a:fontRef idx="minor">
            <a:schemeClr val="lt1"/>
          </a:fontRef>
        </p:style>
        <p:txBody>
          <a:bodyPr vert="vert270" rtlCol="0" anchor="ctr"/>
          <a:lstStyle/>
          <a:p>
            <a:pPr algn="ctr" defTabSz="457200"/>
            <a:r>
              <a:rPr lang="fr-FR" sz="1600" b="1" cap="small" dirty="0">
                <a:solidFill>
                  <a:prstClr val="white"/>
                </a:solidFill>
                <a:effectLst>
                  <a:outerShdw blurRad="38100" dist="38100" dir="2700000" algn="tl">
                    <a:srgbClr val="000000">
                      <a:alpha val="43137"/>
                    </a:srgbClr>
                  </a:outerShdw>
                </a:effectLst>
                <a:latin typeface="Tw Cen MT" pitchFamily="34" charset="0"/>
              </a:rPr>
              <a:t>STAGE REFORME</a:t>
            </a:r>
          </a:p>
        </p:txBody>
      </p:sp>
    </p:spTree>
    <p:extLst>
      <p:ext uri="{BB962C8B-B14F-4D97-AF65-F5344CB8AC3E}">
        <p14:creationId xmlns:p14="http://schemas.microsoft.com/office/powerpoint/2010/main" val="316581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75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47730" y="193183"/>
            <a:ext cx="8448540" cy="914400"/>
          </a:xfrm>
          <a:solidFill>
            <a:schemeClr val="bg1">
              <a:lumMod val="85000"/>
            </a:schemeClr>
          </a:solidFill>
        </p:spPr>
        <p:txBody>
          <a:bodyPr>
            <a:noAutofit/>
          </a:bodyPr>
          <a:lstStyle/>
          <a:p>
            <a:r>
              <a:rPr lang="fr-FR" sz="2000" b="1" dirty="0">
                <a:latin typeface="+mn-lt"/>
              </a:rPr>
              <a:t>Allocution de Gaston Monnerville, président du Conseil de la République lors du transfert au Panthéon national des dépouilles de Victor Schœlcher et Félix Eboué, le 19 mai 1949</a:t>
            </a:r>
            <a:endParaRPr lang="fr-FR" sz="2000" dirty="0">
              <a:latin typeface="+mn-lt"/>
            </a:endParaRPr>
          </a:p>
        </p:txBody>
      </p:sp>
      <p:sp>
        <p:nvSpPr>
          <p:cNvPr id="4" name="Espace réservé du contenu 3"/>
          <p:cNvSpPr>
            <a:spLocks noGrp="1"/>
          </p:cNvSpPr>
          <p:nvPr>
            <p:ph idx="1"/>
          </p:nvPr>
        </p:nvSpPr>
        <p:spPr>
          <a:xfrm>
            <a:off x="0" y="1300766"/>
            <a:ext cx="9144000" cy="5396249"/>
          </a:xfrm>
          <a:solidFill>
            <a:schemeClr val="bg1"/>
          </a:solidFill>
        </p:spPr>
        <p:txBody>
          <a:bodyPr>
            <a:noAutofit/>
          </a:bodyPr>
          <a:lstStyle/>
          <a:p>
            <a:pPr marL="0" indent="0">
              <a:buNone/>
            </a:pPr>
            <a:r>
              <a:rPr lang="fr-FR" sz="1900" dirty="0" smtClean="0"/>
              <a:t>«</a:t>
            </a:r>
            <a:r>
              <a:rPr lang="fr-FR" sz="1900" dirty="0"/>
              <a:t> </a:t>
            </a:r>
            <a:r>
              <a:rPr lang="fr-FR" sz="1900" u="sng" dirty="0"/>
              <a:t>L’homme qui a consacré sa vie à la lutte pour la libération des hommes : Victor Schœlcher,</a:t>
            </a:r>
            <a:r>
              <a:rPr lang="fr-FR" sz="1900" dirty="0"/>
              <a:t> et </a:t>
            </a:r>
            <a:r>
              <a:rPr lang="fr-FR" sz="1900" u="sng" dirty="0"/>
              <a:t>l’un des fils les plus représentatifs des effets de cette libération, Félix Ebo</a:t>
            </a:r>
            <a:r>
              <a:rPr lang="fr-FR" sz="1900" dirty="0"/>
              <a:t>ué, sont solennellement inhumés au Panthéon, par la volonté de la nation française</a:t>
            </a:r>
            <a:r>
              <a:rPr lang="fr-FR" sz="1900" dirty="0" smtClean="0"/>
              <a:t>.</a:t>
            </a:r>
            <a:endParaRPr lang="fr-FR" sz="1900" dirty="0"/>
          </a:p>
          <a:p>
            <a:pPr marL="0" indent="0">
              <a:buNone/>
            </a:pPr>
            <a:r>
              <a:rPr lang="fr-FR" sz="1900" dirty="0"/>
              <a:t>Toute sa vie, Victor Schœlcher refusa de reconnaître les différences entre les hommes, se dressa contre les injustices, lutta, sans merci, contre l’esclavage des Noirs, au nom du respect de la dignité humaine  (…) Schœlcher avait dit « Aux Noirs libérés, la République donne pour patrie la France. » </a:t>
            </a:r>
          </a:p>
          <a:p>
            <a:pPr marL="0" indent="0">
              <a:buNone/>
            </a:pPr>
            <a:r>
              <a:rPr lang="fr-FR" sz="1900" dirty="0"/>
              <a:t>Félix Eboué a justifié ce geste. (…) Premier résistant d’Outre-mer, il symbolise la volonté des fils d’Outre-mer de rester fidèles au  message exaltant de Victor Schœlcher. Ce message d’humanité a guidé Félix Eboué et nous tous, résistants d’Outre-mer, à l’heure où (…) avec la France risquait de sombrer la Liberté.  C’est ce message qui illuminait le front de ces hommes d’Outre-mer, lorsque, répondant à l’appel de leur frère Félix Eboué, ils partirent pour la croisade de la libération, surgissant du Tchad à travers le Fezzan, parcourant victorieusement la Libye, la Tripolitaine, la Tunisie, remontant la vallée du Rhône, et parvinrent en Alsace, devant Colmar, patrie de Victor Schœlcher, où mêlant leur sang rouge au sang rouge de leurs frères blanc, </a:t>
            </a:r>
            <a:r>
              <a:rPr lang="fr-FR" sz="1900" u="sng" dirty="0"/>
              <a:t>ils libérèrent à leur tour le berceau de leur libérateur.</a:t>
            </a:r>
            <a:r>
              <a:rPr lang="fr-FR" sz="1900" dirty="0"/>
              <a:t> A l’appel de Félix Eboué, ces fils d’affranchis se jetèrent dans la lutte, non comme des mercenaires sans âme, mais comme des hommes qui, depuis Schœlcher et grâce à Schœlcher, ont compris qu’il n’est pas au monde de bien supérieur à la liberté. (...) </a:t>
            </a:r>
            <a:r>
              <a:rPr lang="fr-FR" sz="1900" dirty="0" smtClean="0"/>
              <a:t>»</a:t>
            </a:r>
            <a:endParaRPr lang="fr-FR" sz="1900" dirty="0"/>
          </a:p>
        </p:txBody>
      </p:sp>
    </p:spTree>
    <p:extLst>
      <p:ext uri="{BB962C8B-B14F-4D97-AF65-F5344CB8AC3E}">
        <p14:creationId xmlns:p14="http://schemas.microsoft.com/office/powerpoint/2010/main" val="2852957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1">
              <a:lumMod val="95000"/>
            </a:schemeClr>
          </a:solidFill>
        </p:spPr>
        <p:txBody>
          <a:bodyPr>
            <a:normAutofit/>
          </a:bodyPr>
          <a:lstStyle/>
          <a:p>
            <a:r>
              <a:rPr lang="fr-FR" sz="3200" dirty="0" smtClean="0"/>
              <a:t>DIFFICULTÉS MAIS AUSSI INTÉRÊT D’UNE ENTRÉE PAR LA MÉMOIRE :</a:t>
            </a:r>
            <a:endParaRPr lang="fr-FR" sz="3200" dirty="0"/>
          </a:p>
        </p:txBody>
      </p:sp>
      <p:sp>
        <p:nvSpPr>
          <p:cNvPr id="3" name="Espace réservé du contenu 2"/>
          <p:cNvSpPr>
            <a:spLocks noGrp="1"/>
          </p:cNvSpPr>
          <p:nvPr>
            <p:ph idx="1"/>
          </p:nvPr>
        </p:nvSpPr>
        <p:spPr>
          <a:xfrm>
            <a:off x="628650" y="2016694"/>
            <a:ext cx="7886700" cy="4261276"/>
          </a:xfrm>
          <a:solidFill>
            <a:schemeClr val="bg1"/>
          </a:solidFill>
        </p:spPr>
        <p:txBody>
          <a:bodyPr/>
          <a:lstStyle/>
          <a:p>
            <a:pPr>
              <a:buFontTx/>
              <a:buChar char="-"/>
            </a:pPr>
            <a:r>
              <a:rPr lang="fr-FR" dirty="0" smtClean="0"/>
              <a:t>décoder la mise en scène d’une « geste » républicaine empreinte de paternalisme (difficile pour des quatrième) ;</a:t>
            </a:r>
          </a:p>
          <a:p>
            <a:pPr>
              <a:buFontTx/>
              <a:buChar char="-"/>
            </a:pPr>
            <a:r>
              <a:rPr lang="fr-FR" dirty="0"/>
              <a:t>r</a:t>
            </a:r>
            <a:r>
              <a:rPr lang="fr-FR" dirty="0" smtClean="0"/>
              <a:t>éinvestir le champ de l’histoire en faisant ressortir cet épisode historique du trou mémoriel dans lequel il est tombé ;</a:t>
            </a:r>
          </a:p>
          <a:p>
            <a:pPr>
              <a:buFontTx/>
              <a:buChar char="-"/>
            </a:pPr>
            <a:r>
              <a:rPr lang="fr-FR" dirty="0" smtClean="0"/>
              <a:t>enclencher la réflexion sur les mémoires qui seront étudiées au lycée ;</a:t>
            </a:r>
          </a:p>
          <a:p>
            <a:pPr>
              <a:buFontTx/>
              <a:buChar char="-"/>
            </a:pPr>
            <a:r>
              <a:rPr lang="fr-FR" dirty="0" smtClean="0"/>
              <a:t>perception fractionnée d’un acteur de l’histoire.</a:t>
            </a:r>
          </a:p>
          <a:p>
            <a:pPr>
              <a:buFontTx/>
              <a:buChar char="-"/>
            </a:pPr>
            <a:endParaRPr lang="fr-FR" dirty="0" smtClean="0"/>
          </a:p>
          <a:p>
            <a:pPr>
              <a:buFontTx/>
              <a:buChar char="-"/>
            </a:pPr>
            <a:endParaRPr lang="fr-FR" dirty="0" smtClean="0"/>
          </a:p>
          <a:p>
            <a:pPr>
              <a:buFontTx/>
              <a:buChar char="-"/>
            </a:pPr>
            <a:endParaRPr lang="fr-FR" dirty="0" smtClean="0"/>
          </a:p>
          <a:p>
            <a:pPr>
              <a:buFontTx/>
              <a:buChar char="-"/>
            </a:pPr>
            <a:endParaRPr lang="fr-FR" dirty="0"/>
          </a:p>
        </p:txBody>
      </p:sp>
    </p:spTree>
    <p:extLst>
      <p:ext uri="{BB962C8B-B14F-4D97-AF65-F5344CB8AC3E}">
        <p14:creationId xmlns:p14="http://schemas.microsoft.com/office/powerpoint/2010/main" val="20727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44103" y="228649"/>
            <a:ext cx="8228765" cy="631160"/>
          </a:xfrm>
          <a:solidFill>
            <a:schemeClr val="bg1">
              <a:lumMod val="85000"/>
            </a:schemeClr>
          </a:solidFill>
        </p:spPr>
        <p:txBody>
          <a:bodyPr>
            <a:normAutofit fontScale="90000"/>
          </a:bodyPr>
          <a:lstStyle/>
          <a:p>
            <a:r>
              <a:rPr lang="fr-FR" dirty="0">
                <a:latin typeface="+mn-lt"/>
              </a:rPr>
              <a:t>A</a:t>
            </a:r>
            <a:r>
              <a:rPr lang="fr-FR" dirty="0" smtClean="0">
                <a:latin typeface="+mn-lt"/>
              </a:rPr>
              <a:t>pproche d’histoire des arts </a:t>
            </a:r>
            <a:endParaRPr lang="fr-FR" dirty="0">
              <a:latin typeface="+mn-lt"/>
            </a:endParaRPr>
          </a:p>
        </p:txBody>
      </p:sp>
      <p:sp>
        <p:nvSpPr>
          <p:cNvPr id="3" name="Espace réservé du contenu 2"/>
          <p:cNvSpPr>
            <a:spLocks noGrp="1"/>
          </p:cNvSpPr>
          <p:nvPr>
            <p:ph idx="1"/>
          </p:nvPr>
        </p:nvSpPr>
        <p:spPr>
          <a:xfrm>
            <a:off x="544103" y="1105470"/>
            <a:ext cx="8228766" cy="5486400"/>
          </a:xfrm>
          <a:solidFill>
            <a:schemeClr val="bg1"/>
          </a:solidFill>
        </p:spPr>
        <p:txBody>
          <a:bodyPr>
            <a:normAutofit/>
          </a:bodyPr>
          <a:lstStyle/>
          <a:p>
            <a:pPr marL="0" indent="0">
              <a:buNone/>
            </a:pPr>
            <a:r>
              <a:rPr lang="fr-FR" sz="2000" b="1" dirty="0"/>
              <a:t>M</a:t>
            </a:r>
            <a:r>
              <a:rPr lang="fr-FR" sz="2000" b="1" dirty="0" smtClean="0"/>
              <a:t>onument</a:t>
            </a:r>
            <a:r>
              <a:rPr lang="fr-FR" sz="2000" dirty="0" smtClean="0"/>
              <a:t> a </a:t>
            </a:r>
            <a:r>
              <a:rPr lang="fr-FR" sz="2000" dirty="0"/>
              <a:t>été réalisé pour commémorer à la fois la mémoire de </a:t>
            </a:r>
            <a:r>
              <a:rPr lang="fr-FR" sz="2000" b="1" dirty="0"/>
              <a:t>Victor </a:t>
            </a:r>
            <a:r>
              <a:rPr lang="fr-FR" sz="2000" b="1" dirty="0" err="1"/>
              <a:t>Schoelcher</a:t>
            </a:r>
            <a:r>
              <a:rPr lang="fr-FR" sz="2000" b="1" dirty="0"/>
              <a:t> </a:t>
            </a:r>
            <a:r>
              <a:rPr lang="fr-FR" sz="2000" dirty="0"/>
              <a:t>mais aussi l'abolition de l'esclavage. </a:t>
            </a:r>
            <a:r>
              <a:rPr lang="fr-FR" sz="2000" dirty="0" smtClean="0"/>
              <a:t>Il a </a:t>
            </a:r>
            <a:r>
              <a:rPr lang="fr-FR" sz="2000" dirty="0"/>
              <a:t>été réalisé en 1896-1897 par le sculpteur français Ernest-Louis </a:t>
            </a:r>
            <a:r>
              <a:rPr lang="fr-FR" sz="2000" dirty="0" err="1"/>
              <a:t>Barrias</a:t>
            </a:r>
            <a:r>
              <a:rPr lang="fr-FR" sz="2000" dirty="0"/>
              <a:t> (1841 - 1905</a:t>
            </a:r>
            <a:r>
              <a:rPr lang="fr-FR" sz="2000" dirty="0" smtClean="0"/>
              <a:t>). La </a:t>
            </a:r>
            <a:r>
              <a:rPr lang="fr-FR" sz="2000" dirty="0"/>
              <a:t>sculpture en bronze représente deux personnages : Victor </a:t>
            </a:r>
            <a:r>
              <a:rPr lang="fr-FR" sz="2000" dirty="0" err="1"/>
              <a:t>Schoelcher</a:t>
            </a:r>
            <a:r>
              <a:rPr lang="fr-FR" sz="2000" dirty="0"/>
              <a:t> tend son bras droit tandis que sa main gauche est posée sur l'épaule d'un jeune esclave </a:t>
            </a:r>
            <a:r>
              <a:rPr lang="fr-FR" sz="2000" dirty="0" smtClean="0"/>
              <a:t>libéré</a:t>
            </a:r>
            <a:r>
              <a:rPr lang="fr-FR" sz="2000" dirty="0"/>
              <a:t> </a:t>
            </a:r>
            <a:r>
              <a:rPr lang="fr-FR" sz="2000" dirty="0" smtClean="0"/>
              <a:t>       </a:t>
            </a:r>
          </a:p>
          <a:p>
            <a:pPr marL="0" indent="0">
              <a:lnSpc>
                <a:spcPct val="100000"/>
              </a:lnSpc>
              <a:spcBef>
                <a:spcPts val="0"/>
              </a:spcBef>
              <a:buNone/>
            </a:pPr>
            <a:r>
              <a:rPr lang="fr-FR" sz="2000" dirty="0" smtClean="0"/>
              <a:t>         dimension paternaliste</a:t>
            </a:r>
          </a:p>
          <a:p>
            <a:pPr marL="0" indent="0">
              <a:lnSpc>
                <a:spcPct val="100000"/>
              </a:lnSpc>
              <a:spcBef>
                <a:spcPts val="0"/>
              </a:spcBef>
              <a:buNone/>
            </a:pPr>
            <a:r>
              <a:rPr lang="fr-FR" sz="2000" dirty="0" smtClean="0"/>
              <a:t>La </a:t>
            </a:r>
            <a:r>
              <a:rPr lang="fr-FR" sz="2000" dirty="0"/>
              <a:t>Guyane a été la première colonie française  à avoir marqué sa reconnaissance à l'abolitionniste en érigeant une statue à sa mémoire. A cet effet une souscription fut organisée après sa mort survenue en 1893</a:t>
            </a:r>
            <a:r>
              <a:rPr lang="fr-FR" sz="2000" dirty="0" smtClean="0"/>
              <a:t>.</a:t>
            </a:r>
          </a:p>
          <a:p>
            <a:pPr marL="0" indent="0">
              <a:lnSpc>
                <a:spcPct val="100000"/>
              </a:lnSpc>
              <a:spcBef>
                <a:spcPts val="0"/>
              </a:spcBef>
              <a:buNone/>
            </a:pPr>
            <a:endParaRPr lang="fr-FR" sz="2000" dirty="0"/>
          </a:p>
          <a:p>
            <a:pPr marL="0" indent="0">
              <a:lnSpc>
                <a:spcPct val="100000"/>
              </a:lnSpc>
              <a:spcBef>
                <a:spcPts val="0"/>
              </a:spcBef>
              <a:buNone/>
            </a:pPr>
            <a:r>
              <a:rPr lang="fr-FR" sz="2000" b="1" dirty="0"/>
              <a:t>Monument Félix Eboué</a:t>
            </a:r>
            <a:r>
              <a:rPr lang="fr-FR" sz="2000" dirty="0"/>
              <a:t> inauguré à Cayenne, place des Palmistes le 1er décembre 1957, architecte : J. </a:t>
            </a:r>
            <a:r>
              <a:rPr lang="fr-FR" sz="2000" dirty="0" err="1"/>
              <a:t>Desvallières</a:t>
            </a:r>
            <a:r>
              <a:rPr lang="fr-FR" sz="2000" dirty="0"/>
              <a:t> ; sculpteur : M. </a:t>
            </a:r>
            <a:r>
              <a:rPr lang="fr-FR" sz="2000" dirty="0" smtClean="0"/>
              <a:t>Gardon.</a:t>
            </a:r>
            <a:endParaRPr lang="fr-FR" sz="2000" dirty="0"/>
          </a:p>
          <a:p>
            <a:pPr marL="0" indent="0">
              <a:lnSpc>
                <a:spcPct val="100000"/>
              </a:lnSpc>
              <a:spcBef>
                <a:spcPts val="0"/>
              </a:spcBef>
              <a:buNone/>
            </a:pPr>
            <a:r>
              <a:rPr lang="fr-FR" sz="2000" dirty="0" smtClean="0"/>
              <a:t>Monument imposant </a:t>
            </a:r>
            <a:r>
              <a:rPr lang="fr-FR" sz="2000" dirty="0"/>
              <a:t>élevé à la mémoire </a:t>
            </a:r>
            <a:r>
              <a:rPr lang="fr-FR" sz="2000" dirty="0" smtClean="0"/>
              <a:t>d’Eboué. Il </a:t>
            </a:r>
            <a:r>
              <a:rPr lang="fr-FR" sz="2000" dirty="0"/>
              <a:t>projette l’image, selon les dires de ses concepteurs, non pas de l’administrateur enfermé dans son uniforme qui est justement le symbole de l’autorité qu’il détient, mais l’homme noir ami des autres hommes noirs, l’homme libre circulant parmi les hommes libres. </a:t>
            </a:r>
          </a:p>
          <a:p>
            <a:pPr marL="0" indent="0">
              <a:lnSpc>
                <a:spcPct val="100000"/>
              </a:lnSpc>
              <a:spcBef>
                <a:spcPts val="0"/>
              </a:spcBef>
              <a:buNone/>
            </a:pPr>
            <a:endParaRPr lang="fr-FR" sz="2000" dirty="0"/>
          </a:p>
        </p:txBody>
      </p:sp>
      <p:cxnSp>
        <p:nvCxnSpPr>
          <p:cNvPr id="7" name="Connecteur droit avec flèche 6"/>
          <p:cNvCxnSpPr/>
          <p:nvPr/>
        </p:nvCxnSpPr>
        <p:spPr>
          <a:xfrm>
            <a:off x="639638" y="2674961"/>
            <a:ext cx="408581" cy="136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04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6715" y="1318351"/>
            <a:ext cx="7886700" cy="3240770"/>
          </a:xfrm>
          <a:solidFill>
            <a:schemeClr val="bg1"/>
          </a:solidFill>
        </p:spPr>
        <p:txBody>
          <a:bodyPr>
            <a:normAutofit/>
          </a:bodyPr>
          <a:lstStyle/>
          <a:p>
            <a:pPr marL="0" indent="0">
              <a:buNone/>
            </a:pPr>
            <a:r>
              <a:rPr lang="fr-FR" dirty="0" smtClean="0"/>
              <a:t>Une proposition pédagogique :</a:t>
            </a:r>
          </a:p>
          <a:p>
            <a:pPr marL="0" indent="0">
              <a:buNone/>
            </a:pPr>
            <a:r>
              <a:rPr lang="fr-FR" dirty="0" smtClean="0"/>
              <a:t>- à rebours des tendances historiographiques qui mettent en avant les résistances intérieures ;</a:t>
            </a:r>
          </a:p>
          <a:p>
            <a:pPr marL="0" indent="0">
              <a:buNone/>
            </a:pPr>
            <a:r>
              <a:rPr lang="fr-FR" dirty="0" smtClean="0"/>
              <a:t>- qui met l’accent sur les finalités politiques de la Résistance ;</a:t>
            </a:r>
          </a:p>
          <a:p>
            <a:pPr>
              <a:buFontTx/>
              <a:buChar char="-"/>
            </a:pPr>
            <a:r>
              <a:rPr lang="fr-FR" dirty="0" smtClean="0"/>
              <a:t>qui met en valeur un acteur souvent occulté</a:t>
            </a:r>
            <a:r>
              <a:rPr lang="fr-FR" dirty="0"/>
              <a:t>, Félix </a:t>
            </a:r>
            <a:r>
              <a:rPr lang="fr-FR" dirty="0" smtClean="0"/>
              <a:t>Eboué.</a:t>
            </a:r>
          </a:p>
          <a:p>
            <a:pPr>
              <a:buFontTx/>
              <a:buChar char="-"/>
            </a:pPr>
            <a:endParaRPr lang="fr-FR" dirty="0"/>
          </a:p>
        </p:txBody>
      </p:sp>
    </p:spTree>
    <p:extLst>
      <p:ext uri="{BB962C8B-B14F-4D97-AF65-F5344CB8AC3E}">
        <p14:creationId xmlns:p14="http://schemas.microsoft.com/office/powerpoint/2010/main" val="2116436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Image 11"/>
          <p:cNvPicPr>
            <a:picLocks noChangeAspect="1"/>
          </p:cNvPicPr>
          <p:nvPr/>
        </p:nvPicPr>
        <p:blipFill>
          <a:blip r:embed="rId3"/>
          <a:stretch>
            <a:fillRect/>
          </a:stretch>
        </p:blipFill>
        <p:spPr>
          <a:xfrm>
            <a:off x="-1143000" y="857250"/>
            <a:ext cx="137172" cy="274344"/>
          </a:xfrm>
          <a:prstGeom prst="rect">
            <a:avLst/>
          </a:prstGeom>
        </p:spPr>
      </p:pic>
      <p:sp>
        <p:nvSpPr>
          <p:cNvPr id="11" name="Titre 10"/>
          <p:cNvSpPr>
            <a:spLocks noGrp="1"/>
          </p:cNvSpPr>
          <p:nvPr>
            <p:ph type="title"/>
          </p:nvPr>
        </p:nvSpPr>
        <p:spPr>
          <a:xfrm>
            <a:off x="627851" y="343234"/>
            <a:ext cx="7949483" cy="651188"/>
          </a:xfrm>
          <a:solidFill>
            <a:schemeClr val="bg1">
              <a:lumMod val="85000"/>
            </a:schemeClr>
          </a:solidFill>
        </p:spPr>
        <p:txBody>
          <a:bodyPr>
            <a:normAutofit/>
          </a:bodyPr>
          <a:lstStyle/>
          <a:p>
            <a:r>
              <a:rPr lang="fr-FR" sz="2900" dirty="0" smtClean="0">
                <a:latin typeface="+mn-lt"/>
              </a:rPr>
              <a:t>LA FRANCE DANS LA SECONDE GUERRE MONDIALE</a:t>
            </a:r>
            <a:endParaRPr lang="fr-FR" sz="2900" dirty="0">
              <a:latin typeface="+mn-lt"/>
            </a:endParaRPr>
          </a:p>
        </p:txBody>
      </p:sp>
      <p:sp>
        <p:nvSpPr>
          <p:cNvPr id="5" name="Rectangle 2"/>
          <p:cNvSpPr>
            <a:spLocks noGrp="1" noChangeArrowheads="1"/>
          </p:cNvSpPr>
          <p:nvPr>
            <p:ph idx="1"/>
          </p:nvPr>
        </p:nvSpPr>
        <p:spPr bwMode="auto">
          <a:xfrm>
            <a:off x="640734" y="1516995"/>
            <a:ext cx="7949483" cy="4753609"/>
          </a:xfrm>
          <a:prstGeom prst="rect">
            <a:avLst/>
          </a:prstGeom>
          <a:solidFill>
            <a:schemeClr val="bg1"/>
          </a:solidFill>
          <a:ln>
            <a:noFill/>
          </a:ln>
          <a:effectLst/>
          <a:extLst/>
        </p:spPr>
        <p:txBody>
          <a:bodyPr vert="horz" wrap="square" lIns="68580" tIns="34290" rIns="68580" bIns="34290" numCol="1" rtlCol="0" anchor="ctr" anchorCtr="0" compatLnSpc="1">
            <a:prstTxWarp prst="textNoShape">
              <a:avLst/>
            </a:prstTxWarp>
            <a:spAutoFit/>
          </a:bodyPr>
          <a:lstStyle>
            <a:lvl1pPr eaLnBrk="0" fontAlgn="base" hangingPunct="0">
              <a:spcBef>
                <a:spcPct val="0"/>
              </a:spcBef>
              <a:spcAft>
                <a:spcPct val="0"/>
              </a:spcAft>
              <a:tabLst>
                <a:tab pos="63500" algn="l"/>
              </a:tabLst>
              <a:defRPr>
                <a:solidFill>
                  <a:schemeClr val="tx1"/>
                </a:solidFill>
                <a:latin typeface="Arial" panose="020B0604020202020204" pitchFamily="34" charset="0"/>
              </a:defRPr>
            </a:lvl1pPr>
            <a:lvl2pPr eaLnBrk="0" fontAlgn="base" hangingPunct="0">
              <a:spcBef>
                <a:spcPct val="0"/>
              </a:spcBef>
              <a:spcAft>
                <a:spcPct val="0"/>
              </a:spcAft>
              <a:tabLst>
                <a:tab pos="63500" algn="l"/>
              </a:tabLst>
              <a:defRPr>
                <a:solidFill>
                  <a:schemeClr val="tx1"/>
                </a:solidFill>
                <a:latin typeface="Arial" panose="020B0604020202020204" pitchFamily="34" charset="0"/>
              </a:defRPr>
            </a:lvl2pPr>
            <a:lvl3pPr eaLnBrk="0" fontAlgn="base" hangingPunct="0">
              <a:spcBef>
                <a:spcPct val="0"/>
              </a:spcBef>
              <a:spcAft>
                <a:spcPct val="0"/>
              </a:spcAft>
              <a:tabLst>
                <a:tab pos="63500" algn="l"/>
              </a:tabLst>
              <a:defRPr>
                <a:solidFill>
                  <a:schemeClr val="tx1"/>
                </a:solidFill>
                <a:latin typeface="Arial" panose="020B0604020202020204" pitchFamily="34" charset="0"/>
              </a:defRPr>
            </a:lvl3pPr>
            <a:lvl4pPr eaLnBrk="0" fontAlgn="base" hangingPunct="0">
              <a:spcBef>
                <a:spcPct val="0"/>
              </a:spcBef>
              <a:spcAft>
                <a:spcPct val="0"/>
              </a:spcAft>
              <a:tabLst>
                <a:tab pos="63500" algn="l"/>
              </a:tabLst>
              <a:defRPr>
                <a:solidFill>
                  <a:schemeClr val="tx1"/>
                </a:solidFill>
                <a:latin typeface="Arial" panose="020B0604020202020204" pitchFamily="34" charset="0"/>
              </a:defRPr>
            </a:lvl4pPr>
            <a:lvl5pPr eaLnBrk="0" fontAlgn="base" hangingPunct="0">
              <a:spcBef>
                <a:spcPct val="0"/>
              </a:spcBef>
              <a:spcAft>
                <a:spcPct val="0"/>
              </a:spcAft>
              <a:tabLst>
                <a:tab pos="63500" algn="l"/>
              </a:tabLst>
              <a:defRPr>
                <a:solidFill>
                  <a:schemeClr val="tx1"/>
                </a:solidFill>
                <a:latin typeface="Arial" panose="020B0604020202020204" pitchFamily="34" charset="0"/>
              </a:defRPr>
            </a:lvl5pPr>
            <a:lvl6pPr eaLnBrk="0" fontAlgn="base" hangingPunct="0">
              <a:spcBef>
                <a:spcPct val="0"/>
              </a:spcBef>
              <a:spcAft>
                <a:spcPct val="0"/>
              </a:spcAft>
              <a:tabLst>
                <a:tab pos="63500" algn="l"/>
              </a:tabLst>
              <a:defRPr>
                <a:solidFill>
                  <a:schemeClr val="tx1"/>
                </a:solidFill>
                <a:latin typeface="Arial" panose="020B0604020202020204" pitchFamily="34" charset="0"/>
              </a:defRPr>
            </a:lvl6pPr>
            <a:lvl7pPr eaLnBrk="0" fontAlgn="base" hangingPunct="0">
              <a:spcBef>
                <a:spcPct val="0"/>
              </a:spcBef>
              <a:spcAft>
                <a:spcPct val="0"/>
              </a:spcAft>
              <a:tabLst>
                <a:tab pos="63500" algn="l"/>
              </a:tabLst>
              <a:defRPr>
                <a:solidFill>
                  <a:schemeClr val="tx1"/>
                </a:solidFill>
                <a:latin typeface="Arial" panose="020B0604020202020204" pitchFamily="34" charset="0"/>
              </a:defRPr>
            </a:lvl7pPr>
            <a:lvl8pPr eaLnBrk="0" fontAlgn="base" hangingPunct="0">
              <a:spcBef>
                <a:spcPct val="0"/>
              </a:spcBef>
              <a:spcAft>
                <a:spcPct val="0"/>
              </a:spcAft>
              <a:tabLst>
                <a:tab pos="63500" algn="l"/>
              </a:tabLst>
              <a:defRPr>
                <a:solidFill>
                  <a:schemeClr val="tx1"/>
                </a:solidFill>
                <a:latin typeface="Arial" panose="020B0604020202020204" pitchFamily="34" charset="0"/>
              </a:defRPr>
            </a:lvl8pPr>
            <a:lvl9pPr eaLnBrk="0" fontAlgn="base" hangingPunct="0">
              <a:spcBef>
                <a:spcPct val="0"/>
              </a:spcBef>
              <a:spcAft>
                <a:spcPct val="0"/>
              </a:spcAft>
              <a:tabLst>
                <a:tab pos="63500" algn="l"/>
              </a:tabLst>
              <a:defRPr>
                <a:solidFill>
                  <a:schemeClr val="tx1"/>
                </a:solidFill>
                <a:latin typeface="Arial" panose="020B0604020202020204" pitchFamily="34" charset="0"/>
              </a:defRPr>
            </a:lvl9pPr>
          </a:lstStyle>
          <a:p>
            <a:pPr marL="0" indent="0" algn="just">
              <a:lnSpc>
                <a:spcPct val="100000"/>
              </a:lnSpc>
              <a:buNone/>
            </a:pPr>
            <a:r>
              <a:rPr lang="fr-FR" altLang="fr-FR" sz="600" dirty="0">
                <a:ea typeface="Times New Roman" panose="02020603050405020304" pitchFamily="18" charset="0"/>
                <a:cs typeface="Arial" panose="020B0604020202020204" pitchFamily="34" charset="0"/>
              </a:rPr>
              <a:t>  </a:t>
            </a:r>
          </a:p>
          <a:p>
            <a:pPr marL="0" indent="0" algn="just">
              <a:lnSpc>
                <a:spcPct val="100000"/>
              </a:lnSpc>
              <a:buNone/>
            </a:pPr>
            <a:r>
              <a:rPr lang="fr-FR" altLang="fr-FR" sz="2000" b="1" dirty="0">
                <a:latin typeface="+mn-lt"/>
                <a:ea typeface="Times New Roman" panose="02020603050405020304" pitchFamily="18" charset="0"/>
                <a:cs typeface="Arial" panose="020B0604020202020204" pitchFamily="34" charset="0"/>
              </a:rPr>
              <a:t>A la fin de la guerre, doit-on placer la France dans le camp des vaincus ou dans celui des vainqueurs ?</a:t>
            </a:r>
          </a:p>
          <a:p>
            <a:pPr marL="0" indent="0" algn="just">
              <a:lnSpc>
                <a:spcPct val="100000"/>
              </a:lnSpc>
              <a:buNone/>
            </a:pPr>
            <a:endParaRPr lang="fr-FR" altLang="fr-FR" sz="800" dirty="0">
              <a:solidFill>
                <a:srgbClr val="0070C0"/>
              </a:solidFill>
              <a:latin typeface="+mn-lt"/>
              <a:cs typeface="Arial" panose="020B0604020202020204" pitchFamily="34" charset="0"/>
            </a:endParaRPr>
          </a:p>
          <a:p>
            <a:pPr marL="0" indent="0" algn="just">
              <a:lnSpc>
                <a:spcPct val="100000"/>
              </a:lnSpc>
              <a:buNone/>
            </a:pPr>
            <a:r>
              <a:rPr lang="fr-FR" altLang="fr-FR" sz="2000" u="sng" dirty="0">
                <a:solidFill>
                  <a:srgbClr val="FF0000"/>
                </a:solidFill>
                <a:latin typeface="+mn-lt"/>
                <a:cs typeface="Arial" panose="020B0604020202020204" pitchFamily="34" charset="0"/>
              </a:rPr>
              <a:t>I : LA FRANCE VAINCUE</a:t>
            </a:r>
          </a:p>
          <a:p>
            <a:pPr marL="0" indent="0" algn="just">
              <a:lnSpc>
                <a:spcPct val="100000"/>
              </a:lnSpc>
              <a:buNone/>
            </a:pPr>
            <a:endParaRPr lang="fr-FR" altLang="fr-FR" sz="800" dirty="0">
              <a:latin typeface="+mn-lt"/>
              <a:cs typeface="Arial" panose="020B0604020202020204" pitchFamily="34" charset="0"/>
            </a:endParaRPr>
          </a:p>
          <a:p>
            <a:pPr marL="0" indent="0" algn="just">
              <a:lnSpc>
                <a:spcPct val="100000"/>
              </a:lnSpc>
              <a:buNone/>
            </a:pPr>
            <a:r>
              <a:rPr lang="fr-FR" altLang="fr-FR" sz="2000" u="sng" dirty="0">
                <a:latin typeface="+mn-lt"/>
                <a:cs typeface="Arial" panose="020B0604020202020204" pitchFamily="34" charset="0"/>
              </a:rPr>
              <a:t>A : DE LA “ DROLE DE GUERRE ” A “ L’ETRANGE DEFAITE ” </a:t>
            </a:r>
            <a:r>
              <a:rPr lang="fr-FR" altLang="fr-FR" sz="2000" dirty="0">
                <a:latin typeface="+mn-lt"/>
                <a:cs typeface="Arial" panose="020B0604020202020204" pitchFamily="34" charset="0"/>
              </a:rPr>
              <a:t>(la débâcle, l’exode, l’armistice)</a:t>
            </a:r>
          </a:p>
          <a:p>
            <a:pPr marL="0" indent="0" algn="just">
              <a:lnSpc>
                <a:spcPct val="100000"/>
              </a:lnSpc>
              <a:buNone/>
            </a:pPr>
            <a:r>
              <a:rPr lang="fr-FR" altLang="fr-FR" sz="2000" u="sng" dirty="0" smtClean="0">
                <a:latin typeface="+mn-lt"/>
                <a:cs typeface="Arial" panose="020B0604020202020204" pitchFamily="34" charset="0"/>
              </a:rPr>
              <a:t>B </a:t>
            </a:r>
            <a:r>
              <a:rPr lang="fr-FR" altLang="fr-FR" sz="2000" u="sng" dirty="0">
                <a:latin typeface="+mn-lt"/>
                <a:cs typeface="Arial" panose="020B0604020202020204" pitchFamily="34" charset="0"/>
              </a:rPr>
              <a:t>: DES ATTITUDES DIFFERENTES FACE A LA DEFAITE </a:t>
            </a:r>
          </a:p>
          <a:p>
            <a:pPr marL="0" indent="0" algn="just">
              <a:lnSpc>
                <a:spcPct val="100000"/>
              </a:lnSpc>
              <a:buNone/>
            </a:pPr>
            <a:endParaRPr lang="fr-FR" altLang="fr-FR" sz="800" dirty="0">
              <a:latin typeface="+mn-lt"/>
              <a:cs typeface="Arial" panose="020B0604020202020204" pitchFamily="34" charset="0"/>
            </a:endParaRPr>
          </a:p>
          <a:p>
            <a:pPr marL="0" indent="0" algn="just">
              <a:lnSpc>
                <a:spcPct val="100000"/>
              </a:lnSpc>
              <a:buNone/>
            </a:pPr>
            <a:r>
              <a:rPr lang="fr-FR" altLang="fr-FR" sz="2000" u="sng" dirty="0" smtClean="0">
                <a:solidFill>
                  <a:srgbClr val="FF0000"/>
                </a:solidFill>
                <a:latin typeface="+mn-lt"/>
                <a:cs typeface="Arial" panose="020B0604020202020204" pitchFamily="34" charset="0"/>
              </a:rPr>
              <a:t>II </a:t>
            </a:r>
            <a:r>
              <a:rPr lang="fr-FR" altLang="fr-FR" sz="2000" u="sng" dirty="0">
                <a:solidFill>
                  <a:srgbClr val="FF0000"/>
                </a:solidFill>
                <a:latin typeface="+mn-lt"/>
                <a:cs typeface="Arial" panose="020B0604020202020204" pitchFamily="34" charset="0"/>
              </a:rPr>
              <a:t>:  LA FRANCE DE VICHY</a:t>
            </a:r>
          </a:p>
          <a:p>
            <a:pPr marL="0" indent="0" algn="just">
              <a:lnSpc>
                <a:spcPct val="100000"/>
              </a:lnSpc>
              <a:buNone/>
            </a:pPr>
            <a:endParaRPr lang="fr-FR" altLang="fr-FR" sz="800" dirty="0">
              <a:latin typeface="+mn-lt"/>
              <a:cs typeface="Arial" panose="020B0604020202020204" pitchFamily="34" charset="0"/>
            </a:endParaRPr>
          </a:p>
          <a:p>
            <a:pPr marL="0" indent="0" algn="just">
              <a:lnSpc>
                <a:spcPct val="100000"/>
              </a:lnSpc>
              <a:buNone/>
            </a:pPr>
            <a:r>
              <a:rPr lang="fr-FR" altLang="fr-FR" sz="2000" u="sng" dirty="0">
                <a:latin typeface="+mn-lt"/>
              </a:rPr>
              <a:t>A : LA « REVOLUTION NATIONALE »</a:t>
            </a:r>
          </a:p>
          <a:p>
            <a:pPr marL="0" indent="0" algn="just">
              <a:lnSpc>
                <a:spcPct val="100000"/>
              </a:lnSpc>
              <a:buNone/>
            </a:pPr>
            <a:r>
              <a:rPr lang="fr-FR" altLang="fr-FR" sz="2000" u="sng" dirty="0" smtClean="0">
                <a:latin typeface="+mn-lt"/>
              </a:rPr>
              <a:t>B </a:t>
            </a:r>
            <a:r>
              <a:rPr lang="fr-FR" altLang="fr-FR" sz="2000" u="sng" dirty="0">
                <a:latin typeface="+mn-lt"/>
              </a:rPr>
              <a:t>: VICHY ET LA COLLABORATION</a:t>
            </a:r>
          </a:p>
          <a:p>
            <a:pPr marL="0" indent="0">
              <a:buNone/>
            </a:pPr>
            <a:endParaRPr lang="fr-FR" sz="800" u="sng" dirty="0">
              <a:latin typeface="+mn-lt"/>
            </a:endParaRPr>
          </a:p>
          <a:p>
            <a:pPr marL="0" indent="0">
              <a:buNone/>
            </a:pPr>
            <a:r>
              <a:rPr lang="fr-FR" sz="2000" u="sng" dirty="0" smtClean="0">
                <a:solidFill>
                  <a:srgbClr val="FF0000"/>
                </a:solidFill>
                <a:latin typeface="+mn-lt"/>
              </a:rPr>
              <a:t>III </a:t>
            </a:r>
            <a:r>
              <a:rPr lang="fr-FR" sz="2000" u="sng" dirty="0">
                <a:solidFill>
                  <a:srgbClr val="FF0000"/>
                </a:solidFill>
                <a:latin typeface="+mn-lt"/>
              </a:rPr>
              <a:t>: LA FRANCE COMBATTANTE</a:t>
            </a:r>
          </a:p>
          <a:p>
            <a:pPr marL="0" indent="0">
              <a:buNone/>
            </a:pPr>
            <a:endParaRPr lang="fr-FR" sz="800" dirty="0">
              <a:latin typeface="+mn-lt"/>
            </a:endParaRPr>
          </a:p>
          <a:p>
            <a:pPr marL="0" indent="0">
              <a:buNone/>
            </a:pPr>
            <a:r>
              <a:rPr lang="fr-FR" sz="2000" u="sng" dirty="0">
                <a:latin typeface="+mn-lt"/>
              </a:rPr>
              <a:t>A : L’EPOPEE DE LA </a:t>
            </a:r>
            <a:r>
              <a:rPr lang="fr-FR" sz="2000" u="sng" dirty="0" smtClean="0">
                <a:latin typeface="+mn-lt"/>
              </a:rPr>
              <a:t>« FRANCE LIBRE »</a:t>
            </a:r>
            <a:endParaRPr lang="fr-FR" sz="2000" u="sng" dirty="0">
              <a:latin typeface="+mn-lt"/>
            </a:endParaRPr>
          </a:p>
          <a:p>
            <a:pPr marL="0" indent="0">
              <a:buNone/>
            </a:pPr>
            <a:r>
              <a:rPr lang="fr-FR" sz="2000" u="sng" dirty="0" smtClean="0">
                <a:latin typeface="+mn-lt"/>
              </a:rPr>
              <a:t>B </a:t>
            </a:r>
            <a:r>
              <a:rPr lang="fr-FR" sz="2000" u="sng" dirty="0">
                <a:latin typeface="+mn-lt"/>
              </a:rPr>
              <a:t>: LA RESISTANCE INTERIEURE</a:t>
            </a:r>
          </a:p>
          <a:p>
            <a:pPr marL="0" indent="0">
              <a:buNone/>
            </a:pPr>
            <a:r>
              <a:rPr lang="fr-FR" sz="2000" u="sng" dirty="0" smtClean="0">
                <a:latin typeface="+mn-lt"/>
              </a:rPr>
              <a:t>D </a:t>
            </a:r>
            <a:r>
              <a:rPr lang="fr-FR" sz="2000" u="sng" dirty="0">
                <a:latin typeface="+mn-lt"/>
              </a:rPr>
              <a:t>: </a:t>
            </a:r>
            <a:r>
              <a:rPr lang="fr-FR" sz="2000" u="sng" dirty="0" smtClean="0">
                <a:latin typeface="+mn-lt"/>
              </a:rPr>
              <a:t>L’UNIFICATION DE LA RESISTANCE ET LA LIBERATION</a:t>
            </a:r>
            <a:endParaRPr lang="fr-FR" altLang="fr-FR" sz="2000" dirty="0"/>
          </a:p>
        </p:txBody>
      </p:sp>
      <p:sp>
        <p:nvSpPr>
          <p:cNvPr id="13" name="Rectangle 12"/>
          <p:cNvSpPr/>
          <p:nvPr/>
        </p:nvSpPr>
        <p:spPr>
          <a:xfrm>
            <a:off x="-611746" y="1456119"/>
            <a:ext cx="34289" cy="714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350">
              <a:ln>
                <a:solidFill>
                  <a:prstClr val="white"/>
                </a:solidFill>
              </a:ln>
              <a:solidFill>
                <a:prstClr val="white"/>
              </a:solidFill>
            </a:endParaRPr>
          </a:p>
        </p:txBody>
      </p:sp>
      <p:sp>
        <p:nvSpPr>
          <p:cNvPr id="3" name="Rectangle 2"/>
          <p:cNvSpPr/>
          <p:nvPr/>
        </p:nvSpPr>
        <p:spPr>
          <a:xfrm>
            <a:off x="640734" y="5349922"/>
            <a:ext cx="4080627" cy="300251"/>
          </a:xfrm>
          <a:prstGeom prst="rect">
            <a:avLst/>
          </a:prstGeom>
          <a:solidFill>
            <a:schemeClr val="accent1">
              <a:lumMod val="60000"/>
              <a:lumOff val="4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Tree>
    <p:extLst>
      <p:ext uri="{BB962C8B-B14F-4D97-AF65-F5344CB8AC3E}">
        <p14:creationId xmlns:p14="http://schemas.microsoft.com/office/powerpoint/2010/main" val="461661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7"/>
            <a:ext cx="7886700" cy="1115944"/>
          </a:xfrm>
          <a:solidFill>
            <a:schemeClr val="bg1">
              <a:lumMod val="85000"/>
            </a:schemeClr>
          </a:solidFill>
        </p:spPr>
        <p:txBody>
          <a:bodyPr>
            <a:normAutofit/>
          </a:bodyPr>
          <a:lstStyle/>
          <a:p>
            <a:r>
              <a:rPr lang="fr-FR" sz="3600" dirty="0">
                <a:latin typeface="+mn-lt"/>
              </a:rPr>
              <a:t>Mise en </a:t>
            </a:r>
            <a:r>
              <a:rPr lang="fr-FR" sz="3600" dirty="0" smtClean="0">
                <a:latin typeface="+mn-lt"/>
              </a:rPr>
              <a:t>intrigue : extrait des actualités</a:t>
            </a:r>
            <a:endParaRPr lang="fr-FR" sz="3600" dirty="0">
              <a:latin typeface="+mn-lt"/>
            </a:endParaRPr>
          </a:p>
        </p:txBody>
      </p:sp>
      <p:sp>
        <p:nvSpPr>
          <p:cNvPr id="3" name="Espace réservé du contenu 2"/>
          <p:cNvSpPr>
            <a:spLocks noGrp="1"/>
          </p:cNvSpPr>
          <p:nvPr>
            <p:ph idx="1"/>
          </p:nvPr>
        </p:nvSpPr>
        <p:spPr>
          <a:solidFill>
            <a:schemeClr val="bg1"/>
          </a:solidFill>
        </p:spPr>
        <p:txBody>
          <a:bodyPr/>
          <a:lstStyle/>
          <a:p>
            <a:pPr marL="0" indent="0">
              <a:buNone/>
            </a:pPr>
            <a:r>
              <a:rPr lang="fr-FR" dirty="0"/>
              <a:t>O</a:t>
            </a:r>
            <a:r>
              <a:rPr lang="fr-FR" dirty="0" smtClean="0"/>
              <a:t>bserver l’extrait (sans le son) :</a:t>
            </a:r>
          </a:p>
          <a:p>
            <a:pPr marL="0" indent="0">
              <a:buNone/>
            </a:pPr>
            <a:endParaRPr lang="fr-FR" dirty="0" smtClean="0"/>
          </a:p>
          <a:p>
            <a:pPr>
              <a:buFontTx/>
              <a:buChar char="-"/>
            </a:pPr>
            <a:r>
              <a:rPr lang="fr-FR" dirty="0" smtClean="0"/>
              <a:t>indices sur l’époque à laquelle se déroule cette cérémonie ? </a:t>
            </a:r>
          </a:p>
          <a:p>
            <a:pPr marL="342892" indent="-342892">
              <a:buFontTx/>
              <a:buChar char="-"/>
            </a:pPr>
            <a:r>
              <a:rPr lang="fr-FR" dirty="0"/>
              <a:t>i</a:t>
            </a:r>
            <a:r>
              <a:rPr lang="fr-FR" dirty="0" smtClean="0"/>
              <a:t>ndices sur le lieu ou elle se déroule ?</a:t>
            </a:r>
          </a:p>
          <a:p>
            <a:pPr marL="342892" indent="-342892">
              <a:buFontTx/>
              <a:buChar char="-"/>
            </a:pPr>
            <a:r>
              <a:rPr lang="fr-FR" dirty="0" smtClean="0"/>
              <a:t>que se passe-t-il ?</a:t>
            </a:r>
          </a:p>
          <a:p>
            <a:pPr marL="342892" indent="-342892">
              <a:buFontTx/>
              <a:buChar char="-"/>
            </a:pPr>
            <a:r>
              <a:rPr lang="fr-FR" dirty="0" smtClean="0"/>
              <a:t>décrire la scène et les personnes qui y participent</a:t>
            </a:r>
          </a:p>
          <a:p>
            <a:pPr marL="342892" indent="-342892">
              <a:buFontTx/>
              <a:buChar char="-"/>
            </a:pPr>
            <a:r>
              <a:rPr lang="fr-FR" dirty="0" smtClean="0"/>
              <a:t>quelles hypothèses peut-on émettre ?</a:t>
            </a:r>
          </a:p>
          <a:p>
            <a:endParaRPr lang="fr-FR" dirty="0" smtClean="0"/>
          </a:p>
          <a:p>
            <a:endParaRPr lang="fr-FR" dirty="0"/>
          </a:p>
        </p:txBody>
      </p:sp>
    </p:spTree>
    <p:extLst>
      <p:ext uri="{BB962C8B-B14F-4D97-AF65-F5344CB8AC3E}">
        <p14:creationId xmlns:p14="http://schemas.microsoft.com/office/powerpoint/2010/main" val="1114537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694267" y="664633"/>
            <a:ext cx="7755467" cy="55287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Insérer ici le document vidéo de l’INA</a:t>
            </a:r>
          </a:p>
          <a:p>
            <a:pPr algn="ctr"/>
            <a:endParaRPr lang="fr-FR" dirty="0"/>
          </a:p>
          <a:p>
            <a:pPr algn="ctr"/>
            <a:r>
              <a:rPr lang="fr-FR" b="1" u="sng" dirty="0" smtClean="0"/>
              <a:t>Lien actif</a:t>
            </a:r>
          </a:p>
          <a:p>
            <a:pPr algn="ctr"/>
            <a:r>
              <a:rPr lang="fr-FR" dirty="0">
                <a:hlinkClick r:id="rId3"/>
              </a:rPr>
              <a:t>https://</a:t>
            </a:r>
            <a:r>
              <a:rPr lang="fr-FR" dirty="0" smtClean="0">
                <a:hlinkClick r:id="rId3"/>
              </a:rPr>
              <a:t>www.youtube.com/watch?v=7ycUP3l_Pms&amp;feature=youtu.be</a:t>
            </a:r>
            <a:r>
              <a:rPr lang="fr-FR" dirty="0" smtClean="0"/>
              <a:t> </a:t>
            </a:r>
            <a:endParaRPr lang="fr-FR" dirty="0"/>
          </a:p>
        </p:txBody>
      </p:sp>
    </p:spTree>
    <p:extLst>
      <p:ext uri="{BB962C8B-B14F-4D97-AF65-F5344CB8AC3E}">
        <p14:creationId xmlns:p14="http://schemas.microsoft.com/office/powerpoint/2010/main" val="2370492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llipse 4"/>
          <p:cNvSpPr/>
          <p:nvPr/>
        </p:nvSpPr>
        <p:spPr>
          <a:xfrm>
            <a:off x="9663" y="3010544"/>
            <a:ext cx="724988" cy="8425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350">
              <a:solidFill>
                <a:prstClr val="white"/>
              </a:solidFill>
            </a:endParaRPr>
          </a:p>
        </p:txBody>
      </p:sp>
      <p:sp>
        <p:nvSpPr>
          <p:cNvPr id="7" name="Ellipse 6"/>
          <p:cNvSpPr/>
          <p:nvPr/>
        </p:nvSpPr>
        <p:spPr>
          <a:xfrm>
            <a:off x="2686322" y="2686426"/>
            <a:ext cx="724988" cy="8425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350">
              <a:solidFill>
                <a:prstClr val="white"/>
              </a:solidFill>
            </a:endParaRPr>
          </a:p>
        </p:txBody>
      </p:sp>
      <p:grpSp>
        <p:nvGrpSpPr>
          <p:cNvPr id="34" name="Groupe 33"/>
          <p:cNvGrpSpPr/>
          <p:nvPr/>
        </p:nvGrpSpPr>
        <p:grpSpPr>
          <a:xfrm>
            <a:off x="0" y="0"/>
            <a:ext cx="9144000" cy="6863645"/>
            <a:chOff x="0" y="0"/>
            <a:chExt cx="9144000" cy="6863645"/>
          </a:xfrm>
        </p:grpSpPr>
        <p:grpSp>
          <p:nvGrpSpPr>
            <p:cNvPr id="2" name="Groupe 1"/>
            <p:cNvGrpSpPr/>
            <p:nvPr/>
          </p:nvGrpSpPr>
          <p:grpSpPr>
            <a:xfrm>
              <a:off x="0" y="0"/>
              <a:ext cx="9144000" cy="6863645"/>
              <a:chOff x="0" y="0"/>
              <a:chExt cx="9144000" cy="6863645"/>
            </a:xfrm>
          </p:grpSpPr>
          <p:pic>
            <p:nvPicPr>
              <p:cNvPr id="4" name="Image 3"/>
              <p:cNvPicPr>
                <a:picLocks noChangeAspect="1"/>
              </p:cNvPicPr>
              <p:nvPr/>
            </p:nvPicPr>
            <p:blipFill>
              <a:blip r:embed="rId2"/>
              <a:stretch>
                <a:fillRect/>
              </a:stretch>
            </p:blipFill>
            <p:spPr>
              <a:xfrm>
                <a:off x="0" y="0"/>
                <a:ext cx="9144000" cy="6863645"/>
              </a:xfrm>
              <a:prstGeom prst="rect">
                <a:avLst/>
              </a:prstGeom>
              <a:noFill/>
            </p:spPr>
          </p:pic>
          <p:sp>
            <p:nvSpPr>
              <p:cNvPr id="6" name="Ellipse 5"/>
              <p:cNvSpPr/>
              <p:nvPr/>
            </p:nvSpPr>
            <p:spPr>
              <a:xfrm>
                <a:off x="2934257" y="5008820"/>
                <a:ext cx="724988" cy="8425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350">
                  <a:solidFill>
                    <a:prstClr val="white"/>
                  </a:solidFill>
                </a:endParaRPr>
              </a:p>
            </p:txBody>
          </p:sp>
          <p:sp>
            <p:nvSpPr>
              <p:cNvPr id="8" name="Ellipse 7"/>
              <p:cNvSpPr/>
              <p:nvPr/>
            </p:nvSpPr>
            <p:spPr>
              <a:xfrm>
                <a:off x="4669797" y="4710844"/>
                <a:ext cx="724988" cy="8425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350">
                  <a:solidFill>
                    <a:prstClr val="white"/>
                  </a:solidFill>
                </a:endParaRPr>
              </a:p>
            </p:txBody>
          </p:sp>
          <p:sp>
            <p:nvSpPr>
              <p:cNvPr id="9" name="Ellipse 8"/>
              <p:cNvSpPr/>
              <p:nvPr/>
            </p:nvSpPr>
            <p:spPr>
              <a:xfrm>
                <a:off x="6045322" y="4574457"/>
                <a:ext cx="724988" cy="8425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350">
                  <a:solidFill>
                    <a:prstClr val="white"/>
                  </a:solidFill>
                </a:endParaRPr>
              </a:p>
            </p:txBody>
          </p:sp>
          <p:sp>
            <p:nvSpPr>
              <p:cNvPr id="10" name="Ellipse 9"/>
              <p:cNvSpPr/>
              <p:nvPr/>
            </p:nvSpPr>
            <p:spPr>
              <a:xfrm>
                <a:off x="1341499" y="5336929"/>
                <a:ext cx="724988" cy="8425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350">
                  <a:solidFill>
                    <a:prstClr val="white"/>
                  </a:solidFill>
                </a:endParaRPr>
              </a:p>
            </p:txBody>
          </p:sp>
          <p:sp>
            <p:nvSpPr>
              <p:cNvPr id="12" name="Ellipse 11"/>
              <p:cNvSpPr/>
              <p:nvPr/>
            </p:nvSpPr>
            <p:spPr>
              <a:xfrm>
                <a:off x="1198717" y="4315622"/>
                <a:ext cx="724988" cy="8425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350">
                  <a:solidFill>
                    <a:prstClr val="white"/>
                  </a:solidFill>
                </a:endParaRPr>
              </a:p>
            </p:txBody>
          </p:sp>
          <p:sp>
            <p:nvSpPr>
              <p:cNvPr id="13" name="Ellipse 12"/>
              <p:cNvSpPr/>
              <p:nvPr/>
            </p:nvSpPr>
            <p:spPr>
              <a:xfrm>
                <a:off x="2712788" y="3996550"/>
                <a:ext cx="724988" cy="8425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350">
                  <a:solidFill>
                    <a:prstClr val="white"/>
                  </a:solidFill>
                </a:endParaRPr>
              </a:p>
            </p:txBody>
          </p:sp>
        </p:grpSp>
        <p:sp>
          <p:nvSpPr>
            <p:cNvPr id="3" name="Ellipse 2"/>
            <p:cNvSpPr/>
            <p:nvPr/>
          </p:nvSpPr>
          <p:spPr>
            <a:xfrm>
              <a:off x="108549" y="2887714"/>
              <a:ext cx="709684" cy="8425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4" name="Ellipse 13"/>
            <p:cNvSpPr/>
            <p:nvPr/>
          </p:nvSpPr>
          <p:spPr>
            <a:xfrm>
              <a:off x="2733772" y="2771283"/>
              <a:ext cx="709684" cy="8425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32" name="Ellipse 31"/>
            <p:cNvSpPr/>
            <p:nvPr/>
          </p:nvSpPr>
          <p:spPr>
            <a:xfrm>
              <a:off x="1373711" y="2887713"/>
              <a:ext cx="709684" cy="8425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33" name="Ellipse 32"/>
            <p:cNvSpPr/>
            <p:nvPr/>
          </p:nvSpPr>
          <p:spPr>
            <a:xfrm>
              <a:off x="3897720" y="2571632"/>
              <a:ext cx="709684" cy="8425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142850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03306" y="438293"/>
            <a:ext cx="7886700" cy="1066109"/>
          </a:xfrm>
          <a:solidFill>
            <a:schemeClr val="bg1">
              <a:lumMod val="95000"/>
            </a:schemeClr>
          </a:solidFill>
        </p:spPr>
        <p:txBody>
          <a:bodyPr>
            <a:normAutofit fontScale="90000"/>
          </a:bodyPr>
          <a:lstStyle/>
          <a:p>
            <a:r>
              <a:rPr lang="fr-FR" dirty="0" smtClean="0">
                <a:latin typeface="Tw Cen MT" panose="020B0602020104020603" pitchFamily="34" charset="0"/>
              </a:rPr>
              <a:t/>
            </a:r>
            <a:br>
              <a:rPr lang="fr-FR" dirty="0" smtClean="0">
                <a:latin typeface="Tw Cen MT" panose="020B0602020104020603" pitchFamily="34" charset="0"/>
              </a:rPr>
            </a:br>
            <a:r>
              <a:rPr lang="fr-FR" sz="3600" dirty="0" smtClean="0">
                <a:latin typeface="+mn-lt"/>
              </a:rPr>
              <a:t>Indice </a:t>
            </a:r>
            <a:r>
              <a:rPr lang="fr-FR" sz="3600" dirty="0">
                <a:latin typeface="+mn-lt"/>
              </a:rPr>
              <a:t>: ces deux hommes ont tout deux leur statue à Cayenne</a:t>
            </a:r>
            <a:r>
              <a:rPr lang="fr-FR" dirty="0"/>
              <a:t/>
            </a:r>
            <a:br>
              <a:rPr lang="fr-FR" dirty="0"/>
            </a:br>
            <a:endParaRPr lang="fr-FR" dirty="0"/>
          </a:p>
        </p:txBody>
      </p:sp>
      <p:pic>
        <p:nvPicPr>
          <p:cNvPr id="6148"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7773"/>
            <a:ext cx="11144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4"/>
          <a:stretch>
            <a:fillRect/>
          </a:stretch>
        </p:blipFill>
        <p:spPr>
          <a:xfrm>
            <a:off x="8040777" y="1977152"/>
            <a:ext cx="1123810" cy="1438095"/>
          </a:xfrm>
          <a:prstGeom prst="rect">
            <a:avLst/>
          </a:prstGeom>
        </p:spPr>
      </p:pic>
      <p:pic>
        <p:nvPicPr>
          <p:cNvPr id="10" name="Image 9"/>
          <p:cNvPicPr>
            <a:picLocks noChangeAspect="1"/>
          </p:cNvPicPr>
          <p:nvPr/>
        </p:nvPicPr>
        <p:blipFill>
          <a:blip r:embed="rId5"/>
          <a:stretch>
            <a:fillRect/>
          </a:stretch>
        </p:blipFill>
        <p:spPr>
          <a:xfrm>
            <a:off x="1181661" y="1967772"/>
            <a:ext cx="3464995" cy="4251933"/>
          </a:xfrm>
          <a:prstGeom prst="rect">
            <a:avLst/>
          </a:prstGeom>
        </p:spPr>
      </p:pic>
      <p:pic>
        <p:nvPicPr>
          <p:cNvPr id="4" name="Image 3"/>
          <p:cNvPicPr>
            <a:picLocks noChangeAspect="1"/>
          </p:cNvPicPr>
          <p:nvPr/>
        </p:nvPicPr>
        <p:blipFill>
          <a:blip r:embed="rId6"/>
          <a:stretch>
            <a:fillRect/>
          </a:stretch>
        </p:blipFill>
        <p:spPr>
          <a:xfrm>
            <a:off x="4702396" y="1977152"/>
            <a:ext cx="3282640" cy="4242553"/>
          </a:xfrm>
          <a:prstGeom prst="rect">
            <a:avLst/>
          </a:prstGeom>
        </p:spPr>
      </p:pic>
    </p:spTree>
    <p:extLst>
      <p:ext uri="{BB962C8B-B14F-4D97-AF65-F5344CB8AC3E}">
        <p14:creationId xmlns:p14="http://schemas.microsoft.com/office/powerpoint/2010/main" val="3059193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665427" y="313611"/>
            <a:ext cx="7886700" cy="941984"/>
          </a:xfrm>
          <a:solidFill>
            <a:schemeClr val="bg1">
              <a:lumMod val="95000"/>
            </a:schemeClr>
          </a:solidFill>
        </p:spPr>
        <p:txBody>
          <a:bodyPr>
            <a:normAutofit fontScale="90000"/>
          </a:bodyPr>
          <a:lstStyle/>
          <a:p>
            <a:r>
              <a:rPr lang="fr-FR" dirty="0" smtClean="0"/>
              <a:t/>
            </a:r>
            <a:br>
              <a:rPr lang="fr-FR" dirty="0" smtClean="0"/>
            </a:br>
            <a:r>
              <a:rPr lang="fr-FR" sz="3600" dirty="0" smtClean="0">
                <a:latin typeface="+mn-lt"/>
              </a:rPr>
              <a:t>Qu’ont </a:t>
            </a:r>
            <a:r>
              <a:rPr lang="fr-FR" sz="3600" dirty="0">
                <a:latin typeface="+mn-lt"/>
              </a:rPr>
              <a:t>fait ces deux hommes ? Quel lien peut-on établir entre eux ?</a:t>
            </a:r>
            <a:br>
              <a:rPr lang="fr-FR" sz="3600" dirty="0">
                <a:latin typeface="+mn-lt"/>
              </a:rPr>
            </a:br>
            <a:endParaRPr lang="fr-FR" sz="3600" dirty="0">
              <a:latin typeface="+mn-lt"/>
            </a:endParaRPr>
          </a:p>
        </p:txBody>
      </p:sp>
      <p:pic>
        <p:nvPicPr>
          <p:cNvPr id="2" name="Image 1"/>
          <p:cNvPicPr>
            <a:picLocks noChangeAspect="1"/>
          </p:cNvPicPr>
          <p:nvPr/>
        </p:nvPicPr>
        <p:blipFill>
          <a:blip r:embed="rId3"/>
          <a:stretch>
            <a:fillRect/>
          </a:stretch>
        </p:blipFill>
        <p:spPr>
          <a:xfrm>
            <a:off x="1862537" y="1378390"/>
            <a:ext cx="5492479" cy="5384075"/>
          </a:xfrm>
          <a:prstGeom prst="rect">
            <a:avLst/>
          </a:prstGeom>
        </p:spPr>
      </p:pic>
    </p:spTree>
    <p:extLst>
      <p:ext uri="{BB962C8B-B14F-4D97-AF65-F5344CB8AC3E}">
        <p14:creationId xmlns:p14="http://schemas.microsoft.com/office/powerpoint/2010/main" val="291563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458489" y="1661298"/>
            <a:ext cx="8317021" cy="3497556"/>
          </a:xfrm>
          <a:prstGeom prst="rect">
            <a:avLst/>
          </a:prstGeom>
        </p:spPr>
      </p:pic>
    </p:spTree>
    <p:extLst>
      <p:ext uri="{BB962C8B-B14F-4D97-AF65-F5344CB8AC3E}">
        <p14:creationId xmlns:p14="http://schemas.microsoft.com/office/powerpoint/2010/main" val="2785848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TotalTime>
  <Words>339</Words>
  <Application>Microsoft Office PowerPoint</Application>
  <PresentationFormat>Affichage à l'écran (4:3)</PresentationFormat>
  <Paragraphs>61</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Office Theme</vt:lpstr>
      <vt:lpstr>Présentation PowerPoint</vt:lpstr>
      <vt:lpstr>Présentation PowerPoint</vt:lpstr>
      <vt:lpstr>LA FRANCE DANS LA SECONDE GUERRE MONDIALE</vt:lpstr>
      <vt:lpstr>Mise en intrigue : extrait des actualités</vt:lpstr>
      <vt:lpstr>Présentation PowerPoint</vt:lpstr>
      <vt:lpstr>Présentation PowerPoint</vt:lpstr>
      <vt:lpstr> Indice : ces deux hommes ont tout deux leur statue à Cayenne </vt:lpstr>
      <vt:lpstr> Qu’ont fait ces deux hommes ? Quel lien peut-on établir entre eux ? </vt:lpstr>
      <vt:lpstr>Présentation PowerPoint</vt:lpstr>
      <vt:lpstr>Allocution de Gaston Monnerville, président du Conseil de la République lors du transfert au Panthéon national des dépouilles de Victor Schœlcher et Félix Eboué, le 19 mai 1949</vt:lpstr>
      <vt:lpstr>DIFFICULTÉS MAIS AUSSI INTÉRÊT D’UNE ENTRÉE PAR LA MÉMOIRE :</vt:lpstr>
      <vt:lpstr>Approche d’histoire des arts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Corinne</dc:creator>
  <cp:lastModifiedBy>User</cp:lastModifiedBy>
  <cp:revision>26</cp:revision>
  <dcterms:created xsi:type="dcterms:W3CDTF">2016-05-21T12:18:13Z</dcterms:created>
  <dcterms:modified xsi:type="dcterms:W3CDTF">2016-05-31T19:23:52Z</dcterms:modified>
</cp:coreProperties>
</file>