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64" r:id="rId5"/>
    <p:sldId id="259" r:id="rId6"/>
    <p:sldId id="266" r:id="rId7"/>
    <p:sldId id="267" r:id="rId8"/>
    <p:sldId id="268" r:id="rId9"/>
    <p:sldId id="265" r:id="rId10"/>
    <p:sldId id="269" r:id="rId11"/>
    <p:sldId id="270" r:id="rId12"/>
    <p:sldId id="272" r:id="rId13"/>
    <p:sldId id="273" r:id="rId14"/>
    <p:sldId id="271" r:id="rId15"/>
    <p:sldId id="263" r:id="rId16"/>
    <p:sldId id="26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896" y="-6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1E6ED-8970-4DF7-AB9A-F49F9FF602F0}" type="datetimeFigureOut">
              <a:rPr lang="fr-FR" smtClean="0"/>
              <a:pPr/>
              <a:t>22/10/2015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343D8-1A7B-43B8-8A39-F5202D215F7C}" type="slidenum">
              <a:rPr lang="fr-FR" smtClean="0"/>
              <a:pPr/>
              <a:t>‹N°›</a:t>
            </a:fld>
            <a:endParaRPr lang="fr-FR"/>
          </a:p>
        </p:txBody>
      </p:sp>
    </p:spTree>
    <p:extLst>
      <p:ext uri="{BB962C8B-B14F-4D97-AF65-F5344CB8AC3E}">
        <p14:creationId xmlns:p14="http://schemas.microsoft.com/office/powerpoint/2010/main" val="7002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89343D8-1A7B-43B8-8A39-F5202D215F7C}"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4FE1D63-B1C8-4874-9CC9-3B8DBF9161F8}" type="datetimeFigureOut">
              <a:rPr lang="fr-FR" smtClean="0"/>
              <a:pPr/>
              <a:t>22/10/2015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26D03F-8399-4FED-AB40-5F836D305C94}" type="slidenum">
              <a:rPr lang="fr-FR" smtClean="0"/>
              <a:pPr/>
              <a:t>‹N°›</a:t>
            </a:fld>
            <a:endParaRPr lang="fr-F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1D63-B1C8-4874-9CC9-3B8DBF9161F8}" type="datetimeFigureOut">
              <a:rPr lang="fr-FR" smtClean="0"/>
              <a:pPr/>
              <a:t>22/10/2015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6D03F-8399-4FED-AB40-5F836D305C9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upload.wikimedia.org/wikipedia/commons/e/e0/London_City_Airport_Zwart.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http://data.map.london2012.com/images/4822d428a5a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316" name="AutoShape 4" descr="http://data.map.london2012.com/images/4822d428a5a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318" name="AutoShape 6" descr="http://data.map.london2012.com/images/4822d428a5a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320" name="AutoShape 8" descr="http://data.map.london2012.com/images/4822d428a5a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322" name="AutoShape 10" descr="http://data.map.london2012.com/images/4822d428a5a7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 name="Image 8" descr="4822d428a5a74.jpg"/>
          <p:cNvPicPr>
            <a:picLocks noChangeAspect="1"/>
          </p:cNvPicPr>
          <p:nvPr/>
        </p:nvPicPr>
        <p:blipFill>
          <a:blip r:embed="rId3" cstate="print"/>
          <a:srcRect r="16095"/>
          <a:stretch>
            <a:fillRect/>
          </a:stretch>
        </p:blipFill>
        <p:spPr>
          <a:xfrm>
            <a:off x="0" y="0"/>
            <a:ext cx="9144000" cy="6858000"/>
          </a:xfrm>
          <a:prstGeom prst="rect">
            <a:avLst/>
          </a:prstGeom>
        </p:spPr>
      </p:pic>
      <p:sp>
        <p:nvSpPr>
          <p:cNvPr id="10" name="ZoneTexte 9"/>
          <p:cNvSpPr txBox="1"/>
          <p:nvPr/>
        </p:nvSpPr>
        <p:spPr>
          <a:xfrm>
            <a:off x="-3420888" y="404664"/>
            <a:ext cx="184731" cy="369332"/>
          </a:xfrm>
          <a:prstGeom prst="rect">
            <a:avLst/>
          </a:prstGeom>
          <a:noFill/>
        </p:spPr>
        <p:txBody>
          <a:bodyPr wrap="none" rtlCol="0">
            <a:spAutoFit/>
          </a:bodyPr>
          <a:lstStyle/>
          <a:p>
            <a:endParaRPr lang="fr-FR" dirty="0"/>
          </a:p>
        </p:txBody>
      </p:sp>
      <p:sp>
        <p:nvSpPr>
          <p:cNvPr id="12" name="ZoneTexte 11"/>
          <p:cNvSpPr txBox="1"/>
          <p:nvPr/>
        </p:nvSpPr>
        <p:spPr>
          <a:xfrm>
            <a:off x="357158" y="0"/>
            <a:ext cx="8786842" cy="523220"/>
          </a:xfrm>
          <a:prstGeom prst="rect">
            <a:avLst/>
          </a:prstGeom>
          <a:noFill/>
        </p:spPr>
        <p:txBody>
          <a:bodyPr wrap="square" rtlCol="0">
            <a:spAutoFit/>
          </a:bodyPr>
          <a:lstStyle/>
          <a:p>
            <a:r>
              <a:rPr lang="fr-FR" sz="2800" b="1" u="sng" dirty="0" smtClean="0">
                <a:solidFill>
                  <a:schemeClr val="bg2"/>
                </a:solidFill>
                <a:latin typeface="John Handy LET" pitchFamily="2" charset="0"/>
              </a:rPr>
              <a:t>Question  2 : Les territoires dans la mondialisation</a:t>
            </a:r>
            <a:endParaRPr lang="fr-FR" sz="2800" b="1" u="sng" dirty="0">
              <a:solidFill>
                <a:schemeClr val="bg2"/>
              </a:solidFill>
              <a:latin typeface="John Handy LET" pitchFamily="2" charset="0"/>
            </a:endParaRPr>
          </a:p>
        </p:txBody>
      </p:sp>
      <p:sp>
        <p:nvSpPr>
          <p:cNvPr id="13" name="ZoneTexte 12"/>
          <p:cNvSpPr txBox="1"/>
          <p:nvPr/>
        </p:nvSpPr>
        <p:spPr>
          <a:xfrm>
            <a:off x="395536" y="404664"/>
            <a:ext cx="1590500" cy="400110"/>
          </a:xfrm>
          <a:prstGeom prst="rect">
            <a:avLst/>
          </a:prstGeom>
          <a:noFill/>
        </p:spPr>
        <p:txBody>
          <a:bodyPr wrap="none" rtlCol="0">
            <a:spAutoFit/>
          </a:bodyPr>
          <a:lstStyle/>
          <a:p>
            <a:r>
              <a:rPr lang="fr-FR" sz="2000" b="1" u="sng" dirty="0" smtClean="0">
                <a:solidFill>
                  <a:schemeClr val="bg2"/>
                </a:solidFill>
                <a:latin typeface="John Handy LET" pitchFamily="2" charset="0"/>
              </a:rPr>
              <a:t>Etude de cas </a:t>
            </a:r>
            <a:endParaRPr lang="fr-FR" sz="2000" b="1" u="sng" dirty="0">
              <a:solidFill>
                <a:schemeClr val="bg2"/>
              </a:solidFill>
              <a:latin typeface="John Handy LET" pitchFamily="2" charset="0"/>
            </a:endParaRPr>
          </a:p>
        </p:txBody>
      </p:sp>
      <p:sp>
        <p:nvSpPr>
          <p:cNvPr id="14" name="ZoneTexte 13"/>
          <p:cNvSpPr txBox="1"/>
          <p:nvPr/>
        </p:nvSpPr>
        <p:spPr>
          <a:xfrm>
            <a:off x="3056051" y="953408"/>
            <a:ext cx="4176464" cy="1332000"/>
          </a:xfrm>
          <a:prstGeom prst="rect">
            <a:avLst/>
          </a:prstGeom>
          <a:solidFill>
            <a:srgbClr val="FFC000">
              <a:alpha val="41000"/>
            </a:srgbClr>
          </a:solidFill>
          <a:ln>
            <a:noFill/>
          </a:ln>
        </p:spPr>
        <p:style>
          <a:lnRef idx="2">
            <a:schemeClr val="accent2"/>
          </a:lnRef>
          <a:fillRef idx="1">
            <a:schemeClr val="lt1"/>
          </a:fillRef>
          <a:effectRef idx="0">
            <a:schemeClr val="accent2"/>
          </a:effectRef>
          <a:fontRef idx="minor">
            <a:schemeClr val="dk1"/>
          </a:fontRef>
        </p:style>
        <p:txBody>
          <a:bodyPr wrap="square" tIns="108000" bIns="0" rtlCol="0">
            <a:spAutoFit/>
          </a:bodyPr>
          <a:lstStyle/>
          <a:p>
            <a:pPr algn="ctr"/>
            <a:r>
              <a:rPr lang="fr-FR" sz="4000" b="1" cap="small" dirty="0" smtClean="0">
                <a:solidFill>
                  <a:schemeClr val="tx1"/>
                </a:solidFill>
                <a:latin typeface="John Handy LET" pitchFamily="2" charset="0"/>
              </a:rPr>
              <a:t>Londres, ville  mondiale</a:t>
            </a:r>
            <a:endParaRPr lang="fr-FR" sz="4000" b="1" cap="small" dirty="0">
              <a:solidFill>
                <a:schemeClr val="tx1"/>
              </a:solidFill>
              <a:latin typeface="John Handy LET" pitchFamily="2" charset="0"/>
            </a:endParaRPr>
          </a:p>
        </p:txBody>
      </p:sp>
      <p:sp>
        <p:nvSpPr>
          <p:cNvPr id="15" name="Rectangle 14"/>
          <p:cNvSpPr/>
          <p:nvPr/>
        </p:nvSpPr>
        <p:spPr>
          <a:xfrm>
            <a:off x="3062412" y="953408"/>
            <a:ext cx="4170103" cy="13234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57158" y="6611803"/>
            <a:ext cx="8786842" cy="246221"/>
          </a:xfrm>
          <a:prstGeom prst="rect">
            <a:avLst/>
          </a:prstGeom>
          <a:solidFill>
            <a:schemeClr val="bg1">
              <a:alpha val="35000"/>
            </a:schemeClr>
          </a:solidFill>
        </p:spPr>
        <p:txBody>
          <a:bodyPr wrap="square">
            <a:spAutoFit/>
          </a:bodyPr>
          <a:lstStyle/>
          <a:p>
            <a:pPr algn="ctr"/>
            <a:r>
              <a:rPr lang="fr-FR" sz="1000" b="1" i="1" dirty="0" smtClean="0">
                <a:latin typeface="Tw Cen MT" pitchFamily="34" charset="0"/>
              </a:rPr>
              <a:t>London </a:t>
            </a:r>
            <a:r>
              <a:rPr lang="fr-FR" sz="1000" b="1" i="1" dirty="0" err="1" smtClean="0">
                <a:latin typeface="Tw Cen MT" pitchFamily="34" charset="0"/>
              </a:rPr>
              <a:t>Olympic</a:t>
            </a:r>
            <a:r>
              <a:rPr lang="fr-FR" sz="1000" b="1" i="1" dirty="0" smtClean="0">
                <a:latin typeface="Tw Cen MT" pitchFamily="34" charset="0"/>
              </a:rPr>
              <a:t> Stadium situé à </a:t>
            </a:r>
            <a:r>
              <a:rPr lang="fr-FR" sz="1000" b="1" i="1" dirty="0" err="1" smtClean="0">
                <a:latin typeface="Tw Cen MT" pitchFamily="34" charset="0"/>
              </a:rPr>
              <a:t>Lower</a:t>
            </a:r>
            <a:r>
              <a:rPr lang="fr-FR" sz="1000" b="1" i="1" dirty="0" smtClean="0">
                <a:latin typeface="Tw Cen MT" pitchFamily="34" charset="0"/>
              </a:rPr>
              <a:t> </a:t>
            </a:r>
            <a:r>
              <a:rPr lang="fr-FR" sz="1000" b="1" i="1" dirty="0" err="1" smtClean="0">
                <a:latin typeface="Tw Cen MT" pitchFamily="34" charset="0"/>
              </a:rPr>
              <a:t>Lea</a:t>
            </a:r>
            <a:r>
              <a:rPr lang="fr-FR" sz="1000" b="1" i="1" dirty="0" smtClean="0">
                <a:latin typeface="Tw Cen MT" pitchFamily="34" charset="0"/>
              </a:rPr>
              <a:t> </a:t>
            </a:r>
            <a:r>
              <a:rPr lang="fr-FR" sz="1000" b="1" i="1" dirty="0" err="1" smtClean="0">
                <a:latin typeface="Tw Cen MT" pitchFamily="34" charset="0"/>
              </a:rPr>
              <a:t>Valley</a:t>
            </a:r>
            <a:r>
              <a:rPr lang="fr-FR" sz="1000" b="1" i="1" dirty="0" smtClean="0">
                <a:latin typeface="Tw Cen MT" pitchFamily="34" charset="0"/>
              </a:rPr>
              <a:t> sur le site de Stratford dans la banlieue Est de Londres, au cœur du parc olympique. </a:t>
            </a:r>
            <a:endParaRPr lang="fr-FR" sz="1000" b="1" i="1" dirty="0">
              <a:latin typeface="Tw Cen MT" pitchFamily="34" charset="0"/>
            </a:endParaRPr>
          </a:p>
        </p:txBody>
      </p:sp>
      <p:sp>
        <p:nvSpPr>
          <p:cNvPr id="11" name="ZoneTexte 10"/>
          <p:cNvSpPr txBox="1"/>
          <p:nvPr/>
        </p:nvSpPr>
        <p:spPr>
          <a:xfrm rot="16200000">
            <a:off x="-3244334" y="3244335"/>
            <a:ext cx="6858001" cy="36933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tabLst>
                <a:tab pos="1436688" algn="l"/>
              </a:tabLst>
            </a:pPr>
            <a:r>
              <a:rPr lang="fr-FR" b="1" cap="small" dirty="0" smtClean="0">
                <a:solidFill>
                  <a:schemeClr val="tx1"/>
                </a:solidFill>
                <a:latin typeface="Tw Cen MT" pitchFamily="34" charset="0"/>
              </a:rPr>
              <a:t>Thème 2 : les dynamiques de la mondialisation</a:t>
            </a:r>
            <a:endParaRPr lang="fr-FR" b="1" cap="small" dirty="0">
              <a:solidFill>
                <a:schemeClr val="tx1"/>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1000"/>
                                        <p:tgtEl>
                                          <p:spTgt spid="1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10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2000"/>
                                        <p:tgtEl>
                                          <p:spTgt spid="14"/>
                                        </p:tgtEl>
                                      </p:cBhvr>
                                    </p:animEffect>
                                  </p:childTnLst>
                                </p:cTn>
                              </p:par>
                            </p:childTnLst>
                          </p:cTn>
                        </p:par>
                        <p:par>
                          <p:cTn id="24" fill="hold">
                            <p:stCondLst>
                              <p:cond delay="6500"/>
                            </p:stCondLst>
                            <p:childTnLst>
                              <p:par>
                                <p:cTn id="25" presetID="1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plus(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geoconfluences.ens-lyon.fr/doc/typespace/urb1/images/LondonPrecarite.gif"/>
          <p:cNvPicPr>
            <a:picLocks noChangeAspect="1" noChangeArrowheads="1"/>
          </p:cNvPicPr>
          <p:nvPr/>
        </p:nvPicPr>
        <p:blipFill>
          <a:blip r:embed="rId3"/>
          <a:stretch>
            <a:fillRect/>
          </a:stretch>
        </p:blipFill>
        <p:spPr bwMode="auto">
          <a:xfrm>
            <a:off x="214282" y="428604"/>
            <a:ext cx="5572132" cy="4688745"/>
          </a:xfrm>
          <a:prstGeom prst="rect">
            <a:avLst/>
          </a:prstGeom>
          <a:noFill/>
          <a:ln>
            <a:solidFill>
              <a:srgbClr val="C00000"/>
            </a:solidFill>
          </a:ln>
        </p:spPr>
      </p:pic>
      <p:pic>
        <p:nvPicPr>
          <p:cNvPr id="2052" name="Picture 4" descr="http://geoconfluences.ens-lyon.fr/doc/typespace/urb1/images/LondresTab.gif"/>
          <p:cNvPicPr>
            <a:picLocks noChangeAspect="1" noChangeArrowheads="1"/>
          </p:cNvPicPr>
          <p:nvPr/>
        </p:nvPicPr>
        <p:blipFill>
          <a:blip r:embed="rId4"/>
          <a:srcRect/>
          <a:stretch>
            <a:fillRect/>
          </a:stretch>
        </p:blipFill>
        <p:spPr bwMode="auto">
          <a:xfrm>
            <a:off x="5844305" y="2786059"/>
            <a:ext cx="3132000" cy="2321579"/>
          </a:xfrm>
          <a:prstGeom prst="rect">
            <a:avLst/>
          </a:prstGeom>
          <a:noFill/>
          <a:ln>
            <a:solidFill>
              <a:srgbClr val="C00000"/>
            </a:solidFill>
          </a:ln>
        </p:spPr>
      </p:pic>
      <p:sp>
        <p:nvSpPr>
          <p:cNvPr id="5" name="Rectangle 4"/>
          <p:cNvSpPr/>
          <p:nvPr/>
        </p:nvSpPr>
        <p:spPr>
          <a:xfrm>
            <a:off x="214282" y="5214950"/>
            <a:ext cx="3168000" cy="129266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u="sng" dirty="0" smtClean="0">
                <a:latin typeface="Tw Cen MT" pitchFamily="34" charset="0"/>
              </a:rPr>
              <a:t>Questions</a:t>
            </a:r>
          </a:p>
          <a:p>
            <a:pPr algn="just"/>
            <a:r>
              <a:rPr lang="fr-FR" sz="1300" b="1" dirty="0" smtClean="0">
                <a:latin typeface="Tw Cen MT" pitchFamily="34" charset="0"/>
              </a:rPr>
              <a:t>1. Où sont majoritairement situés les quartiers les plus précaires du Grand  Londres ? </a:t>
            </a:r>
          </a:p>
          <a:p>
            <a:pPr algn="just"/>
            <a:r>
              <a:rPr lang="fr-FR" sz="1300" b="1" dirty="0" smtClean="0">
                <a:latin typeface="Tw Cen MT" pitchFamily="34" charset="0"/>
              </a:rPr>
              <a:t>2. Quelles difficultés socio-économiques cumulent-ils ? </a:t>
            </a:r>
          </a:p>
        </p:txBody>
      </p:sp>
      <p:sp>
        <p:nvSpPr>
          <p:cNvPr id="6" name="ZoneTexte 5"/>
          <p:cNvSpPr txBox="1"/>
          <p:nvPr/>
        </p:nvSpPr>
        <p:spPr>
          <a:xfrm>
            <a:off x="0" y="38377"/>
            <a:ext cx="914400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II. Des aménagements qui renforcent l’attractivité. </a:t>
            </a:r>
            <a:endParaRPr lang="fr-FR" sz="2400" b="1" u="sng" dirty="0">
              <a:solidFill>
                <a:schemeClr val="tx2">
                  <a:lumMod val="50000"/>
                </a:schemeClr>
              </a:solidFill>
              <a:latin typeface="John Handy LET" pitchFamily="2" charset="0"/>
            </a:endParaRPr>
          </a:p>
        </p:txBody>
      </p:sp>
      <p:sp>
        <p:nvSpPr>
          <p:cNvPr id="7" name="Rectangle 6"/>
          <p:cNvSpPr/>
          <p:nvPr/>
        </p:nvSpPr>
        <p:spPr>
          <a:xfrm>
            <a:off x="3500430" y="5214950"/>
            <a:ext cx="5500726"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1400" b="1" dirty="0" smtClean="0">
                <a:latin typeface="Tw Cen MT" pitchFamily="34" charset="0"/>
              </a:rPr>
              <a:t>1. Les quartiers les plus précaires de la capitale sont essentiellement situés à l’Est du Grand Londres,  dans les boroughs de </a:t>
            </a:r>
            <a:r>
              <a:rPr lang="fr-FR" sz="1400" b="1" dirty="0" err="1" smtClean="0">
                <a:latin typeface="Tw Cen MT" pitchFamily="34" charset="0"/>
              </a:rPr>
              <a:t>Newham</a:t>
            </a:r>
            <a:r>
              <a:rPr lang="fr-FR" sz="1400" b="1" dirty="0" smtClean="0">
                <a:latin typeface="Tw Cen MT" pitchFamily="34" charset="0"/>
              </a:rPr>
              <a:t> et de </a:t>
            </a:r>
            <a:r>
              <a:rPr lang="fr-FR" sz="1400" b="1" dirty="0" err="1" smtClean="0">
                <a:latin typeface="Tw Cen MT" pitchFamily="34" charset="0"/>
              </a:rPr>
              <a:t>Hackney</a:t>
            </a:r>
            <a:r>
              <a:rPr lang="fr-FR" sz="1400" b="1" dirty="0" smtClean="0">
                <a:latin typeface="Tw Cen MT" pitchFamily="34" charset="0"/>
              </a:rPr>
              <a:t>. </a:t>
            </a:r>
            <a:endParaRPr lang="fr-FR" sz="1400" b="1" dirty="0">
              <a:latin typeface="Tw Cen MT" pitchFamily="34" charset="0"/>
            </a:endParaRPr>
          </a:p>
        </p:txBody>
      </p:sp>
      <p:sp>
        <p:nvSpPr>
          <p:cNvPr id="8" name="Rectangle 7"/>
          <p:cNvSpPr/>
          <p:nvPr/>
        </p:nvSpPr>
        <p:spPr>
          <a:xfrm>
            <a:off x="5857884" y="428604"/>
            <a:ext cx="31320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200" b="1" u="sng" cap="small" dirty="0" smtClean="0">
                <a:latin typeface="Tw Cen MT" pitchFamily="34" charset="0"/>
              </a:rPr>
              <a:t>Pour information</a:t>
            </a:r>
          </a:p>
          <a:p>
            <a:pPr algn="just"/>
            <a:r>
              <a:rPr lang="fr-FR" sz="1200" b="1" dirty="0" smtClean="0">
                <a:latin typeface="Tw Cen MT" pitchFamily="34" charset="0"/>
              </a:rPr>
              <a:t>L'indice synthétique de précarité est basé sur une analyse à partir de plusieurs variables socio-économiques :</a:t>
            </a:r>
          </a:p>
          <a:p>
            <a:pPr algn="just">
              <a:buFontTx/>
              <a:buChar char="-"/>
            </a:pPr>
            <a:r>
              <a:rPr lang="fr-FR" sz="1200" b="1" dirty="0" smtClean="0">
                <a:latin typeface="Tw Cen MT" pitchFamily="34" charset="0"/>
              </a:rPr>
              <a:t> principaux facteurs de surmortalité </a:t>
            </a:r>
          </a:p>
          <a:p>
            <a:pPr algn="just">
              <a:buFontTx/>
              <a:buChar char="-"/>
            </a:pPr>
            <a:r>
              <a:rPr lang="fr-FR" sz="1200" b="1" dirty="0" smtClean="0">
                <a:latin typeface="Tw Cen MT" pitchFamily="34" charset="0"/>
              </a:rPr>
              <a:t> part de la population n'ayant pas dépassé l'enseignement primaire </a:t>
            </a:r>
          </a:p>
          <a:p>
            <a:pPr algn="just">
              <a:buFontTx/>
              <a:buChar char="-"/>
            </a:pPr>
            <a:r>
              <a:rPr lang="fr-FR" sz="1200" b="1" dirty="0" smtClean="0">
                <a:latin typeface="Tw Cen MT" pitchFamily="34" charset="0"/>
              </a:rPr>
              <a:t> part de chômeurs dans la population active </a:t>
            </a:r>
          </a:p>
          <a:p>
            <a:pPr algn="just">
              <a:buFontTx/>
              <a:buChar char="-"/>
            </a:pPr>
            <a:r>
              <a:rPr lang="fr-FR" sz="1200" b="1" dirty="0" smtClean="0">
                <a:latin typeface="Tw Cen MT" pitchFamily="34" charset="0"/>
              </a:rPr>
              <a:t> part de population non propriétaire de son logement </a:t>
            </a:r>
          </a:p>
          <a:p>
            <a:pPr algn="just">
              <a:buFontTx/>
              <a:buChar char="-"/>
            </a:pPr>
            <a:r>
              <a:rPr lang="fr-FR" sz="1200" b="1" dirty="0" smtClean="0">
                <a:latin typeface="Tw Cen MT" pitchFamily="34" charset="0"/>
              </a:rPr>
              <a:t> part de familles monoparentales </a:t>
            </a:r>
          </a:p>
          <a:p>
            <a:pPr algn="just">
              <a:buFontTx/>
              <a:buChar char="-"/>
            </a:pPr>
            <a:r>
              <a:rPr lang="fr-FR" sz="1200" b="1" dirty="0" smtClean="0">
                <a:latin typeface="Tw Cen MT" pitchFamily="34" charset="0"/>
              </a:rPr>
              <a:t> superficie moyenne des </a:t>
            </a:r>
            <a:r>
              <a:rPr lang="fr-FR" sz="1200" b="1" dirty="0" smtClean="0">
                <a:solidFill>
                  <a:schemeClr val="tx1"/>
                </a:solidFill>
                <a:latin typeface="Tw Cen MT" pitchFamily="34" charset="0"/>
              </a:rPr>
              <a:t>logements.</a:t>
            </a:r>
            <a:endParaRPr lang="fr-FR" sz="1200" b="1" dirty="0">
              <a:latin typeface="Tw Cen MT" pitchFamily="34" charset="0"/>
            </a:endParaRPr>
          </a:p>
        </p:txBody>
      </p:sp>
      <p:sp>
        <p:nvSpPr>
          <p:cNvPr id="10" name="Rectangle 9"/>
          <p:cNvSpPr/>
          <p:nvPr/>
        </p:nvSpPr>
        <p:spPr>
          <a:xfrm>
            <a:off x="214282" y="5143512"/>
            <a:ext cx="8786874" cy="16560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1300" b="1" dirty="0" smtClean="0">
                <a:latin typeface="Tw Cen MT" pitchFamily="34" charset="0"/>
              </a:rPr>
              <a:t>2. Les difficultés socio-économiques concernent surtout l’emploi, les revenus et le logement.  Le taux de chômage est presque deux fois plus élevé que dans le reste de la ville (14.6% contre 8.6). Plus de la moitié des enfants de </a:t>
            </a:r>
            <a:r>
              <a:rPr lang="fr-FR" sz="1300" b="1" dirty="0" err="1" smtClean="0">
                <a:latin typeface="Tw Cen MT" pitchFamily="34" charset="0"/>
              </a:rPr>
              <a:t>Newham</a:t>
            </a:r>
            <a:r>
              <a:rPr lang="fr-FR" sz="1300" b="1" dirty="0" smtClean="0">
                <a:latin typeface="Tw Cen MT" pitchFamily="34" charset="0"/>
              </a:rPr>
              <a:t> vivent dans des familles pauvres (56%). La population y est extrêmement cosmopolite (« face pauvre de l’immigration dans une ville globale » Manuel Appert)  puisque seuls 10% des enfants scolarisés ne sont pas issus d’une minorité ethnique.  Par ailleurs, une grande proportion de la population vit dans des logements précaires (50%) ou temporaires. Le nombre de ménage en attente d’un logement social (36 000) montre que la pression sur les marchés de la vente et de la location immobilières a été très forte : les prix ont connu une croissance de + 150% depuis 2000 et le logement social se fait de plus en plus rare depuis le right-to-</a:t>
            </a:r>
            <a:r>
              <a:rPr lang="fr-FR" sz="1300" b="1" dirty="0" err="1" smtClean="0">
                <a:latin typeface="Tw Cen MT" pitchFamily="34" charset="0"/>
              </a:rPr>
              <a:t>buy</a:t>
            </a:r>
            <a:r>
              <a:rPr lang="fr-FR" sz="1300" b="1" dirty="0" smtClean="0">
                <a:latin typeface="Tw Cen MT" pitchFamily="34" charset="0"/>
              </a:rPr>
              <a:t> (loi autorisant la vente des logements sociaux)</a:t>
            </a:r>
            <a:endParaRPr lang="fr-FR" sz="1300" b="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2000"/>
                                        <p:tgtEl>
                                          <p:spTgt spid="3"/>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par>
                          <p:cTn id="12" fill="hold">
                            <p:stCondLst>
                              <p:cond delay="2500"/>
                            </p:stCondLst>
                            <p:childTnLst>
                              <p:par>
                                <p:cTn id="13" presetID="53"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500" fill="hold"/>
                                        <p:tgtEl>
                                          <p:spTgt spid="2052"/>
                                        </p:tgtEl>
                                        <p:attrNameLst>
                                          <p:attrName>ppt_w</p:attrName>
                                        </p:attrNameLst>
                                      </p:cBhvr>
                                      <p:tavLst>
                                        <p:tav tm="0">
                                          <p:val>
                                            <p:fltVal val="0"/>
                                          </p:val>
                                        </p:tav>
                                        <p:tav tm="100000">
                                          <p:val>
                                            <p:strVal val="#ppt_w"/>
                                          </p:val>
                                        </p:tav>
                                      </p:tavLst>
                                    </p:anim>
                                    <p:anim calcmode="lin" valueType="num">
                                      <p:cBhvr>
                                        <p:cTn id="16" dur="500" fill="hold"/>
                                        <p:tgtEl>
                                          <p:spTgt spid="2052"/>
                                        </p:tgtEl>
                                        <p:attrNameLst>
                                          <p:attrName>ppt_h</p:attrName>
                                        </p:attrNameLst>
                                      </p:cBhvr>
                                      <p:tavLst>
                                        <p:tav tm="0">
                                          <p:val>
                                            <p:fltVal val="0"/>
                                          </p:val>
                                        </p:tav>
                                        <p:tav tm="100000">
                                          <p:val>
                                            <p:strVal val="#ppt_h"/>
                                          </p:val>
                                        </p:tav>
                                      </p:tavLst>
                                    </p:anim>
                                    <p:animEffect transition="in" filter="fade">
                                      <p:cBhvr>
                                        <p:cTn id="17" dur="500"/>
                                        <p:tgtEl>
                                          <p:spTgt spid="2052"/>
                                        </p:tgtEl>
                                      </p:cBhvr>
                                    </p:animEffect>
                                  </p:childTnLst>
                                </p:cTn>
                              </p:par>
                            </p:childTnLst>
                          </p:cTn>
                        </p:par>
                        <p:par>
                          <p:cTn id="18" fill="hold">
                            <p:stCondLst>
                              <p:cond delay="3000"/>
                            </p:stCondLst>
                            <p:childTnLst>
                              <p:par>
                                <p:cTn id="19" presetID="53"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xit" presetSubtype="0" fill="hold" grpId="1" nodeType="clickEffect">
                                  <p:stCondLst>
                                    <p:cond delay="0"/>
                                  </p:stCondLst>
                                  <p:childTnLst>
                                    <p:anim calcmode="lin" valueType="num">
                                      <p:cBhvr>
                                        <p:cTn id="35" dur="1000"/>
                                        <p:tgtEl>
                                          <p:spTgt spid="7"/>
                                        </p:tgtEl>
                                        <p:attrNameLst>
                                          <p:attrName>ppt_w</p:attrName>
                                        </p:attrNameLst>
                                      </p:cBhvr>
                                      <p:tavLst>
                                        <p:tav tm="0">
                                          <p:val>
                                            <p:strVal val="ppt_w"/>
                                          </p:val>
                                        </p:tav>
                                        <p:tav tm="100000">
                                          <p:val>
                                            <p:strVal val="ppt_w*0.70"/>
                                          </p:val>
                                        </p:tav>
                                      </p:tavLst>
                                    </p:anim>
                                    <p:anim calcmode="lin" valueType="num">
                                      <p:cBhvr>
                                        <p:cTn id="36" dur="1000"/>
                                        <p:tgtEl>
                                          <p:spTgt spid="7"/>
                                        </p:tgtEl>
                                        <p:attrNameLst>
                                          <p:attrName>ppt_h</p:attrName>
                                        </p:attrNameLst>
                                      </p:cBhvr>
                                      <p:tavLst>
                                        <p:tav tm="0">
                                          <p:val>
                                            <p:strVal val="ppt_h"/>
                                          </p:val>
                                        </p:tav>
                                        <p:tav tm="100000">
                                          <p:val>
                                            <p:strVal val="ppt_h"/>
                                          </p:val>
                                        </p:tav>
                                      </p:tavLst>
                                    </p:anim>
                                    <p:animEffect transition="out" filter="fade">
                                      <p:cBhvr>
                                        <p:cTn id="37" dur="1000"/>
                                        <p:tgtEl>
                                          <p:spTgt spid="7"/>
                                        </p:tgtEl>
                                      </p:cBhvr>
                                    </p:animEffect>
                                    <p:set>
                                      <p:cBhvr>
                                        <p:cTn id="38" dur="1" fill="hold">
                                          <p:stCondLst>
                                            <p:cond delay="999"/>
                                          </p:stCondLst>
                                        </p:cTn>
                                        <p:tgtEl>
                                          <p:spTgt spid="7"/>
                                        </p:tgtEl>
                                        <p:attrNameLst>
                                          <p:attrName>style.visibility</p:attrName>
                                        </p:attrNameLst>
                                      </p:cBhvr>
                                      <p:to>
                                        <p:strVal val="hidden"/>
                                      </p:to>
                                    </p:set>
                                  </p:childTnLst>
                                </p:cTn>
                              </p:par>
                              <p:par>
                                <p:cTn id="39" presetID="55" presetClass="exit" presetSubtype="0" fill="hold" grpId="1" nodeType="withEffect">
                                  <p:stCondLst>
                                    <p:cond delay="0"/>
                                  </p:stCondLst>
                                  <p:childTnLst>
                                    <p:anim calcmode="lin" valueType="num">
                                      <p:cBhvr>
                                        <p:cTn id="40" dur="1000"/>
                                        <p:tgtEl>
                                          <p:spTgt spid="5"/>
                                        </p:tgtEl>
                                        <p:attrNameLst>
                                          <p:attrName>ppt_w</p:attrName>
                                        </p:attrNameLst>
                                      </p:cBhvr>
                                      <p:tavLst>
                                        <p:tav tm="0">
                                          <p:val>
                                            <p:strVal val="ppt_w"/>
                                          </p:val>
                                        </p:tav>
                                        <p:tav tm="100000">
                                          <p:val>
                                            <p:strVal val="ppt_w*0.70"/>
                                          </p:val>
                                        </p:tav>
                                      </p:tavLst>
                                    </p:anim>
                                    <p:anim calcmode="lin" valueType="num">
                                      <p:cBhvr>
                                        <p:cTn id="41" dur="1000"/>
                                        <p:tgtEl>
                                          <p:spTgt spid="5"/>
                                        </p:tgtEl>
                                        <p:attrNameLst>
                                          <p:attrName>ppt_h</p:attrName>
                                        </p:attrNameLst>
                                      </p:cBhvr>
                                      <p:tavLst>
                                        <p:tav tm="0">
                                          <p:val>
                                            <p:strVal val="ppt_h"/>
                                          </p:val>
                                        </p:tav>
                                        <p:tav tm="100000">
                                          <p:val>
                                            <p:strVal val="ppt_h"/>
                                          </p:val>
                                        </p:tav>
                                      </p:tavLst>
                                    </p:anim>
                                    <p:animEffect transition="out" filter="fade">
                                      <p:cBhvr>
                                        <p:cTn id="42" dur="1000"/>
                                        <p:tgtEl>
                                          <p:spTgt spid="5"/>
                                        </p:tgtEl>
                                      </p:cBhvr>
                                    </p:animEffect>
                                    <p:set>
                                      <p:cBhvr>
                                        <p:cTn id="43" dur="1" fill="hold">
                                          <p:stCondLst>
                                            <p:cond delay="999"/>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900" decel="100000" fill="hold"/>
                                        <p:tgtEl>
                                          <p:spTgt spid="1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5" presetClass="exit" presetSubtype="0" fill="hold" grpId="1" nodeType="clickEffect">
                                  <p:stCondLst>
                                    <p:cond delay="0"/>
                                  </p:stCondLst>
                                  <p:childTnLst>
                                    <p:anim calcmode="lin" valueType="num">
                                      <p:cBhvr>
                                        <p:cTn id="55" dur="1000"/>
                                        <p:tgtEl>
                                          <p:spTgt spid="10"/>
                                        </p:tgtEl>
                                        <p:attrNameLst>
                                          <p:attrName>ppt_w</p:attrName>
                                        </p:attrNameLst>
                                      </p:cBhvr>
                                      <p:tavLst>
                                        <p:tav tm="0">
                                          <p:val>
                                            <p:strVal val="ppt_w"/>
                                          </p:val>
                                        </p:tav>
                                        <p:tav tm="100000">
                                          <p:val>
                                            <p:strVal val="ppt_w*0.70"/>
                                          </p:val>
                                        </p:tav>
                                      </p:tavLst>
                                    </p:anim>
                                    <p:anim calcmode="lin" valueType="num">
                                      <p:cBhvr>
                                        <p:cTn id="56" dur="1000"/>
                                        <p:tgtEl>
                                          <p:spTgt spid="10"/>
                                        </p:tgtEl>
                                        <p:attrNameLst>
                                          <p:attrName>ppt_h</p:attrName>
                                        </p:attrNameLst>
                                      </p:cBhvr>
                                      <p:tavLst>
                                        <p:tav tm="0">
                                          <p:val>
                                            <p:strVal val="ppt_h"/>
                                          </p:val>
                                        </p:tav>
                                        <p:tav tm="100000">
                                          <p:val>
                                            <p:strVal val="ppt_h"/>
                                          </p:val>
                                        </p:tav>
                                      </p:tavLst>
                                    </p:anim>
                                    <p:animEffect transition="out" filter="fade">
                                      <p:cBhvr>
                                        <p:cTn id="57" dur="1000"/>
                                        <p:tgtEl>
                                          <p:spTgt spid="10"/>
                                        </p:tgtEl>
                                      </p:cBhvr>
                                    </p:animEffect>
                                    <p:set>
                                      <p:cBhvr>
                                        <p:cTn id="5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00100" y="428604"/>
            <a:ext cx="7143800" cy="5929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Picture 2" descr="http://geoconfluences.ens-lyon.fr/doc/typespace/urb1/images/LondonPrecarite.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57422" y="500042"/>
            <a:ext cx="4643470" cy="4929222"/>
          </a:xfrm>
          <a:prstGeom prst="rect">
            <a:avLst/>
          </a:prstGeom>
          <a:noFill/>
          <a:ln>
            <a:solidFill>
              <a:srgbClr val="C00000"/>
            </a:solidFill>
          </a:ln>
        </p:spPr>
      </p:pic>
      <p:sp>
        <p:nvSpPr>
          <p:cNvPr id="63" name="Forme libre 62"/>
          <p:cNvSpPr/>
          <p:nvPr/>
        </p:nvSpPr>
        <p:spPr>
          <a:xfrm>
            <a:off x="4305300" y="1414463"/>
            <a:ext cx="1885950" cy="1473199"/>
          </a:xfrm>
          <a:custGeom>
            <a:avLst/>
            <a:gdLst>
              <a:gd name="connsiteX0" fmla="*/ 523875 w 1885950"/>
              <a:gd name="connsiteY0" fmla="*/ 23812 h 1473199"/>
              <a:gd name="connsiteX1" fmla="*/ 381000 w 1885950"/>
              <a:gd name="connsiteY1" fmla="*/ 195262 h 1473199"/>
              <a:gd name="connsiteX2" fmla="*/ 219075 w 1885950"/>
              <a:gd name="connsiteY2" fmla="*/ 338137 h 1473199"/>
              <a:gd name="connsiteX3" fmla="*/ 190500 w 1885950"/>
              <a:gd name="connsiteY3" fmla="*/ 604837 h 1473199"/>
              <a:gd name="connsiteX4" fmla="*/ 123825 w 1885950"/>
              <a:gd name="connsiteY4" fmla="*/ 814387 h 1473199"/>
              <a:gd name="connsiteX5" fmla="*/ 0 w 1885950"/>
              <a:gd name="connsiteY5" fmla="*/ 928687 h 1473199"/>
              <a:gd name="connsiteX6" fmla="*/ 123825 w 1885950"/>
              <a:gd name="connsiteY6" fmla="*/ 1214437 h 1473199"/>
              <a:gd name="connsiteX7" fmla="*/ 285750 w 1885950"/>
              <a:gd name="connsiteY7" fmla="*/ 1328737 h 1473199"/>
              <a:gd name="connsiteX8" fmla="*/ 476250 w 1885950"/>
              <a:gd name="connsiteY8" fmla="*/ 1319212 h 1473199"/>
              <a:gd name="connsiteX9" fmla="*/ 581025 w 1885950"/>
              <a:gd name="connsiteY9" fmla="*/ 1385887 h 1473199"/>
              <a:gd name="connsiteX10" fmla="*/ 600075 w 1885950"/>
              <a:gd name="connsiteY10" fmla="*/ 1462087 h 1473199"/>
              <a:gd name="connsiteX11" fmla="*/ 752475 w 1885950"/>
              <a:gd name="connsiteY11" fmla="*/ 1452562 h 1473199"/>
              <a:gd name="connsiteX12" fmla="*/ 866775 w 1885950"/>
              <a:gd name="connsiteY12" fmla="*/ 1366837 h 1473199"/>
              <a:gd name="connsiteX13" fmla="*/ 866775 w 1885950"/>
              <a:gd name="connsiteY13" fmla="*/ 1252537 h 1473199"/>
              <a:gd name="connsiteX14" fmla="*/ 981075 w 1885950"/>
              <a:gd name="connsiteY14" fmla="*/ 1252537 h 1473199"/>
              <a:gd name="connsiteX15" fmla="*/ 1114425 w 1885950"/>
              <a:gd name="connsiteY15" fmla="*/ 1281112 h 1473199"/>
              <a:gd name="connsiteX16" fmla="*/ 1409700 w 1885950"/>
              <a:gd name="connsiteY16" fmla="*/ 1338262 h 1473199"/>
              <a:gd name="connsiteX17" fmla="*/ 1571625 w 1885950"/>
              <a:gd name="connsiteY17" fmla="*/ 1385887 h 1473199"/>
              <a:gd name="connsiteX18" fmla="*/ 1847850 w 1885950"/>
              <a:gd name="connsiteY18" fmla="*/ 1290637 h 1473199"/>
              <a:gd name="connsiteX19" fmla="*/ 1800225 w 1885950"/>
              <a:gd name="connsiteY19" fmla="*/ 1062037 h 1473199"/>
              <a:gd name="connsiteX20" fmla="*/ 1790700 w 1885950"/>
              <a:gd name="connsiteY20" fmla="*/ 900112 h 1473199"/>
              <a:gd name="connsiteX21" fmla="*/ 1590675 w 1885950"/>
              <a:gd name="connsiteY21" fmla="*/ 709612 h 1473199"/>
              <a:gd name="connsiteX22" fmla="*/ 1685925 w 1885950"/>
              <a:gd name="connsiteY22" fmla="*/ 500062 h 1473199"/>
              <a:gd name="connsiteX23" fmla="*/ 1609725 w 1885950"/>
              <a:gd name="connsiteY23" fmla="*/ 223837 h 1473199"/>
              <a:gd name="connsiteX24" fmla="*/ 1495425 w 1885950"/>
              <a:gd name="connsiteY24" fmla="*/ 271462 h 1473199"/>
              <a:gd name="connsiteX25" fmla="*/ 1485900 w 1885950"/>
              <a:gd name="connsiteY25" fmla="*/ 385762 h 1473199"/>
              <a:gd name="connsiteX26" fmla="*/ 990600 w 1885950"/>
              <a:gd name="connsiteY26" fmla="*/ 185737 h 1473199"/>
              <a:gd name="connsiteX27" fmla="*/ 838200 w 1885950"/>
              <a:gd name="connsiteY27" fmla="*/ 52387 h 1473199"/>
              <a:gd name="connsiteX28" fmla="*/ 523875 w 1885950"/>
              <a:gd name="connsiteY28" fmla="*/ 23812 h 147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5950" h="1473199">
                <a:moveTo>
                  <a:pt x="523875" y="23812"/>
                </a:moveTo>
                <a:cubicBezTo>
                  <a:pt x="447675" y="47624"/>
                  <a:pt x="431800" y="142875"/>
                  <a:pt x="381000" y="195262"/>
                </a:cubicBezTo>
                <a:cubicBezTo>
                  <a:pt x="330200" y="247650"/>
                  <a:pt x="250825" y="269875"/>
                  <a:pt x="219075" y="338137"/>
                </a:cubicBezTo>
                <a:cubicBezTo>
                  <a:pt x="187325" y="406400"/>
                  <a:pt x="206375" y="525462"/>
                  <a:pt x="190500" y="604837"/>
                </a:cubicBezTo>
                <a:cubicBezTo>
                  <a:pt x="174625" y="684212"/>
                  <a:pt x="155575" y="760412"/>
                  <a:pt x="123825" y="814387"/>
                </a:cubicBezTo>
                <a:cubicBezTo>
                  <a:pt x="92075" y="868362"/>
                  <a:pt x="0" y="862012"/>
                  <a:pt x="0" y="928687"/>
                </a:cubicBezTo>
                <a:cubicBezTo>
                  <a:pt x="0" y="995362"/>
                  <a:pt x="76200" y="1147762"/>
                  <a:pt x="123825" y="1214437"/>
                </a:cubicBezTo>
                <a:cubicBezTo>
                  <a:pt x="171450" y="1281112"/>
                  <a:pt x="227013" y="1311275"/>
                  <a:pt x="285750" y="1328737"/>
                </a:cubicBezTo>
                <a:cubicBezTo>
                  <a:pt x="344487" y="1346199"/>
                  <a:pt x="427037" y="1309687"/>
                  <a:pt x="476250" y="1319212"/>
                </a:cubicBezTo>
                <a:cubicBezTo>
                  <a:pt x="525463" y="1328737"/>
                  <a:pt x="560388" y="1362075"/>
                  <a:pt x="581025" y="1385887"/>
                </a:cubicBezTo>
                <a:cubicBezTo>
                  <a:pt x="601662" y="1409699"/>
                  <a:pt x="571500" y="1450975"/>
                  <a:pt x="600075" y="1462087"/>
                </a:cubicBezTo>
                <a:cubicBezTo>
                  <a:pt x="628650" y="1473199"/>
                  <a:pt x="708025" y="1468437"/>
                  <a:pt x="752475" y="1452562"/>
                </a:cubicBezTo>
                <a:cubicBezTo>
                  <a:pt x="796925" y="1436687"/>
                  <a:pt x="847725" y="1400175"/>
                  <a:pt x="866775" y="1366837"/>
                </a:cubicBezTo>
                <a:cubicBezTo>
                  <a:pt x="885825" y="1333500"/>
                  <a:pt x="847725" y="1271587"/>
                  <a:pt x="866775" y="1252537"/>
                </a:cubicBezTo>
                <a:cubicBezTo>
                  <a:pt x="885825" y="1233487"/>
                  <a:pt x="939800" y="1247775"/>
                  <a:pt x="981075" y="1252537"/>
                </a:cubicBezTo>
                <a:cubicBezTo>
                  <a:pt x="1022350" y="1257299"/>
                  <a:pt x="1114425" y="1281112"/>
                  <a:pt x="1114425" y="1281112"/>
                </a:cubicBezTo>
                <a:cubicBezTo>
                  <a:pt x="1185863" y="1295400"/>
                  <a:pt x="1333500" y="1320800"/>
                  <a:pt x="1409700" y="1338262"/>
                </a:cubicBezTo>
                <a:cubicBezTo>
                  <a:pt x="1485900" y="1355725"/>
                  <a:pt x="1498600" y="1393824"/>
                  <a:pt x="1571625" y="1385887"/>
                </a:cubicBezTo>
                <a:cubicBezTo>
                  <a:pt x="1644650" y="1377950"/>
                  <a:pt x="1809750" y="1344612"/>
                  <a:pt x="1847850" y="1290637"/>
                </a:cubicBezTo>
                <a:cubicBezTo>
                  <a:pt x="1885950" y="1236662"/>
                  <a:pt x="1809750" y="1127124"/>
                  <a:pt x="1800225" y="1062037"/>
                </a:cubicBezTo>
                <a:cubicBezTo>
                  <a:pt x="1790700" y="996950"/>
                  <a:pt x="1825625" y="958850"/>
                  <a:pt x="1790700" y="900112"/>
                </a:cubicBezTo>
                <a:cubicBezTo>
                  <a:pt x="1755775" y="841375"/>
                  <a:pt x="1608137" y="776287"/>
                  <a:pt x="1590675" y="709612"/>
                </a:cubicBezTo>
                <a:cubicBezTo>
                  <a:pt x="1573213" y="642937"/>
                  <a:pt x="1682750" y="581024"/>
                  <a:pt x="1685925" y="500062"/>
                </a:cubicBezTo>
                <a:cubicBezTo>
                  <a:pt x="1689100" y="419100"/>
                  <a:pt x="1641475" y="261937"/>
                  <a:pt x="1609725" y="223837"/>
                </a:cubicBezTo>
                <a:cubicBezTo>
                  <a:pt x="1577975" y="185737"/>
                  <a:pt x="1516063" y="244474"/>
                  <a:pt x="1495425" y="271462"/>
                </a:cubicBezTo>
                <a:cubicBezTo>
                  <a:pt x="1474787" y="298450"/>
                  <a:pt x="1570037" y="400049"/>
                  <a:pt x="1485900" y="385762"/>
                </a:cubicBezTo>
                <a:cubicBezTo>
                  <a:pt x="1401763" y="371475"/>
                  <a:pt x="1098550" y="241300"/>
                  <a:pt x="990600" y="185737"/>
                </a:cubicBezTo>
                <a:cubicBezTo>
                  <a:pt x="882650" y="130175"/>
                  <a:pt x="920750" y="77787"/>
                  <a:pt x="838200" y="52387"/>
                </a:cubicBezTo>
                <a:cubicBezTo>
                  <a:pt x="755650" y="26987"/>
                  <a:pt x="600075" y="0"/>
                  <a:pt x="523875" y="23812"/>
                </a:cubicBezTo>
                <a:close/>
              </a:path>
            </a:pathLst>
          </a:custGeom>
          <a:solidFill>
            <a:schemeClr val="accent4">
              <a:lumMod val="60000"/>
              <a:lumOff val="40000"/>
              <a:alpha val="86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53"/>
          <p:cNvGrpSpPr/>
          <p:nvPr/>
        </p:nvGrpSpPr>
        <p:grpSpPr>
          <a:xfrm>
            <a:off x="1571604" y="778207"/>
            <a:ext cx="6296025" cy="4870118"/>
            <a:chOff x="8491609" y="778207"/>
            <a:chExt cx="6296025" cy="4870118"/>
          </a:xfrm>
        </p:grpSpPr>
        <p:sp>
          <p:nvSpPr>
            <p:cNvPr id="52" name="Forme libre 51"/>
            <p:cNvSpPr/>
            <p:nvPr/>
          </p:nvSpPr>
          <p:spPr>
            <a:xfrm>
              <a:off x="8491609" y="778207"/>
              <a:ext cx="6296025" cy="4870118"/>
            </a:xfrm>
            <a:custGeom>
              <a:avLst/>
              <a:gdLst>
                <a:gd name="connsiteX0" fmla="*/ 828675 w 6296025"/>
                <a:gd name="connsiteY0" fmla="*/ 1145843 h 4870118"/>
                <a:gd name="connsiteX1" fmla="*/ 800100 w 6296025"/>
                <a:gd name="connsiteY1" fmla="*/ 2546018 h 4870118"/>
                <a:gd name="connsiteX2" fmla="*/ 1571625 w 6296025"/>
                <a:gd name="connsiteY2" fmla="*/ 3165143 h 4870118"/>
                <a:gd name="connsiteX3" fmla="*/ 1885950 w 6296025"/>
                <a:gd name="connsiteY3" fmla="*/ 3879518 h 4870118"/>
                <a:gd name="connsiteX4" fmla="*/ 2886075 w 6296025"/>
                <a:gd name="connsiteY4" fmla="*/ 4136693 h 4870118"/>
                <a:gd name="connsiteX5" fmla="*/ 4305300 w 6296025"/>
                <a:gd name="connsiteY5" fmla="*/ 4098593 h 4870118"/>
                <a:gd name="connsiteX6" fmla="*/ 5657850 w 6296025"/>
                <a:gd name="connsiteY6" fmla="*/ 1755443 h 4870118"/>
                <a:gd name="connsiteX7" fmla="*/ 5095875 w 6296025"/>
                <a:gd name="connsiteY7" fmla="*/ 1041068 h 4870118"/>
                <a:gd name="connsiteX8" fmla="*/ 3638550 w 6296025"/>
                <a:gd name="connsiteY8" fmla="*/ 507668 h 4870118"/>
                <a:gd name="connsiteX9" fmla="*/ 2838450 w 6296025"/>
                <a:gd name="connsiteY9" fmla="*/ 440993 h 4870118"/>
                <a:gd name="connsiteX10" fmla="*/ 904875 w 6296025"/>
                <a:gd name="connsiteY10" fmla="*/ 1069643 h 4870118"/>
                <a:gd name="connsiteX11" fmla="*/ 771525 w 6296025"/>
                <a:gd name="connsiteY11" fmla="*/ 1060118 h 4870118"/>
                <a:gd name="connsiteX12" fmla="*/ 476250 w 6296025"/>
                <a:gd name="connsiteY12" fmla="*/ 641018 h 4870118"/>
                <a:gd name="connsiteX13" fmla="*/ 200025 w 6296025"/>
                <a:gd name="connsiteY13" fmla="*/ 250493 h 4870118"/>
                <a:gd name="connsiteX14" fmla="*/ 628650 w 6296025"/>
                <a:gd name="connsiteY14" fmla="*/ 155243 h 4870118"/>
                <a:gd name="connsiteX15" fmla="*/ 2238375 w 6296025"/>
                <a:gd name="connsiteY15" fmla="*/ 2843 h 4870118"/>
                <a:gd name="connsiteX16" fmla="*/ 4038600 w 6296025"/>
                <a:gd name="connsiteY16" fmla="*/ 12368 h 4870118"/>
                <a:gd name="connsiteX17" fmla="*/ 5781675 w 6296025"/>
                <a:gd name="connsiteY17" fmla="*/ 726743 h 4870118"/>
                <a:gd name="connsiteX18" fmla="*/ 6200775 w 6296025"/>
                <a:gd name="connsiteY18" fmla="*/ 1517318 h 4870118"/>
                <a:gd name="connsiteX19" fmla="*/ 6296025 w 6296025"/>
                <a:gd name="connsiteY19" fmla="*/ 2717468 h 4870118"/>
                <a:gd name="connsiteX20" fmla="*/ 6067425 w 6296025"/>
                <a:gd name="connsiteY20" fmla="*/ 3631868 h 4870118"/>
                <a:gd name="connsiteX21" fmla="*/ 5581650 w 6296025"/>
                <a:gd name="connsiteY21" fmla="*/ 4165268 h 4870118"/>
                <a:gd name="connsiteX22" fmla="*/ 4705350 w 6296025"/>
                <a:gd name="connsiteY22" fmla="*/ 4774868 h 4870118"/>
                <a:gd name="connsiteX23" fmla="*/ 3190875 w 6296025"/>
                <a:gd name="connsiteY23" fmla="*/ 4870118 h 4870118"/>
                <a:gd name="connsiteX24" fmla="*/ 1647825 w 6296025"/>
                <a:gd name="connsiteY24" fmla="*/ 4812968 h 4870118"/>
                <a:gd name="connsiteX25" fmla="*/ 857250 w 6296025"/>
                <a:gd name="connsiteY25" fmla="*/ 4508168 h 4870118"/>
                <a:gd name="connsiteX26" fmla="*/ 581025 w 6296025"/>
                <a:gd name="connsiteY26" fmla="*/ 3736643 h 4870118"/>
                <a:gd name="connsiteX27" fmla="*/ 371475 w 6296025"/>
                <a:gd name="connsiteY27" fmla="*/ 2479343 h 4870118"/>
                <a:gd name="connsiteX28" fmla="*/ 57150 w 6296025"/>
                <a:gd name="connsiteY28" fmla="*/ 1822118 h 4870118"/>
                <a:gd name="connsiteX29" fmla="*/ 0 w 6296025"/>
                <a:gd name="connsiteY29" fmla="*/ 1050593 h 4870118"/>
                <a:gd name="connsiteX30" fmla="*/ 133350 w 6296025"/>
                <a:gd name="connsiteY30" fmla="*/ 260018 h 4870118"/>
                <a:gd name="connsiteX31" fmla="*/ 1047750 w 6296025"/>
                <a:gd name="connsiteY31" fmla="*/ 1012493 h 4870118"/>
                <a:gd name="connsiteX32" fmla="*/ 828675 w 6296025"/>
                <a:gd name="connsiteY32" fmla="*/ 1145843 h 48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96025" h="4870118">
                  <a:moveTo>
                    <a:pt x="828675" y="1145843"/>
                  </a:moveTo>
                  <a:lnTo>
                    <a:pt x="800100" y="2546018"/>
                  </a:lnTo>
                  <a:lnTo>
                    <a:pt x="1571625" y="3165143"/>
                  </a:lnTo>
                  <a:lnTo>
                    <a:pt x="1885950" y="3879518"/>
                  </a:lnTo>
                  <a:lnTo>
                    <a:pt x="2886075" y="4136693"/>
                  </a:lnTo>
                  <a:lnTo>
                    <a:pt x="4305300" y="4098593"/>
                  </a:lnTo>
                  <a:lnTo>
                    <a:pt x="5657850" y="1755443"/>
                  </a:lnTo>
                  <a:lnTo>
                    <a:pt x="5095875" y="1041068"/>
                  </a:lnTo>
                  <a:lnTo>
                    <a:pt x="3638550" y="507668"/>
                  </a:lnTo>
                  <a:lnTo>
                    <a:pt x="2838450" y="440993"/>
                  </a:lnTo>
                  <a:lnTo>
                    <a:pt x="904875" y="1069643"/>
                  </a:lnTo>
                  <a:lnTo>
                    <a:pt x="771525" y="1060118"/>
                  </a:lnTo>
                  <a:lnTo>
                    <a:pt x="476250" y="641018"/>
                  </a:lnTo>
                  <a:cubicBezTo>
                    <a:pt x="188625" y="247931"/>
                    <a:pt x="29199" y="250493"/>
                    <a:pt x="200025" y="250493"/>
                  </a:cubicBezTo>
                  <a:lnTo>
                    <a:pt x="628650" y="155243"/>
                  </a:lnTo>
                  <a:cubicBezTo>
                    <a:pt x="2181083" y="0"/>
                    <a:pt x="1642116" y="2843"/>
                    <a:pt x="2238375" y="2843"/>
                  </a:cubicBezTo>
                  <a:lnTo>
                    <a:pt x="4038600" y="12368"/>
                  </a:lnTo>
                  <a:lnTo>
                    <a:pt x="5781675" y="726743"/>
                  </a:lnTo>
                  <a:lnTo>
                    <a:pt x="6200775" y="1517318"/>
                  </a:lnTo>
                  <a:lnTo>
                    <a:pt x="6296025" y="2717468"/>
                  </a:lnTo>
                  <a:lnTo>
                    <a:pt x="6067425" y="3631868"/>
                  </a:lnTo>
                  <a:lnTo>
                    <a:pt x="5581650" y="4165268"/>
                  </a:lnTo>
                  <a:lnTo>
                    <a:pt x="4705350" y="4774868"/>
                  </a:lnTo>
                  <a:cubicBezTo>
                    <a:pt x="4200564" y="4807226"/>
                    <a:pt x="3696697" y="4870118"/>
                    <a:pt x="3190875" y="4870118"/>
                  </a:cubicBezTo>
                  <a:cubicBezTo>
                    <a:pt x="2676529" y="4850950"/>
                    <a:pt x="2162528" y="4812968"/>
                    <a:pt x="1647825" y="4812968"/>
                  </a:cubicBezTo>
                  <a:lnTo>
                    <a:pt x="857250" y="4508168"/>
                  </a:lnTo>
                  <a:lnTo>
                    <a:pt x="581025" y="3736643"/>
                  </a:lnTo>
                  <a:lnTo>
                    <a:pt x="371475" y="2479343"/>
                  </a:lnTo>
                  <a:lnTo>
                    <a:pt x="57150" y="1822118"/>
                  </a:lnTo>
                  <a:lnTo>
                    <a:pt x="0" y="1050593"/>
                  </a:lnTo>
                  <a:lnTo>
                    <a:pt x="133350" y="260018"/>
                  </a:lnTo>
                  <a:lnTo>
                    <a:pt x="1047750" y="1012493"/>
                  </a:lnTo>
                  <a:lnTo>
                    <a:pt x="828675" y="1145843"/>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rot="20350545">
              <a:off x="8756776" y="1140960"/>
              <a:ext cx="928694" cy="74169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49" name="Freeform 1" descr="Diagonales larges vers le bas"/>
          <p:cNvSpPr>
            <a:spLocks/>
          </p:cNvSpPr>
          <p:nvPr/>
        </p:nvSpPr>
        <p:spPr bwMode="auto">
          <a:xfrm>
            <a:off x="5143504" y="2592388"/>
            <a:ext cx="1908000" cy="1008000"/>
          </a:xfrm>
          <a:custGeom>
            <a:avLst/>
            <a:gdLst/>
            <a:ahLst/>
            <a:cxnLst>
              <a:cxn ang="0">
                <a:pos x="2901" y="0"/>
              </a:cxn>
              <a:cxn ang="0">
                <a:pos x="2901" y="1543"/>
              </a:cxn>
              <a:cxn ang="0">
                <a:pos x="437" y="1058"/>
              </a:cxn>
              <a:cxn ang="0">
                <a:pos x="116" y="922"/>
              </a:cxn>
              <a:cxn ang="0">
                <a:pos x="0" y="417"/>
              </a:cxn>
              <a:cxn ang="0">
                <a:pos x="21" y="123"/>
              </a:cxn>
              <a:cxn ang="0">
                <a:pos x="185" y="123"/>
              </a:cxn>
              <a:cxn ang="0">
                <a:pos x="676" y="403"/>
              </a:cxn>
              <a:cxn ang="0">
                <a:pos x="1215" y="321"/>
              </a:cxn>
              <a:cxn ang="0">
                <a:pos x="2369" y="7"/>
              </a:cxn>
              <a:cxn ang="0">
                <a:pos x="2901" y="0"/>
              </a:cxn>
            </a:cxnLst>
            <a:rect l="0" t="0" r="r" b="b"/>
            <a:pathLst>
              <a:path w="2901" h="1543">
                <a:moveTo>
                  <a:pt x="2901" y="0"/>
                </a:moveTo>
                <a:lnTo>
                  <a:pt x="2901" y="1543"/>
                </a:lnTo>
                <a:lnTo>
                  <a:pt x="437" y="1058"/>
                </a:lnTo>
                <a:lnTo>
                  <a:pt x="116" y="922"/>
                </a:lnTo>
                <a:lnTo>
                  <a:pt x="0" y="417"/>
                </a:lnTo>
                <a:lnTo>
                  <a:pt x="21" y="123"/>
                </a:lnTo>
                <a:lnTo>
                  <a:pt x="185" y="123"/>
                </a:lnTo>
                <a:lnTo>
                  <a:pt x="676" y="403"/>
                </a:lnTo>
                <a:lnTo>
                  <a:pt x="1215" y="321"/>
                </a:lnTo>
                <a:lnTo>
                  <a:pt x="2369" y="7"/>
                </a:lnTo>
                <a:lnTo>
                  <a:pt x="2901" y="0"/>
                </a:lnTo>
                <a:close/>
              </a:path>
            </a:pathLst>
          </a:custGeom>
          <a:pattFill prst="wdDnDiag">
            <a:fgClr>
              <a:srgbClr val="000000"/>
            </a:fgClr>
            <a:bgClr>
              <a:srgbClr val="FFFFFF"/>
            </a:bgClr>
          </a:patt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 name="Forme libre 14"/>
          <p:cNvSpPr/>
          <p:nvPr/>
        </p:nvSpPr>
        <p:spPr>
          <a:xfrm>
            <a:off x="2511552" y="1341120"/>
            <a:ext cx="4547616" cy="3438144"/>
          </a:xfrm>
          <a:custGeom>
            <a:avLst/>
            <a:gdLst>
              <a:gd name="connsiteX0" fmla="*/ 707136 w 4547616"/>
              <a:gd name="connsiteY0" fmla="*/ 2499360 h 3438144"/>
              <a:gd name="connsiteX1" fmla="*/ 0 w 4547616"/>
              <a:gd name="connsiteY1" fmla="*/ 1938528 h 3438144"/>
              <a:gd name="connsiteX2" fmla="*/ 24384 w 4547616"/>
              <a:gd name="connsiteY2" fmla="*/ 609600 h 3438144"/>
              <a:gd name="connsiteX3" fmla="*/ 1901952 w 4547616"/>
              <a:gd name="connsiteY3" fmla="*/ 0 h 3438144"/>
              <a:gd name="connsiteX4" fmla="*/ 2657856 w 4547616"/>
              <a:gd name="connsiteY4" fmla="*/ 60960 h 3438144"/>
              <a:gd name="connsiteX5" fmla="*/ 4011168 w 4547616"/>
              <a:gd name="connsiteY5" fmla="*/ 548640 h 3438144"/>
              <a:gd name="connsiteX6" fmla="*/ 4547616 w 4547616"/>
              <a:gd name="connsiteY6" fmla="*/ 1194816 h 3438144"/>
              <a:gd name="connsiteX7" fmla="*/ 3291840 w 4547616"/>
              <a:gd name="connsiteY7" fmla="*/ 3401568 h 3438144"/>
              <a:gd name="connsiteX8" fmla="*/ 1950720 w 4547616"/>
              <a:gd name="connsiteY8" fmla="*/ 3438144 h 3438144"/>
              <a:gd name="connsiteX9" fmla="*/ 1024128 w 4547616"/>
              <a:gd name="connsiteY9" fmla="*/ 3218688 h 3438144"/>
              <a:gd name="connsiteX10" fmla="*/ 707136 w 4547616"/>
              <a:gd name="connsiteY10" fmla="*/ 2499360 h 34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616" h="3438144">
                <a:moveTo>
                  <a:pt x="707136" y="2499360"/>
                </a:moveTo>
                <a:lnTo>
                  <a:pt x="0" y="1938528"/>
                </a:lnTo>
                <a:lnTo>
                  <a:pt x="24384" y="609600"/>
                </a:lnTo>
                <a:lnTo>
                  <a:pt x="1901952" y="0"/>
                </a:lnTo>
                <a:lnTo>
                  <a:pt x="2657856" y="60960"/>
                </a:lnTo>
                <a:lnTo>
                  <a:pt x="4011168" y="548640"/>
                </a:lnTo>
                <a:lnTo>
                  <a:pt x="4547616" y="1194816"/>
                </a:lnTo>
                <a:lnTo>
                  <a:pt x="3291840" y="3401568"/>
                </a:lnTo>
                <a:lnTo>
                  <a:pt x="1950720" y="3438144"/>
                </a:lnTo>
                <a:lnTo>
                  <a:pt x="1024128" y="3218688"/>
                </a:lnTo>
                <a:lnTo>
                  <a:pt x="707136" y="249936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rot="19078099">
            <a:off x="1960534" y="4350827"/>
            <a:ext cx="713144" cy="307777"/>
          </a:xfrm>
          <a:prstGeom prst="rect">
            <a:avLst/>
          </a:prstGeom>
          <a:noFill/>
        </p:spPr>
        <p:txBody>
          <a:bodyPr wrap="none" rtlCol="0">
            <a:spAutoFit/>
          </a:bodyPr>
          <a:lstStyle/>
          <a:p>
            <a:r>
              <a:rPr lang="fr-FR" sz="1400" b="1" dirty="0" smtClean="0">
                <a:solidFill>
                  <a:srgbClr val="002060"/>
                </a:solidFill>
                <a:latin typeface="Tw Cen MT" pitchFamily="34" charset="0"/>
              </a:rPr>
              <a:t>Tamise</a:t>
            </a:r>
            <a:endParaRPr lang="fr-FR" sz="1400" b="1" dirty="0">
              <a:solidFill>
                <a:srgbClr val="002060"/>
              </a:solidFill>
              <a:latin typeface="Tw Cen MT" pitchFamily="34" charset="0"/>
            </a:endParaRPr>
          </a:p>
        </p:txBody>
      </p:sp>
      <p:sp>
        <p:nvSpPr>
          <p:cNvPr id="22" name="ZoneTexte 21"/>
          <p:cNvSpPr txBox="1"/>
          <p:nvPr/>
        </p:nvSpPr>
        <p:spPr>
          <a:xfrm>
            <a:off x="4000496" y="2643182"/>
            <a:ext cx="696024" cy="307777"/>
          </a:xfrm>
          <a:prstGeom prst="rect">
            <a:avLst/>
          </a:prstGeom>
          <a:noFill/>
        </p:spPr>
        <p:txBody>
          <a:bodyPr wrap="none" rtlCol="0">
            <a:spAutoFit/>
          </a:bodyPr>
          <a:lstStyle/>
          <a:p>
            <a:r>
              <a:rPr lang="fr-FR" sz="1400" b="1" dirty="0" smtClean="0">
                <a:latin typeface="Tw Cen MT" pitchFamily="34" charset="0"/>
              </a:rPr>
              <a:t>La City</a:t>
            </a:r>
            <a:endParaRPr lang="fr-FR" sz="1400" b="1" dirty="0">
              <a:latin typeface="Tw Cen MT" pitchFamily="34" charset="0"/>
            </a:endParaRPr>
          </a:p>
        </p:txBody>
      </p:sp>
      <p:sp>
        <p:nvSpPr>
          <p:cNvPr id="24" name="Étoile à 5 branches 23"/>
          <p:cNvSpPr/>
          <p:nvPr/>
        </p:nvSpPr>
        <p:spPr>
          <a:xfrm>
            <a:off x="4357686" y="2928934"/>
            <a:ext cx="214314" cy="214314"/>
          </a:xfrm>
          <a:prstGeom prst="star5">
            <a:avLst/>
          </a:prstGeom>
          <a:solidFill>
            <a:srgbClr val="00B05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3357554" y="2880000"/>
            <a:ext cx="1085425" cy="307777"/>
          </a:xfrm>
          <a:prstGeom prst="rect">
            <a:avLst/>
          </a:prstGeom>
          <a:noFill/>
        </p:spPr>
        <p:txBody>
          <a:bodyPr wrap="none" rtlCol="0">
            <a:spAutoFit/>
          </a:bodyPr>
          <a:lstStyle/>
          <a:p>
            <a:r>
              <a:rPr lang="fr-FR" sz="1400" b="1" dirty="0" smtClean="0">
                <a:latin typeface="Tw Cen MT" pitchFamily="34" charset="0"/>
              </a:rPr>
              <a:t>Westminster</a:t>
            </a:r>
            <a:endParaRPr lang="fr-FR" sz="1400" b="1" dirty="0">
              <a:latin typeface="Tw Cen MT" pitchFamily="34" charset="0"/>
            </a:endParaRPr>
          </a:p>
        </p:txBody>
      </p:sp>
      <p:sp>
        <p:nvSpPr>
          <p:cNvPr id="27" name="ZoneTexte 26"/>
          <p:cNvSpPr txBox="1"/>
          <p:nvPr/>
        </p:nvSpPr>
        <p:spPr>
          <a:xfrm rot="14968931">
            <a:off x="2571316" y="3043359"/>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31" name="ZoneTexte 30"/>
          <p:cNvSpPr txBox="1"/>
          <p:nvPr/>
        </p:nvSpPr>
        <p:spPr>
          <a:xfrm>
            <a:off x="2500298" y="2928934"/>
            <a:ext cx="914033" cy="307777"/>
          </a:xfrm>
          <a:prstGeom prst="rect">
            <a:avLst/>
          </a:prstGeom>
          <a:noFill/>
        </p:spPr>
        <p:txBody>
          <a:bodyPr wrap="none" rtlCol="0">
            <a:spAutoFit/>
          </a:bodyPr>
          <a:lstStyle/>
          <a:p>
            <a:r>
              <a:rPr lang="fr-FR" sz="1400" b="1" dirty="0" smtClean="0">
                <a:latin typeface="Tw Cen MT" pitchFamily="34" charset="0"/>
              </a:rPr>
              <a:t>Heathrow</a:t>
            </a:r>
            <a:endParaRPr lang="fr-FR" sz="1400" b="1" dirty="0">
              <a:latin typeface="Tw Cen MT" pitchFamily="34" charset="0"/>
            </a:endParaRPr>
          </a:p>
        </p:txBody>
      </p:sp>
      <p:sp>
        <p:nvSpPr>
          <p:cNvPr id="32" name="Forme libre 31"/>
          <p:cNvSpPr>
            <a:spLocks noChangeAspect="1"/>
          </p:cNvSpPr>
          <p:nvPr/>
        </p:nvSpPr>
        <p:spPr>
          <a:xfrm>
            <a:off x="2405887" y="1260000"/>
            <a:ext cx="4809319" cy="3636000"/>
          </a:xfrm>
          <a:custGeom>
            <a:avLst/>
            <a:gdLst>
              <a:gd name="connsiteX0" fmla="*/ 707136 w 4547616"/>
              <a:gd name="connsiteY0" fmla="*/ 2499360 h 3438144"/>
              <a:gd name="connsiteX1" fmla="*/ 0 w 4547616"/>
              <a:gd name="connsiteY1" fmla="*/ 1938528 h 3438144"/>
              <a:gd name="connsiteX2" fmla="*/ 24384 w 4547616"/>
              <a:gd name="connsiteY2" fmla="*/ 609600 h 3438144"/>
              <a:gd name="connsiteX3" fmla="*/ 1901952 w 4547616"/>
              <a:gd name="connsiteY3" fmla="*/ 0 h 3438144"/>
              <a:gd name="connsiteX4" fmla="*/ 2657856 w 4547616"/>
              <a:gd name="connsiteY4" fmla="*/ 60960 h 3438144"/>
              <a:gd name="connsiteX5" fmla="*/ 4011168 w 4547616"/>
              <a:gd name="connsiteY5" fmla="*/ 548640 h 3438144"/>
              <a:gd name="connsiteX6" fmla="*/ 4547616 w 4547616"/>
              <a:gd name="connsiteY6" fmla="*/ 1194816 h 3438144"/>
              <a:gd name="connsiteX7" fmla="*/ 3291840 w 4547616"/>
              <a:gd name="connsiteY7" fmla="*/ 3401568 h 3438144"/>
              <a:gd name="connsiteX8" fmla="*/ 1950720 w 4547616"/>
              <a:gd name="connsiteY8" fmla="*/ 3438144 h 3438144"/>
              <a:gd name="connsiteX9" fmla="*/ 1024128 w 4547616"/>
              <a:gd name="connsiteY9" fmla="*/ 3218688 h 3438144"/>
              <a:gd name="connsiteX10" fmla="*/ 707136 w 4547616"/>
              <a:gd name="connsiteY10" fmla="*/ 2499360 h 34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616" h="3438144">
                <a:moveTo>
                  <a:pt x="707136" y="2499360"/>
                </a:moveTo>
                <a:lnTo>
                  <a:pt x="0" y="1938528"/>
                </a:lnTo>
                <a:lnTo>
                  <a:pt x="24384" y="609600"/>
                </a:lnTo>
                <a:lnTo>
                  <a:pt x="1901952" y="0"/>
                </a:lnTo>
                <a:lnTo>
                  <a:pt x="2657856" y="60960"/>
                </a:lnTo>
                <a:lnTo>
                  <a:pt x="4011168" y="548640"/>
                </a:lnTo>
                <a:lnTo>
                  <a:pt x="4547616" y="1194816"/>
                </a:lnTo>
                <a:lnTo>
                  <a:pt x="3291840" y="3401568"/>
                </a:lnTo>
                <a:lnTo>
                  <a:pt x="1950720" y="3438144"/>
                </a:lnTo>
                <a:lnTo>
                  <a:pt x="1024128" y="3218688"/>
                </a:lnTo>
                <a:lnTo>
                  <a:pt x="707136" y="2499360"/>
                </a:lnTo>
                <a:close/>
              </a:path>
            </a:pathLst>
          </a:cu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Arc 38"/>
          <p:cNvSpPr/>
          <p:nvPr/>
        </p:nvSpPr>
        <p:spPr>
          <a:xfrm>
            <a:off x="5357818" y="4429132"/>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flipH="1">
            <a:off x="2500298" y="4429132"/>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rc 40"/>
          <p:cNvSpPr/>
          <p:nvPr/>
        </p:nvSpPr>
        <p:spPr>
          <a:xfrm rot="16200000">
            <a:off x="6250793" y="392886"/>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Arc 41"/>
          <p:cNvSpPr/>
          <p:nvPr/>
        </p:nvSpPr>
        <p:spPr>
          <a:xfrm rot="5400000" flipH="1">
            <a:off x="1321571" y="464323"/>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ZoneTexte 47"/>
          <p:cNvSpPr txBox="1"/>
          <p:nvPr/>
        </p:nvSpPr>
        <p:spPr>
          <a:xfrm>
            <a:off x="5000628" y="2357430"/>
            <a:ext cx="818237" cy="307777"/>
          </a:xfrm>
          <a:prstGeom prst="rect">
            <a:avLst/>
          </a:prstGeom>
          <a:noFill/>
        </p:spPr>
        <p:txBody>
          <a:bodyPr wrap="none" rtlCol="0">
            <a:spAutoFit/>
          </a:bodyPr>
          <a:lstStyle/>
          <a:p>
            <a:r>
              <a:rPr lang="fr-FR" sz="1400" b="1" dirty="0" smtClean="0">
                <a:latin typeface="Tw Cen MT" pitchFamily="34" charset="0"/>
              </a:rPr>
              <a:t>Stratford</a:t>
            </a:r>
            <a:endParaRPr lang="fr-FR" sz="1400" b="1" dirty="0">
              <a:latin typeface="Tw Cen MT" pitchFamily="34" charset="0"/>
            </a:endParaRPr>
          </a:p>
        </p:txBody>
      </p:sp>
      <p:sp>
        <p:nvSpPr>
          <p:cNvPr id="49" name="ZoneTexte 48"/>
          <p:cNvSpPr txBox="1"/>
          <p:nvPr/>
        </p:nvSpPr>
        <p:spPr>
          <a:xfrm>
            <a:off x="4500562" y="1000108"/>
            <a:ext cx="516488" cy="307777"/>
          </a:xfrm>
          <a:prstGeom prst="rect">
            <a:avLst/>
          </a:prstGeom>
          <a:noFill/>
        </p:spPr>
        <p:txBody>
          <a:bodyPr wrap="none" rtlCol="0">
            <a:spAutoFit/>
          </a:bodyPr>
          <a:lstStyle/>
          <a:p>
            <a:r>
              <a:rPr lang="fr-FR" sz="1400" b="1" dirty="0" smtClean="0">
                <a:latin typeface="Tw Cen MT" pitchFamily="34" charset="0"/>
              </a:rPr>
              <a:t>M25</a:t>
            </a:r>
            <a:endParaRPr lang="fr-FR" sz="1400" b="1" dirty="0">
              <a:latin typeface="Tw Cen MT" pitchFamily="34" charset="0"/>
            </a:endParaRPr>
          </a:p>
        </p:txBody>
      </p:sp>
      <p:sp>
        <p:nvSpPr>
          <p:cNvPr id="55" name="ZoneTexte 54"/>
          <p:cNvSpPr txBox="1"/>
          <p:nvPr/>
        </p:nvSpPr>
        <p:spPr>
          <a:xfrm rot="14968931">
            <a:off x="3701806" y="622943"/>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7" name="ZoneTexte 56"/>
          <p:cNvSpPr txBox="1"/>
          <p:nvPr/>
        </p:nvSpPr>
        <p:spPr>
          <a:xfrm rot="14968931">
            <a:off x="6345013" y="614467"/>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8" name="ZoneTexte 57"/>
          <p:cNvSpPr txBox="1"/>
          <p:nvPr/>
        </p:nvSpPr>
        <p:spPr>
          <a:xfrm rot="14968931">
            <a:off x="4344749" y="4972185"/>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9" name="Ellipse 58"/>
          <p:cNvSpPr/>
          <p:nvPr/>
        </p:nvSpPr>
        <p:spPr>
          <a:xfrm>
            <a:off x="3929058" y="785794"/>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6572264" y="785794"/>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2786050" y="3214686"/>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4572000" y="5143512"/>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63"/>
          <p:cNvCxnSpPr>
            <a:stCxn id="13" idx="11"/>
            <a:endCxn id="16" idx="3"/>
          </p:cNvCxnSpPr>
          <p:nvPr/>
        </p:nvCxnSpPr>
        <p:spPr>
          <a:xfrm>
            <a:off x="6986016" y="3194304"/>
            <a:ext cx="1157884" cy="198977"/>
          </a:xfrm>
          <a:prstGeom prst="line">
            <a:avLst/>
          </a:prstGeom>
          <a:ln w="57150">
            <a:solidFill>
              <a:srgbClr val="002060"/>
            </a:solidFill>
          </a:ln>
        </p:spPr>
        <p:style>
          <a:lnRef idx="3">
            <a:schemeClr val="accent1"/>
          </a:lnRef>
          <a:fillRef idx="0">
            <a:schemeClr val="accent1"/>
          </a:fillRef>
          <a:effectRef idx="2">
            <a:schemeClr val="accent1"/>
          </a:effectRef>
          <a:fontRef idx="minor">
            <a:schemeClr val="tx1"/>
          </a:fontRef>
        </p:style>
      </p:cxnSp>
      <p:sp>
        <p:nvSpPr>
          <p:cNvPr id="66" name="ZoneTexte 65"/>
          <p:cNvSpPr txBox="1"/>
          <p:nvPr/>
        </p:nvSpPr>
        <p:spPr>
          <a:xfrm>
            <a:off x="0" y="-24"/>
            <a:ext cx="1428728" cy="461665"/>
          </a:xfrm>
          <a:prstGeom prst="rect">
            <a:avLst/>
          </a:prstGeom>
          <a:noFill/>
        </p:spPr>
        <p:txBody>
          <a:bodyPr wrap="square" rtlCol="0">
            <a:spAutoFit/>
          </a:bodyPr>
          <a:lstStyle/>
          <a:p>
            <a:r>
              <a:rPr lang="fr-FR" sz="2400" b="1" u="sng" dirty="0" smtClean="0">
                <a:solidFill>
                  <a:schemeClr val="tx2">
                    <a:lumMod val="50000"/>
                  </a:schemeClr>
                </a:solidFill>
                <a:latin typeface="John Handy LET" pitchFamily="2" charset="0"/>
              </a:rPr>
              <a:t>Schéma</a:t>
            </a:r>
            <a:endParaRPr lang="fr-FR" sz="2400" b="1" u="sng" dirty="0">
              <a:solidFill>
                <a:schemeClr val="tx2">
                  <a:lumMod val="50000"/>
                </a:schemeClr>
              </a:solidFill>
              <a:latin typeface="John Handy LET" pitchFamily="2" charset="0"/>
            </a:endParaRPr>
          </a:p>
        </p:txBody>
      </p:sp>
      <p:sp>
        <p:nvSpPr>
          <p:cNvPr id="67" name="ZoneTexte 66"/>
          <p:cNvSpPr txBox="1"/>
          <p:nvPr/>
        </p:nvSpPr>
        <p:spPr>
          <a:xfrm>
            <a:off x="2786050" y="38377"/>
            <a:ext cx="635795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L’organisation d’une ville mondiale : Londres</a:t>
            </a:r>
            <a:endParaRPr lang="fr-FR" sz="2400" b="1" u="sng" dirty="0">
              <a:solidFill>
                <a:schemeClr val="tx2">
                  <a:lumMod val="50000"/>
                </a:schemeClr>
              </a:solidFill>
              <a:latin typeface="John Handy LET" pitchFamily="2" charset="0"/>
            </a:endParaRPr>
          </a:p>
        </p:txBody>
      </p:sp>
      <p:sp>
        <p:nvSpPr>
          <p:cNvPr id="68" name="Rectangle 67"/>
          <p:cNvSpPr/>
          <p:nvPr/>
        </p:nvSpPr>
        <p:spPr>
          <a:xfrm>
            <a:off x="71438" y="5572140"/>
            <a:ext cx="5072066" cy="107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Quartiers pauvres en projet de réhabilitation urbaine</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étalement urbain</a:t>
            </a:r>
          </a:p>
        </p:txBody>
      </p:sp>
      <p:sp>
        <p:nvSpPr>
          <p:cNvPr id="72" name="Rectangle 71"/>
          <p:cNvSpPr/>
          <p:nvPr/>
        </p:nvSpPr>
        <p:spPr>
          <a:xfrm>
            <a:off x="214282" y="5643578"/>
            <a:ext cx="714380" cy="35719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p:cNvSpPr txBox="1"/>
          <p:nvPr/>
        </p:nvSpPr>
        <p:spPr>
          <a:xfrm>
            <a:off x="7572396" y="4793945"/>
            <a:ext cx="540000" cy="50400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1300" b="1" i="1" dirty="0" smtClean="0">
                <a:latin typeface="Tw Cen MT" pitchFamily="34" charset="0"/>
              </a:rPr>
              <a:t>Vers </a:t>
            </a:r>
          </a:p>
          <a:p>
            <a:pPr algn="ctr"/>
            <a:r>
              <a:rPr lang="fr-FR" sz="1300" b="1" i="1" dirty="0" smtClean="0">
                <a:latin typeface="Tw Cen MT" pitchFamily="34" charset="0"/>
              </a:rPr>
              <a:t>l’Europe</a:t>
            </a:r>
            <a:endParaRPr lang="fr-FR" sz="1300" b="1" i="1" dirty="0">
              <a:latin typeface="Tw Cen MT" pitchFamily="34" charset="0"/>
            </a:endParaRPr>
          </a:p>
        </p:txBody>
      </p:sp>
      <p:sp>
        <p:nvSpPr>
          <p:cNvPr id="78" name="Arc 77"/>
          <p:cNvSpPr/>
          <p:nvPr/>
        </p:nvSpPr>
        <p:spPr>
          <a:xfrm flipH="1">
            <a:off x="1928794" y="364331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9" name="Connecteur droit avec flèche 78"/>
          <p:cNvCxnSpPr/>
          <p:nvPr/>
        </p:nvCxnSpPr>
        <p:spPr>
          <a:xfrm rot="10800000">
            <a:off x="1785918" y="2928934"/>
            <a:ext cx="571504" cy="1588"/>
          </a:xfrm>
          <a:prstGeom prst="straightConnector1">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80" name="Arc 79"/>
          <p:cNvSpPr/>
          <p:nvPr/>
        </p:nvSpPr>
        <p:spPr>
          <a:xfrm>
            <a:off x="5643570" y="400050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Pentagone 64"/>
          <p:cNvSpPr/>
          <p:nvPr/>
        </p:nvSpPr>
        <p:spPr>
          <a:xfrm rot="17568999">
            <a:off x="5287226" y="756933"/>
            <a:ext cx="908495" cy="295237"/>
          </a:xfrm>
          <a:prstGeom prst="homePlat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1" name="Pentagone 70"/>
          <p:cNvSpPr/>
          <p:nvPr/>
        </p:nvSpPr>
        <p:spPr>
          <a:xfrm rot="13957615">
            <a:off x="1480839" y="1291422"/>
            <a:ext cx="1058930" cy="295237"/>
          </a:xfrm>
          <a:prstGeom prst="homePlat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5" name="Pentagone 74"/>
          <p:cNvSpPr/>
          <p:nvPr/>
        </p:nvSpPr>
        <p:spPr>
          <a:xfrm rot="9923024">
            <a:off x="1426376" y="3324536"/>
            <a:ext cx="908495" cy="295237"/>
          </a:xfrm>
          <a:prstGeom prst="homePlat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1" name="Pentagone 80"/>
          <p:cNvSpPr/>
          <p:nvPr/>
        </p:nvSpPr>
        <p:spPr>
          <a:xfrm>
            <a:off x="214282" y="6143644"/>
            <a:ext cx="908495" cy="295237"/>
          </a:xfrm>
          <a:prstGeom prst="homePlat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cxnSp>
        <p:nvCxnSpPr>
          <p:cNvPr id="82" name="Connecteur droit avec flèche 81"/>
          <p:cNvCxnSpPr/>
          <p:nvPr/>
        </p:nvCxnSpPr>
        <p:spPr>
          <a:xfrm rot="10800000">
            <a:off x="3000364" y="1500174"/>
            <a:ext cx="1714514" cy="1428762"/>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rot="5400000" flipH="1" flipV="1">
            <a:off x="4554141" y="1339438"/>
            <a:ext cx="1643074" cy="1250167"/>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rot="5400000">
            <a:off x="2875347" y="3125390"/>
            <a:ext cx="2000266" cy="1750231"/>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a:off x="4786314" y="2928934"/>
            <a:ext cx="2500330" cy="1285884"/>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643438" y="2786058"/>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3" name="Forme libre 72"/>
          <p:cNvSpPr/>
          <p:nvPr/>
        </p:nvSpPr>
        <p:spPr>
          <a:xfrm>
            <a:off x="4807131" y="2697480"/>
            <a:ext cx="3252652" cy="2057400"/>
          </a:xfrm>
          <a:custGeom>
            <a:avLst/>
            <a:gdLst>
              <a:gd name="connsiteX0" fmla="*/ 0 w 3252652"/>
              <a:gd name="connsiteY0" fmla="*/ 32657 h 2057400"/>
              <a:gd name="connsiteX1" fmla="*/ 470263 w 3252652"/>
              <a:gd name="connsiteY1" fmla="*/ 45720 h 2057400"/>
              <a:gd name="connsiteX2" fmla="*/ 796835 w 3252652"/>
              <a:gd name="connsiteY2" fmla="*/ 45720 h 2057400"/>
              <a:gd name="connsiteX3" fmla="*/ 1136469 w 3252652"/>
              <a:gd name="connsiteY3" fmla="*/ 320040 h 2057400"/>
              <a:gd name="connsiteX4" fmla="*/ 1436915 w 3252652"/>
              <a:gd name="connsiteY4" fmla="*/ 659674 h 2057400"/>
              <a:gd name="connsiteX5" fmla="*/ 1998618 w 3252652"/>
              <a:gd name="connsiteY5" fmla="*/ 973183 h 2057400"/>
              <a:gd name="connsiteX6" fmla="*/ 2860766 w 3252652"/>
              <a:gd name="connsiteY6" fmla="*/ 1561011 h 2057400"/>
              <a:gd name="connsiteX7" fmla="*/ 3252652 w 3252652"/>
              <a:gd name="connsiteY7" fmla="*/ 20574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2652" h="2057400">
                <a:moveTo>
                  <a:pt x="0" y="32657"/>
                </a:moveTo>
                <a:lnTo>
                  <a:pt x="470263" y="45720"/>
                </a:lnTo>
                <a:cubicBezTo>
                  <a:pt x="603069" y="47897"/>
                  <a:pt x="685801" y="0"/>
                  <a:pt x="796835" y="45720"/>
                </a:cubicBezTo>
                <a:cubicBezTo>
                  <a:pt x="907869" y="91440"/>
                  <a:pt x="1029789" y="217714"/>
                  <a:pt x="1136469" y="320040"/>
                </a:cubicBezTo>
                <a:cubicBezTo>
                  <a:pt x="1243149" y="422366"/>
                  <a:pt x="1293224" y="550817"/>
                  <a:pt x="1436915" y="659674"/>
                </a:cubicBezTo>
                <a:cubicBezTo>
                  <a:pt x="1580607" y="768531"/>
                  <a:pt x="1761310" y="822960"/>
                  <a:pt x="1998618" y="973183"/>
                </a:cubicBezTo>
                <a:cubicBezTo>
                  <a:pt x="2235926" y="1123406"/>
                  <a:pt x="2651760" y="1380308"/>
                  <a:pt x="2860766" y="1561011"/>
                </a:cubicBezTo>
                <a:cubicBezTo>
                  <a:pt x="3069772" y="1741714"/>
                  <a:pt x="3161212" y="1899557"/>
                  <a:pt x="3252652" y="2057400"/>
                </a:cubicBezTo>
              </a:path>
            </a:pathLst>
          </a:custGeom>
          <a:ln w="57150">
            <a:solidFill>
              <a:schemeClr val="accent6">
                <a:lumMod val="75000"/>
              </a:schemeClr>
            </a:solidFill>
            <a:headEnd type="oval"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28" name="ZoneTexte 27"/>
          <p:cNvSpPr txBox="1"/>
          <p:nvPr/>
        </p:nvSpPr>
        <p:spPr>
          <a:xfrm rot="14968931">
            <a:off x="5130567" y="2614731"/>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13" name="Forme libre 12"/>
          <p:cNvSpPr/>
          <p:nvPr/>
        </p:nvSpPr>
        <p:spPr>
          <a:xfrm>
            <a:off x="2145792" y="2893568"/>
            <a:ext cx="4840224" cy="1910080"/>
          </a:xfrm>
          <a:custGeom>
            <a:avLst/>
            <a:gdLst>
              <a:gd name="connsiteX0" fmla="*/ 0 w 4840224"/>
              <a:gd name="connsiteY0" fmla="*/ 1910080 h 1910080"/>
              <a:gd name="connsiteX1" fmla="*/ 1194816 w 4840224"/>
              <a:gd name="connsiteY1" fmla="*/ 971296 h 1910080"/>
              <a:gd name="connsiteX2" fmla="*/ 1438656 w 4840224"/>
              <a:gd name="connsiteY2" fmla="*/ 1154176 h 1910080"/>
              <a:gd name="connsiteX3" fmla="*/ 1511808 w 4840224"/>
              <a:gd name="connsiteY3" fmla="*/ 325120 h 1910080"/>
              <a:gd name="connsiteX4" fmla="*/ 2182368 w 4840224"/>
              <a:gd name="connsiteY4" fmla="*/ 361696 h 1910080"/>
              <a:gd name="connsiteX5" fmla="*/ 2511552 w 4840224"/>
              <a:gd name="connsiteY5" fmla="*/ 117856 h 1910080"/>
              <a:gd name="connsiteX6" fmla="*/ 2828544 w 4840224"/>
              <a:gd name="connsiteY6" fmla="*/ 117856 h 1910080"/>
              <a:gd name="connsiteX7" fmla="*/ 3035808 w 4840224"/>
              <a:gd name="connsiteY7" fmla="*/ 288544 h 1910080"/>
              <a:gd name="connsiteX8" fmla="*/ 3169920 w 4840224"/>
              <a:gd name="connsiteY8" fmla="*/ 130048 h 1910080"/>
              <a:gd name="connsiteX9" fmla="*/ 3474720 w 4840224"/>
              <a:gd name="connsiteY9" fmla="*/ 178816 h 1910080"/>
              <a:gd name="connsiteX10" fmla="*/ 3986784 w 4840224"/>
              <a:gd name="connsiteY10" fmla="*/ 20320 h 1910080"/>
              <a:gd name="connsiteX11" fmla="*/ 4840224 w 4840224"/>
              <a:gd name="connsiteY11" fmla="*/ 300736 h 19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0224" h="1910080">
                <a:moveTo>
                  <a:pt x="0" y="1910080"/>
                </a:moveTo>
                <a:cubicBezTo>
                  <a:pt x="477520" y="1503680"/>
                  <a:pt x="955040" y="1097280"/>
                  <a:pt x="1194816" y="971296"/>
                </a:cubicBezTo>
                <a:cubicBezTo>
                  <a:pt x="1434592" y="845312"/>
                  <a:pt x="1385824" y="1261872"/>
                  <a:pt x="1438656" y="1154176"/>
                </a:cubicBezTo>
                <a:cubicBezTo>
                  <a:pt x="1491488" y="1046480"/>
                  <a:pt x="1387856" y="457200"/>
                  <a:pt x="1511808" y="325120"/>
                </a:cubicBezTo>
                <a:cubicBezTo>
                  <a:pt x="1635760" y="193040"/>
                  <a:pt x="2015744" y="396240"/>
                  <a:pt x="2182368" y="361696"/>
                </a:cubicBezTo>
                <a:cubicBezTo>
                  <a:pt x="2348992" y="327152"/>
                  <a:pt x="2403856" y="158496"/>
                  <a:pt x="2511552" y="117856"/>
                </a:cubicBezTo>
                <a:cubicBezTo>
                  <a:pt x="2619248" y="77216"/>
                  <a:pt x="2741168" y="89408"/>
                  <a:pt x="2828544" y="117856"/>
                </a:cubicBezTo>
                <a:cubicBezTo>
                  <a:pt x="2915920" y="146304"/>
                  <a:pt x="2978912" y="286512"/>
                  <a:pt x="3035808" y="288544"/>
                </a:cubicBezTo>
                <a:cubicBezTo>
                  <a:pt x="3092704" y="290576"/>
                  <a:pt x="3096768" y="148336"/>
                  <a:pt x="3169920" y="130048"/>
                </a:cubicBezTo>
                <a:cubicBezTo>
                  <a:pt x="3243072" y="111760"/>
                  <a:pt x="3338576" y="197104"/>
                  <a:pt x="3474720" y="178816"/>
                </a:cubicBezTo>
                <a:cubicBezTo>
                  <a:pt x="3610864" y="160528"/>
                  <a:pt x="3759200" y="0"/>
                  <a:pt x="3986784" y="20320"/>
                </a:cubicBezTo>
                <a:cubicBezTo>
                  <a:pt x="4214368" y="40640"/>
                  <a:pt x="4527296" y="170688"/>
                  <a:pt x="4840224" y="300736"/>
                </a:cubicBez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6" name="Ellipse 85"/>
          <p:cNvSpPr/>
          <p:nvPr/>
        </p:nvSpPr>
        <p:spPr>
          <a:xfrm>
            <a:off x="5357818" y="2786058"/>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5072066" y="2621157"/>
            <a:ext cx="1218988" cy="307777"/>
          </a:xfrm>
          <a:prstGeom prst="rect">
            <a:avLst/>
          </a:prstGeom>
          <a:solidFill>
            <a:schemeClr val="bg1">
              <a:alpha val="57000"/>
            </a:schemeClr>
          </a:solidFill>
        </p:spPr>
        <p:txBody>
          <a:bodyPr wrap="none" rtlCol="0">
            <a:spAutoFit/>
          </a:bodyPr>
          <a:lstStyle/>
          <a:p>
            <a:r>
              <a:rPr lang="fr-FR" sz="1400" b="1" dirty="0" err="1" smtClean="0">
                <a:latin typeface="Tw Cen MT" pitchFamily="34" charset="0"/>
              </a:rPr>
              <a:t>Canary</a:t>
            </a:r>
            <a:r>
              <a:rPr lang="fr-FR" sz="1400" b="1" dirty="0" smtClean="0">
                <a:latin typeface="Tw Cen MT" pitchFamily="34" charset="0"/>
              </a:rPr>
              <a:t> Wharf</a:t>
            </a:r>
            <a:endParaRPr lang="fr-FR" sz="1400" b="1" dirty="0">
              <a:latin typeface="Tw Cen MT" pitchFamily="34" charset="0"/>
            </a:endParaRPr>
          </a:p>
        </p:txBody>
      </p:sp>
      <p:sp>
        <p:nvSpPr>
          <p:cNvPr id="10" name="Ellipse 9"/>
          <p:cNvSpPr/>
          <p:nvPr/>
        </p:nvSpPr>
        <p:spPr>
          <a:xfrm>
            <a:off x="5072066" y="2857496"/>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6" name="Hexagone 35"/>
          <p:cNvSpPr/>
          <p:nvPr/>
        </p:nvSpPr>
        <p:spPr>
          <a:xfrm>
            <a:off x="4929190" y="2571744"/>
            <a:ext cx="180000" cy="180000"/>
          </a:xfrm>
          <a:prstGeom prst="hexagon">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slide(fromBottom)">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20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xit" presetSubtype="0" accel="100000" fill="hold" nodeType="clickEffect">
                                  <p:stCondLst>
                                    <p:cond delay="0"/>
                                  </p:stCondLst>
                                  <p:childTnLst>
                                    <p:anim calcmode="lin" valueType="num">
                                      <p:cBhvr>
                                        <p:cTn id="16" dur="2000"/>
                                        <p:tgtEl>
                                          <p:spTgt spid="50"/>
                                        </p:tgtEl>
                                        <p:attrNameLst>
                                          <p:attrName>ppt_w</p:attrName>
                                        </p:attrNameLst>
                                      </p:cBhvr>
                                      <p:tavLst>
                                        <p:tav tm="0">
                                          <p:val>
                                            <p:strVal val="ppt_w"/>
                                          </p:val>
                                        </p:tav>
                                        <p:tav tm="100000">
                                          <p:val>
                                            <p:fltVal val="0"/>
                                          </p:val>
                                        </p:tav>
                                      </p:tavLst>
                                    </p:anim>
                                    <p:anim calcmode="lin" valueType="num">
                                      <p:cBhvr>
                                        <p:cTn id="17" dur="2000"/>
                                        <p:tgtEl>
                                          <p:spTgt spid="50"/>
                                        </p:tgtEl>
                                        <p:attrNameLst>
                                          <p:attrName>ppt_h</p:attrName>
                                        </p:attrNameLst>
                                      </p:cBhvr>
                                      <p:tavLst>
                                        <p:tav tm="0">
                                          <p:val>
                                            <p:strVal val="ppt_h"/>
                                          </p:val>
                                        </p:tav>
                                        <p:tav tm="100000">
                                          <p:val>
                                            <p:fltVal val="0"/>
                                          </p:val>
                                        </p:tav>
                                      </p:tavLst>
                                    </p:anim>
                                    <p:anim calcmode="lin" valueType="num">
                                      <p:cBhvr>
                                        <p:cTn id="18" dur="2000"/>
                                        <p:tgtEl>
                                          <p:spTgt spid="50"/>
                                        </p:tgtEl>
                                        <p:attrNameLst>
                                          <p:attrName>style.rotation</p:attrName>
                                        </p:attrNameLst>
                                      </p:cBhvr>
                                      <p:tavLst>
                                        <p:tav tm="0">
                                          <p:val>
                                            <p:fltVal val="0"/>
                                          </p:val>
                                        </p:tav>
                                        <p:tav tm="100000">
                                          <p:val>
                                            <p:fltVal val="360"/>
                                          </p:val>
                                        </p:tav>
                                      </p:tavLst>
                                    </p:anim>
                                    <p:animEffect transition="out" filter="fade">
                                      <p:cBhvr>
                                        <p:cTn id="19" dur="2000"/>
                                        <p:tgtEl>
                                          <p:spTgt spid="50"/>
                                        </p:tgtEl>
                                      </p:cBhvr>
                                    </p:animEffect>
                                    <p:set>
                                      <p:cBhvr>
                                        <p:cTn id="20" dur="1" fill="hold">
                                          <p:stCondLst>
                                            <p:cond delay="1999"/>
                                          </p:stCondLst>
                                        </p:cTn>
                                        <p:tgtEl>
                                          <p:spTgt spid="5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800" decel="100000"/>
                                        <p:tgtEl>
                                          <p:spTgt spid="65"/>
                                        </p:tgtEl>
                                      </p:cBhvr>
                                    </p:animEffect>
                                    <p:anim calcmode="lin" valueType="num">
                                      <p:cBhvr>
                                        <p:cTn id="26" dur="800" decel="100000" fill="hold"/>
                                        <p:tgtEl>
                                          <p:spTgt spid="65"/>
                                        </p:tgtEl>
                                        <p:attrNameLst>
                                          <p:attrName>style.rotation</p:attrName>
                                        </p:attrNameLst>
                                      </p:cBhvr>
                                      <p:tavLst>
                                        <p:tav tm="0">
                                          <p:val>
                                            <p:fltVal val="-90"/>
                                          </p:val>
                                        </p:tav>
                                        <p:tav tm="100000">
                                          <p:val>
                                            <p:fltVal val="0"/>
                                          </p:val>
                                        </p:tav>
                                      </p:tavLst>
                                    </p:anim>
                                    <p:anim calcmode="lin" valueType="num">
                                      <p:cBhvr>
                                        <p:cTn id="27" dur="800" decel="100000" fill="hold"/>
                                        <p:tgtEl>
                                          <p:spTgt spid="65"/>
                                        </p:tgtEl>
                                        <p:attrNameLst>
                                          <p:attrName>ppt_x</p:attrName>
                                        </p:attrNameLst>
                                      </p:cBhvr>
                                      <p:tavLst>
                                        <p:tav tm="0">
                                          <p:val>
                                            <p:strVal val="#ppt_x+0.4"/>
                                          </p:val>
                                        </p:tav>
                                        <p:tav tm="100000">
                                          <p:val>
                                            <p:strVal val="#ppt_x-0.05"/>
                                          </p:val>
                                        </p:tav>
                                      </p:tavLst>
                                    </p:anim>
                                    <p:anim calcmode="lin" valueType="num">
                                      <p:cBhvr>
                                        <p:cTn id="28" dur="800" decel="100000" fill="hold"/>
                                        <p:tgtEl>
                                          <p:spTgt spid="6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800" decel="100000"/>
                                        <p:tgtEl>
                                          <p:spTgt spid="71"/>
                                        </p:tgtEl>
                                      </p:cBhvr>
                                    </p:animEffect>
                                    <p:anim calcmode="lin" valueType="num">
                                      <p:cBhvr>
                                        <p:cTn id="36" dur="800" decel="100000" fill="hold"/>
                                        <p:tgtEl>
                                          <p:spTgt spid="71"/>
                                        </p:tgtEl>
                                        <p:attrNameLst>
                                          <p:attrName>style.rotation</p:attrName>
                                        </p:attrNameLst>
                                      </p:cBhvr>
                                      <p:tavLst>
                                        <p:tav tm="0">
                                          <p:val>
                                            <p:fltVal val="-90"/>
                                          </p:val>
                                        </p:tav>
                                        <p:tav tm="100000">
                                          <p:val>
                                            <p:fltVal val="0"/>
                                          </p:val>
                                        </p:tav>
                                      </p:tavLst>
                                    </p:anim>
                                    <p:anim calcmode="lin" valueType="num">
                                      <p:cBhvr>
                                        <p:cTn id="37" dur="800" decel="100000" fill="hold"/>
                                        <p:tgtEl>
                                          <p:spTgt spid="71"/>
                                        </p:tgtEl>
                                        <p:attrNameLst>
                                          <p:attrName>ppt_x</p:attrName>
                                        </p:attrNameLst>
                                      </p:cBhvr>
                                      <p:tavLst>
                                        <p:tav tm="0">
                                          <p:val>
                                            <p:strVal val="#ppt_x+0.4"/>
                                          </p:val>
                                        </p:tav>
                                        <p:tav tm="100000">
                                          <p:val>
                                            <p:strVal val="#ppt_x-0.05"/>
                                          </p:val>
                                        </p:tav>
                                      </p:tavLst>
                                    </p:anim>
                                    <p:anim calcmode="lin" valueType="num">
                                      <p:cBhvr>
                                        <p:cTn id="38" dur="800" decel="100000" fill="hold"/>
                                        <p:tgtEl>
                                          <p:spTgt spid="71"/>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800" decel="100000"/>
                                        <p:tgtEl>
                                          <p:spTgt spid="75"/>
                                        </p:tgtEl>
                                      </p:cBhvr>
                                    </p:animEffect>
                                    <p:anim calcmode="lin" valueType="num">
                                      <p:cBhvr>
                                        <p:cTn id="46" dur="800" decel="100000" fill="hold"/>
                                        <p:tgtEl>
                                          <p:spTgt spid="75"/>
                                        </p:tgtEl>
                                        <p:attrNameLst>
                                          <p:attrName>style.rotation</p:attrName>
                                        </p:attrNameLst>
                                      </p:cBhvr>
                                      <p:tavLst>
                                        <p:tav tm="0">
                                          <p:val>
                                            <p:fltVal val="-90"/>
                                          </p:val>
                                        </p:tav>
                                        <p:tav tm="100000">
                                          <p:val>
                                            <p:fltVal val="0"/>
                                          </p:val>
                                        </p:tav>
                                      </p:tavLst>
                                    </p:anim>
                                    <p:anim calcmode="lin" valueType="num">
                                      <p:cBhvr>
                                        <p:cTn id="47" dur="800" decel="100000" fill="hold"/>
                                        <p:tgtEl>
                                          <p:spTgt spid="75"/>
                                        </p:tgtEl>
                                        <p:attrNameLst>
                                          <p:attrName>ppt_x</p:attrName>
                                        </p:attrNameLst>
                                      </p:cBhvr>
                                      <p:tavLst>
                                        <p:tav tm="0">
                                          <p:val>
                                            <p:strVal val="#ppt_x+0.4"/>
                                          </p:val>
                                        </p:tav>
                                        <p:tav tm="100000">
                                          <p:val>
                                            <p:strVal val="#ppt_x-0.05"/>
                                          </p:val>
                                        </p:tav>
                                      </p:tavLst>
                                    </p:anim>
                                    <p:anim calcmode="lin" valueType="num">
                                      <p:cBhvr>
                                        <p:cTn id="48" dur="800" decel="100000" fill="hold"/>
                                        <p:tgtEl>
                                          <p:spTgt spid="75"/>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5"/>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5"/>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slide(fromBottom)">
                                      <p:cBhvr>
                                        <p:cTn id="55" dur="500"/>
                                        <p:tgtEl>
                                          <p:spTgt spid="6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ppt_w</p:attrName>
                                        </p:attrNameLst>
                                      </p:cBhvr>
                                      <p:tavLst>
                                        <p:tav tm="0">
                                          <p:val>
                                            <p:fltVal val="0"/>
                                          </p:val>
                                        </p:tav>
                                        <p:tav tm="100000">
                                          <p:val>
                                            <p:strVal val="#ppt_w"/>
                                          </p:val>
                                        </p:tav>
                                      </p:tavLst>
                                    </p:anim>
                                    <p:anim calcmode="lin" valueType="num">
                                      <p:cBhvr>
                                        <p:cTn id="61" dur="500" fill="hold"/>
                                        <p:tgtEl>
                                          <p:spTgt spid="72"/>
                                        </p:tgtEl>
                                        <p:attrNameLst>
                                          <p:attrName>ppt_h</p:attrName>
                                        </p:attrNameLst>
                                      </p:cBhvr>
                                      <p:tavLst>
                                        <p:tav tm="0">
                                          <p:val>
                                            <p:fltVal val="0"/>
                                          </p:val>
                                        </p:tav>
                                        <p:tav tm="100000">
                                          <p:val>
                                            <p:strVal val="#ppt_h"/>
                                          </p:val>
                                        </p:tav>
                                      </p:tavLst>
                                    </p:anim>
                                    <p:animEffect transition="in" filter="fade">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p:cTn id="67" dur="500" fill="hold"/>
                                        <p:tgtEl>
                                          <p:spTgt spid="81"/>
                                        </p:tgtEl>
                                        <p:attrNameLst>
                                          <p:attrName>ppt_w</p:attrName>
                                        </p:attrNameLst>
                                      </p:cBhvr>
                                      <p:tavLst>
                                        <p:tav tm="0">
                                          <p:val>
                                            <p:fltVal val="0"/>
                                          </p:val>
                                        </p:tav>
                                        <p:tav tm="100000">
                                          <p:val>
                                            <p:strVal val="#ppt_w"/>
                                          </p:val>
                                        </p:tav>
                                      </p:tavLst>
                                    </p:anim>
                                    <p:anim calcmode="lin" valueType="num">
                                      <p:cBhvr>
                                        <p:cTn id="68" dur="500" fill="hold"/>
                                        <p:tgtEl>
                                          <p:spTgt spid="81"/>
                                        </p:tgtEl>
                                        <p:attrNameLst>
                                          <p:attrName>ppt_h</p:attrName>
                                        </p:attrNameLst>
                                      </p:cBhvr>
                                      <p:tavLst>
                                        <p:tav tm="0">
                                          <p:val>
                                            <p:fltVal val="0"/>
                                          </p:val>
                                        </p:tav>
                                        <p:tav tm="100000">
                                          <p:val>
                                            <p:strVal val="#ppt_h"/>
                                          </p:val>
                                        </p:tav>
                                      </p:tavLst>
                                    </p:anim>
                                    <p:animEffect transition="in" filter="fade">
                                      <p:cBhvr>
                                        <p:cTn id="6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8" grpId="0" animBg="1"/>
      <p:bldP spid="72" grpId="0" animBg="1"/>
      <p:bldP spid="65" grpId="0" animBg="1"/>
      <p:bldP spid="71" grpId="0" animBg="1"/>
      <p:bldP spid="75"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1428728" cy="461665"/>
          </a:xfrm>
          <a:prstGeom prst="rect">
            <a:avLst/>
          </a:prstGeom>
          <a:noFill/>
        </p:spPr>
        <p:txBody>
          <a:bodyPr wrap="square" rtlCol="0">
            <a:spAutoFit/>
          </a:bodyPr>
          <a:lstStyle/>
          <a:p>
            <a:r>
              <a:rPr lang="fr-FR" sz="2400" b="1" u="sng" dirty="0" smtClean="0">
                <a:solidFill>
                  <a:schemeClr val="tx2">
                    <a:lumMod val="50000"/>
                  </a:schemeClr>
                </a:solidFill>
                <a:latin typeface="John Handy LET" pitchFamily="2" charset="0"/>
              </a:rPr>
              <a:t>Schéma</a:t>
            </a:r>
            <a:endParaRPr lang="fr-FR" sz="2400" b="1" u="sng" dirty="0">
              <a:solidFill>
                <a:schemeClr val="tx2">
                  <a:lumMod val="50000"/>
                </a:schemeClr>
              </a:solidFill>
              <a:latin typeface="John Handy LET" pitchFamily="2" charset="0"/>
            </a:endParaRPr>
          </a:p>
        </p:txBody>
      </p:sp>
      <p:sp>
        <p:nvSpPr>
          <p:cNvPr id="3" name="ZoneTexte 2"/>
          <p:cNvSpPr txBox="1"/>
          <p:nvPr/>
        </p:nvSpPr>
        <p:spPr>
          <a:xfrm>
            <a:off x="5072066" y="38377"/>
            <a:ext cx="4071934"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Elaboration de la légende</a:t>
            </a:r>
            <a:endParaRPr lang="fr-FR" sz="2400" b="1" u="sng" dirty="0">
              <a:solidFill>
                <a:schemeClr val="tx2">
                  <a:lumMod val="50000"/>
                </a:schemeClr>
              </a:solidFill>
              <a:latin typeface="John Handy LET" pitchFamily="2" charset="0"/>
            </a:endParaRPr>
          </a:p>
        </p:txBody>
      </p:sp>
      <p:grpSp>
        <p:nvGrpSpPr>
          <p:cNvPr id="4" name="Groupe 3"/>
          <p:cNvGrpSpPr/>
          <p:nvPr/>
        </p:nvGrpSpPr>
        <p:grpSpPr>
          <a:xfrm>
            <a:off x="357190" y="5616000"/>
            <a:ext cx="3428992" cy="1071570"/>
            <a:chOff x="71438" y="5572140"/>
            <a:chExt cx="5072066" cy="1071570"/>
          </a:xfrm>
        </p:grpSpPr>
        <p:sp>
          <p:nvSpPr>
            <p:cNvPr id="5" name="Rectangle 4"/>
            <p:cNvSpPr/>
            <p:nvPr/>
          </p:nvSpPr>
          <p:spPr>
            <a:xfrm>
              <a:off x="71438" y="5572140"/>
              <a:ext cx="5072066" cy="107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Quartiers précaires en projet de</a:t>
              </a:r>
            </a:p>
            <a:p>
              <a:pPr algn="r"/>
              <a:r>
                <a:rPr lang="fr-FR" sz="1400" b="1" dirty="0" smtClean="0">
                  <a:solidFill>
                    <a:schemeClr val="tx1"/>
                  </a:solidFill>
                  <a:latin typeface="Tw Cen MT" pitchFamily="34" charset="0"/>
                </a:rPr>
                <a:t> réhabilitation urbaine</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étalement urbain</a:t>
              </a:r>
            </a:p>
          </p:txBody>
        </p:sp>
        <p:sp>
          <p:nvSpPr>
            <p:cNvPr id="6" name="Rectangle 5"/>
            <p:cNvSpPr/>
            <p:nvPr/>
          </p:nvSpPr>
          <p:spPr>
            <a:xfrm>
              <a:off x="214282" y="5643578"/>
              <a:ext cx="714380" cy="35719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Pentagone 6"/>
            <p:cNvSpPr/>
            <p:nvPr/>
          </p:nvSpPr>
          <p:spPr>
            <a:xfrm>
              <a:off x="214282" y="6143644"/>
              <a:ext cx="908495" cy="295237"/>
            </a:xfrm>
            <a:prstGeom prst="homePlat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8" name="Groupe 7"/>
          <p:cNvGrpSpPr/>
          <p:nvPr/>
        </p:nvGrpSpPr>
        <p:grpSpPr>
          <a:xfrm>
            <a:off x="357158" y="428604"/>
            <a:ext cx="2857488" cy="936000"/>
            <a:chOff x="71438" y="5572140"/>
            <a:chExt cx="2857488" cy="936000"/>
          </a:xfrm>
        </p:grpSpPr>
        <p:sp>
          <p:nvSpPr>
            <p:cNvPr id="9" name="Rectangle 8"/>
            <p:cNvSpPr/>
            <p:nvPr/>
          </p:nvSpPr>
          <p:spPr>
            <a:xfrm>
              <a:off x="71438" y="5572140"/>
              <a:ext cx="2857488" cy="93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Limites du Grand Londres</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Quartiers des affaires</a:t>
              </a:r>
            </a:p>
          </p:txBody>
        </p:sp>
        <p:sp>
          <p:nvSpPr>
            <p:cNvPr id="10" name="Forme libre 9"/>
            <p:cNvSpPr/>
            <p:nvPr/>
          </p:nvSpPr>
          <p:spPr>
            <a:xfrm>
              <a:off x="142876" y="5715016"/>
              <a:ext cx="637768" cy="214314"/>
            </a:xfrm>
            <a:custGeom>
              <a:avLst/>
              <a:gdLst>
                <a:gd name="connsiteX0" fmla="*/ 0 w 573024"/>
                <a:gd name="connsiteY0" fmla="*/ 109728 h 158496"/>
                <a:gd name="connsiteX1" fmla="*/ 182880 w 573024"/>
                <a:gd name="connsiteY1" fmla="*/ 0 h 158496"/>
                <a:gd name="connsiteX2" fmla="*/ 487680 w 573024"/>
                <a:gd name="connsiteY2" fmla="*/ 48768 h 158496"/>
                <a:gd name="connsiteX3" fmla="*/ 573024 w 573024"/>
                <a:gd name="connsiteY3" fmla="*/ 158496 h 158496"/>
                <a:gd name="connsiteX4" fmla="*/ 573024 w 573024"/>
                <a:gd name="connsiteY4" fmla="*/ 158496 h 1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024" h="158496">
                  <a:moveTo>
                    <a:pt x="0" y="109728"/>
                  </a:moveTo>
                  <a:lnTo>
                    <a:pt x="182880" y="0"/>
                  </a:lnTo>
                  <a:lnTo>
                    <a:pt x="487680" y="48768"/>
                  </a:lnTo>
                  <a:lnTo>
                    <a:pt x="573024" y="158496"/>
                  </a:lnTo>
                  <a:lnTo>
                    <a:pt x="573024" y="158496"/>
                  </a:lnTo>
                </a:path>
              </a:pathLst>
            </a:custGeom>
            <a:ln>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1" name="Ellipse 10"/>
            <p:cNvSpPr/>
            <p:nvPr/>
          </p:nvSpPr>
          <p:spPr>
            <a:xfrm>
              <a:off x="428596" y="6143644"/>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grpSp>
        <p:nvGrpSpPr>
          <p:cNvPr id="12" name="Groupe 11"/>
          <p:cNvGrpSpPr/>
          <p:nvPr/>
        </p:nvGrpSpPr>
        <p:grpSpPr>
          <a:xfrm>
            <a:off x="357158" y="1357298"/>
            <a:ext cx="3000396" cy="1260000"/>
            <a:chOff x="3000364" y="5572140"/>
            <a:chExt cx="3000396" cy="1260000"/>
          </a:xfrm>
        </p:grpSpPr>
        <p:sp>
          <p:nvSpPr>
            <p:cNvPr id="13" name="Rectangle 12"/>
            <p:cNvSpPr/>
            <p:nvPr/>
          </p:nvSpPr>
          <p:spPr>
            <a:xfrm>
              <a:off x="3000364" y="5572140"/>
              <a:ext cx="3000396" cy="12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Siège du parlement britannique</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Aéroports</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Village  olympique</a:t>
              </a:r>
            </a:p>
          </p:txBody>
        </p:sp>
        <p:sp>
          <p:nvSpPr>
            <p:cNvPr id="14" name="Étoile à 5 branches 13"/>
            <p:cNvSpPr/>
            <p:nvPr/>
          </p:nvSpPr>
          <p:spPr>
            <a:xfrm>
              <a:off x="3214678" y="5643578"/>
              <a:ext cx="214314" cy="214314"/>
            </a:xfrm>
            <a:prstGeom prst="star5">
              <a:avLst/>
            </a:prstGeom>
            <a:solidFill>
              <a:srgbClr val="00B05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rot="14968931">
              <a:off x="2915988" y="5829441"/>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16" name="Hexagone 15"/>
            <p:cNvSpPr/>
            <p:nvPr/>
          </p:nvSpPr>
          <p:spPr>
            <a:xfrm>
              <a:off x="3248992" y="6572272"/>
              <a:ext cx="180000" cy="180000"/>
            </a:xfrm>
            <a:prstGeom prst="hexagon">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17" name="Groupe 16"/>
          <p:cNvGrpSpPr/>
          <p:nvPr/>
        </p:nvGrpSpPr>
        <p:grpSpPr>
          <a:xfrm>
            <a:off x="357158" y="2571744"/>
            <a:ext cx="3024000" cy="1071570"/>
            <a:chOff x="6072198" y="5572140"/>
            <a:chExt cx="3024000" cy="1071570"/>
          </a:xfrm>
        </p:grpSpPr>
        <p:sp>
          <p:nvSpPr>
            <p:cNvPr id="18" name="Rectangle 17"/>
            <p:cNvSpPr/>
            <p:nvPr/>
          </p:nvSpPr>
          <p:spPr>
            <a:xfrm>
              <a:off x="6072198" y="5572140"/>
              <a:ext cx="3024000" cy="107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réseau autoroutier </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politique de régénération </a:t>
              </a:r>
            </a:p>
            <a:p>
              <a:pPr algn="r"/>
              <a:r>
                <a:rPr lang="fr-FR" sz="1400" b="1" dirty="0" smtClean="0">
                  <a:solidFill>
                    <a:schemeClr val="tx1"/>
                  </a:solidFill>
                  <a:latin typeface="Tw Cen MT" pitchFamily="34" charset="0"/>
                </a:rPr>
                <a:t>urbaine (Thames Gateway)</a:t>
              </a:r>
            </a:p>
          </p:txBody>
        </p:sp>
        <p:sp>
          <p:nvSpPr>
            <p:cNvPr id="19" name="Forme libre 18"/>
            <p:cNvSpPr/>
            <p:nvPr/>
          </p:nvSpPr>
          <p:spPr>
            <a:xfrm>
              <a:off x="6357950" y="5715016"/>
              <a:ext cx="637768" cy="214314"/>
            </a:xfrm>
            <a:custGeom>
              <a:avLst/>
              <a:gdLst>
                <a:gd name="connsiteX0" fmla="*/ 0 w 573024"/>
                <a:gd name="connsiteY0" fmla="*/ 109728 h 158496"/>
                <a:gd name="connsiteX1" fmla="*/ 182880 w 573024"/>
                <a:gd name="connsiteY1" fmla="*/ 0 h 158496"/>
                <a:gd name="connsiteX2" fmla="*/ 487680 w 573024"/>
                <a:gd name="connsiteY2" fmla="*/ 48768 h 158496"/>
                <a:gd name="connsiteX3" fmla="*/ 573024 w 573024"/>
                <a:gd name="connsiteY3" fmla="*/ 158496 h 158496"/>
                <a:gd name="connsiteX4" fmla="*/ 573024 w 573024"/>
                <a:gd name="connsiteY4" fmla="*/ 158496 h 1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024" h="158496">
                  <a:moveTo>
                    <a:pt x="0" y="109728"/>
                  </a:moveTo>
                  <a:lnTo>
                    <a:pt x="182880" y="0"/>
                  </a:lnTo>
                  <a:lnTo>
                    <a:pt x="487680" y="48768"/>
                  </a:lnTo>
                  <a:lnTo>
                    <a:pt x="573024" y="158496"/>
                  </a:lnTo>
                  <a:lnTo>
                    <a:pt x="573024" y="158496"/>
                  </a:lnTo>
                </a:path>
              </a:pathLst>
            </a:cu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20" name="Arc 19"/>
            <p:cNvSpPr/>
            <p:nvPr/>
          </p:nvSpPr>
          <p:spPr>
            <a:xfrm>
              <a:off x="6143636" y="5786430"/>
              <a:ext cx="1643074" cy="428652"/>
            </a:xfrm>
            <a:prstGeom prst="arc">
              <a:avLst>
                <a:gd name="adj1" fmla="val 16200000"/>
                <a:gd name="adj2" fmla="val 20954233"/>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Freeform 1" descr="Diagonales larges vers le bas"/>
            <p:cNvSpPr>
              <a:spLocks/>
            </p:cNvSpPr>
            <p:nvPr/>
          </p:nvSpPr>
          <p:spPr bwMode="auto">
            <a:xfrm>
              <a:off x="6286512" y="6215082"/>
              <a:ext cx="631640" cy="285752"/>
            </a:xfrm>
            <a:custGeom>
              <a:avLst/>
              <a:gdLst/>
              <a:ahLst/>
              <a:cxnLst>
                <a:cxn ang="0">
                  <a:pos x="2901" y="0"/>
                </a:cxn>
                <a:cxn ang="0">
                  <a:pos x="2901" y="1543"/>
                </a:cxn>
                <a:cxn ang="0">
                  <a:pos x="437" y="1058"/>
                </a:cxn>
                <a:cxn ang="0">
                  <a:pos x="116" y="922"/>
                </a:cxn>
                <a:cxn ang="0">
                  <a:pos x="0" y="417"/>
                </a:cxn>
                <a:cxn ang="0">
                  <a:pos x="21" y="123"/>
                </a:cxn>
                <a:cxn ang="0">
                  <a:pos x="185" y="123"/>
                </a:cxn>
                <a:cxn ang="0">
                  <a:pos x="676" y="403"/>
                </a:cxn>
                <a:cxn ang="0">
                  <a:pos x="1215" y="321"/>
                </a:cxn>
                <a:cxn ang="0">
                  <a:pos x="2369" y="7"/>
                </a:cxn>
                <a:cxn ang="0">
                  <a:pos x="2901" y="0"/>
                </a:cxn>
              </a:cxnLst>
              <a:rect l="0" t="0" r="r" b="b"/>
              <a:pathLst>
                <a:path w="2901" h="1543">
                  <a:moveTo>
                    <a:pt x="2901" y="0"/>
                  </a:moveTo>
                  <a:lnTo>
                    <a:pt x="2901" y="1543"/>
                  </a:lnTo>
                  <a:lnTo>
                    <a:pt x="437" y="1058"/>
                  </a:lnTo>
                  <a:lnTo>
                    <a:pt x="116" y="922"/>
                  </a:lnTo>
                  <a:lnTo>
                    <a:pt x="0" y="417"/>
                  </a:lnTo>
                  <a:lnTo>
                    <a:pt x="21" y="123"/>
                  </a:lnTo>
                  <a:lnTo>
                    <a:pt x="185" y="123"/>
                  </a:lnTo>
                  <a:lnTo>
                    <a:pt x="676" y="403"/>
                  </a:lnTo>
                  <a:lnTo>
                    <a:pt x="1215" y="321"/>
                  </a:lnTo>
                  <a:lnTo>
                    <a:pt x="2369" y="7"/>
                  </a:lnTo>
                  <a:lnTo>
                    <a:pt x="2901" y="0"/>
                  </a:lnTo>
                  <a:close/>
                </a:path>
              </a:pathLst>
            </a:custGeom>
            <a:pattFill prst="wdDnDiag">
              <a:fgClr>
                <a:srgbClr val="000000"/>
              </a:fgClr>
              <a:bgClr>
                <a:srgbClr val="FFFFFF"/>
              </a:bgClr>
            </a:patt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2" name="Groupe 21"/>
          <p:cNvGrpSpPr/>
          <p:nvPr/>
        </p:nvGrpSpPr>
        <p:grpSpPr>
          <a:xfrm>
            <a:off x="357158" y="3643314"/>
            <a:ext cx="2857488" cy="1013489"/>
            <a:chOff x="71438" y="5572140"/>
            <a:chExt cx="2857488" cy="1013489"/>
          </a:xfrm>
        </p:grpSpPr>
        <p:sp>
          <p:nvSpPr>
            <p:cNvPr id="23" name="Rectangle 22"/>
            <p:cNvSpPr/>
            <p:nvPr/>
          </p:nvSpPr>
          <p:spPr>
            <a:xfrm>
              <a:off x="71438" y="5572140"/>
              <a:ext cx="2857488" cy="100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Ceinture verte</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aéroports internationaux</a:t>
              </a:r>
            </a:p>
          </p:txBody>
        </p:sp>
        <p:grpSp>
          <p:nvGrpSpPr>
            <p:cNvPr id="24" name="Groupe 70"/>
            <p:cNvGrpSpPr/>
            <p:nvPr/>
          </p:nvGrpSpPr>
          <p:grpSpPr>
            <a:xfrm>
              <a:off x="285720" y="5857892"/>
              <a:ext cx="477054" cy="727737"/>
              <a:chOff x="9470750" y="5346909"/>
              <a:chExt cx="477054" cy="727737"/>
            </a:xfrm>
          </p:grpSpPr>
          <p:sp>
            <p:nvSpPr>
              <p:cNvPr id="26" name="ZoneTexte 25"/>
              <p:cNvSpPr txBox="1"/>
              <p:nvPr/>
            </p:nvSpPr>
            <p:spPr>
              <a:xfrm rot="14968931">
                <a:off x="9345408" y="5472251"/>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27" name="Ellipse 26"/>
              <p:cNvSpPr/>
              <p:nvPr/>
            </p:nvSpPr>
            <p:spPr>
              <a:xfrm>
                <a:off x="9572660" y="5643578"/>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Rectangle 24"/>
            <p:cNvSpPr/>
            <p:nvPr/>
          </p:nvSpPr>
          <p:spPr>
            <a:xfrm>
              <a:off x="214282" y="5715016"/>
              <a:ext cx="714380" cy="35719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p:cNvGrpSpPr/>
          <p:nvPr/>
        </p:nvGrpSpPr>
        <p:grpSpPr>
          <a:xfrm>
            <a:off x="357158" y="4643446"/>
            <a:ext cx="2857488" cy="972000"/>
            <a:chOff x="6143636" y="5572140"/>
            <a:chExt cx="2857488" cy="1071570"/>
          </a:xfrm>
        </p:grpSpPr>
        <p:sp>
          <p:nvSpPr>
            <p:cNvPr id="29" name="Rectangle 28"/>
            <p:cNvSpPr/>
            <p:nvPr/>
          </p:nvSpPr>
          <p:spPr>
            <a:xfrm>
              <a:off x="6143636" y="5572140"/>
              <a:ext cx="2857488" cy="107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Ligne de l’Eurostar</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Voies ferrées </a:t>
              </a:r>
            </a:p>
          </p:txBody>
        </p:sp>
        <p:cxnSp>
          <p:nvCxnSpPr>
            <p:cNvPr id="30" name="Connecteur droit avec flèche 29"/>
            <p:cNvCxnSpPr/>
            <p:nvPr/>
          </p:nvCxnSpPr>
          <p:spPr>
            <a:xfrm>
              <a:off x="6357950" y="5857892"/>
              <a:ext cx="785818" cy="1588"/>
            </a:xfrm>
            <a:prstGeom prst="straightConnector1">
              <a:avLst/>
            </a:prstGeom>
            <a:ln>
              <a:solidFill>
                <a:schemeClr val="accent6">
                  <a:lumMod val="75000"/>
                </a:schemeClr>
              </a:solid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31" name="Connecteur droit avec flèche 30"/>
            <p:cNvCxnSpPr/>
            <p:nvPr/>
          </p:nvCxnSpPr>
          <p:spPr>
            <a:xfrm>
              <a:off x="6357950" y="6357958"/>
              <a:ext cx="795342" cy="9524"/>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5143504" y="500042"/>
            <a:ext cx="3857652" cy="129266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u="sng" dirty="0" smtClean="0">
                <a:latin typeface="Tw Cen MT" pitchFamily="34" charset="0"/>
              </a:rPr>
              <a:t>Structurons la légende</a:t>
            </a:r>
            <a:r>
              <a:rPr lang="fr-FR" sz="1300" b="1" dirty="0" smtClean="0">
                <a:latin typeface="Tw Cen MT" pitchFamily="34" charset="0"/>
              </a:rPr>
              <a:t> : si vous avez correctement collectés les informations au cours de l’élaboration du croquis, vous devriez obtenir 13 figurés expliqués. Il faut maintenant les organiser en tenant compte du sujet à savoir comment s’organise une ville mondiale ? </a:t>
            </a:r>
          </a:p>
        </p:txBody>
      </p:sp>
      <p:sp>
        <p:nvSpPr>
          <p:cNvPr id="33" name="Rectangle 32"/>
          <p:cNvSpPr/>
          <p:nvPr/>
        </p:nvSpPr>
        <p:spPr>
          <a:xfrm>
            <a:off x="5143504" y="1928802"/>
            <a:ext cx="3857652" cy="1092607"/>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u="sng" dirty="0" smtClean="0">
                <a:latin typeface="Tw Cen MT" pitchFamily="34" charset="0"/>
              </a:rPr>
              <a:t>Conseils</a:t>
            </a:r>
            <a:r>
              <a:rPr lang="fr-FR" sz="1300" b="1" dirty="0" smtClean="0">
                <a:latin typeface="Tw Cen MT" pitchFamily="34" charset="0"/>
              </a:rPr>
              <a:t> : pour trouver les trois grandes parties de la légende, reprenez l’introduction dans laquelle les grandes caractéristiques d’une ville mondiale ont été définies. Vous pouvez également regrouper les figurés par catégories. </a:t>
            </a:r>
          </a:p>
        </p:txBody>
      </p:sp>
      <p:cxnSp>
        <p:nvCxnSpPr>
          <p:cNvPr id="35" name="Connecteur droit avec flèche 34"/>
          <p:cNvCxnSpPr/>
          <p:nvPr/>
        </p:nvCxnSpPr>
        <p:spPr>
          <a:xfrm>
            <a:off x="3214678" y="642918"/>
            <a:ext cx="2428892" cy="1588"/>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Connecteur droit avec flèche 35"/>
          <p:cNvCxnSpPr/>
          <p:nvPr/>
        </p:nvCxnSpPr>
        <p:spPr>
          <a:xfrm rot="5400000" flipH="1" flipV="1">
            <a:off x="2821769" y="1178703"/>
            <a:ext cx="3143272" cy="2357454"/>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39" name="ZoneTexte 38"/>
          <p:cNvSpPr txBox="1"/>
          <p:nvPr/>
        </p:nvSpPr>
        <p:spPr>
          <a:xfrm>
            <a:off x="5786446" y="571480"/>
            <a:ext cx="3214710" cy="3077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1400" b="1" dirty="0" smtClean="0">
                <a:latin typeface="Tw Cen MT" pitchFamily="34" charset="0"/>
              </a:rPr>
              <a:t>Organisation générale de la ville</a:t>
            </a:r>
            <a:endParaRPr lang="fr-FR" sz="1400" b="1" dirty="0">
              <a:latin typeface="Tw Cen MT" pitchFamily="34" charset="0"/>
            </a:endParaRPr>
          </a:p>
        </p:txBody>
      </p:sp>
      <p:cxnSp>
        <p:nvCxnSpPr>
          <p:cNvPr id="40" name="Connecteur droit avec flèche 39"/>
          <p:cNvCxnSpPr/>
          <p:nvPr/>
        </p:nvCxnSpPr>
        <p:spPr>
          <a:xfrm>
            <a:off x="3214678" y="1142984"/>
            <a:ext cx="2428892" cy="1588"/>
          </a:xfrm>
          <a:prstGeom prst="straightConnector1">
            <a:avLst/>
          </a:prstGeom>
          <a:ln>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41" name="Connecteur droit avec flèche 40"/>
          <p:cNvCxnSpPr/>
          <p:nvPr/>
        </p:nvCxnSpPr>
        <p:spPr>
          <a:xfrm flipV="1">
            <a:off x="3357554" y="1285860"/>
            <a:ext cx="2286016" cy="285752"/>
          </a:xfrm>
          <a:prstGeom prst="straightConnector1">
            <a:avLst/>
          </a:prstGeom>
          <a:ln>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43" name="Connecteur droit avec flèche 42"/>
          <p:cNvCxnSpPr/>
          <p:nvPr/>
        </p:nvCxnSpPr>
        <p:spPr>
          <a:xfrm flipV="1">
            <a:off x="3357554" y="1428736"/>
            <a:ext cx="2286016" cy="1000132"/>
          </a:xfrm>
          <a:prstGeom prst="straightConnector1">
            <a:avLst/>
          </a:prstGeom>
          <a:ln>
            <a:headEnd type="none" w="med" len="med"/>
            <a:tailEnd type="triangle" w="med" len="med"/>
          </a:ln>
        </p:spPr>
        <p:style>
          <a:lnRef idx="3">
            <a:schemeClr val="accent5"/>
          </a:lnRef>
          <a:fillRef idx="0">
            <a:schemeClr val="accent5"/>
          </a:fillRef>
          <a:effectRef idx="2">
            <a:schemeClr val="accent5"/>
          </a:effectRef>
          <a:fontRef idx="minor">
            <a:schemeClr val="tx1"/>
          </a:fontRef>
        </p:style>
      </p:cxnSp>
      <p:sp>
        <p:nvSpPr>
          <p:cNvPr id="45" name="ZoneTexte 44"/>
          <p:cNvSpPr txBox="1"/>
          <p:nvPr/>
        </p:nvSpPr>
        <p:spPr>
          <a:xfrm>
            <a:off x="5786446" y="1048392"/>
            <a:ext cx="321471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400" b="1" dirty="0" smtClean="0">
                <a:solidFill>
                  <a:schemeClr val="tx1"/>
                </a:solidFill>
                <a:latin typeface="Tw Cen MT" pitchFamily="34" charset="0"/>
              </a:rPr>
              <a:t>Fonctions de la ville (économique,</a:t>
            </a:r>
          </a:p>
          <a:p>
            <a:pPr algn="ctr"/>
            <a:r>
              <a:rPr lang="fr-FR" sz="1400" b="1" dirty="0" smtClean="0">
                <a:solidFill>
                  <a:schemeClr val="tx1"/>
                </a:solidFill>
                <a:latin typeface="Tw Cen MT" pitchFamily="34" charset="0"/>
              </a:rPr>
              <a:t>politique, culturelle) </a:t>
            </a:r>
            <a:r>
              <a:rPr lang="fr-FR" sz="1400" b="1" dirty="0" smtClean="0">
                <a:solidFill>
                  <a:schemeClr val="tx1"/>
                </a:solidFill>
                <a:latin typeface="Tw Cen MT" pitchFamily="34" charset="0"/>
                <a:sym typeface="Wingdings" pitchFamily="2" charset="2"/>
              </a:rPr>
              <a:t> rayonnement.</a:t>
            </a:r>
            <a:endParaRPr lang="fr-FR" sz="1400" b="1" dirty="0">
              <a:solidFill>
                <a:schemeClr val="tx1"/>
              </a:solidFill>
              <a:latin typeface="Tw Cen MT" pitchFamily="34" charset="0"/>
            </a:endParaRPr>
          </a:p>
        </p:txBody>
      </p:sp>
      <p:cxnSp>
        <p:nvCxnSpPr>
          <p:cNvPr id="46" name="Connecteur droit avec flèche 45"/>
          <p:cNvCxnSpPr/>
          <p:nvPr/>
        </p:nvCxnSpPr>
        <p:spPr>
          <a:xfrm>
            <a:off x="3357554" y="2000240"/>
            <a:ext cx="2286016" cy="1588"/>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47" name="Connecteur droit avec flèche 46"/>
          <p:cNvCxnSpPr/>
          <p:nvPr/>
        </p:nvCxnSpPr>
        <p:spPr>
          <a:xfrm flipV="1">
            <a:off x="3357554" y="2143116"/>
            <a:ext cx="2286016" cy="642942"/>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50" name="Connecteur droit avec flèche 49"/>
          <p:cNvCxnSpPr/>
          <p:nvPr/>
        </p:nvCxnSpPr>
        <p:spPr>
          <a:xfrm flipV="1">
            <a:off x="3214678" y="2357430"/>
            <a:ext cx="2428892" cy="2071702"/>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53" name="Connecteur droit avec flèche 52"/>
          <p:cNvCxnSpPr/>
          <p:nvPr/>
        </p:nvCxnSpPr>
        <p:spPr>
          <a:xfrm flipV="1">
            <a:off x="3214678" y="2571744"/>
            <a:ext cx="2428892" cy="2357454"/>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56" name="Connecteur droit avec flèche 55"/>
          <p:cNvCxnSpPr/>
          <p:nvPr/>
        </p:nvCxnSpPr>
        <p:spPr>
          <a:xfrm rot="5400000" flipH="1" flipV="1">
            <a:off x="3143240" y="2857496"/>
            <a:ext cx="2571768" cy="2428892"/>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59" name="ZoneTexte 58"/>
          <p:cNvSpPr txBox="1"/>
          <p:nvPr/>
        </p:nvSpPr>
        <p:spPr>
          <a:xfrm>
            <a:off x="5857884" y="2047394"/>
            <a:ext cx="3143272" cy="73866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400" b="1" dirty="0" smtClean="0">
                <a:solidFill>
                  <a:schemeClr val="tx1"/>
                </a:solidFill>
                <a:latin typeface="Tw Cen MT" pitchFamily="34" charset="0"/>
                <a:sym typeface="Wingdings" pitchFamily="2" charset="2"/>
              </a:rPr>
              <a:t>Réseaux de communication, les transports accessibilité à toutes les échelles de la planète</a:t>
            </a:r>
            <a:endParaRPr lang="fr-FR" sz="1400" b="1" dirty="0">
              <a:solidFill>
                <a:schemeClr val="tx1"/>
              </a:solidFill>
              <a:latin typeface="Tw Cen MT" pitchFamily="34" charset="0"/>
            </a:endParaRPr>
          </a:p>
        </p:txBody>
      </p:sp>
      <p:cxnSp>
        <p:nvCxnSpPr>
          <p:cNvPr id="65" name="Connecteur droit avec flèche 64"/>
          <p:cNvCxnSpPr/>
          <p:nvPr/>
        </p:nvCxnSpPr>
        <p:spPr>
          <a:xfrm>
            <a:off x="3357554" y="3357562"/>
            <a:ext cx="2286016" cy="1588"/>
          </a:xfrm>
          <a:prstGeom prst="straightConnector1">
            <a:avLst/>
          </a:prstGeom>
          <a:ln>
            <a:solidFill>
              <a:srgbClr val="FFFF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66" name="Connecteur droit avec flèche 65"/>
          <p:cNvCxnSpPr/>
          <p:nvPr/>
        </p:nvCxnSpPr>
        <p:spPr>
          <a:xfrm rot="5400000" flipH="1" flipV="1">
            <a:off x="3464711" y="3821909"/>
            <a:ext cx="2500330" cy="1857388"/>
          </a:xfrm>
          <a:prstGeom prst="straightConnector1">
            <a:avLst/>
          </a:prstGeom>
          <a:ln>
            <a:solidFill>
              <a:srgbClr val="FFFF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69" name="Connecteur droit avec flèche 68"/>
          <p:cNvCxnSpPr/>
          <p:nvPr/>
        </p:nvCxnSpPr>
        <p:spPr>
          <a:xfrm rot="5400000" flipH="1" flipV="1">
            <a:off x="3321835" y="4179099"/>
            <a:ext cx="2786082" cy="1857388"/>
          </a:xfrm>
          <a:prstGeom prst="straightConnector1">
            <a:avLst/>
          </a:prstGeom>
          <a:ln>
            <a:solidFill>
              <a:srgbClr val="FFFF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72" name="ZoneTexte 71"/>
          <p:cNvSpPr txBox="1"/>
          <p:nvPr/>
        </p:nvSpPr>
        <p:spPr>
          <a:xfrm>
            <a:off x="6143636" y="3214686"/>
            <a:ext cx="2857520" cy="738664"/>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400" b="1" dirty="0" smtClean="0">
                <a:solidFill>
                  <a:schemeClr val="tx1"/>
                </a:solidFill>
                <a:latin typeface="Tw Cen MT" pitchFamily="34" charset="0"/>
                <a:sym typeface="Wingdings" pitchFamily="2" charset="2"/>
              </a:rPr>
              <a:t>Problématiques d’une ville mondiale  les réponses spécifiques apportées par Londres</a:t>
            </a:r>
            <a:endParaRPr lang="fr-FR" sz="1400" b="1" dirty="0">
              <a:solidFill>
                <a:schemeClr val="tx1"/>
              </a:solidFill>
              <a:latin typeface="Tw Cen MT" pitchFamily="34" charset="0"/>
            </a:endParaRPr>
          </a:p>
        </p:txBody>
      </p:sp>
      <p:sp>
        <p:nvSpPr>
          <p:cNvPr id="73" name="Rectangle 72"/>
          <p:cNvSpPr/>
          <p:nvPr/>
        </p:nvSpPr>
        <p:spPr>
          <a:xfrm>
            <a:off x="5715008" y="428604"/>
            <a:ext cx="3357586" cy="1296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Arc 73"/>
          <p:cNvSpPr/>
          <p:nvPr/>
        </p:nvSpPr>
        <p:spPr>
          <a:xfrm rot="16200000">
            <a:off x="2043570" y="4258156"/>
            <a:ext cx="7200000" cy="1000132"/>
          </a:xfrm>
          <a:prstGeom prst="arc">
            <a:avLst>
              <a:gd name="adj1" fmla="val 16200000"/>
              <a:gd name="adj2" fmla="val 21585256"/>
            </a:avLst>
          </a:prstGeom>
          <a:ln w="76200">
            <a:solidFill>
              <a:srgbClr val="C000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75" name="Arc 74"/>
          <p:cNvSpPr/>
          <p:nvPr/>
        </p:nvSpPr>
        <p:spPr>
          <a:xfrm rot="16200000">
            <a:off x="2549819" y="5186850"/>
            <a:ext cx="6408000" cy="792000"/>
          </a:xfrm>
          <a:prstGeom prst="arc">
            <a:avLst/>
          </a:prstGeom>
          <a:ln w="76200">
            <a:solidFill>
              <a:srgbClr val="C000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76" name="Arc 75"/>
          <p:cNvSpPr/>
          <p:nvPr/>
        </p:nvSpPr>
        <p:spPr>
          <a:xfrm rot="16200000">
            <a:off x="3267008" y="5975478"/>
            <a:ext cx="5688000" cy="792000"/>
          </a:xfrm>
          <a:prstGeom prst="arc">
            <a:avLst/>
          </a:prstGeom>
          <a:ln w="76200">
            <a:solidFill>
              <a:srgbClr val="C000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77" name="ZoneTexte 76"/>
          <p:cNvSpPr txBox="1"/>
          <p:nvPr/>
        </p:nvSpPr>
        <p:spPr>
          <a:xfrm>
            <a:off x="5357818" y="4357694"/>
            <a:ext cx="36360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1400" b="1" dirty="0" smtClean="0">
                <a:latin typeface="Tw Cen MT" pitchFamily="34" charset="0"/>
              </a:rPr>
              <a:t>I. Une ville aux fonctions diversifiées et  au rayonnement mondial</a:t>
            </a:r>
            <a:endParaRPr lang="fr-FR" sz="1400" b="1" dirty="0">
              <a:latin typeface="Tw Cen MT" pitchFamily="34" charset="0"/>
            </a:endParaRPr>
          </a:p>
        </p:txBody>
      </p:sp>
      <p:sp>
        <p:nvSpPr>
          <p:cNvPr id="78" name="ZoneTexte 77"/>
          <p:cNvSpPr txBox="1"/>
          <p:nvPr/>
        </p:nvSpPr>
        <p:spPr>
          <a:xfrm>
            <a:off x="5572132" y="5286388"/>
            <a:ext cx="3420000" cy="3077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1400" b="1" dirty="0" smtClean="0">
                <a:latin typeface="Tw Cen MT" pitchFamily="34" charset="0"/>
              </a:rPr>
              <a:t>II. Une accessibilité constamment améliorée</a:t>
            </a:r>
            <a:endParaRPr lang="fr-FR" sz="1400" b="1" dirty="0">
              <a:latin typeface="Tw Cen MT" pitchFamily="34" charset="0"/>
            </a:endParaRPr>
          </a:p>
        </p:txBody>
      </p:sp>
      <p:sp>
        <p:nvSpPr>
          <p:cNvPr id="79" name="ZoneTexte 78"/>
          <p:cNvSpPr txBox="1"/>
          <p:nvPr/>
        </p:nvSpPr>
        <p:spPr>
          <a:xfrm>
            <a:off x="5929290" y="6000768"/>
            <a:ext cx="3060000" cy="3077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1400" b="1" dirty="0" smtClean="0">
                <a:latin typeface="Tw Cen MT" pitchFamily="34" charset="0"/>
              </a:rPr>
              <a:t>III. Un territoire en profonde mutation</a:t>
            </a:r>
            <a:endParaRPr lang="fr-FR" sz="1400" b="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500"/>
                            </p:stCondLst>
                            <p:childTnLst>
                              <p:par>
                                <p:cTn id="27" presetID="53"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1000"/>
                            </p:stCondLst>
                            <p:childTnLst>
                              <p:par>
                                <p:cTn id="33" presetID="53"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1500"/>
                            </p:stCondLst>
                            <p:childTnLst>
                              <p:par>
                                <p:cTn id="39" presetID="53"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53"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2500"/>
                            </p:stCondLst>
                            <p:childTnLst>
                              <p:par>
                                <p:cTn id="51" presetID="53"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xit" presetSubtype="0" fill="hold" grpId="1" nodeType="clickEffect">
                                  <p:stCondLst>
                                    <p:cond delay="0"/>
                                  </p:stCondLst>
                                  <p:childTnLst>
                                    <p:anim calcmode="lin" valueType="num">
                                      <p:cBhvr>
                                        <p:cTn id="66" dur="1000"/>
                                        <p:tgtEl>
                                          <p:spTgt spid="32"/>
                                        </p:tgtEl>
                                        <p:attrNameLst>
                                          <p:attrName>ppt_w</p:attrName>
                                        </p:attrNameLst>
                                      </p:cBhvr>
                                      <p:tavLst>
                                        <p:tav tm="0">
                                          <p:val>
                                            <p:strVal val="ppt_w"/>
                                          </p:val>
                                        </p:tav>
                                        <p:tav tm="100000">
                                          <p:val>
                                            <p:strVal val="ppt_w*0.70"/>
                                          </p:val>
                                        </p:tav>
                                      </p:tavLst>
                                    </p:anim>
                                    <p:anim calcmode="lin" valueType="num">
                                      <p:cBhvr>
                                        <p:cTn id="67" dur="1000"/>
                                        <p:tgtEl>
                                          <p:spTgt spid="32"/>
                                        </p:tgtEl>
                                        <p:attrNameLst>
                                          <p:attrName>ppt_h</p:attrName>
                                        </p:attrNameLst>
                                      </p:cBhvr>
                                      <p:tavLst>
                                        <p:tav tm="0">
                                          <p:val>
                                            <p:strVal val="ppt_h"/>
                                          </p:val>
                                        </p:tav>
                                        <p:tav tm="100000">
                                          <p:val>
                                            <p:strVal val="ppt_h"/>
                                          </p:val>
                                        </p:tav>
                                      </p:tavLst>
                                    </p:anim>
                                    <p:animEffect transition="out" filter="fade">
                                      <p:cBhvr>
                                        <p:cTn id="68" dur="1000"/>
                                        <p:tgtEl>
                                          <p:spTgt spid="32"/>
                                        </p:tgtEl>
                                      </p:cBhvr>
                                    </p:animEffect>
                                    <p:set>
                                      <p:cBhvr>
                                        <p:cTn id="69" dur="1" fill="hold">
                                          <p:stCondLst>
                                            <p:cond delay="999"/>
                                          </p:stCondLst>
                                        </p:cTn>
                                        <p:tgtEl>
                                          <p:spTgt spid="32"/>
                                        </p:tgtEl>
                                        <p:attrNameLst>
                                          <p:attrName>style.visibility</p:attrName>
                                        </p:attrNameLst>
                                      </p:cBhvr>
                                      <p:to>
                                        <p:strVal val="hidden"/>
                                      </p:to>
                                    </p:set>
                                  </p:childTnLst>
                                </p:cTn>
                              </p:par>
                              <p:par>
                                <p:cTn id="70" presetID="55" presetClass="exit" presetSubtype="0" fill="hold" grpId="1" nodeType="withEffect">
                                  <p:stCondLst>
                                    <p:cond delay="0"/>
                                  </p:stCondLst>
                                  <p:childTnLst>
                                    <p:anim calcmode="lin" valueType="num">
                                      <p:cBhvr>
                                        <p:cTn id="71" dur="1000"/>
                                        <p:tgtEl>
                                          <p:spTgt spid="33"/>
                                        </p:tgtEl>
                                        <p:attrNameLst>
                                          <p:attrName>ppt_w</p:attrName>
                                        </p:attrNameLst>
                                      </p:cBhvr>
                                      <p:tavLst>
                                        <p:tav tm="0">
                                          <p:val>
                                            <p:strVal val="ppt_w"/>
                                          </p:val>
                                        </p:tav>
                                        <p:tav tm="100000">
                                          <p:val>
                                            <p:strVal val="ppt_w*0.70"/>
                                          </p:val>
                                        </p:tav>
                                      </p:tavLst>
                                    </p:anim>
                                    <p:anim calcmode="lin" valueType="num">
                                      <p:cBhvr>
                                        <p:cTn id="72" dur="1000"/>
                                        <p:tgtEl>
                                          <p:spTgt spid="33"/>
                                        </p:tgtEl>
                                        <p:attrNameLst>
                                          <p:attrName>ppt_h</p:attrName>
                                        </p:attrNameLst>
                                      </p:cBhvr>
                                      <p:tavLst>
                                        <p:tav tm="0">
                                          <p:val>
                                            <p:strVal val="ppt_h"/>
                                          </p:val>
                                        </p:tav>
                                        <p:tav tm="100000">
                                          <p:val>
                                            <p:strVal val="ppt_h"/>
                                          </p:val>
                                        </p:tav>
                                      </p:tavLst>
                                    </p:anim>
                                    <p:animEffect transition="out" filter="fade">
                                      <p:cBhvr>
                                        <p:cTn id="73" dur="1000"/>
                                        <p:tgtEl>
                                          <p:spTgt spid="33"/>
                                        </p:tgtEl>
                                      </p:cBhvr>
                                    </p:animEffect>
                                    <p:set>
                                      <p:cBhvr>
                                        <p:cTn id="74" dur="1" fill="hold">
                                          <p:stCondLst>
                                            <p:cond delay="999"/>
                                          </p:stCondLst>
                                        </p:cTn>
                                        <p:tgtEl>
                                          <p:spTgt spid="3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1000"/>
                                        <p:tgtEl>
                                          <p:spTgt spid="35"/>
                                        </p:tgtEl>
                                      </p:cBhvr>
                                    </p:animEffect>
                                  </p:childTnLst>
                                </p:cTn>
                              </p:par>
                              <p:par>
                                <p:cTn id="80" presetID="22" presetClass="entr" presetSubtype="8"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10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90" dur="1000" fill="hold"/>
                                        <p:tgtEl>
                                          <p:spTgt spid="39"/>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left)">
                                      <p:cBhvr>
                                        <p:cTn id="99" dur="1000"/>
                                        <p:tgtEl>
                                          <p:spTgt spid="40"/>
                                        </p:tgtEl>
                                      </p:cBhvr>
                                    </p:animEffect>
                                  </p:childTnLst>
                                </p:cTn>
                              </p:par>
                              <p:par>
                                <p:cTn id="100" presetID="22" presetClass="entr" presetSubtype="8"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left)">
                                      <p:cBhvr>
                                        <p:cTn id="102" dur="1000"/>
                                        <p:tgtEl>
                                          <p:spTgt spid="41"/>
                                        </p:tgtEl>
                                      </p:cBhvr>
                                    </p:animEffect>
                                  </p:childTnLst>
                                </p:cTn>
                              </p:par>
                              <p:par>
                                <p:cTn id="103" presetID="22" presetClass="entr" presetSubtype="8"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10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25" presetClass="entr" presetSubtype="0" fill="hold" grpId="0" nodeType="click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111"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112"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113" dur="1000" fill="hold"/>
                                        <p:tgtEl>
                                          <p:spTgt spid="45"/>
                                        </p:tgtEl>
                                        <p:attrNameLst>
                                          <p:attrName>ppt_h</p:attrName>
                                        </p:attrNameLst>
                                      </p:cBhvr>
                                      <p:tavLst>
                                        <p:tav tm="0">
                                          <p:val>
                                            <p:strVal val="#ppt_h"/>
                                          </p:val>
                                        </p:tav>
                                        <p:tav tm="100000">
                                          <p:val>
                                            <p:strVal val="#ppt_h"/>
                                          </p:val>
                                        </p:tav>
                                      </p:tavLst>
                                    </p:anim>
                                    <p:anim calcmode="lin" valueType="num">
                                      <p:cBhvr>
                                        <p:cTn id="114"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115"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116"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117" dur="1000" decel="50000">
                                          <p:stCondLst>
                                            <p:cond delay="0"/>
                                          </p:stCondLst>
                                        </p:cTn>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wipe(left)">
                                      <p:cBhvr>
                                        <p:cTn id="122" dur="1000"/>
                                        <p:tgtEl>
                                          <p:spTgt spid="46"/>
                                        </p:tgtEl>
                                      </p:cBhvr>
                                    </p:animEffect>
                                  </p:childTnLst>
                                </p:cTn>
                              </p:par>
                              <p:par>
                                <p:cTn id="123" presetID="22" presetClass="entr" presetSubtype="8" fill="hold" nodeType="with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left)">
                                      <p:cBhvr>
                                        <p:cTn id="125" dur="1000"/>
                                        <p:tgtEl>
                                          <p:spTgt spid="47"/>
                                        </p:tgtEl>
                                      </p:cBhvr>
                                    </p:animEffect>
                                  </p:childTnLst>
                                </p:cTn>
                              </p:par>
                              <p:par>
                                <p:cTn id="126" presetID="22" presetClass="entr" presetSubtype="8" fill="hold" nodeType="with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wipe(left)">
                                      <p:cBhvr>
                                        <p:cTn id="128" dur="1000"/>
                                        <p:tgtEl>
                                          <p:spTgt spid="50"/>
                                        </p:tgtEl>
                                      </p:cBhvr>
                                    </p:animEffect>
                                  </p:childTnLst>
                                </p:cTn>
                              </p:par>
                              <p:par>
                                <p:cTn id="129" presetID="22" presetClass="entr" presetSubtype="8" fill="hold"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wipe(left)">
                                      <p:cBhvr>
                                        <p:cTn id="131" dur="1000"/>
                                        <p:tgtEl>
                                          <p:spTgt spid="53"/>
                                        </p:tgtEl>
                                      </p:cBhvr>
                                    </p:animEffect>
                                  </p:childTnLst>
                                </p:cTn>
                              </p:par>
                              <p:par>
                                <p:cTn id="132" presetID="22" presetClass="entr" presetSubtype="8" fill="hold" nodeType="with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wipe(left)">
                                      <p:cBhvr>
                                        <p:cTn id="134" dur="1000"/>
                                        <p:tgtEl>
                                          <p:spTgt spid="56"/>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childTnLst>
                                    <p:set>
                                      <p:cBhvr>
                                        <p:cTn id="138" dur="1" fill="hold">
                                          <p:stCondLst>
                                            <p:cond delay="0"/>
                                          </p:stCondLst>
                                        </p:cTn>
                                        <p:tgtEl>
                                          <p:spTgt spid="59"/>
                                        </p:tgtEl>
                                        <p:attrNameLst>
                                          <p:attrName>style.visibility</p:attrName>
                                        </p:attrNameLst>
                                      </p:cBhvr>
                                      <p:to>
                                        <p:strVal val="visible"/>
                                      </p:to>
                                    </p:set>
                                    <p:anim calcmode="lin" valueType="num">
                                      <p:cBhvr>
                                        <p:cTn id="139"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42" dur="1000" fill="hold"/>
                                        <p:tgtEl>
                                          <p:spTgt spid="59"/>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59"/>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65"/>
                                        </p:tgtEl>
                                        <p:attrNameLst>
                                          <p:attrName>style.visibility</p:attrName>
                                        </p:attrNameLst>
                                      </p:cBhvr>
                                      <p:to>
                                        <p:strVal val="visible"/>
                                      </p:to>
                                    </p:set>
                                    <p:animEffect transition="in" filter="wipe(left)">
                                      <p:cBhvr>
                                        <p:cTn id="151" dur="1000"/>
                                        <p:tgtEl>
                                          <p:spTgt spid="65"/>
                                        </p:tgtEl>
                                      </p:cBhvr>
                                    </p:animEffect>
                                  </p:childTnLst>
                                </p:cTn>
                              </p:par>
                              <p:par>
                                <p:cTn id="152" presetID="22" presetClass="entr" presetSubtype="8" fill="hold" nodeType="withEffect">
                                  <p:stCondLst>
                                    <p:cond delay="0"/>
                                  </p:stCondLst>
                                  <p:childTnLst>
                                    <p:set>
                                      <p:cBhvr>
                                        <p:cTn id="153" dur="1" fill="hold">
                                          <p:stCondLst>
                                            <p:cond delay="0"/>
                                          </p:stCondLst>
                                        </p:cTn>
                                        <p:tgtEl>
                                          <p:spTgt spid="66"/>
                                        </p:tgtEl>
                                        <p:attrNameLst>
                                          <p:attrName>style.visibility</p:attrName>
                                        </p:attrNameLst>
                                      </p:cBhvr>
                                      <p:to>
                                        <p:strVal val="visible"/>
                                      </p:to>
                                    </p:set>
                                    <p:animEffect transition="in" filter="wipe(left)">
                                      <p:cBhvr>
                                        <p:cTn id="154" dur="1000"/>
                                        <p:tgtEl>
                                          <p:spTgt spid="66"/>
                                        </p:tgtEl>
                                      </p:cBhvr>
                                    </p:animEffect>
                                  </p:childTnLst>
                                </p:cTn>
                              </p:par>
                              <p:par>
                                <p:cTn id="155" presetID="22" presetClass="entr" presetSubtype="8" fill="hold" nodeType="with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wipe(left)">
                                      <p:cBhvr>
                                        <p:cTn id="157" dur="1000"/>
                                        <p:tgtEl>
                                          <p:spTgt spid="69"/>
                                        </p:tgtEl>
                                      </p:cBhvr>
                                    </p:animEffect>
                                  </p:childTnLst>
                                </p:cTn>
                              </p:par>
                            </p:childTnLst>
                          </p:cTn>
                        </p:par>
                      </p:childTnLst>
                    </p:cTn>
                  </p:par>
                  <p:par>
                    <p:cTn id="158" fill="hold">
                      <p:stCondLst>
                        <p:cond delay="indefinite"/>
                      </p:stCondLst>
                      <p:childTnLst>
                        <p:par>
                          <p:cTn id="159" fill="hold">
                            <p:stCondLst>
                              <p:cond delay="0"/>
                            </p:stCondLst>
                            <p:childTnLst>
                              <p:par>
                                <p:cTn id="160" presetID="25" presetClass="entr" presetSubtype="0" fill="hold" grpId="0" nodeType="clickEffect">
                                  <p:stCondLst>
                                    <p:cond delay="0"/>
                                  </p:stCondLst>
                                  <p:childTnLst>
                                    <p:set>
                                      <p:cBhvr>
                                        <p:cTn id="161" dur="1" fill="hold">
                                          <p:stCondLst>
                                            <p:cond delay="0"/>
                                          </p:stCondLst>
                                        </p:cTn>
                                        <p:tgtEl>
                                          <p:spTgt spid="72"/>
                                        </p:tgtEl>
                                        <p:attrNameLst>
                                          <p:attrName>style.visibility</p:attrName>
                                        </p:attrNameLst>
                                      </p:cBhvr>
                                      <p:to>
                                        <p:strVal val="visible"/>
                                      </p:to>
                                    </p:set>
                                    <p:anim calcmode="lin" valueType="num">
                                      <p:cBhvr>
                                        <p:cTn id="162"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163"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164"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165" dur="1000" fill="hold"/>
                                        <p:tgtEl>
                                          <p:spTgt spid="72"/>
                                        </p:tgtEl>
                                        <p:attrNameLst>
                                          <p:attrName>ppt_h</p:attrName>
                                        </p:attrNameLst>
                                      </p:cBhvr>
                                      <p:tavLst>
                                        <p:tav tm="0">
                                          <p:val>
                                            <p:strVal val="#ppt_h"/>
                                          </p:val>
                                        </p:tav>
                                        <p:tav tm="100000">
                                          <p:val>
                                            <p:strVal val="#ppt_h"/>
                                          </p:val>
                                        </p:tav>
                                      </p:tavLst>
                                    </p:anim>
                                    <p:anim calcmode="lin" valueType="num">
                                      <p:cBhvr>
                                        <p:cTn id="166"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167"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168" dur="500" accel="50000" fill="hold">
                                          <p:stCondLst>
                                            <p:cond delay="500"/>
                                          </p:stCondLst>
                                        </p:cTn>
                                        <p:tgtEl>
                                          <p:spTgt spid="72"/>
                                        </p:tgtEl>
                                        <p:attrNameLst>
                                          <p:attrName>ppt_y</p:attrName>
                                        </p:attrNameLst>
                                      </p:cBhvr>
                                      <p:tavLst>
                                        <p:tav tm="0">
                                          <p:val>
                                            <p:strVal val="#ppt_y+.1"/>
                                          </p:val>
                                        </p:tav>
                                        <p:tav tm="100000">
                                          <p:val>
                                            <p:strVal val="#ppt_y"/>
                                          </p:val>
                                        </p:tav>
                                      </p:tavLst>
                                    </p:anim>
                                    <p:animEffect transition="in" filter="fade">
                                      <p:cBhvr>
                                        <p:cTn id="169" dur="1000" decel="50000">
                                          <p:stCondLst>
                                            <p:cond delay="0"/>
                                          </p:stCondLst>
                                        </p:cTn>
                                        <p:tgtEl>
                                          <p:spTgt spid="72"/>
                                        </p:tgtEl>
                                      </p:cBhvr>
                                    </p:animEffect>
                                  </p:childTnLst>
                                </p:cTn>
                              </p:par>
                            </p:childTnLst>
                          </p:cTn>
                        </p:par>
                      </p:childTnLst>
                    </p:cTn>
                  </p:par>
                  <p:par>
                    <p:cTn id="170" fill="hold">
                      <p:stCondLst>
                        <p:cond delay="indefinite"/>
                      </p:stCondLst>
                      <p:childTnLst>
                        <p:par>
                          <p:cTn id="171" fill="hold">
                            <p:stCondLst>
                              <p:cond delay="0"/>
                            </p:stCondLst>
                            <p:childTnLst>
                              <p:par>
                                <p:cTn id="172" presetID="51" presetClass="entr" presetSubtype="0" fill="hold" grpId="0" nodeType="clickEffect">
                                  <p:stCondLst>
                                    <p:cond delay="0"/>
                                  </p:stCondLst>
                                  <p:childTnLst>
                                    <p:set>
                                      <p:cBhvr>
                                        <p:cTn id="173" dur="1" fill="hold">
                                          <p:stCondLst>
                                            <p:cond delay="0"/>
                                          </p:stCondLst>
                                        </p:cTn>
                                        <p:tgtEl>
                                          <p:spTgt spid="73"/>
                                        </p:tgtEl>
                                        <p:attrNameLst>
                                          <p:attrName>style.visibility</p:attrName>
                                        </p:attrNameLst>
                                      </p:cBhvr>
                                      <p:to>
                                        <p:strVal val="visible"/>
                                      </p:to>
                                    </p:set>
                                    <p:animEffect transition="in" filter="fade">
                                      <p:cBhvr>
                                        <p:cTn id="174" dur="770" decel="100000"/>
                                        <p:tgtEl>
                                          <p:spTgt spid="73"/>
                                        </p:tgtEl>
                                      </p:cBhvr>
                                    </p:animEffect>
                                    <p:animScale>
                                      <p:cBhvr>
                                        <p:cTn id="175" dur="770" decel="100000"/>
                                        <p:tgtEl>
                                          <p:spTgt spid="73"/>
                                        </p:tgtEl>
                                      </p:cBhvr>
                                      <p:from x="10000" y="10000"/>
                                      <p:to x="200000" y="450000"/>
                                    </p:animScale>
                                    <p:animScale>
                                      <p:cBhvr>
                                        <p:cTn id="176" dur="1230" accel="100000" fill="hold">
                                          <p:stCondLst>
                                            <p:cond delay="770"/>
                                          </p:stCondLst>
                                        </p:cTn>
                                        <p:tgtEl>
                                          <p:spTgt spid="73"/>
                                        </p:tgtEl>
                                      </p:cBhvr>
                                      <p:from x="200000" y="450000"/>
                                      <p:to x="100000" y="100000"/>
                                    </p:animScale>
                                    <p:set>
                                      <p:cBhvr>
                                        <p:cTn id="177" dur="770" fill="hold"/>
                                        <p:tgtEl>
                                          <p:spTgt spid="73"/>
                                        </p:tgtEl>
                                        <p:attrNameLst>
                                          <p:attrName>ppt_x</p:attrName>
                                        </p:attrNameLst>
                                      </p:cBhvr>
                                      <p:to>
                                        <p:strVal val="(0.5)"/>
                                      </p:to>
                                    </p:set>
                                    <p:anim from="(0.5)" to="(#ppt_x)" calcmode="lin" valueType="num">
                                      <p:cBhvr>
                                        <p:cTn id="178" dur="1230" accel="100000" fill="hold">
                                          <p:stCondLst>
                                            <p:cond delay="770"/>
                                          </p:stCondLst>
                                        </p:cTn>
                                        <p:tgtEl>
                                          <p:spTgt spid="73"/>
                                        </p:tgtEl>
                                        <p:attrNameLst>
                                          <p:attrName>ppt_x</p:attrName>
                                        </p:attrNameLst>
                                      </p:cBhvr>
                                    </p:anim>
                                    <p:set>
                                      <p:cBhvr>
                                        <p:cTn id="179" dur="770" fill="hold"/>
                                        <p:tgtEl>
                                          <p:spTgt spid="73"/>
                                        </p:tgtEl>
                                        <p:attrNameLst>
                                          <p:attrName>ppt_y</p:attrName>
                                        </p:attrNameLst>
                                      </p:cBhvr>
                                      <p:to>
                                        <p:strVal val="(#ppt_y+0.4)"/>
                                      </p:to>
                                    </p:set>
                                    <p:anim from="(#ppt_y+0.4)" to="(#ppt_y)" calcmode="lin" valueType="num">
                                      <p:cBhvr>
                                        <p:cTn id="180" dur="1230" accel="100000" fill="hold">
                                          <p:stCondLst>
                                            <p:cond delay="770"/>
                                          </p:stCondLst>
                                        </p:cTn>
                                        <p:tgtEl>
                                          <p:spTgt spid="73"/>
                                        </p:tgtEl>
                                        <p:attrNameLst>
                                          <p:attrName>ppt_y</p:attrName>
                                        </p:attrNameLst>
                                      </p:cBhvr>
                                    </p:anim>
                                  </p:childTnLst>
                                </p:cTn>
                              </p:par>
                            </p:childTnLst>
                          </p:cTn>
                        </p:par>
                        <p:par>
                          <p:cTn id="181" fill="hold">
                            <p:stCondLst>
                              <p:cond delay="2000"/>
                            </p:stCondLst>
                            <p:childTnLst>
                              <p:par>
                                <p:cTn id="182" presetID="22" presetClass="entr" presetSubtype="1" fill="hold" grpId="0" nodeType="afterEffect">
                                  <p:stCondLst>
                                    <p:cond delay="0"/>
                                  </p:stCondLst>
                                  <p:childTnLst>
                                    <p:set>
                                      <p:cBhvr>
                                        <p:cTn id="183" dur="1" fill="hold">
                                          <p:stCondLst>
                                            <p:cond delay="0"/>
                                          </p:stCondLst>
                                        </p:cTn>
                                        <p:tgtEl>
                                          <p:spTgt spid="74"/>
                                        </p:tgtEl>
                                        <p:attrNameLst>
                                          <p:attrName>style.visibility</p:attrName>
                                        </p:attrNameLst>
                                      </p:cBhvr>
                                      <p:to>
                                        <p:strVal val="visible"/>
                                      </p:to>
                                    </p:set>
                                    <p:animEffect transition="in" filter="wipe(up)">
                                      <p:cBhvr>
                                        <p:cTn id="184" dur="1000"/>
                                        <p:tgtEl>
                                          <p:spTgt spid="74"/>
                                        </p:tgtEl>
                                      </p:cBhvr>
                                    </p:animEffect>
                                  </p:childTnLst>
                                </p:cTn>
                              </p:par>
                            </p:childTnLst>
                          </p:cTn>
                        </p:par>
                      </p:childTnLst>
                    </p:cTn>
                  </p:par>
                  <p:par>
                    <p:cTn id="185" fill="hold">
                      <p:stCondLst>
                        <p:cond delay="indefinite"/>
                      </p:stCondLst>
                      <p:childTnLst>
                        <p:par>
                          <p:cTn id="186" fill="hold">
                            <p:stCondLst>
                              <p:cond delay="0"/>
                            </p:stCondLst>
                            <p:childTnLst>
                              <p:par>
                                <p:cTn id="187" presetID="25" presetClass="entr" presetSubtype="0" fill="hold" grpId="0" nodeType="clickEffect">
                                  <p:stCondLst>
                                    <p:cond delay="0"/>
                                  </p:stCondLst>
                                  <p:childTnLst>
                                    <p:set>
                                      <p:cBhvr>
                                        <p:cTn id="188" dur="1" fill="hold">
                                          <p:stCondLst>
                                            <p:cond delay="0"/>
                                          </p:stCondLst>
                                        </p:cTn>
                                        <p:tgtEl>
                                          <p:spTgt spid="77"/>
                                        </p:tgtEl>
                                        <p:attrNameLst>
                                          <p:attrName>style.visibility</p:attrName>
                                        </p:attrNameLst>
                                      </p:cBhvr>
                                      <p:to>
                                        <p:strVal val="visible"/>
                                      </p:to>
                                    </p:set>
                                    <p:anim calcmode="lin" valueType="num">
                                      <p:cBhvr>
                                        <p:cTn id="189" dur="500" decel="50000" fill="hold">
                                          <p:stCondLst>
                                            <p:cond delay="0"/>
                                          </p:stCondLst>
                                        </p:cTn>
                                        <p:tgtEl>
                                          <p:spTgt spid="77"/>
                                        </p:tgtEl>
                                        <p:attrNameLst>
                                          <p:attrName>style.rotation</p:attrName>
                                        </p:attrNameLst>
                                      </p:cBhvr>
                                      <p:tavLst>
                                        <p:tav tm="0">
                                          <p:val>
                                            <p:fltVal val="-90"/>
                                          </p:val>
                                        </p:tav>
                                        <p:tav tm="100000">
                                          <p:val>
                                            <p:fltVal val="0"/>
                                          </p:val>
                                        </p:tav>
                                      </p:tavLst>
                                    </p:anim>
                                    <p:anim calcmode="lin" valueType="num">
                                      <p:cBhvr>
                                        <p:cTn id="190" dur="500" decel="50000" fill="hold">
                                          <p:stCondLst>
                                            <p:cond delay="0"/>
                                          </p:stCondLst>
                                        </p:cTn>
                                        <p:tgtEl>
                                          <p:spTgt spid="77"/>
                                        </p:tgtEl>
                                        <p:attrNameLst>
                                          <p:attrName>ppt_w</p:attrName>
                                        </p:attrNameLst>
                                      </p:cBhvr>
                                      <p:tavLst>
                                        <p:tav tm="0">
                                          <p:val>
                                            <p:strVal val="#ppt_w"/>
                                          </p:val>
                                        </p:tav>
                                        <p:tav tm="100000">
                                          <p:val>
                                            <p:strVal val="#ppt_w*.05"/>
                                          </p:val>
                                        </p:tav>
                                      </p:tavLst>
                                    </p:anim>
                                    <p:anim calcmode="lin" valueType="num">
                                      <p:cBhvr>
                                        <p:cTn id="191" dur="500" accel="50000" fill="hold">
                                          <p:stCondLst>
                                            <p:cond delay="500"/>
                                          </p:stCondLst>
                                        </p:cTn>
                                        <p:tgtEl>
                                          <p:spTgt spid="77"/>
                                        </p:tgtEl>
                                        <p:attrNameLst>
                                          <p:attrName>ppt_w</p:attrName>
                                        </p:attrNameLst>
                                      </p:cBhvr>
                                      <p:tavLst>
                                        <p:tav tm="0">
                                          <p:val>
                                            <p:strVal val="#ppt_w*.05"/>
                                          </p:val>
                                        </p:tav>
                                        <p:tav tm="100000">
                                          <p:val>
                                            <p:strVal val="#ppt_w"/>
                                          </p:val>
                                        </p:tav>
                                      </p:tavLst>
                                    </p:anim>
                                    <p:anim calcmode="lin" valueType="num">
                                      <p:cBhvr>
                                        <p:cTn id="192" dur="1000" fill="hold"/>
                                        <p:tgtEl>
                                          <p:spTgt spid="77"/>
                                        </p:tgtEl>
                                        <p:attrNameLst>
                                          <p:attrName>ppt_h</p:attrName>
                                        </p:attrNameLst>
                                      </p:cBhvr>
                                      <p:tavLst>
                                        <p:tav tm="0">
                                          <p:val>
                                            <p:strVal val="#ppt_h"/>
                                          </p:val>
                                        </p:tav>
                                        <p:tav tm="100000">
                                          <p:val>
                                            <p:strVal val="#ppt_h"/>
                                          </p:val>
                                        </p:tav>
                                      </p:tavLst>
                                    </p:anim>
                                    <p:anim calcmode="lin" valueType="num">
                                      <p:cBhvr>
                                        <p:cTn id="193" dur="500" decel="50000" fill="hold">
                                          <p:stCondLst>
                                            <p:cond delay="0"/>
                                          </p:stCondLst>
                                        </p:cTn>
                                        <p:tgtEl>
                                          <p:spTgt spid="77"/>
                                        </p:tgtEl>
                                        <p:attrNameLst>
                                          <p:attrName>ppt_x</p:attrName>
                                        </p:attrNameLst>
                                      </p:cBhvr>
                                      <p:tavLst>
                                        <p:tav tm="0">
                                          <p:val>
                                            <p:strVal val="#ppt_x+.4"/>
                                          </p:val>
                                        </p:tav>
                                        <p:tav tm="100000">
                                          <p:val>
                                            <p:strVal val="#ppt_x"/>
                                          </p:val>
                                        </p:tav>
                                      </p:tavLst>
                                    </p:anim>
                                    <p:anim calcmode="lin" valueType="num">
                                      <p:cBhvr>
                                        <p:cTn id="194" dur="500" decel="50000" fill="hold">
                                          <p:stCondLst>
                                            <p:cond delay="0"/>
                                          </p:stCondLst>
                                        </p:cTn>
                                        <p:tgtEl>
                                          <p:spTgt spid="77"/>
                                        </p:tgtEl>
                                        <p:attrNameLst>
                                          <p:attrName>ppt_y</p:attrName>
                                        </p:attrNameLst>
                                      </p:cBhvr>
                                      <p:tavLst>
                                        <p:tav tm="0">
                                          <p:val>
                                            <p:strVal val="#ppt_y-.2"/>
                                          </p:val>
                                        </p:tav>
                                        <p:tav tm="100000">
                                          <p:val>
                                            <p:strVal val="#ppt_y+.1"/>
                                          </p:val>
                                        </p:tav>
                                      </p:tavLst>
                                    </p:anim>
                                    <p:anim calcmode="lin" valueType="num">
                                      <p:cBhvr>
                                        <p:cTn id="195" dur="500" accel="50000" fill="hold">
                                          <p:stCondLst>
                                            <p:cond delay="500"/>
                                          </p:stCondLst>
                                        </p:cTn>
                                        <p:tgtEl>
                                          <p:spTgt spid="77"/>
                                        </p:tgtEl>
                                        <p:attrNameLst>
                                          <p:attrName>ppt_y</p:attrName>
                                        </p:attrNameLst>
                                      </p:cBhvr>
                                      <p:tavLst>
                                        <p:tav tm="0">
                                          <p:val>
                                            <p:strVal val="#ppt_y+.1"/>
                                          </p:val>
                                        </p:tav>
                                        <p:tav tm="100000">
                                          <p:val>
                                            <p:strVal val="#ppt_y"/>
                                          </p:val>
                                        </p:tav>
                                      </p:tavLst>
                                    </p:anim>
                                    <p:animEffect transition="in" filter="fade">
                                      <p:cBhvr>
                                        <p:cTn id="196" dur="1000" decel="50000">
                                          <p:stCondLst>
                                            <p:cond delay="0"/>
                                          </p:stCondLst>
                                        </p:cTn>
                                        <p:tgtEl>
                                          <p:spTgt spid="77"/>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1" fill="hold" grpId="0" nodeType="clickEffect">
                                  <p:stCondLst>
                                    <p:cond delay="0"/>
                                  </p:stCondLst>
                                  <p:childTnLst>
                                    <p:set>
                                      <p:cBhvr>
                                        <p:cTn id="200" dur="1" fill="hold">
                                          <p:stCondLst>
                                            <p:cond delay="0"/>
                                          </p:stCondLst>
                                        </p:cTn>
                                        <p:tgtEl>
                                          <p:spTgt spid="75"/>
                                        </p:tgtEl>
                                        <p:attrNameLst>
                                          <p:attrName>style.visibility</p:attrName>
                                        </p:attrNameLst>
                                      </p:cBhvr>
                                      <p:to>
                                        <p:strVal val="visible"/>
                                      </p:to>
                                    </p:set>
                                    <p:animEffect transition="in" filter="wipe(up)">
                                      <p:cBhvr>
                                        <p:cTn id="201" dur="1000"/>
                                        <p:tgtEl>
                                          <p:spTgt spid="75"/>
                                        </p:tgtEl>
                                      </p:cBhvr>
                                    </p:animEffect>
                                  </p:childTnLst>
                                </p:cTn>
                              </p:par>
                            </p:childTnLst>
                          </p:cTn>
                        </p:par>
                      </p:childTnLst>
                    </p:cTn>
                  </p:par>
                  <p:par>
                    <p:cTn id="202" fill="hold">
                      <p:stCondLst>
                        <p:cond delay="indefinite"/>
                      </p:stCondLst>
                      <p:childTnLst>
                        <p:par>
                          <p:cTn id="203" fill="hold">
                            <p:stCondLst>
                              <p:cond delay="0"/>
                            </p:stCondLst>
                            <p:childTnLst>
                              <p:par>
                                <p:cTn id="204" presetID="25" presetClass="entr" presetSubtype="0" fill="hold" grpId="0" nodeType="clickEffect">
                                  <p:stCondLst>
                                    <p:cond delay="0"/>
                                  </p:stCondLst>
                                  <p:childTnLst>
                                    <p:set>
                                      <p:cBhvr>
                                        <p:cTn id="205" dur="1" fill="hold">
                                          <p:stCondLst>
                                            <p:cond delay="0"/>
                                          </p:stCondLst>
                                        </p:cTn>
                                        <p:tgtEl>
                                          <p:spTgt spid="78"/>
                                        </p:tgtEl>
                                        <p:attrNameLst>
                                          <p:attrName>style.visibility</p:attrName>
                                        </p:attrNameLst>
                                      </p:cBhvr>
                                      <p:to>
                                        <p:strVal val="visible"/>
                                      </p:to>
                                    </p:set>
                                    <p:anim calcmode="lin" valueType="num">
                                      <p:cBhvr>
                                        <p:cTn id="206" dur="500" decel="50000" fill="hold">
                                          <p:stCondLst>
                                            <p:cond delay="0"/>
                                          </p:stCondLst>
                                        </p:cTn>
                                        <p:tgtEl>
                                          <p:spTgt spid="78"/>
                                        </p:tgtEl>
                                        <p:attrNameLst>
                                          <p:attrName>style.rotation</p:attrName>
                                        </p:attrNameLst>
                                      </p:cBhvr>
                                      <p:tavLst>
                                        <p:tav tm="0">
                                          <p:val>
                                            <p:fltVal val="-90"/>
                                          </p:val>
                                        </p:tav>
                                        <p:tav tm="100000">
                                          <p:val>
                                            <p:fltVal val="0"/>
                                          </p:val>
                                        </p:tav>
                                      </p:tavLst>
                                    </p:anim>
                                    <p:anim calcmode="lin" valueType="num">
                                      <p:cBhvr>
                                        <p:cTn id="207" dur="500" decel="50000" fill="hold">
                                          <p:stCondLst>
                                            <p:cond delay="0"/>
                                          </p:stCondLst>
                                        </p:cTn>
                                        <p:tgtEl>
                                          <p:spTgt spid="78"/>
                                        </p:tgtEl>
                                        <p:attrNameLst>
                                          <p:attrName>ppt_w</p:attrName>
                                        </p:attrNameLst>
                                      </p:cBhvr>
                                      <p:tavLst>
                                        <p:tav tm="0">
                                          <p:val>
                                            <p:strVal val="#ppt_w"/>
                                          </p:val>
                                        </p:tav>
                                        <p:tav tm="100000">
                                          <p:val>
                                            <p:strVal val="#ppt_w*.05"/>
                                          </p:val>
                                        </p:tav>
                                      </p:tavLst>
                                    </p:anim>
                                    <p:anim calcmode="lin" valueType="num">
                                      <p:cBhvr>
                                        <p:cTn id="208" dur="500" accel="50000" fill="hold">
                                          <p:stCondLst>
                                            <p:cond delay="500"/>
                                          </p:stCondLst>
                                        </p:cTn>
                                        <p:tgtEl>
                                          <p:spTgt spid="78"/>
                                        </p:tgtEl>
                                        <p:attrNameLst>
                                          <p:attrName>ppt_w</p:attrName>
                                        </p:attrNameLst>
                                      </p:cBhvr>
                                      <p:tavLst>
                                        <p:tav tm="0">
                                          <p:val>
                                            <p:strVal val="#ppt_w*.05"/>
                                          </p:val>
                                        </p:tav>
                                        <p:tav tm="100000">
                                          <p:val>
                                            <p:strVal val="#ppt_w"/>
                                          </p:val>
                                        </p:tav>
                                      </p:tavLst>
                                    </p:anim>
                                    <p:anim calcmode="lin" valueType="num">
                                      <p:cBhvr>
                                        <p:cTn id="209" dur="1000" fill="hold"/>
                                        <p:tgtEl>
                                          <p:spTgt spid="78"/>
                                        </p:tgtEl>
                                        <p:attrNameLst>
                                          <p:attrName>ppt_h</p:attrName>
                                        </p:attrNameLst>
                                      </p:cBhvr>
                                      <p:tavLst>
                                        <p:tav tm="0">
                                          <p:val>
                                            <p:strVal val="#ppt_h"/>
                                          </p:val>
                                        </p:tav>
                                        <p:tav tm="100000">
                                          <p:val>
                                            <p:strVal val="#ppt_h"/>
                                          </p:val>
                                        </p:tav>
                                      </p:tavLst>
                                    </p:anim>
                                    <p:anim calcmode="lin" valueType="num">
                                      <p:cBhvr>
                                        <p:cTn id="210" dur="500" decel="50000" fill="hold">
                                          <p:stCondLst>
                                            <p:cond delay="0"/>
                                          </p:stCondLst>
                                        </p:cTn>
                                        <p:tgtEl>
                                          <p:spTgt spid="78"/>
                                        </p:tgtEl>
                                        <p:attrNameLst>
                                          <p:attrName>ppt_x</p:attrName>
                                        </p:attrNameLst>
                                      </p:cBhvr>
                                      <p:tavLst>
                                        <p:tav tm="0">
                                          <p:val>
                                            <p:strVal val="#ppt_x+.4"/>
                                          </p:val>
                                        </p:tav>
                                        <p:tav tm="100000">
                                          <p:val>
                                            <p:strVal val="#ppt_x"/>
                                          </p:val>
                                        </p:tav>
                                      </p:tavLst>
                                    </p:anim>
                                    <p:anim calcmode="lin" valueType="num">
                                      <p:cBhvr>
                                        <p:cTn id="211" dur="500" decel="50000" fill="hold">
                                          <p:stCondLst>
                                            <p:cond delay="0"/>
                                          </p:stCondLst>
                                        </p:cTn>
                                        <p:tgtEl>
                                          <p:spTgt spid="78"/>
                                        </p:tgtEl>
                                        <p:attrNameLst>
                                          <p:attrName>ppt_y</p:attrName>
                                        </p:attrNameLst>
                                      </p:cBhvr>
                                      <p:tavLst>
                                        <p:tav tm="0">
                                          <p:val>
                                            <p:strVal val="#ppt_y-.2"/>
                                          </p:val>
                                        </p:tav>
                                        <p:tav tm="100000">
                                          <p:val>
                                            <p:strVal val="#ppt_y+.1"/>
                                          </p:val>
                                        </p:tav>
                                      </p:tavLst>
                                    </p:anim>
                                    <p:anim calcmode="lin" valueType="num">
                                      <p:cBhvr>
                                        <p:cTn id="212" dur="500" accel="50000" fill="hold">
                                          <p:stCondLst>
                                            <p:cond delay="500"/>
                                          </p:stCondLst>
                                        </p:cTn>
                                        <p:tgtEl>
                                          <p:spTgt spid="78"/>
                                        </p:tgtEl>
                                        <p:attrNameLst>
                                          <p:attrName>ppt_y</p:attrName>
                                        </p:attrNameLst>
                                      </p:cBhvr>
                                      <p:tavLst>
                                        <p:tav tm="0">
                                          <p:val>
                                            <p:strVal val="#ppt_y+.1"/>
                                          </p:val>
                                        </p:tav>
                                        <p:tav tm="100000">
                                          <p:val>
                                            <p:strVal val="#ppt_y"/>
                                          </p:val>
                                        </p:tav>
                                      </p:tavLst>
                                    </p:anim>
                                    <p:animEffect transition="in" filter="fade">
                                      <p:cBhvr>
                                        <p:cTn id="213" dur="1000" decel="50000">
                                          <p:stCondLst>
                                            <p:cond delay="0"/>
                                          </p:stCondLst>
                                        </p:cTn>
                                        <p:tgtEl>
                                          <p:spTgt spid="78"/>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grpId="0" nodeType="clickEffect">
                                  <p:stCondLst>
                                    <p:cond delay="0"/>
                                  </p:stCondLst>
                                  <p:childTnLst>
                                    <p:set>
                                      <p:cBhvr>
                                        <p:cTn id="217" dur="1" fill="hold">
                                          <p:stCondLst>
                                            <p:cond delay="0"/>
                                          </p:stCondLst>
                                        </p:cTn>
                                        <p:tgtEl>
                                          <p:spTgt spid="76"/>
                                        </p:tgtEl>
                                        <p:attrNameLst>
                                          <p:attrName>style.visibility</p:attrName>
                                        </p:attrNameLst>
                                      </p:cBhvr>
                                      <p:to>
                                        <p:strVal val="visible"/>
                                      </p:to>
                                    </p:set>
                                    <p:animEffect transition="in" filter="wipe(up)">
                                      <p:cBhvr>
                                        <p:cTn id="218" dur="1000"/>
                                        <p:tgtEl>
                                          <p:spTgt spid="76"/>
                                        </p:tgtEl>
                                      </p:cBhvr>
                                    </p:animEffect>
                                  </p:childTnLst>
                                </p:cTn>
                              </p:par>
                            </p:childTnLst>
                          </p:cTn>
                        </p:par>
                      </p:childTnLst>
                    </p:cTn>
                  </p:par>
                  <p:par>
                    <p:cTn id="219" fill="hold">
                      <p:stCondLst>
                        <p:cond delay="indefinite"/>
                      </p:stCondLst>
                      <p:childTnLst>
                        <p:par>
                          <p:cTn id="220" fill="hold">
                            <p:stCondLst>
                              <p:cond delay="0"/>
                            </p:stCondLst>
                            <p:childTnLst>
                              <p:par>
                                <p:cTn id="221" presetID="25" presetClass="entr" presetSubtype="0" fill="hold" grpId="0" nodeType="clickEffect">
                                  <p:stCondLst>
                                    <p:cond delay="0"/>
                                  </p:stCondLst>
                                  <p:childTnLst>
                                    <p:set>
                                      <p:cBhvr>
                                        <p:cTn id="222" dur="1" fill="hold">
                                          <p:stCondLst>
                                            <p:cond delay="0"/>
                                          </p:stCondLst>
                                        </p:cTn>
                                        <p:tgtEl>
                                          <p:spTgt spid="79"/>
                                        </p:tgtEl>
                                        <p:attrNameLst>
                                          <p:attrName>style.visibility</p:attrName>
                                        </p:attrNameLst>
                                      </p:cBhvr>
                                      <p:to>
                                        <p:strVal val="visible"/>
                                      </p:to>
                                    </p:set>
                                    <p:anim calcmode="lin" valueType="num">
                                      <p:cBhvr>
                                        <p:cTn id="223"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224"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225"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226" dur="1000" fill="hold"/>
                                        <p:tgtEl>
                                          <p:spTgt spid="79"/>
                                        </p:tgtEl>
                                        <p:attrNameLst>
                                          <p:attrName>ppt_h</p:attrName>
                                        </p:attrNameLst>
                                      </p:cBhvr>
                                      <p:tavLst>
                                        <p:tav tm="0">
                                          <p:val>
                                            <p:strVal val="#ppt_h"/>
                                          </p:val>
                                        </p:tav>
                                        <p:tav tm="100000">
                                          <p:val>
                                            <p:strVal val="#ppt_h"/>
                                          </p:val>
                                        </p:tav>
                                      </p:tavLst>
                                    </p:anim>
                                    <p:anim calcmode="lin" valueType="num">
                                      <p:cBhvr>
                                        <p:cTn id="227"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228"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229"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230" dur="1000" decel="50000">
                                          <p:stCondLst>
                                            <p:cond delay="0"/>
                                          </p:stCondLst>
                                        </p:cTn>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2" grpId="0" animBg="1"/>
      <p:bldP spid="32" grpId="1" animBg="1"/>
      <p:bldP spid="33" grpId="0" animBg="1"/>
      <p:bldP spid="33" grpId="1" animBg="1"/>
      <p:bldP spid="39" grpId="0" animBg="1"/>
      <p:bldP spid="45" grpId="0" animBg="1"/>
      <p:bldP spid="59"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
            <a:ext cx="1428728" cy="461665"/>
          </a:xfrm>
          <a:prstGeom prst="rect">
            <a:avLst/>
          </a:prstGeom>
          <a:noFill/>
        </p:spPr>
        <p:txBody>
          <a:bodyPr wrap="square" rtlCol="0">
            <a:spAutoFit/>
          </a:bodyPr>
          <a:lstStyle/>
          <a:p>
            <a:r>
              <a:rPr lang="fr-FR" sz="2400" b="1" u="sng" dirty="0" smtClean="0">
                <a:solidFill>
                  <a:schemeClr val="tx2">
                    <a:lumMod val="50000"/>
                  </a:schemeClr>
                </a:solidFill>
                <a:latin typeface="John Handy LET" pitchFamily="2" charset="0"/>
              </a:rPr>
              <a:t>Croquis</a:t>
            </a:r>
            <a:endParaRPr lang="fr-FR" sz="2400" b="1" u="sng" dirty="0">
              <a:solidFill>
                <a:schemeClr val="tx2">
                  <a:lumMod val="50000"/>
                </a:schemeClr>
              </a:solidFill>
              <a:latin typeface="John Handy LET" pitchFamily="2" charset="0"/>
            </a:endParaRPr>
          </a:p>
        </p:txBody>
      </p:sp>
      <p:sp>
        <p:nvSpPr>
          <p:cNvPr id="3" name="ZoneTexte 2"/>
          <p:cNvSpPr txBox="1"/>
          <p:nvPr/>
        </p:nvSpPr>
        <p:spPr>
          <a:xfrm>
            <a:off x="2786050" y="38377"/>
            <a:ext cx="635795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L’organisation d’une ville mondiale : Londres</a:t>
            </a:r>
            <a:endParaRPr lang="fr-FR" sz="2400" b="1" u="sng" dirty="0">
              <a:solidFill>
                <a:schemeClr val="tx2">
                  <a:lumMod val="50000"/>
                </a:schemeClr>
              </a:solidFill>
              <a:latin typeface="John Handy LET" pitchFamily="2" charset="0"/>
            </a:endParaRPr>
          </a:p>
        </p:txBody>
      </p:sp>
      <p:grpSp>
        <p:nvGrpSpPr>
          <p:cNvPr id="22" name="Groupe 21"/>
          <p:cNvGrpSpPr/>
          <p:nvPr/>
        </p:nvGrpSpPr>
        <p:grpSpPr>
          <a:xfrm>
            <a:off x="214282" y="571480"/>
            <a:ext cx="4643470" cy="3429024"/>
            <a:chOff x="214282" y="428604"/>
            <a:chExt cx="4643470" cy="3429024"/>
          </a:xfrm>
        </p:grpSpPr>
        <p:sp>
          <p:nvSpPr>
            <p:cNvPr id="4" name="Rectangle 3"/>
            <p:cNvSpPr/>
            <p:nvPr/>
          </p:nvSpPr>
          <p:spPr>
            <a:xfrm>
              <a:off x="214282" y="428604"/>
              <a:ext cx="4643470" cy="34290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I. Une ville aux fonctions diversifiées et  au rayonnement mondial</a:t>
              </a:r>
            </a:p>
            <a:p>
              <a:pPr algn="ctr"/>
              <a:endParaRPr lang="fr-FR" sz="1400" b="1" dirty="0" smtClean="0">
                <a:latin typeface="Tw Cen MT" pitchFamily="34" charset="0"/>
              </a:endParaRPr>
            </a:p>
            <a:p>
              <a:pPr marL="809625"/>
              <a:r>
                <a:rPr lang="fr-FR" sz="1400" b="1" dirty="0" smtClean="0">
                  <a:latin typeface="Tw Cen MT" pitchFamily="34" charset="0"/>
                </a:rPr>
                <a:t>Limites du Grand Londres (8.6 millions d’habitants)</a:t>
              </a:r>
            </a:p>
            <a:p>
              <a:pPr marL="809625"/>
              <a:endParaRPr lang="fr-FR" sz="1400" b="1" dirty="0" smtClean="0">
                <a:latin typeface="Tw Cen MT" pitchFamily="34" charset="0"/>
              </a:endParaRPr>
            </a:p>
            <a:p>
              <a:pPr marL="809625"/>
              <a:r>
                <a:rPr lang="fr-FR" sz="1400" b="1" dirty="0" smtClean="0">
                  <a:latin typeface="Tw Cen MT" pitchFamily="34" charset="0"/>
                </a:rPr>
                <a:t>Green </a:t>
              </a:r>
              <a:r>
                <a:rPr lang="fr-FR" sz="1400" b="1" dirty="0" err="1" smtClean="0">
                  <a:latin typeface="Tw Cen MT" pitchFamily="34" charset="0"/>
                </a:rPr>
                <a:t>Belt</a:t>
              </a:r>
              <a:r>
                <a:rPr lang="fr-FR" sz="1400" b="1" dirty="0" smtClean="0">
                  <a:latin typeface="Tw Cen MT" pitchFamily="34" charset="0"/>
                </a:rPr>
                <a:t> </a:t>
              </a:r>
            </a:p>
            <a:p>
              <a:pPr marL="809625"/>
              <a:endParaRPr lang="fr-FR" sz="1400" b="1" dirty="0" smtClean="0">
                <a:latin typeface="Tw Cen MT" pitchFamily="34" charset="0"/>
              </a:endParaRPr>
            </a:p>
            <a:p>
              <a:pPr marL="809625"/>
              <a:r>
                <a:rPr lang="fr-FR" sz="1400" b="1" dirty="0" smtClean="0">
                  <a:latin typeface="Tw Cen MT" pitchFamily="34" charset="0"/>
                </a:rPr>
                <a:t>Fonctions économiques : central business district </a:t>
              </a:r>
            </a:p>
            <a:p>
              <a:pPr marL="809625"/>
              <a:endParaRPr lang="fr-FR" sz="1400" b="1" dirty="0" smtClean="0">
                <a:latin typeface="Tw Cen MT" pitchFamily="34" charset="0"/>
              </a:endParaRPr>
            </a:p>
            <a:p>
              <a:pPr marL="809625"/>
              <a:r>
                <a:rPr lang="fr-FR" sz="1400" b="1" dirty="0" smtClean="0">
                  <a:latin typeface="Tw Cen MT" pitchFamily="34" charset="0"/>
                </a:rPr>
                <a:t>Fonctions politiques : siège des institutions nationales</a:t>
              </a:r>
            </a:p>
            <a:p>
              <a:pPr marL="809625"/>
              <a:endParaRPr lang="fr-FR" sz="1400" b="1" dirty="0" smtClean="0">
                <a:latin typeface="Tw Cen MT" pitchFamily="34" charset="0"/>
              </a:endParaRPr>
            </a:p>
            <a:p>
              <a:pPr marL="809625"/>
              <a:r>
                <a:rPr lang="fr-FR" sz="1400" b="1" dirty="0" smtClean="0">
                  <a:latin typeface="Tw Cen MT" pitchFamily="34" charset="0"/>
                </a:rPr>
                <a:t>Village olympique au cœur du rayonnement culturel mondial durant l’été 2012</a:t>
              </a:r>
            </a:p>
          </p:txBody>
        </p:sp>
        <p:sp>
          <p:nvSpPr>
            <p:cNvPr id="7" name="Forme libre 6"/>
            <p:cNvSpPr/>
            <p:nvPr/>
          </p:nvSpPr>
          <p:spPr>
            <a:xfrm>
              <a:off x="357158" y="1285860"/>
              <a:ext cx="637768" cy="214314"/>
            </a:xfrm>
            <a:custGeom>
              <a:avLst/>
              <a:gdLst>
                <a:gd name="connsiteX0" fmla="*/ 0 w 573024"/>
                <a:gd name="connsiteY0" fmla="*/ 109728 h 158496"/>
                <a:gd name="connsiteX1" fmla="*/ 182880 w 573024"/>
                <a:gd name="connsiteY1" fmla="*/ 0 h 158496"/>
                <a:gd name="connsiteX2" fmla="*/ 487680 w 573024"/>
                <a:gd name="connsiteY2" fmla="*/ 48768 h 158496"/>
                <a:gd name="connsiteX3" fmla="*/ 573024 w 573024"/>
                <a:gd name="connsiteY3" fmla="*/ 158496 h 158496"/>
                <a:gd name="connsiteX4" fmla="*/ 573024 w 573024"/>
                <a:gd name="connsiteY4" fmla="*/ 158496 h 1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024" h="158496">
                  <a:moveTo>
                    <a:pt x="0" y="109728"/>
                  </a:moveTo>
                  <a:lnTo>
                    <a:pt x="182880" y="0"/>
                  </a:lnTo>
                  <a:lnTo>
                    <a:pt x="487680" y="48768"/>
                  </a:lnTo>
                  <a:lnTo>
                    <a:pt x="573024" y="158496"/>
                  </a:lnTo>
                  <a:lnTo>
                    <a:pt x="573024" y="158496"/>
                  </a:lnTo>
                </a:path>
              </a:pathLst>
            </a:custGeom>
            <a:ln>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8" name="Rectangle 7"/>
            <p:cNvSpPr/>
            <p:nvPr/>
          </p:nvSpPr>
          <p:spPr>
            <a:xfrm>
              <a:off x="285720" y="1714488"/>
              <a:ext cx="714380" cy="35719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00034" y="2285992"/>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 name="Étoile à 5 branches 9"/>
            <p:cNvSpPr/>
            <p:nvPr/>
          </p:nvSpPr>
          <p:spPr>
            <a:xfrm>
              <a:off x="500034" y="2786058"/>
              <a:ext cx="214314" cy="214314"/>
            </a:xfrm>
            <a:prstGeom prst="star5">
              <a:avLst/>
            </a:prstGeom>
            <a:solidFill>
              <a:srgbClr val="00B05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Hexagone 10"/>
            <p:cNvSpPr/>
            <p:nvPr/>
          </p:nvSpPr>
          <p:spPr>
            <a:xfrm>
              <a:off x="534348" y="3429000"/>
              <a:ext cx="180000" cy="180000"/>
            </a:xfrm>
            <a:prstGeom prst="hexagon">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nvGrpSpPr>
          <p:cNvPr id="23" name="Groupe 22"/>
          <p:cNvGrpSpPr/>
          <p:nvPr/>
        </p:nvGrpSpPr>
        <p:grpSpPr>
          <a:xfrm>
            <a:off x="4572000" y="571480"/>
            <a:ext cx="4357718" cy="3000396"/>
            <a:chOff x="-142908" y="3857628"/>
            <a:chExt cx="4357718" cy="3000396"/>
          </a:xfrm>
        </p:grpSpPr>
        <p:sp>
          <p:nvSpPr>
            <p:cNvPr id="5" name="Rectangle 4"/>
            <p:cNvSpPr/>
            <p:nvPr/>
          </p:nvSpPr>
          <p:spPr>
            <a:xfrm>
              <a:off x="214282" y="3857628"/>
              <a:ext cx="4000528" cy="29908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II. Une accessibilité sans cesse améliorée</a:t>
              </a:r>
            </a:p>
            <a:p>
              <a:pPr algn="ctr"/>
              <a:endParaRPr lang="fr-FR" sz="1400" b="1" dirty="0" smtClean="0">
                <a:latin typeface="Tw Cen MT" pitchFamily="34" charset="0"/>
              </a:endParaRPr>
            </a:p>
            <a:p>
              <a:r>
                <a:rPr lang="fr-FR" sz="1400" b="1" u="sng" dirty="0" smtClean="0">
                  <a:solidFill>
                    <a:srgbClr val="00B050"/>
                  </a:solidFill>
                  <a:effectLst>
                    <a:outerShdw blurRad="38100" dist="38100" dir="2700000" algn="tl">
                      <a:srgbClr val="000000">
                        <a:alpha val="43137"/>
                      </a:srgbClr>
                    </a:outerShdw>
                  </a:effectLst>
                  <a:latin typeface="Tw Cen MT" pitchFamily="34" charset="0"/>
                </a:rPr>
                <a:t>1. à l’échelle régionale et nationale</a:t>
              </a:r>
            </a:p>
            <a:p>
              <a:endParaRPr lang="fr-FR" sz="1400" b="1" dirty="0" smtClean="0">
                <a:latin typeface="Tw Cen MT" pitchFamily="34" charset="0"/>
              </a:endParaRPr>
            </a:p>
            <a:p>
              <a:pPr marL="809625"/>
              <a:r>
                <a:rPr lang="fr-FR" sz="1400" b="1" dirty="0" smtClean="0">
                  <a:latin typeface="Tw Cen MT" pitchFamily="34" charset="0"/>
                </a:rPr>
                <a:t>Réseau autoroutier</a:t>
              </a:r>
            </a:p>
            <a:p>
              <a:pPr marL="809625"/>
              <a:endParaRPr lang="fr-FR" sz="1400" b="1" dirty="0" smtClean="0">
                <a:latin typeface="Tw Cen MT" pitchFamily="34" charset="0"/>
              </a:endParaRPr>
            </a:p>
            <a:p>
              <a:pPr marL="809625"/>
              <a:r>
                <a:rPr lang="fr-FR" sz="1400" b="1" dirty="0" smtClean="0">
                  <a:latin typeface="Tw Cen MT" pitchFamily="34" charset="0"/>
                </a:rPr>
                <a:t>Voies ferrées</a:t>
              </a:r>
            </a:p>
            <a:p>
              <a:endParaRPr lang="fr-FR" sz="1400" b="1" dirty="0" smtClean="0">
                <a:latin typeface="Tw Cen MT" pitchFamily="34" charset="0"/>
              </a:endParaRPr>
            </a:p>
            <a:p>
              <a:r>
                <a:rPr lang="fr-FR" sz="1400" b="1" u="sng" dirty="0" smtClean="0">
                  <a:solidFill>
                    <a:srgbClr val="00B050"/>
                  </a:solidFill>
                  <a:effectLst>
                    <a:outerShdw blurRad="38100" dist="38100" dir="2700000" algn="tl">
                      <a:srgbClr val="000000">
                        <a:alpha val="43137"/>
                      </a:srgbClr>
                    </a:outerShdw>
                  </a:effectLst>
                  <a:latin typeface="Tw Cen MT" pitchFamily="34" charset="0"/>
                </a:rPr>
                <a:t>2. à l’échelle européenne et mondiale</a:t>
              </a:r>
            </a:p>
            <a:p>
              <a:endParaRPr lang="fr-FR" sz="1400" b="1" dirty="0" smtClean="0">
                <a:latin typeface="Tw Cen MT" pitchFamily="34" charset="0"/>
              </a:endParaRPr>
            </a:p>
            <a:p>
              <a:pPr marL="809625"/>
              <a:r>
                <a:rPr lang="fr-FR" sz="1400" b="1" dirty="0" smtClean="0">
                  <a:latin typeface="Tw Cen MT" pitchFamily="34" charset="0"/>
                </a:rPr>
                <a:t>ligne de l’Eurostar </a:t>
              </a:r>
            </a:p>
            <a:p>
              <a:pPr marL="809625"/>
              <a:endParaRPr lang="fr-FR" sz="1400" b="1" dirty="0" smtClean="0">
                <a:latin typeface="Tw Cen MT" pitchFamily="34" charset="0"/>
              </a:endParaRPr>
            </a:p>
            <a:p>
              <a:pPr marL="809625"/>
              <a:r>
                <a:rPr lang="fr-FR" sz="1400" b="1" dirty="0" smtClean="0">
                  <a:latin typeface="Tw Cen MT" pitchFamily="34" charset="0"/>
                </a:rPr>
                <a:t>Aéroports internationaux</a:t>
              </a:r>
            </a:p>
          </p:txBody>
        </p:sp>
        <p:sp>
          <p:nvSpPr>
            <p:cNvPr id="12" name="Forme libre 11"/>
            <p:cNvSpPr/>
            <p:nvPr/>
          </p:nvSpPr>
          <p:spPr>
            <a:xfrm rot="1964601">
              <a:off x="285720" y="4786322"/>
              <a:ext cx="637768" cy="214314"/>
            </a:xfrm>
            <a:custGeom>
              <a:avLst/>
              <a:gdLst>
                <a:gd name="connsiteX0" fmla="*/ 0 w 573024"/>
                <a:gd name="connsiteY0" fmla="*/ 109728 h 158496"/>
                <a:gd name="connsiteX1" fmla="*/ 182880 w 573024"/>
                <a:gd name="connsiteY1" fmla="*/ 0 h 158496"/>
                <a:gd name="connsiteX2" fmla="*/ 487680 w 573024"/>
                <a:gd name="connsiteY2" fmla="*/ 48768 h 158496"/>
                <a:gd name="connsiteX3" fmla="*/ 573024 w 573024"/>
                <a:gd name="connsiteY3" fmla="*/ 158496 h 158496"/>
                <a:gd name="connsiteX4" fmla="*/ 573024 w 573024"/>
                <a:gd name="connsiteY4" fmla="*/ 158496 h 1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024" h="158496">
                  <a:moveTo>
                    <a:pt x="0" y="109728"/>
                  </a:moveTo>
                  <a:lnTo>
                    <a:pt x="182880" y="0"/>
                  </a:lnTo>
                  <a:lnTo>
                    <a:pt x="487680" y="48768"/>
                  </a:lnTo>
                  <a:lnTo>
                    <a:pt x="573024" y="158496"/>
                  </a:lnTo>
                  <a:lnTo>
                    <a:pt x="573024" y="158496"/>
                  </a:lnTo>
                </a:path>
              </a:pathLst>
            </a:cu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3" name="Arc 12"/>
            <p:cNvSpPr/>
            <p:nvPr/>
          </p:nvSpPr>
          <p:spPr>
            <a:xfrm>
              <a:off x="-142908" y="4786322"/>
              <a:ext cx="1643074" cy="428652"/>
            </a:xfrm>
            <a:prstGeom prst="arc">
              <a:avLst>
                <a:gd name="adj1" fmla="val 16200000"/>
                <a:gd name="adj2" fmla="val 20281238"/>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 name="Connecteur droit avec flèche 13"/>
            <p:cNvCxnSpPr/>
            <p:nvPr/>
          </p:nvCxnSpPr>
          <p:spPr>
            <a:xfrm>
              <a:off x="357158" y="5356246"/>
              <a:ext cx="648000" cy="8639"/>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28596" y="6215082"/>
              <a:ext cx="576000" cy="1440"/>
            </a:xfrm>
            <a:prstGeom prst="straightConnector1">
              <a:avLst/>
            </a:prstGeom>
            <a:ln>
              <a:solidFill>
                <a:schemeClr val="accent6">
                  <a:lumMod val="75000"/>
                </a:schemeClr>
              </a:solid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grpSp>
          <p:nvGrpSpPr>
            <p:cNvPr id="16" name="Groupe 15"/>
            <p:cNvGrpSpPr/>
            <p:nvPr/>
          </p:nvGrpSpPr>
          <p:grpSpPr>
            <a:xfrm>
              <a:off x="380170" y="6130287"/>
              <a:ext cx="477054" cy="727737"/>
              <a:chOff x="9470750" y="5346909"/>
              <a:chExt cx="477054" cy="727737"/>
            </a:xfrm>
          </p:grpSpPr>
          <p:sp>
            <p:nvSpPr>
              <p:cNvPr id="17" name="ZoneTexte 16"/>
              <p:cNvSpPr txBox="1"/>
              <p:nvPr/>
            </p:nvSpPr>
            <p:spPr>
              <a:xfrm rot="14968931">
                <a:off x="9345408" y="5472251"/>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18" name="Ellipse 17"/>
              <p:cNvSpPr/>
              <p:nvPr/>
            </p:nvSpPr>
            <p:spPr>
              <a:xfrm>
                <a:off x="9572660" y="5643578"/>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4" name="Groupe 23"/>
          <p:cNvGrpSpPr/>
          <p:nvPr/>
        </p:nvGrpSpPr>
        <p:grpSpPr>
          <a:xfrm>
            <a:off x="2536017" y="4143380"/>
            <a:ext cx="4071966" cy="2500330"/>
            <a:chOff x="4857752" y="2178835"/>
            <a:chExt cx="4071966" cy="2500330"/>
          </a:xfrm>
        </p:grpSpPr>
        <p:sp>
          <p:nvSpPr>
            <p:cNvPr id="6" name="Rectangle 5"/>
            <p:cNvSpPr/>
            <p:nvPr/>
          </p:nvSpPr>
          <p:spPr>
            <a:xfrm>
              <a:off x="4857752" y="2178835"/>
              <a:ext cx="4071966" cy="25003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b="1" u="sng" cap="small" dirty="0" smtClean="0">
                  <a:solidFill>
                    <a:srgbClr val="C00000"/>
                  </a:solidFill>
                  <a:effectLst>
                    <a:outerShdw blurRad="38100" dist="38100" dir="2700000" algn="tl">
                      <a:srgbClr val="000000">
                        <a:alpha val="43137"/>
                      </a:srgbClr>
                    </a:outerShdw>
                  </a:effectLst>
                  <a:latin typeface="Tw Cen MT" pitchFamily="34" charset="0"/>
                </a:rPr>
                <a:t>III. Un espace en profonde mutation</a:t>
              </a:r>
            </a:p>
            <a:p>
              <a:pPr algn="ctr"/>
              <a:endParaRPr lang="fr-FR" sz="1400" b="1" u="sng" cap="small" dirty="0" smtClean="0">
                <a:solidFill>
                  <a:srgbClr val="C00000"/>
                </a:solidFill>
                <a:effectLst>
                  <a:outerShdw blurRad="38100" dist="38100" dir="2700000" algn="tl">
                    <a:srgbClr val="000000">
                      <a:alpha val="43137"/>
                    </a:srgbClr>
                  </a:outerShdw>
                </a:effectLst>
                <a:latin typeface="Tw Cen MT" pitchFamily="34" charset="0"/>
              </a:endParaRPr>
            </a:p>
            <a:p>
              <a:pPr marL="809625"/>
              <a:r>
                <a:rPr lang="fr-FR" sz="1400" b="1" dirty="0" smtClean="0">
                  <a:solidFill>
                    <a:schemeClr val="tx1"/>
                  </a:solidFill>
                  <a:latin typeface="Tw Cen MT" pitchFamily="34" charset="0"/>
                </a:rPr>
                <a:t>Etalement urbain à contenir</a:t>
              </a:r>
            </a:p>
            <a:p>
              <a:pPr marL="809625"/>
              <a:endParaRPr lang="fr-FR" sz="1400" b="1" dirty="0" smtClean="0">
                <a:solidFill>
                  <a:schemeClr val="tx1"/>
                </a:solidFill>
                <a:latin typeface="Tw Cen MT" pitchFamily="34" charset="0"/>
              </a:endParaRPr>
            </a:p>
            <a:p>
              <a:pPr marL="809625"/>
              <a:r>
                <a:rPr lang="fr-FR" sz="1400" b="1" dirty="0" smtClean="0">
                  <a:solidFill>
                    <a:schemeClr val="tx1"/>
                  </a:solidFill>
                  <a:latin typeface="Tw Cen MT" pitchFamily="34" charset="0"/>
                </a:rPr>
                <a:t>Politique de régénération </a:t>
              </a:r>
            </a:p>
            <a:p>
              <a:pPr marL="809625"/>
              <a:r>
                <a:rPr lang="fr-FR" sz="1400" b="1" dirty="0" smtClean="0">
                  <a:solidFill>
                    <a:schemeClr val="tx1"/>
                  </a:solidFill>
                  <a:latin typeface="Tw Cen MT" pitchFamily="34" charset="0"/>
                </a:rPr>
                <a:t>urbaine (Thames Gateway)</a:t>
              </a:r>
            </a:p>
            <a:p>
              <a:pPr marL="809625"/>
              <a:endParaRPr lang="fr-FR" sz="1400" b="1" u="sng" cap="small" dirty="0" smtClean="0">
                <a:solidFill>
                  <a:schemeClr val="tx1"/>
                </a:solidFill>
                <a:effectLst>
                  <a:outerShdw blurRad="38100" dist="38100" dir="2700000" algn="tl">
                    <a:srgbClr val="000000">
                      <a:alpha val="43137"/>
                    </a:srgbClr>
                  </a:outerShdw>
                </a:effectLst>
                <a:latin typeface="Tw Cen MT" pitchFamily="34" charset="0"/>
              </a:endParaRPr>
            </a:p>
            <a:p>
              <a:pPr marL="809625"/>
              <a:r>
                <a:rPr lang="fr-FR" sz="1400" b="1" dirty="0" smtClean="0">
                  <a:solidFill>
                    <a:schemeClr val="tx1"/>
                  </a:solidFill>
                  <a:latin typeface="Tw Cen MT" pitchFamily="34" charset="0"/>
                </a:rPr>
                <a:t>Quartiers précaires en projet de</a:t>
              </a:r>
            </a:p>
            <a:p>
              <a:pPr marL="809625"/>
              <a:r>
                <a:rPr lang="fr-FR" sz="1400" b="1" dirty="0" smtClean="0">
                  <a:solidFill>
                    <a:schemeClr val="tx1"/>
                  </a:solidFill>
                  <a:latin typeface="Tw Cen MT" pitchFamily="34" charset="0"/>
                </a:rPr>
                <a:t> réhabilitation urbaine</a:t>
              </a:r>
              <a:endParaRPr lang="fr-FR" sz="1400" b="1" u="sng" cap="small" dirty="0" smtClean="0">
                <a:solidFill>
                  <a:srgbClr val="C00000"/>
                </a:solidFill>
                <a:effectLst>
                  <a:outerShdw blurRad="38100" dist="38100" dir="2700000" algn="tl">
                    <a:srgbClr val="000000">
                      <a:alpha val="43137"/>
                    </a:srgbClr>
                  </a:outerShdw>
                </a:effectLst>
                <a:latin typeface="Tw Cen MT" pitchFamily="34" charset="0"/>
              </a:endParaRPr>
            </a:p>
            <a:p>
              <a:pPr algn="ctr"/>
              <a:endParaRPr lang="fr-FR" sz="1400" b="1" dirty="0" smtClean="0">
                <a:latin typeface="Tw Cen MT" pitchFamily="34" charset="0"/>
              </a:endParaRPr>
            </a:p>
          </p:txBody>
        </p:sp>
        <p:sp>
          <p:nvSpPr>
            <p:cNvPr id="19" name="Pentagone 18"/>
            <p:cNvSpPr/>
            <p:nvPr/>
          </p:nvSpPr>
          <p:spPr>
            <a:xfrm>
              <a:off x="4957940" y="2786058"/>
              <a:ext cx="614192" cy="295237"/>
            </a:xfrm>
            <a:prstGeom prst="homePlat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Rectangle 19"/>
            <p:cNvSpPr/>
            <p:nvPr/>
          </p:nvSpPr>
          <p:spPr>
            <a:xfrm>
              <a:off x="4929190" y="3888000"/>
              <a:ext cx="714380" cy="35719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reeform 1" descr="Diagonales larges vers le bas"/>
            <p:cNvSpPr>
              <a:spLocks/>
            </p:cNvSpPr>
            <p:nvPr/>
          </p:nvSpPr>
          <p:spPr bwMode="auto">
            <a:xfrm>
              <a:off x="4929190" y="3286124"/>
              <a:ext cx="631640" cy="285752"/>
            </a:xfrm>
            <a:custGeom>
              <a:avLst/>
              <a:gdLst/>
              <a:ahLst/>
              <a:cxnLst>
                <a:cxn ang="0">
                  <a:pos x="2901" y="0"/>
                </a:cxn>
                <a:cxn ang="0">
                  <a:pos x="2901" y="1543"/>
                </a:cxn>
                <a:cxn ang="0">
                  <a:pos x="437" y="1058"/>
                </a:cxn>
                <a:cxn ang="0">
                  <a:pos x="116" y="922"/>
                </a:cxn>
                <a:cxn ang="0">
                  <a:pos x="0" y="417"/>
                </a:cxn>
                <a:cxn ang="0">
                  <a:pos x="21" y="123"/>
                </a:cxn>
                <a:cxn ang="0">
                  <a:pos x="185" y="123"/>
                </a:cxn>
                <a:cxn ang="0">
                  <a:pos x="676" y="403"/>
                </a:cxn>
                <a:cxn ang="0">
                  <a:pos x="1215" y="321"/>
                </a:cxn>
                <a:cxn ang="0">
                  <a:pos x="2369" y="7"/>
                </a:cxn>
                <a:cxn ang="0">
                  <a:pos x="2901" y="0"/>
                </a:cxn>
              </a:cxnLst>
              <a:rect l="0" t="0" r="r" b="b"/>
              <a:pathLst>
                <a:path w="2901" h="1543">
                  <a:moveTo>
                    <a:pt x="2901" y="0"/>
                  </a:moveTo>
                  <a:lnTo>
                    <a:pt x="2901" y="1543"/>
                  </a:lnTo>
                  <a:lnTo>
                    <a:pt x="437" y="1058"/>
                  </a:lnTo>
                  <a:lnTo>
                    <a:pt x="116" y="922"/>
                  </a:lnTo>
                  <a:lnTo>
                    <a:pt x="0" y="417"/>
                  </a:lnTo>
                  <a:lnTo>
                    <a:pt x="21" y="123"/>
                  </a:lnTo>
                  <a:lnTo>
                    <a:pt x="185" y="123"/>
                  </a:lnTo>
                  <a:lnTo>
                    <a:pt x="676" y="403"/>
                  </a:lnTo>
                  <a:lnTo>
                    <a:pt x="1215" y="321"/>
                  </a:lnTo>
                  <a:lnTo>
                    <a:pt x="2369" y="7"/>
                  </a:lnTo>
                  <a:lnTo>
                    <a:pt x="2901" y="0"/>
                  </a:lnTo>
                  <a:close/>
                </a:path>
              </a:pathLst>
            </a:custGeom>
            <a:pattFill prst="wdDnDiag">
              <a:fgClr>
                <a:srgbClr val="000000"/>
              </a:fgClr>
              <a:bgClr>
                <a:srgbClr val="FFFFFF"/>
              </a:bgClr>
            </a:patt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ZoneTexte 65"/>
          <p:cNvSpPr txBox="1"/>
          <p:nvPr/>
        </p:nvSpPr>
        <p:spPr>
          <a:xfrm>
            <a:off x="0" y="-24"/>
            <a:ext cx="1428728" cy="461665"/>
          </a:xfrm>
          <a:prstGeom prst="rect">
            <a:avLst/>
          </a:prstGeom>
          <a:noFill/>
        </p:spPr>
        <p:txBody>
          <a:bodyPr wrap="square" rtlCol="0">
            <a:spAutoFit/>
          </a:bodyPr>
          <a:lstStyle/>
          <a:p>
            <a:r>
              <a:rPr lang="fr-FR" sz="2400" b="1" u="sng" dirty="0" smtClean="0">
                <a:solidFill>
                  <a:schemeClr val="tx2">
                    <a:lumMod val="50000"/>
                  </a:schemeClr>
                </a:solidFill>
                <a:latin typeface="John Handy LET" pitchFamily="2" charset="0"/>
              </a:rPr>
              <a:t>Schéma</a:t>
            </a:r>
            <a:endParaRPr lang="fr-FR" sz="2400" b="1" u="sng" dirty="0">
              <a:solidFill>
                <a:schemeClr val="tx2">
                  <a:lumMod val="50000"/>
                </a:schemeClr>
              </a:solidFill>
              <a:latin typeface="John Handy LET" pitchFamily="2" charset="0"/>
            </a:endParaRPr>
          </a:p>
        </p:txBody>
      </p:sp>
      <p:sp>
        <p:nvSpPr>
          <p:cNvPr id="67" name="ZoneTexte 66"/>
          <p:cNvSpPr txBox="1"/>
          <p:nvPr/>
        </p:nvSpPr>
        <p:spPr>
          <a:xfrm>
            <a:off x="2786050" y="38377"/>
            <a:ext cx="635795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L’organisation d’une ville mondiale : Londres</a:t>
            </a:r>
            <a:endParaRPr lang="fr-FR" sz="2400" b="1" u="sng" dirty="0">
              <a:solidFill>
                <a:schemeClr val="tx2">
                  <a:lumMod val="50000"/>
                </a:schemeClr>
              </a:solidFill>
              <a:latin typeface="John Handy LET" pitchFamily="2" charset="0"/>
            </a:endParaRPr>
          </a:p>
        </p:txBody>
      </p:sp>
      <p:grpSp>
        <p:nvGrpSpPr>
          <p:cNvPr id="86" name="Groupe 85"/>
          <p:cNvGrpSpPr/>
          <p:nvPr/>
        </p:nvGrpSpPr>
        <p:grpSpPr>
          <a:xfrm>
            <a:off x="1000100" y="785794"/>
            <a:ext cx="7215237" cy="6143668"/>
            <a:chOff x="1000100" y="785794"/>
            <a:chExt cx="7215237" cy="6143668"/>
          </a:xfrm>
        </p:grpSpPr>
        <p:sp>
          <p:nvSpPr>
            <p:cNvPr id="16" name="Rectangle 15"/>
            <p:cNvSpPr/>
            <p:nvPr/>
          </p:nvSpPr>
          <p:spPr>
            <a:xfrm>
              <a:off x="1000100" y="785794"/>
              <a:ext cx="7143800" cy="55721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Forme libre 62"/>
            <p:cNvSpPr/>
            <p:nvPr/>
          </p:nvSpPr>
          <p:spPr>
            <a:xfrm>
              <a:off x="4305300" y="1771653"/>
              <a:ext cx="1885950" cy="1473199"/>
            </a:xfrm>
            <a:custGeom>
              <a:avLst/>
              <a:gdLst>
                <a:gd name="connsiteX0" fmla="*/ 523875 w 1885950"/>
                <a:gd name="connsiteY0" fmla="*/ 23812 h 1473199"/>
                <a:gd name="connsiteX1" fmla="*/ 381000 w 1885950"/>
                <a:gd name="connsiteY1" fmla="*/ 195262 h 1473199"/>
                <a:gd name="connsiteX2" fmla="*/ 219075 w 1885950"/>
                <a:gd name="connsiteY2" fmla="*/ 338137 h 1473199"/>
                <a:gd name="connsiteX3" fmla="*/ 190500 w 1885950"/>
                <a:gd name="connsiteY3" fmla="*/ 604837 h 1473199"/>
                <a:gd name="connsiteX4" fmla="*/ 123825 w 1885950"/>
                <a:gd name="connsiteY4" fmla="*/ 814387 h 1473199"/>
                <a:gd name="connsiteX5" fmla="*/ 0 w 1885950"/>
                <a:gd name="connsiteY5" fmla="*/ 928687 h 1473199"/>
                <a:gd name="connsiteX6" fmla="*/ 123825 w 1885950"/>
                <a:gd name="connsiteY6" fmla="*/ 1214437 h 1473199"/>
                <a:gd name="connsiteX7" fmla="*/ 285750 w 1885950"/>
                <a:gd name="connsiteY7" fmla="*/ 1328737 h 1473199"/>
                <a:gd name="connsiteX8" fmla="*/ 476250 w 1885950"/>
                <a:gd name="connsiteY8" fmla="*/ 1319212 h 1473199"/>
                <a:gd name="connsiteX9" fmla="*/ 581025 w 1885950"/>
                <a:gd name="connsiteY9" fmla="*/ 1385887 h 1473199"/>
                <a:gd name="connsiteX10" fmla="*/ 600075 w 1885950"/>
                <a:gd name="connsiteY10" fmla="*/ 1462087 h 1473199"/>
                <a:gd name="connsiteX11" fmla="*/ 752475 w 1885950"/>
                <a:gd name="connsiteY11" fmla="*/ 1452562 h 1473199"/>
                <a:gd name="connsiteX12" fmla="*/ 866775 w 1885950"/>
                <a:gd name="connsiteY12" fmla="*/ 1366837 h 1473199"/>
                <a:gd name="connsiteX13" fmla="*/ 866775 w 1885950"/>
                <a:gd name="connsiteY13" fmla="*/ 1252537 h 1473199"/>
                <a:gd name="connsiteX14" fmla="*/ 981075 w 1885950"/>
                <a:gd name="connsiteY14" fmla="*/ 1252537 h 1473199"/>
                <a:gd name="connsiteX15" fmla="*/ 1114425 w 1885950"/>
                <a:gd name="connsiteY15" fmla="*/ 1281112 h 1473199"/>
                <a:gd name="connsiteX16" fmla="*/ 1409700 w 1885950"/>
                <a:gd name="connsiteY16" fmla="*/ 1338262 h 1473199"/>
                <a:gd name="connsiteX17" fmla="*/ 1571625 w 1885950"/>
                <a:gd name="connsiteY17" fmla="*/ 1385887 h 1473199"/>
                <a:gd name="connsiteX18" fmla="*/ 1847850 w 1885950"/>
                <a:gd name="connsiteY18" fmla="*/ 1290637 h 1473199"/>
                <a:gd name="connsiteX19" fmla="*/ 1800225 w 1885950"/>
                <a:gd name="connsiteY19" fmla="*/ 1062037 h 1473199"/>
                <a:gd name="connsiteX20" fmla="*/ 1790700 w 1885950"/>
                <a:gd name="connsiteY20" fmla="*/ 900112 h 1473199"/>
                <a:gd name="connsiteX21" fmla="*/ 1590675 w 1885950"/>
                <a:gd name="connsiteY21" fmla="*/ 709612 h 1473199"/>
                <a:gd name="connsiteX22" fmla="*/ 1685925 w 1885950"/>
                <a:gd name="connsiteY22" fmla="*/ 500062 h 1473199"/>
                <a:gd name="connsiteX23" fmla="*/ 1609725 w 1885950"/>
                <a:gd name="connsiteY23" fmla="*/ 223837 h 1473199"/>
                <a:gd name="connsiteX24" fmla="*/ 1495425 w 1885950"/>
                <a:gd name="connsiteY24" fmla="*/ 271462 h 1473199"/>
                <a:gd name="connsiteX25" fmla="*/ 1485900 w 1885950"/>
                <a:gd name="connsiteY25" fmla="*/ 385762 h 1473199"/>
                <a:gd name="connsiteX26" fmla="*/ 990600 w 1885950"/>
                <a:gd name="connsiteY26" fmla="*/ 185737 h 1473199"/>
                <a:gd name="connsiteX27" fmla="*/ 838200 w 1885950"/>
                <a:gd name="connsiteY27" fmla="*/ 52387 h 1473199"/>
                <a:gd name="connsiteX28" fmla="*/ 523875 w 1885950"/>
                <a:gd name="connsiteY28" fmla="*/ 23812 h 147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5950" h="1473199">
                  <a:moveTo>
                    <a:pt x="523875" y="23812"/>
                  </a:moveTo>
                  <a:cubicBezTo>
                    <a:pt x="447675" y="47624"/>
                    <a:pt x="431800" y="142875"/>
                    <a:pt x="381000" y="195262"/>
                  </a:cubicBezTo>
                  <a:cubicBezTo>
                    <a:pt x="330200" y="247650"/>
                    <a:pt x="250825" y="269875"/>
                    <a:pt x="219075" y="338137"/>
                  </a:cubicBezTo>
                  <a:cubicBezTo>
                    <a:pt x="187325" y="406400"/>
                    <a:pt x="206375" y="525462"/>
                    <a:pt x="190500" y="604837"/>
                  </a:cubicBezTo>
                  <a:cubicBezTo>
                    <a:pt x="174625" y="684212"/>
                    <a:pt x="155575" y="760412"/>
                    <a:pt x="123825" y="814387"/>
                  </a:cubicBezTo>
                  <a:cubicBezTo>
                    <a:pt x="92075" y="868362"/>
                    <a:pt x="0" y="862012"/>
                    <a:pt x="0" y="928687"/>
                  </a:cubicBezTo>
                  <a:cubicBezTo>
                    <a:pt x="0" y="995362"/>
                    <a:pt x="76200" y="1147762"/>
                    <a:pt x="123825" y="1214437"/>
                  </a:cubicBezTo>
                  <a:cubicBezTo>
                    <a:pt x="171450" y="1281112"/>
                    <a:pt x="227013" y="1311275"/>
                    <a:pt x="285750" y="1328737"/>
                  </a:cubicBezTo>
                  <a:cubicBezTo>
                    <a:pt x="344487" y="1346199"/>
                    <a:pt x="427037" y="1309687"/>
                    <a:pt x="476250" y="1319212"/>
                  </a:cubicBezTo>
                  <a:cubicBezTo>
                    <a:pt x="525463" y="1328737"/>
                    <a:pt x="560388" y="1362075"/>
                    <a:pt x="581025" y="1385887"/>
                  </a:cubicBezTo>
                  <a:cubicBezTo>
                    <a:pt x="601662" y="1409699"/>
                    <a:pt x="571500" y="1450975"/>
                    <a:pt x="600075" y="1462087"/>
                  </a:cubicBezTo>
                  <a:cubicBezTo>
                    <a:pt x="628650" y="1473199"/>
                    <a:pt x="708025" y="1468437"/>
                    <a:pt x="752475" y="1452562"/>
                  </a:cubicBezTo>
                  <a:cubicBezTo>
                    <a:pt x="796925" y="1436687"/>
                    <a:pt x="847725" y="1400175"/>
                    <a:pt x="866775" y="1366837"/>
                  </a:cubicBezTo>
                  <a:cubicBezTo>
                    <a:pt x="885825" y="1333500"/>
                    <a:pt x="847725" y="1271587"/>
                    <a:pt x="866775" y="1252537"/>
                  </a:cubicBezTo>
                  <a:cubicBezTo>
                    <a:pt x="885825" y="1233487"/>
                    <a:pt x="939800" y="1247775"/>
                    <a:pt x="981075" y="1252537"/>
                  </a:cubicBezTo>
                  <a:cubicBezTo>
                    <a:pt x="1022350" y="1257299"/>
                    <a:pt x="1114425" y="1281112"/>
                    <a:pt x="1114425" y="1281112"/>
                  </a:cubicBezTo>
                  <a:cubicBezTo>
                    <a:pt x="1185863" y="1295400"/>
                    <a:pt x="1333500" y="1320800"/>
                    <a:pt x="1409700" y="1338262"/>
                  </a:cubicBezTo>
                  <a:cubicBezTo>
                    <a:pt x="1485900" y="1355725"/>
                    <a:pt x="1498600" y="1393824"/>
                    <a:pt x="1571625" y="1385887"/>
                  </a:cubicBezTo>
                  <a:cubicBezTo>
                    <a:pt x="1644650" y="1377950"/>
                    <a:pt x="1809750" y="1344612"/>
                    <a:pt x="1847850" y="1290637"/>
                  </a:cubicBezTo>
                  <a:cubicBezTo>
                    <a:pt x="1885950" y="1236662"/>
                    <a:pt x="1809750" y="1127124"/>
                    <a:pt x="1800225" y="1062037"/>
                  </a:cubicBezTo>
                  <a:cubicBezTo>
                    <a:pt x="1790700" y="996950"/>
                    <a:pt x="1825625" y="958850"/>
                    <a:pt x="1790700" y="900112"/>
                  </a:cubicBezTo>
                  <a:cubicBezTo>
                    <a:pt x="1755775" y="841375"/>
                    <a:pt x="1608137" y="776287"/>
                    <a:pt x="1590675" y="709612"/>
                  </a:cubicBezTo>
                  <a:cubicBezTo>
                    <a:pt x="1573213" y="642937"/>
                    <a:pt x="1682750" y="581024"/>
                    <a:pt x="1685925" y="500062"/>
                  </a:cubicBezTo>
                  <a:cubicBezTo>
                    <a:pt x="1689100" y="419100"/>
                    <a:pt x="1641475" y="261937"/>
                    <a:pt x="1609725" y="223837"/>
                  </a:cubicBezTo>
                  <a:cubicBezTo>
                    <a:pt x="1577975" y="185737"/>
                    <a:pt x="1516063" y="244474"/>
                    <a:pt x="1495425" y="271462"/>
                  </a:cubicBezTo>
                  <a:cubicBezTo>
                    <a:pt x="1474787" y="298450"/>
                    <a:pt x="1570037" y="400049"/>
                    <a:pt x="1485900" y="385762"/>
                  </a:cubicBezTo>
                  <a:cubicBezTo>
                    <a:pt x="1401763" y="371475"/>
                    <a:pt x="1098550" y="241300"/>
                    <a:pt x="990600" y="185737"/>
                  </a:cubicBezTo>
                  <a:cubicBezTo>
                    <a:pt x="882650" y="130175"/>
                    <a:pt x="920750" y="77787"/>
                    <a:pt x="838200" y="52387"/>
                  </a:cubicBezTo>
                  <a:cubicBezTo>
                    <a:pt x="755650" y="26987"/>
                    <a:pt x="600075" y="0"/>
                    <a:pt x="523875" y="23812"/>
                  </a:cubicBezTo>
                  <a:close/>
                </a:path>
              </a:pathLst>
            </a:custGeom>
            <a:solidFill>
              <a:schemeClr val="accent4">
                <a:lumMod val="60000"/>
                <a:lumOff val="40000"/>
                <a:alpha val="86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53"/>
            <p:cNvGrpSpPr/>
            <p:nvPr/>
          </p:nvGrpSpPr>
          <p:grpSpPr>
            <a:xfrm>
              <a:off x="1571604" y="1135397"/>
              <a:ext cx="6296025" cy="4870118"/>
              <a:chOff x="8491609" y="778207"/>
              <a:chExt cx="6296025" cy="4870118"/>
            </a:xfrm>
          </p:grpSpPr>
          <p:sp>
            <p:nvSpPr>
              <p:cNvPr id="52" name="Forme libre 51"/>
              <p:cNvSpPr/>
              <p:nvPr/>
            </p:nvSpPr>
            <p:spPr>
              <a:xfrm>
                <a:off x="8491609" y="778207"/>
                <a:ext cx="6296025" cy="4870118"/>
              </a:xfrm>
              <a:custGeom>
                <a:avLst/>
                <a:gdLst>
                  <a:gd name="connsiteX0" fmla="*/ 828675 w 6296025"/>
                  <a:gd name="connsiteY0" fmla="*/ 1145843 h 4870118"/>
                  <a:gd name="connsiteX1" fmla="*/ 800100 w 6296025"/>
                  <a:gd name="connsiteY1" fmla="*/ 2546018 h 4870118"/>
                  <a:gd name="connsiteX2" fmla="*/ 1571625 w 6296025"/>
                  <a:gd name="connsiteY2" fmla="*/ 3165143 h 4870118"/>
                  <a:gd name="connsiteX3" fmla="*/ 1885950 w 6296025"/>
                  <a:gd name="connsiteY3" fmla="*/ 3879518 h 4870118"/>
                  <a:gd name="connsiteX4" fmla="*/ 2886075 w 6296025"/>
                  <a:gd name="connsiteY4" fmla="*/ 4136693 h 4870118"/>
                  <a:gd name="connsiteX5" fmla="*/ 4305300 w 6296025"/>
                  <a:gd name="connsiteY5" fmla="*/ 4098593 h 4870118"/>
                  <a:gd name="connsiteX6" fmla="*/ 5657850 w 6296025"/>
                  <a:gd name="connsiteY6" fmla="*/ 1755443 h 4870118"/>
                  <a:gd name="connsiteX7" fmla="*/ 5095875 w 6296025"/>
                  <a:gd name="connsiteY7" fmla="*/ 1041068 h 4870118"/>
                  <a:gd name="connsiteX8" fmla="*/ 3638550 w 6296025"/>
                  <a:gd name="connsiteY8" fmla="*/ 507668 h 4870118"/>
                  <a:gd name="connsiteX9" fmla="*/ 2838450 w 6296025"/>
                  <a:gd name="connsiteY9" fmla="*/ 440993 h 4870118"/>
                  <a:gd name="connsiteX10" fmla="*/ 904875 w 6296025"/>
                  <a:gd name="connsiteY10" fmla="*/ 1069643 h 4870118"/>
                  <a:gd name="connsiteX11" fmla="*/ 771525 w 6296025"/>
                  <a:gd name="connsiteY11" fmla="*/ 1060118 h 4870118"/>
                  <a:gd name="connsiteX12" fmla="*/ 476250 w 6296025"/>
                  <a:gd name="connsiteY12" fmla="*/ 641018 h 4870118"/>
                  <a:gd name="connsiteX13" fmla="*/ 200025 w 6296025"/>
                  <a:gd name="connsiteY13" fmla="*/ 250493 h 4870118"/>
                  <a:gd name="connsiteX14" fmla="*/ 628650 w 6296025"/>
                  <a:gd name="connsiteY14" fmla="*/ 155243 h 4870118"/>
                  <a:gd name="connsiteX15" fmla="*/ 2238375 w 6296025"/>
                  <a:gd name="connsiteY15" fmla="*/ 2843 h 4870118"/>
                  <a:gd name="connsiteX16" fmla="*/ 4038600 w 6296025"/>
                  <a:gd name="connsiteY16" fmla="*/ 12368 h 4870118"/>
                  <a:gd name="connsiteX17" fmla="*/ 5781675 w 6296025"/>
                  <a:gd name="connsiteY17" fmla="*/ 726743 h 4870118"/>
                  <a:gd name="connsiteX18" fmla="*/ 6200775 w 6296025"/>
                  <a:gd name="connsiteY18" fmla="*/ 1517318 h 4870118"/>
                  <a:gd name="connsiteX19" fmla="*/ 6296025 w 6296025"/>
                  <a:gd name="connsiteY19" fmla="*/ 2717468 h 4870118"/>
                  <a:gd name="connsiteX20" fmla="*/ 6067425 w 6296025"/>
                  <a:gd name="connsiteY20" fmla="*/ 3631868 h 4870118"/>
                  <a:gd name="connsiteX21" fmla="*/ 5581650 w 6296025"/>
                  <a:gd name="connsiteY21" fmla="*/ 4165268 h 4870118"/>
                  <a:gd name="connsiteX22" fmla="*/ 4705350 w 6296025"/>
                  <a:gd name="connsiteY22" fmla="*/ 4774868 h 4870118"/>
                  <a:gd name="connsiteX23" fmla="*/ 3190875 w 6296025"/>
                  <a:gd name="connsiteY23" fmla="*/ 4870118 h 4870118"/>
                  <a:gd name="connsiteX24" fmla="*/ 1647825 w 6296025"/>
                  <a:gd name="connsiteY24" fmla="*/ 4812968 h 4870118"/>
                  <a:gd name="connsiteX25" fmla="*/ 857250 w 6296025"/>
                  <a:gd name="connsiteY25" fmla="*/ 4508168 h 4870118"/>
                  <a:gd name="connsiteX26" fmla="*/ 581025 w 6296025"/>
                  <a:gd name="connsiteY26" fmla="*/ 3736643 h 4870118"/>
                  <a:gd name="connsiteX27" fmla="*/ 371475 w 6296025"/>
                  <a:gd name="connsiteY27" fmla="*/ 2479343 h 4870118"/>
                  <a:gd name="connsiteX28" fmla="*/ 57150 w 6296025"/>
                  <a:gd name="connsiteY28" fmla="*/ 1822118 h 4870118"/>
                  <a:gd name="connsiteX29" fmla="*/ 0 w 6296025"/>
                  <a:gd name="connsiteY29" fmla="*/ 1050593 h 4870118"/>
                  <a:gd name="connsiteX30" fmla="*/ 133350 w 6296025"/>
                  <a:gd name="connsiteY30" fmla="*/ 260018 h 4870118"/>
                  <a:gd name="connsiteX31" fmla="*/ 1047750 w 6296025"/>
                  <a:gd name="connsiteY31" fmla="*/ 1012493 h 4870118"/>
                  <a:gd name="connsiteX32" fmla="*/ 828675 w 6296025"/>
                  <a:gd name="connsiteY32" fmla="*/ 1145843 h 48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96025" h="4870118">
                    <a:moveTo>
                      <a:pt x="828675" y="1145843"/>
                    </a:moveTo>
                    <a:lnTo>
                      <a:pt x="800100" y="2546018"/>
                    </a:lnTo>
                    <a:lnTo>
                      <a:pt x="1571625" y="3165143"/>
                    </a:lnTo>
                    <a:lnTo>
                      <a:pt x="1885950" y="3879518"/>
                    </a:lnTo>
                    <a:lnTo>
                      <a:pt x="2886075" y="4136693"/>
                    </a:lnTo>
                    <a:lnTo>
                      <a:pt x="4305300" y="4098593"/>
                    </a:lnTo>
                    <a:lnTo>
                      <a:pt x="5657850" y="1755443"/>
                    </a:lnTo>
                    <a:lnTo>
                      <a:pt x="5095875" y="1041068"/>
                    </a:lnTo>
                    <a:lnTo>
                      <a:pt x="3638550" y="507668"/>
                    </a:lnTo>
                    <a:lnTo>
                      <a:pt x="2838450" y="440993"/>
                    </a:lnTo>
                    <a:lnTo>
                      <a:pt x="904875" y="1069643"/>
                    </a:lnTo>
                    <a:lnTo>
                      <a:pt x="771525" y="1060118"/>
                    </a:lnTo>
                    <a:lnTo>
                      <a:pt x="476250" y="641018"/>
                    </a:lnTo>
                    <a:cubicBezTo>
                      <a:pt x="188625" y="247931"/>
                      <a:pt x="29199" y="250493"/>
                      <a:pt x="200025" y="250493"/>
                    </a:cubicBezTo>
                    <a:lnTo>
                      <a:pt x="628650" y="155243"/>
                    </a:lnTo>
                    <a:cubicBezTo>
                      <a:pt x="2181083" y="0"/>
                      <a:pt x="1642116" y="2843"/>
                      <a:pt x="2238375" y="2843"/>
                    </a:cubicBezTo>
                    <a:lnTo>
                      <a:pt x="4038600" y="12368"/>
                    </a:lnTo>
                    <a:lnTo>
                      <a:pt x="5781675" y="726743"/>
                    </a:lnTo>
                    <a:lnTo>
                      <a:pt x="6200775" y="1517318"/>
                    </a:lnTo>
                    <a:lnTo>
                      <a:pt x="6296025" y="2717468"/>
                    </a:lnTo>
                    <a:lnTo>
                      <a:pt x="6067425" y="3631868"/>
                    </a:lnTo>
                    <a:lnTo>
                      <a:pt x="5581650" y="4165268"/>
                    </a:lnTo>
                    <a:lnTo>
                      <a:pt x="4705350" y="4774868"/>
                    </a:lnTo>
                    <a:cubicBezTo>
                      <a:pt x="4200564" y="4807226"/>
                      <a:pt x="3696697" y="4870118"/>
                      <a:pt x="3190875" y="4870118"/>
                    </a:cubicBezTo>
                    <a:cubicBezTo>
                      <a:pt x="2676529" y="4850950"/>
                      <a:pt x="2162528" y="4812968"/>
                      <a:pt x="1647825" y="4812968"/>
                    </a:cubicBezTo>
                    <a:lnTo>
                      <a:pt x="857250" y="4508168"/>
                    </a:lnTo>
                    <a:lnTo>
                      <a:pt x="581025" y="3736643"/>
                    </a:lnTo>
                    <a:lnTo>
                      <a:pt x="371475" y="2479343"/>
                    </a:lnTo>
                    <a:lnTo>
                      <a:pt x="57150" y="1822118"/>
                    </a:lnTo>
                    <a:lnTo>
                      <a:pt x="0" y="1050593"/>
                    </a:lnTo>
                    <a:lnTo>
                      <a:pt x="133350" y="260018"/>
                    </a:lnTo>
                    <a:lnTo>
                      <a:pt x="1047750" y="1012493"/>
                    </a:lnTo>
                    <a:lnTo>
                      <a:pt x="828675" y="1145843"/>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rot="20350545">
                <a:off x="8756776" y="1140960"/>
                <a:ext cx="928694" cy="74169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49" name="Freeform 1" descr="Diagonales larges vers le bas"/>
            <p:cNvSpPr>
              <a:spLocks/>
            </p:cNvSpPr>
            <p:nvPr/>
          </p:nvSpPr>
          <p:spPr bwMode="auto">
            <a:xfrm>
              <a:off x="5143504" y="2949578"/>
              <a:ext cx="1908000" cy="1008000"/>
            </a:xfrm>
            <a:custGeom>
              <a:avLst/>
              <a:gdLst/>
              <a:ahLst/>
              <a:cxnLst>
                <a:cxn ang="0">
                  <a:pos x="2901" y="0"/>
                </a:cxn>
                <a:cxn ang="0">
                  <a:pos x="2901" y="1543"/>
                </a:cxn>
                <a:cxn ang="0">
                  <a:pos x="437" y="1058"/>
                </a:cxn>
                <a:cxn ang="0">
                  <a:pos x="116" y="922"/>
                </a:cxn>
                <a:cxn ang="0">
                  <a:pos x="0" y="417"/>
                </a:cxn>
                <a:cxn ang="0">
                  <a:pos x="21" y="123"/>
                </a:cxn>
                <a:cxn ang="0">
                  <a:pos x="185" y="123"/>
                </a:cxn>
                <a:cxn ang="0">
                  <a:pos x="676" y="403"/>
                </a:cxn>
                <a:cxn ang="0">
                  <a:pos x="1215" y="321"/>
                </a:cxn>
                <a:cxn ang="0">
                  <a:pos x="2369" y="7"/>
                </a:cxn>
                <a:cxn ang="0">
                  <a:pos x="2901" y="0"/>
                </a:cxn>
              </a:cxnLst>
              <a:rect l="0" t="0" r="r" b="b"/>
              <a:pathLst>
                <a:path w="2901" h="1543">
                  <a:moveTo>
                    <a:pt x="2901" y="0"/>
                  </a:moveTo>
                  <a:lnTo>
                    <a:pt x="2901" y="1543"/>
                  </a:lnTo>
                  <a:lnTo>
                    <a:pt x="437" y="1058"/>
                  </a:lnTo>
                  <a:lnTo>
                    <a:pt x="116" y="922"/>
                  </a:lnTo>
                  <a:lnTo>
                    <a:pt x="0" y="417"/>
                  </a:lnTo>
                  <a:lnTo>
                    <a:pt x="21" y="123"/>
                  </a:lnTo>
                  <a:lnTo>
                    <a:pt x="185" y="123"/>
                  </a:lnTo>
                  <a:lnTo>
                    <a:pt x="676" y="403"/>
                  </a:lnTo>
                  <a:lnTo>
                    <a:pt x="1215" y="321"/>
                  </a:lnTo>
                  <a:lnTo>
                    <a:pt x="2369" y="7"/>
                  </a:lnTo>
                  <a:lnTo>
                    <a:pt x="2901" y="0"/>
                  </a:lnTo>
                  <a:close/>
                </a:path>
              </a:pathLst>
            </a:custGeom>
            <a:pattFill prst="wdDnDiag">
              <a:fgClr>
                <a:srgbClr val="000000"/>
              </a:fgClr>
              <a:bgClr>
                <a:srgbClr val="FFFFFF"/>
              </a:bgClr>
            </a:patt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 name="Forme libre 14"/>
            <p:cNvSpPr/>
            <p:nvPr/>
          </p:nvSpPr>
          <p:spPr>
            <a:xfrm>
              <a:off x="2511552" y="1698310"/>
              <a:ext cx="4547616" cy="3438144"/>
            </a:xfrm>
            <a:custGeom>
              <a:avLst/>
              <a:gdLst>
                <a:gd name="connsiteX0" fmla="*/ 707136 w 4547616"/>
                <a:gd name="connsiteY0" fmla="*/ 2499360 h 3438144"/>
                <a:gd name="connsiteX1" fmla="*/ 0 w 4547616"/>
                <a:gd name="connsiteY1" fmla="*/ 1938528 h 3438144"/>
                <a:gd name="connsiteX2" fmla="*/ 24384 w 4547616"/>
                <a:gd name="connsiteY2" fmla="*/ 609600 h 3438144"/>
                <a:gd name="connsiteX3" fmla="*/ 1901952 w 4547616"/>
                <a:gd name="connsiteY3" fmla="*/ 0 h 3438144"/>
                <a:gd name="connsiteX4" fmla="*/ 2657856 w 4547616"/>
                <a:gd name="connsiteY4" fmla="*/ 60960 h 3438144"/>
                <a:gd name="connsiteX5" fmla="*/ 4011168 w 4547616"/>
                <a:gd name="connsiteY5" fmla="*/ 548640 h 3438144"/>
                <a:gd name="connsiteX6" fmla="*/ 4547616 w 4547616"/>
                <a:gd name="connsiteY6" fmla="*/ 1194816 h 3438144"/>
                <a:gd name="connsiteX7" fmla="*/ 3291840 w 4547616"/>
                <a:gd name="connsiteY7" fmla="*/ 3401568 h 3438144"/>
                <a:gd name="connsiteX8" fmla="*/ 1950720 w 4547616"/>
                <a:gd name="connsiteY8" fmla="*/ 3438144 h 3438144"/>
                <a:gd name="connsiteX9" fmla="*/ 1024128 w 4547616"/>
                <a:gd name="connsiteY9" fmla="*/ 3218688 h 3438144"/>
                <a:gd name="connsiteX10" fmla="*/ 707136 w 4547616"/>
                <a:gd name="connsiteY10" fmla="*/ 2499360 h 34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616" h="3438144">
                  <a:moveTo>
                    <a:pt x="707136" y="2499360"/>
                  </a:moveTo>
                  <a:lnTo>
                    <a:pt x="0" y="1938528"/>
                  </a:lnTo>
                  <a:lnTo>
                    <a:pt x="24384" y="609600"/>
                  </a:lnTo>
                  <a:lnTo>
                    <a:pt x="1901952" y="0"/>
                  </a:lnTo>
                  <a:lnTo>
                    <a:pt x="2657856" y="60960"/>
                  </a:lnTo>
                  <a:lnTo>
                    <a:pt x="4011168" y="548640"/>
                  </a:lnTo>
                  <a:lnTo>
                    <a:pt x="4547616" y="1194816"/>
                  </a:lnTo>
                  <a:lnTo>
                    <a:pt x="3291840" y="3401568"/>
                  </a:lnTo>
                  <a:lnTo>
                    <a:pt x="1950720" y="3438144"/>
                  </a:lnTo>
                  <a:lnTo>
                    <a:pt x="1024128" y="3218688"/>
                  </a:lnTo>
                  <a:lnTo>
                    <a:pt x="707136" y="249936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rot="19078099">
              <a:off x="1960534" y="4708017"/>
              <a:ext cx="713144" cy="307777"/>
            </a:xfrm>
            <a:prstGeom prst="rect">
              <a:avLst/>
            </a:prstGeom>
            <a:noFill/>
          </p:spPr>
          <p:txBody>
            <a:bodyPr wrap="none" rtlCol="0">
              <a:spAutoFit/>
            </a:bodyPr>
            <a:lstStyle/>
            <a:p>
              <a:r>
                <a:rPr lang="fr-FR" sz="1400" b="1" dirty="0" smtClean="0">
                  <a:solidFill>
                    <a:srgbClr val="002060"/>
                  </a:solidFill>
                  <a:latin typeface="Tw Cen MT" pitchFamily="34" charset="0"/>
                </a:rPr>
                <a:t>Tamise</a:t>
              </a:r>
              <a:endParaRPr lang="fr-FR" sz="1400" b="1" dirty="0">
                <a:solidFill>
                  <a:srgbClr val="002060"/>
                </a:solidFill>
                <a:latin typeface="Tw Cen MT" pitchFamily="34" charset="0"/>
              </a:endParaRPr>
            </a:p>
          </p:txBody>
        </p:sp>
        <p:sp>
          <p:nvSpPr>
            <p:cNvPr id="22" name="ZoneTexte 21"/>
            <p:cNvSpPr txBox="1"/>
            <p:nvPr/>
          </p:nvSpPr>
          <p:spPr>
            <a:xfrm>
              <a:off x="4000496" y="3000372"/>
              <a:ext cx="696024" cy="307777"/>
            </a:xfrm>
            <a:prstGeom prst="rect">
              <a:avLst/>
            </a:prstGeom>
            <a:noFill/>
          </p:spPr>
          <p:txBody>
            <a:bodyPr wrap="none" rtlCol="0">
              <a:spAutoFit/>
            </a:bodyPr>
            <a:lstStyle/>
            <a:p>
              <a:r>
                <a:rPr lang="fr-FR" sz="1400" b="1" dirty="0" smtClean="0">
                  <a:latin typeface="Tw Cen MT" pitchFamily="34" charset="0"/>
                </a:rPr>
                <a:t>La City</a:t>
              </a:r>
              <a:endParaRPr lang="fr-FR" sz="1400" b="1" dirty="0">
                <a:latin typeface="Tw Cen MT" pitchFamily="34" charset="0"/>
              </a:endParaRPr>
            </a:p>
          </p:txBody>
        </p:sp>
        <p:sp>
          <p:nvSpPr>
            <p:cNvPr id="24" name="Étoile à 5 branches 23"/>
            <p:cNvSpPr/>
            <p:nvPr/>
          </p:nvSpPr>
          <p:spPr>
            <a:xfrm>
              <a:off x="4357686" y="3286124"/>
              <a:ext cx="214314" cy="214314"/>
            </a:xfrm>
            <a:prstGeom prst="star5">
              <a:avLst/>
            </a:prstGeom>
            <a:solidFill>
              <a:srgbClr val="00B05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3357554" y="3237190"/>
              <a:ext cx="1085425" cy="307777"/>
            </a:xfrm>
            <a:prstGeom prst="rect">
              <a:avLst/>
            </a:prstGeom>
            <a:noFill/>
          </p:spPr>
          <p:txBody>
            <a:bodyPr wrap="none" rtlCol="0">
              <a:spAutoFit/>
            </a:bodyPr>
            <a:lstStyle/>
            <a:p>
              <a:r>
                <a:rPr lang="fr-FR" sz="1400" b="1" dirty="0" smtClean="0">
                  <a:latin typeface="Tw Cen MT" pitchFamily="34" charset="0"/>
                </a:rPr>
                <a:t>Westminster</a:t>
              </a:r>
              <a:endParaRPr lang="fr-FR" sz="1400" b="1" dirty="0">
                <a:latin typeface="Tw Cen MT" pitchFamily="34" charset="0"/>
              </a:endParaRPr>
            </a:p>
          </p:txBody>
        </p:sp>
        <p:sp>
          <p:nvSpPr>
            <p:cNvPr id="27" name="ZoneTexte 26"/>
            <p:cNvSpPr txBox="1"/>
            <p:nvPr/>
          </p:nvSpPr>
          <p:spPr>
            <a:xfrm rot="14968931">
              <a:off x="2571316" y="3400549"/>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31" name="ZoneTexte 30"/>
            <p:cNvSpPr txBox="1"/>
            <p:nvPr/>
          </p:nvSpPr>
          <p:spPr>
            <a:xfrm>
              <a:off x="2500298" y="3286124"/>
              <a:ext cx="914033" cy="307777"/>
            </a:xfrm>
            <a:prstGeom prst="rect">
              <a:avLst/>
            </a:prstGeom>
            <a:noFill/>
          </p:spPr>
          <p:txBody>
            <a:bodyPr wrap="none" rtlCol="0">
              <a:spAutoFit/>
            </a:bodyPr>
            <a:lstStyle/>
            <a:p>
              <a:r>
                <a:rPr lang="fr-FR" sz="1400" b="1" dirty="0" smtClean="0">
                  <a:latin typeface="Tw Cen MT" pitchFamily="34" charset="0"/>
                </a:rPr>
                <a:t>Heathrow</a:t>
              </a:r>
              <a:endParaRPr lang="fr-FR" sz="1400" b="1" dirty="0">
                <a:latin typeface="Tw Cen MT" pitchFamily="34" charset="0"/>
              </a:endParaRPr>
            </a:p>
          </p:txBody>
        </p:sp>
        <p:sp>
          <p:nvSpPr>
            <p:cNvPr id="32" name="Forme libre 31"/>
            <p:cNvSpPr>
              <a:spLocks noChangeAspect="1"/>
            </p:cNvSpPr>
            <p:nvPr/>
          </p:nvSpPr>
          <p:spPr>
            <a:xfrm>
              <a:off x="2405887" y="1617190"/>
              <a:ext cx="4809319" cy="3636000"/>
            </a:xfrm>
            <a:custGeom>
              <a:avLst/>
              <a:gdLst>
                <a:gd name="connsiteX0" fmla="*/ 707136 w 4547616"/>
                <a:gd name="connsiteY0" fmla="*/ 2499360 h 3438144"/>
                <a:gd name="connsiteX1" fmla="*/ 0 w 4547616"/>
                <a:gd name="connsiteY1" fmla="*/ 1938528 h 3438144"/>
                <a:gd name="connsiteX2" fmla="*/ 24384 w 4547616"/>
                <a:gd name="connsiteY2" fmla="*/ 609600 h 3438144"/>
                <a:gd name="connsiteX3" fmla="*/ 1901952 w 4547616"/>
                <a:gd name="connsiteY3" fmla="*/ 0 h 3438144"/>
                <a:gd name="connsiteX4" fmla="*/ 2657856 w 4547616"/>
                <a:gd name="connsiteY4" fmla="*/ 60960 h 3438144"/>
                <a:gd name="connsiteX5" fmla="*/ 4011168 w 4547616"/>
                <a:gd name="connsiteY5" fmla="*/ 548640 h 3438144"/>
                <a:gd name="connsiteX6" fmla="*/ 4547616 w 4547616"/>
                <a:gd name="connsiteY6" fmla="*/ 1194816 h 3438144"/>
                <a:gd name="connsiteX7" fmla="*/ 3291840 w 4547616"/>
                <a:gd name="connsiteY7" fmla="*/ 3401568 h 3438144"/>
                <a:gd name="connsiteX8" fmla="*/ 1950720 w 4547616"/>
                <a:gd name="connsiteY8" fmla="*/ 3438144 h 3438144"/>
                <a:gd name="connsiteX9" fmla="*/ 1024128 w 4547616"/>
                <a:gd name="connsiteY9" fmla="*/ 3218688 h 3438144"/>
                <a:gd name="connsiteX10" fmla="*/ 707136 w 4547616"/>
                <a:gd name="connsiteY10" fmla="*/ 2499360 h 34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616" h="3438144">
                  <a:moveTo>
                    <a:pt x="707136" y="2499360"/>
                  </a:moveTo>
                  <a:lnTo>
                    <a:pt x="0" y="1938528"/>
                  </a:lnTo>
                  <a:lnTo>
                    <a:pt x="24384" y="609600"/>
                  </a:lnTo>
                  <a:lnTo>
                    <a:pt x="1901952" y="0"/>
                  </a:lnTo>
                  <a:lnTo>
                    <a:pt x="2657856" y="60960"/>
                  </a:lnTo>
                  <a:lnTo>
                    <a:pt x="4011168" y="548640"/>
                  </a:lnTo>
                  <a:lnTo>
                    <a:pt x="4547616" y="1194816"/>
                  </a:lnTo>
                  <a:lnTo>
                    <a:pt x="3291840" y="3401568"/>
                  </a:lnTo>
                  <a:lnTo>
                    <a:pt x="1950720" y="3438144"/>
                  </a:lnTo>
                  <a:lnTo>
                    <a:pt x="1024128" y="3218688"/>
                  </a:lnTo>
                  <a:lnTo>
                    <a:pt x="707136" y="2499360"/>
                  </a:lnTo>
                  <a:close/>
                </a:path>
              </a:pathLst>
            </a:cu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Arc 38"/>
            <p:cNvSpPr/>
            <p:nvPr/>
          </p:nvSpPr>
          <p:spPr>
            <a:xfrm>
              <a:off x="5357818" y="4786322"/>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flipH="1">
              <a:off x="2500298" y="4786322"/>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rc 40"/>
            <p:cNvSpPr/>
            <p:nvPr/>
          </p:nvSpPr>
          <p:spPr>
            <a:xfrm rot="16200000">
              <a:off x="6322230" y="82151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Arc 41"/>
            <p:cNvSpPr/>
            <p:nvPr/>
          </p:nvSpPr>
          <p:spPr>
            <a:xfrm rot="5400000" flipH="1">
              <a:off x="1321571" y="821513"/>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ZoneTexte 47"/>
            <p:cNvSpPr txBox="1"/>
            <p:nvPr/>
          </p:nvSpPr>
          <p:spPr>
            <a:xfrm>
              <a:off x="5000628" y="2714620"/>
              <a:ext cx="818237" cy="307777"/>
            </a:xfrm>
            <a:prstGeom prst="rect">
              <a:avLst/>
            </a:prstGeom>
            <a:noFill/>
          </p:spPr>
          <p:txBody>
            <a:bodyPr wrap="none" rtlCol="0">
              <a:spAutoFit/>
            </a:bodyPr>
            <a:lstStyle/>
            <a:p>
              <a:r>
                <a:rPr lang="fr-FR" sz="1400" b="1" dirty="0" smtClean="0">
                  <a:latin typeface="Tw Cen MT" pitchFamily="34" charset="0"/>
                </a:rPr>
                <a:t>Stratford</a:t>
              </a:r>
              <a:endParaRPr lang="fr-FR" sz="1400" b="1" dirty="0">
                <a:latin typeface="Tw Cen MT" pitchFamily="34" charset="0"/>
              </a:endParaRPr>
            </a:p>
          </p:txBody>
        </p:sp>
        <p:sp>
          <p:nvSpPr>
            <p:cNvPr id="49" name="ZoneTexte 48"/>
            <p:cNvSpPr txBox="1"/>
            <p:nvPr/>
          </p:nvSpPr>
          <p:spPr>
            <a:xfrm>
              <a:off x="4500562" y="1357298"/>
              <a:ext cx="516488" cy="307777"/>
            </a:xfrm>
            <a:prstGeom prst="rect">
              <a:avLst/>
            </a:prstGeom>
            <a:noFill/>
          </p:spPr>
          <p:txBody>
            <a:bodyPr wrap="none" rtlCol="0">
              <a:spAutoFit/>
            </a:bodyPr>
            <a:lstStyle/>
            <a:p>
              <a:r>
                <a:rPr lang="fr-FR" sz="1400" b="1" dirty="0" smtClean="0">
                  <a:latin typeface="Tw Cen MT" pitchFamily="34" charset="0"/>
                </a:rPr>
                <a:t>M25</a:t>
              </a:r>
              <a:endParaRPr lang="fr-FR" sz="1400" b="1" dirty="0">
                <a:latin typeface="Tw Cen MT" pitchFamily="34" charset="0"/>
              </a:endParaRPr>
            </a:p>
          </p:txBody>
        </p:sp>
        <p:sp>
          <p:nvSpPr>
            <p:cNvPr id="55" name="ZoneTexte 54"/>
            <p:cNvSpPr txBox="1"/>
            <p:nvPr/>
          </p:nvSpPr>
          <p:spPr>
            <a:xfrm rot="14968931">
              <a:off x="3701806" y="980133"/>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7" name="ZoneTexte 56"/>
            <p:cNvSpPr txBox="1"/>
            <p:nvPr/>
          </p:nvSpPr>
          <p:spPr>
            <a:xfrm rot="14968931">
              <a:off x="6345013" y="971657"/>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8" name="ZoneTexte 57"/>
            <p:cNvSpPr txBox="1"/>
            <p:nvPr/>
          </p:nvSpPr>
          <p:spPr>
            <a:xfrm rot="14968931">
              <a:off x="4344749" y="5329375"/>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9" name="Ellipse 58"/>
            <p:cNvSpPr/>
            <p:nvPr/>
          </p:nvSpPr>
          <p:spPr>
            <a:xfrm>
              <a:off x="3929058" y="1142984"/>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6572264" y="1142984"/>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2786050" y="3571876"/>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4572000" y="5500702"/>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63"/>
            <p:cNvCxnSpPr>
              <a:stCxn id="13" idx="11"/>
              <a:endCxn id="16" idx="3"/>
            </p:cNvCxnSpPr>
            <p:nvPr/>
          </p:nvCxnSpPr>
          <p:spPr>
            <a:xfrm>
              <a:off x="6986016" y="3551494"/>
              <a:ext cx="1157884" cy="20382"/>
            </a:xfrm>
            <a:prstGeom prst="line">
              <a:avLst/>
            </a:prstGeom>
            <a:ln w="57150">
              <a:solidFill>
                <a:srgbClr val="002060"/>
              </a:solidFill>
            </a:ln>
          </p:spPr>
          <p:style>
            <a:lnRef idx="3">
              <a:schemeClr val="accent1"/>
            </a:lnRef>
            <a:fillRef idx="0">
              <a:schemeClr val="accent1"/>
            </a:fillRef>
            <a:effectRef idx="2">
              <a:schemeClr val="accent1"/>
            </a:effectRef>
            <a:fontRef idx="minor">
              <a:schemeClr val="tx1"/>
            </a:fontRef>
          </p:style>
        </p:cxnSp>
        <p:sp>
          <p:nvSpPr>
            <p:cNvPr id="77" name="ZoneTexte 76"/>
            <p:cNvSpPr txBox="1"/>
            <p:nvPr/>
          </p:nvSpPr>
          <p:spPr>
            <a:xfrm>
              <a:off x="7572396" y="5151135"/>
              <a:ext cx="540000" cy="50400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1300" b="1" i="1" dirty="0" smtClean="0">
                  <a:latin typeface="Tw Cen MT" pitchFamily="34" charset="0"/>
                </a:rPr>
                <a:t>Vers </a:t>
              </a:r>
            </a:p>
            <a:p>
              <a:pPr algn="ctr"/>
              <a:r>
                <a:rPr lang="fr-FR" sz="1300" b="1" i="1" dirty="0" smtClean="0">
                  <a:latin typeface="Tw Cen MT" pitchFamily="34" charset="0"/>
                </a:rPr>
                <a:t>l’Europe</a:t>
              </a:r>
              <a:endParaRPr lang="fr-FR" sz="1300" b="1" i="1" dirty="0">
                <a:latin typeface="Tw Cen MT" pitchFamily="34" charset="0"/>
              </a:endParaRPr>
            </a:p>
          </p:txBody>
        </p:sp>
        <p:sp>
          <p:nvSpPr>
            <p:cNvPr id="78" name="Arc 77"/>
            <p:cNvSpPr/>
            <p:nvPr/>
          </p:nvSpPr>
          <p:spPr>
            <a:xfrm flipH="1">
              <a:off x="1928794" y="400050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9" name="Connecteur droit avec flèche 78"/>
            <p:cNvCxnSpPr/>
            <p:nvPr/>
          </p:nvCxnSpPr>
          <p:spPr>
            <a:xfrm rot="10800000">
              <a:off x="1785918" y="3286124"/>
              <a:ext cx="571504" cy="1588"/>
            </a:xfrm>
            <a:prstGeom prst="straightConnector1">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80" name="Arc 79"/>
            <p:cNvSpPr/>
            <p:nvPr/>
          </p:nvSpPr>
          <p:spPr>
            <a:xfrm>
              <a:off x="5643570" y="435769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82" name="Connecteur droit avec flèche 81"/>
            <p:cNvCxnSpPr/>
            <p:nvPr/>
          </p:nvCxnSpPr>
          <p:spPr>
            <a:xfrm rot="10800000">
              <a:off x="3000364" y="1857364"/>
              <a:ext cx="1714514" cy="1428762"/>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rot="5400000" flipH="1" flipV="1">
              <a:off x="4554141" y="1696628"/>
              <a:ext cx="1643074" cy="1250167"/>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rot="5400000">
              <a:off x="2875347" y="3482580"/>
              <a:ext cx="2000266" cy="1750231"/>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a:off x="4786314" y="3286124"/>
              <a:ext cx="2500330" cy="1285884"/>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643438" y="3143248"/>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3" name="Forme libre 72"/>
            <p:cNvSpPr/>
            <p:nvPr/>
          </p:nvSpPr>
          <p:spPr>
            <a:xfrm>
              <a:off x="4807131" y="3054670"/>
              <a:ext cx="3252652" cy="2057400"/>
            </a:xfrm>
            <a:custGeom>
              <a:avLst/>
              <a:gdLst>
                <a:gd name="connsiteX0" fmla="*/ 0 w 3252652"/>
                <a:gd name="connsiteY0" fmla="*/ 32657 h 2057400"/>
                <a:gd name="connsiteX1" fmla="*/ 470263 w 3252652"/>
                <a:gd name="connsiteY1" fmla="*/ 45720 h 2057400"/>
                <a:gd name="connsiteX2" fmla="*/ 796835 w 3252652"/>
                <a:gd name="connsiteY2" fmla="*/ 45720 h 2057400"/>
                <a:gd name="connsiteX3" fmla="*/ 1136469 w 3252652"/>
                <a:gd name="connsiteY3" fmla="*/ 320040 h 2057400"/>
                <a:gd name="connsiteX4" fmla="*/ 1436915 w 3252652"/>
                <a:gd name="connsiteY4" fmla="*/ 659674 h 2057400"/>
                <a:gd name="connsiteX5" fmla="*/ 1998618 w 3252652"/>
                <a:gd name="connsiteY5" fmla="*/ 973183 h 2057400"/>
                <a:gd name="connsiteX6" fmla="*/ 2860766 w 3252652"/>
                <a:gd name="connsiteY6" fmla="*/ 1561011 h 2057400"/>
                <a:gd name="connsiteX7" fmla="*/ 3252652 w 3252652"/>
                <a:gd name="connsiteY7" fmla="*/ 20574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2652" h="2057400">
                  <a:moveTo>
                    <a:pt x="0" y="32657"/>
                  </a:moveTo>
                  <a:lnTo>
                    <a:pt x="470263" y="45720"/>
                  </a:lnTo>
                  <a:cubicBezTo>
                    <a:pt x="603069" y="47897"/>
                    <a:pt x="685801" y="0"/>
                    <a:pt x="796835" y="45720"/>
                  </a:cubicBezTo>
                  <a:cubicBezTo>
                    <a:pt x="907869" y="91440"/>
                    <a:pt x="1029789" y="217714"/>
                    <a:pt x="1136469" y="320040"/>
                  </a:cubicBezTo>
                  <a:cubicBezTo>
                    <a:pt x="1243149" y="422366"/>
                    <a:pt x="1293224" y="550817"/>
                    <a:pt x="1436915" y="659674"/>
                  </a:cubicBezTo>
                  <a:cubicBezTo>
                    <a:pt x="1580607" y="768531"/>
                    <a:pt x="1761310" y="822960"/>
                    <a:pt x="1998618" y="973183"/>
                  </a:cubicBezTo>
                  <a:cubicBezTo>
                    <a:pt x="2235926" y="1123406"/>
                    <a:pt x="2651760" y="1380308"/>
                    <a:pt x="2860766" y="1561011"/>
                  </a:cubicBezTo>
                  <a:cubicBezTo>
                    <a:pt x="3069772" y="1741714"/>
                    <a:pt x="3161212" y="1899557"/>
                    <a:pt x="3252652" y="2057400"/>
                  </a:cubicBezTo>
                </a:path>
              </a:pathLst>
            </a:custGeom>
            <a:ln w="57150">
              <a:solidFill>
                <a:schemeClr val="accent6">
                  <a:lumMod val="75000"/>
                </a:schemeClr>
              </a:solidFill>
              <a:headEnd type="oval"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28" name="ZoneTexte 27"/>
            <p:cNvSpPr txBox="1"/>
            <p:nvPr/>
          </p:nvSpPr>
          <p:spPr>
            <a:xfrm rot="14968931">
              <a:off x="5130567" y="2971921"/>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4" name="Ellipse 53"/>
            <p:cNvSpPr/>
            <p:nvPr/>
          </p:nvSpPr>
          <p:spPr>
            <a:xfrm>
              <a:off x="5357818" y="3143248"/>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5072066" y="2978347"/>
              <a:ext cx="1218988" cy="307777"/>
            </a:xfrm>
            <a:prstGeom prst="rect">
              <a:avLst/>
            </a:prstGeom>
            <a:solidFill>
              <a:schemeClr val="bg1">
                <a:alpha val="57000"/>
              </a:schemeClr>
            </a:solidFill>
          </p:spPr>
          <p:txBody>
            <a:bodyPr wrap="none" rtlCol="0">
              <a:spAutoFit/>
            </a:bodyPr>
            <a:lstStyle/>
            <a:p>
              <a:r>
                <a:rPr lang="fr-FR" sz="1400" b="1" dirty="0" err="1" smtClean="0">
                  <a:latin typeface="Tw Cen MT" pitchFamily="34" charset="0"/>
                </a:rPr>
                <a:t>Canary</a:t>
              </a:r>
              <a:r>
                <a:rPr lang="fr-FR" sz="1400" b="1" dirty="0" smtClean="0">
                  <a:latin typeface="Tw Cen MT" pitchFamily="34" charset="0"/>
                </a:rPr>
                <a:t> Wharf</a:t>
              </a:r>
              <a:endParaRPr lang="fr-FR" sz="1400" b="1" dirty="0">
                <a:latin typeface="Tw Cen MT" pitchFamily="34" charset="0"/>
              </a:endParaRPr>
            </a:p>
          </p:txBody>
        </p:sp>
        <p:sp>
          <p:nvSpPr>
            <p:cNvPr id="36" name="Hexagone 35"/>
            <p:cNvSpPr/>
            <p:nvPr/>
          </p:nvSpPr>
          <p:spPr>
            <a:xfrm>
              <a:off x="4929190" y="2928934"/>
              <a:ext cx="180000" cy="180000"/>
            </a:xfrm>
            <a:prstGeom prst="hexagon">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0" name="Ellipse 9"/>
            <p:cNvSpPr/>
            <p:nvPr/>
          </p:nvSpPr>
          <p:spPr>
            <a:xfrm>
              <a:off x="5072066" y="3214686"/>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Forme libre 12"/>
            <p:cNvSpPr/>
            <p:nvPr/>
          </p:nvSpPr>
          <p:spPr>
            <a:xfrm>
              <a:off x="2145792" y="3250758"/>
              <a:ext cx="4840224" cy="1910080"/>
            </a:xfrm>
            <a:custGeom>
              <a:avLst/>
              <a:gdLst>
                <a:gd name="connsiteX0" fmla="*/ 0 w 4840224"/>
                <a:gd name="connsiteY0" fmla="*/ 1910080 h 1910080"/>
                <a:gd name="connsiteX1" fmla="*/ 1194816 w 4840224"/>
                <a:gd name="connsiteY1" fmla="*/ 971296 h 1910080"/>
                <a:gd name="connsiteX2" fmla="*/ 1438656 w 4840224"/>
                <a:gd name="connsiteY2" fmla="*/ 1154176 h 1910080"/>
                <a:gd name="connsiteX3" fmla="*/ 1511808 w 4840224"/>
                <a:gd name="connsiteY3" fmla="*/ 325120 h 1910080"/>
                <a:gd name="connsiteX4" fmla="*/ 2182368 w 4840224"/>
                <a:gd name="connsiteY4" fmla="*/ 361696 h 1910080"/>
                <a:gd name="connsiteX5" fmla="*/ 2511552 w 4840224"/>
                <a:gd name="connsiteY5" fmla="*/ 117856 h 1910080"/>
                <a:gd name="connsiteX6" fmla="*/ 2828544 w 4840224"/>
                <a:gd name="connsiteY6" fmla="*/ 117856 h 1910080"/>
                <a:gd name="connsiteX7" fmla="*/ 3035808 w 4840224"/>
                <a:gd name="connsiteY7" fmla="*/ 288544 h 1910080"/>
                <a:gd name="connsiteX8" fmla="*/ 3169920 w 4840224"/>
                <a:gd name="connsiteY8" fmla="*/ 130048 h 1910080"/>
                <a:gd name="connsiteX9" fmla="*/ 3474720 w 4840224"/>
                <a:gd name="connsiteY9" fmla="*/ 178816 h 1910080"/>
                <a:gd name="connsiteX10" fmla="*/ 3986784 w 4840224"/>
                <a:gd name="connsiteY10" fmla="*/ 20320 h 1910080"/>
                <a:gd name="connsiteX11" fmla="*/ 4840224 w 4840224"/>
                <a:gd name="connsiteY11" fmla="*/ 300736 h 19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0224" h="1910080">
                  <a:moveTo>
                    <a:pt x="0" y="1910080"/>
                  </a:moveTo>
                  <a:cubicBezTo>
                    <a:pt x="477520" y="1503680"/>
                    <a:pt x="955040" y="1097280"/>
                    <a:pt x="1194816" y="971296"/>
                  </a:cubicBezTo>
                  <a:cubicBezTo>
                    <a:pt x="1434592" y="845312"/>
                    <a:pt x="1385824" y="1261872"/>
                    <a:pt x="1438656" y="1154176"/>
                  </a:cubicBezTo>
                  <a:cubicBezTo>
                    <a:pt x="1491488" y="1046480"/>
                    <a:pt x="1387856" y="457200"/>
                    <a:pt x="1511808" y="325120"/>
                  </a:cubicBezTo>
                  <a:cubicBezTo>
                    <a:pt x="1635760" y="193040"/>
                    <a:pt x="2015744" y="396240"/>
                    <a:pt x="2182368" y="361696"/>
                  </a:cubicBezTo>
                  <a:cubicBezTo>
                    <a:pt x="2348992" y="327152"/>
                    <a:pt x="2403856" y="158496"/>
                    <a:pt x="2511552" y="117856"/>
                  </a:cubicBezTo>
                  <a:cubicBezTo>
                    <a:pt x="2619248" y="77216"/>
                    <a:pt x="2741168" y="89408"/>
                    <a:pt x="2828544" y="117856"/>
                  </a:cubicBezTo>
                  <a:cubicBezTo>
                    <a:pt x="2915920" y="146304"/>
                    <a:pt x="2978912" y="286512"/>
                    <a:pt x="3035808" y="288544"/>
                  </a:cubicBezTo>
                  <a:cubicBezTo>
                    <a:pt x="3092704" y="290576"/>
                    <a:pt x="3096768" y="148336"/>
                    <a:pt x="3169920" y="130048"/>
                  </a:cubicBezTo>
                  <a:cubicBezTo>
                    <a:pt x="3243072" y="111760"/>
                    <a:pt x="3338576" y="197104"/>
                    <a:pt x="3474720" y="178816"/>
                  </a:cubicBezTo>
                  <a:cubicBezTo>
                    <a:pt x="3610864" y="160528"/>
                    <a:pt x="3759200" y="0"/>
                    <a:pt x="3986784" y="20320"/>
                  </a:cubicBezTo>
                  <a:cubicBezTo>
                    <a:pt x="4214368" y="40640"/>
                    <a:pt x="4527296" y="170688"/>
                    <a:pt x="4840224" y="300736"/>
                  </a:cubicBez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0" name="Pentagone 69"/>
            <p:cNvSpPr/>
            <p:nvPr/>
          </p:nvSpPr>
          <p:spPr>
            <a:xfrm rot="17568999">
              <a:off x="5287226" y="1162360"/>
              <a:ext cx="908495" cy="295237"/>
            </a:xfrm>
            <a:prstGeom prst="homePlat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4" name="Pentagone 73"/>
            <p:cNvSpPr/>
            <p:nvPr/>
          </p:nvSpPr>
          <p:spPr>
            <a:xfrm rot="13957615">
              <a:off x="1480839" y="1291422"/>
              <a:ext cx="1058930" cy="295237"/>
            </a:xfrm>
            <a:prstGeom prst="homePlat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6" name="Pentagone 75"/>
            <p:cNvSpPr/>
            <p:nvPr/>
          </p:nvSpPr>
          <p:spPr>
            <a:xfrm rot="9923024">
              <a:off x="1379841" y="3666855"/>
              <a:ext cx="908495" cy="295237"/>
            </a:xfrm>
            <a:prstGeom prst="homePlate">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slide(fromBottom)">
                                      <p:cBhvr>
                                        <p:cTn id="7"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Fichier:London City Airport Zwart.jpg">
            <a:hlinkClick r:id="rId3"/>
          </p:cNvPr>
          <p:cNvPicPr>
            <a:picLocks noChangeAspect="1" noChangeArrowheads="1"/>
          </p:cNvPicPr>
          <p:nvPr/>
        </p:nvPicPr>
        <p:blipFill>
          <a:blip r:embed="rId4"/>
          <a:srcRect/>
          <a:stretch>
            <a:fillRect/>
          </a:stretch>
        </p:blipFill>
        <p:spPr bwMode="auto">
          <a:xfrm>
            <a:off x="0" y="0"/>
            <a:ext cx="9159264" cy="6858000"/>
          </a:xfrm>
          <a:prstGeom prst="rect">
            <a:avLst/>
          </a:prstGeom>
          <a:noFill/>
        </p:spPr>
      </p:pic>
      <p:sp>
        <p:nvSpPr>
          <p:cNvPr id="3" name="ZoneTexte 2"/>
          <p:cNvSpPr txBox="1"/>
          <p:nvPr/>
        </p:nvSpPr>
        <p:spPr>
          <a:xfrm>
            <a:off x="4572000" y="76778"/>
            <a:ext cx="4392488" cy="923330"/>
          </a:xfrm>
          <a:prstGeom prst="rect">
            <a:avLst/>
          </a:prstGeom>
          <a:noFill/>
        </p:spPr>
        <p:txBody>
          <a:bodyPr wrap="square" rtlCol="0">
            <a:spAutoFit/>
          </a:bodyPr>
          <a:lstStyle/>
          <a:p>
            <a:pPr algn="r"/>
            <a:r>
              <a:rPr lang="fr-FR" sz="5400" b="1" u="sng" dirty="0" smtClean="0">
                <a:solidFill>
                  <a:schemeClr val="bg1"/>
                </a:solidFill>
                <a:latin typeface="John Handy LET" pitchFamily="2" charset="0"/>
              </a:rPr>
              <a:t>Conclusion </a:t>
            </a:r>
            <a:endParaRPr lang="fr-FR" sz="5400" b="1" u="sng" dirty="0">
              <a:solidFill>
                <a:schemeClr val="bg1"/>
              </a:solidFill>
              <a:latin typeface="John Handy LET" pitchFamily="2" charset="0"/>
            </a:endParaRPr>
          </a:p>
        </p:txBody>
      </p:sp>
      <p:sp>
        <p:nvSpPr>
          <p:cNvPr id="6147" name="Rectangle 3"/>
          <p:cNvSpPr>
            <a:spLocks noChangeArrowheads="1"/>
          </p:cNvSpPr>
          <p:nvPr/>
        </p:nvSpPr>
        <p:spPr bwMode="auto">
          <a:xfrm>
            <a:off x="214298" y="889844"/>
            <a:ext cx="8715404" cy="5078313"/>
          </a:xfrm>
          <a:prstGeom prst="rect">
            <a:avLst/>
          </a:prstGeom>
          <a:solidFill>
            <a:schemeClr val="accent5">
              <a:lumMod val="40000"/>
              <a:lumOff val="60000"/>
              <a:alpha val="59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b="1" i="0" u="none" strike="noStrike" cap="none" normalizeH="0" baseline="0" dirty="0" smtClean="0">
                <a:ln>
                  <a:noFill/>
                </a:ln>
                <a:solidFill>
                  <a:srgbClr val="000000"/>
                </a:solidFill>
                <a:effectLst/>
                <a:latin typeface="Tw Cen MT" pitchFamily="34" charset="0"/>
                <a:ea typeface="+mn-ea"/>
                <a:cs typeface="Arial" pitchFamily="34" charset="0"/>
              </a:rPr>
              <a:t>Londres</a:t>
            </a:r>
            <a:r>
              <a:rPr kumimoji="0" lang="fr-FR" b="1" i="0" u="none" strike="noStrike" cap="none" normalizeH="0" dirty="0" smtClean="0">
                <a:ln>
                  <a:noFill/>
                </a:ln>
                <a:solidFill>
                  <a:srgbClr val="000000"/>
                </a:solidFill>
                <a:effectLst/>
                <a:latin typeface="Tw Cen MT" pitchFamily="34" charset="0"/>
                <a:ea typeface="+mn-ea"/>
                <a:cs typeface="Arial" pitchFamily="34" charset="0"/>
              </a:rPr>
              <a:t> peut donc </a:t>
            </a:r>
            <a:r>
              <a:rPr lang="fr-FR" b="1" dirty="0" smtClean="0">
                <a:solidFill>
                  <a:srgbClr val="000000"/>
                </a:solidFill>
                <a:latin typeface="Tw Cen MT" pitchFamily="34" charset="0"/>
                <a:cs typeface="Arial" pitchFamily="34" charset="0"/>
              </a:rPr>
              <a:t>être définie comme </a:t>
            </a:r>
            <a:r>
              <a:rPr kumimoji="0" lang="fr-FR" b="1" i="0" u="none" strike="noStrike" cap="none" normalizeH="0" dirty="0" smtClean="0">
                <a:ln>
                  <a:noFill/>
                </a:ln>
                <a:solidFill>
                  <a:srgbClr val="000000"/>
                </a:solidFill>
                <a:effectLst/>
                <a:latin typeface="Tw Cen MT" pitchFamily="34" charset="0"/>
                <a:ea typeface="+mn-ea"/>
                <a:cs typeface="Arial" pitchFamily="34" charset="0"/>
              </a:rPr>
              <a:t>une </a:t>
            </a:r>
            <a:r>
              <a:rPr kumimoji="0" lang="fr-FR" b="1" i="0" u="none" strike="noStrike" cap="none" normalizeH="0" baseline="0" dirty="0" smtClean="0">
                <a:ln>
                  <a:noFill/>
                </a:ln>
                <a:solidFill>
                  <a:srgbClr val="000000"/>
                </a:solidFill>
                <a:effectLst/>
                <a:latin typeface="Tw Cen MT" pitchFamily="34" charset="0"/>
                <a:ea typeface="+mn-ea"/>
                <a:cs typeface="Arial" pitchFamily="34" charset="0"/>
              </a:rPr>
              <a:t>ville mondiale</a:t>
            </a:r>
            <a:r>
              <a:rPr kumimoji="0" lang="fr-FR" b="1" i="0" u="none" strike="noStrike" cap="none" normalizeH="0" dirty="0" smtClean="0">
                <a:ln>
                  <a:noFill/>
                </a:ln>
                <a:solidFill>
                  <a:srgbClr val="000000"/>
                </a:solidFill>
                <a:effectLst/>
                <a:latin typeface="Tw Cen MT" pitchFamily="34" charset="0"/>
                <a:ea typeface="+mn-ea"/>
                <a:cs typeface="Arial" pitchFamily="34" charset="0"/>
              </a:rPr>
              <a:t> parmi les plus influentes de la planète. Implantée dans un pays du « Nord », elle permet la circulation de certains flux mondialisés et contrôle, par les réseaux et les compétences qu’elle a développé, une partie de l’économie mondiale (place boursière, sièges des FTN, CBD, concentrations d’activités du tertiaire supérieur, plate-forme logistique…). Elle est un territoire de la mondialisation cosmopolite et attractif culturellement : centre de mire des médias du monde entier durant l’été 2012 (JO), elle est également la ville la plus touristique du </a:t>
            </a:r>
            <a:r>
              <a:rPr lang="fr-FR" b="1" dirty="0" smtClean="0">
                <a:solidFill>
                  <a:srgbClr val="000000"/>
                </a:solidFill>
                <a:latin typeface="Tw Cen MT" pitchFamily="34" charset="0"/>
                <a:cs typeface="Arial" pitchFamily="34" charset="0"/>
              </a:rPr>
              <a:t>monde et jouit d’une renommée internationale pour l’édition, le marché d’art, la variété des spectacles ou l’avant-gardisme des créations architecturales. </a:t>
            </a:r>
            <a:endParaRPr kumimoji="0" lang="fr-FR" b="1" i="0" u="none" strike="noStrike" cap="none" normalizeH="0" dirty="0" smtClean="0">
              <a:ln>
                <a:noFill/>
              </a:ln>
              <a:solidFill>
                <a:srgbClr val="000000"/>
              </a:solidFill>
              <a:effectLst/>
              <a:latin typeface="Tw Cen MT" pitchFamily="34" charset="0"/>
              <a:ea typeface="+mn-ea"/>
              <a:cs typeface="Arial" pitchFamily="34" charset="0"/>
            </a:endParaRPr>
          </a:p>
          <a:p>
            <a:pPr algn="just"/>
            <a:r>
              <a:rPr lang="fr-FR" b="1" dirty="0" smtClean="0">
                <a:solidFill>
                  <a:srgbClr val="000000"/>
                </a:solidFill>
                <a:latin typeface="Tw Cen MT" pitchFamily="34" charset="0"/>
                <a:cs typeface="Arial" pitchFamily="34" charset="0"/>
              </a:rPr>
              <a:t>Elle a su nouer avec d’autres villes mondiales des relations privilégiées, formant ainsi un réseau hiérarchisé appelé « </a:t>
            </a:r>
            <a:r>
              <a:rPr lang="fr-FR" b="1" u="sng" dirty="0" smtClean="0">
                <a:solidFill>
                  <a:srgbClr val="000000"/>
                </a:solidFill>
                <a:latin typeface="Tw Cen MT" pitchFamily="34" charset="0"/>
                <a:cs typeface="Arial" pitchFamily="34" charset="0"/>
              </a:rPr>
              <a:t>archipel métropolitain mondial</a:t>
            </a:r>
            <a:r>
              <a:rPr lang="fr-FR" b="1" dirty="0" smtClean="0">
                <a:solidFill>
                  <a:srgbClr val="000000"/>
                </a:solidFill>
                <a:latin typeface="Tw Cen MT" pitchFamily="34" charset="0"/>
                <a:cs typeface="Arial" pitchFamily="34" charset="0"/>
              </a:rPr>
              <a:t> » (liens tissés entre les villes et les régions urbaines d’envergure mondiale. Chaque métropole constitue une « île », un nœud).</a:t>
            </a:r>
          </a:p>
          <a:p>
            <a:pPr algn="just"/>
            <a:r>
              <a:rPr lang="fr-FR" b="1" dirty="0" smtClean="0">
                <a:solidFill>
                  <a:srgbClr val="000000"/>
                </a:solidFill>
                <a:latin typeface="Tw Cen MT" pitchFamily="34" charset="0"/>
                <a:cs typeface="Arial" pitchFamily="34" charset="0"/>
              </a:rPr>
              <a:t>Enfin, Londres est au cœur du processus de </a:t>
            </a:r>
            <a:r>
              <a:rPr lang="fr-FR" b="1" u="sng" dirty="0" smtClean="0">
                <a:solidFill>
                  <a:srgbClr val="000000"/>
                </a:solidFill>
                <a:latin typeface="Tw Cen MT" pitchFamily="34" charset="0"/>
                <a:cs typeface="Arial" pitchFamily="34" charset="0"/>
              </a:rPr>
              <a:t>métropolisation</a:t>
            </a:r>
            <a:r>
              <a:rPr lang="fr-FR" b="1" dirty="0" smtClean="0">
                <a:solidFill>
                  <a:srgbClr val="000000"/>
                </a:solidFill>
                <a:latin typeface="Tw Cen MT" pitchFamily="34" charset="0"/>
                <a:cs typeface="Arial" pitchFamily="34" charset="0"/>
              </a:rPr>
              <a:t> (concentration des hommes et des fonctions de commandement dans les plus grandes villes) qui augmente la fragmentation socio-spatiale : la spécialisation des quartiers, l’augmentation des prix du foncier provoque l’exclusion croissante des populations les plus vulnérables et l’apparition de poches de pauvreté, d’inégalités de plus en plus visibles.</a:t>
            </a:r>
          </a:p>
        </p:txBody>
      </p:sp>
      <p:sp>
        <p:nvSpPr>
          <p:cNvPr id="5" name="Rectangle 4"/>
          <p:cNvSpPr/>
          <p:nvPr/>
        </p:nvSpPr>
        <p:spPr>
          <a:xfrm>
            <a:off x="0" y="6611803"/>
            <a:ext cx="9144000" cy="246197"/>
          </a:xfrm>
          <a:prstGeom prst="rect">
            <a:avLst/>
          </a:prstGeom>
          <a:solidFill>
            <a:schemeClr val="bg1">
              <a:alpha val="35000"/>
            </a:schemeClr>
          </a:solidFill>
        </p:spPr>
        <p:txBody>
          <a:bodyPr wrap="square">
            <a:spAutoFit/>
          </a:bodyPr>
          <a:lstStyle/>
          <a:p>
            <a:pPr algn="ctr"/>
            <a:r>
              <a:rPr lang="fr-FR" sz="1000" b="1" i="1" dirty="0" smtClean="0">
                <a:latin typeface="Tw Cen MT" pitchFamily="34" charset="0"/>
              </a:rPr>
              <a:t>London City </a:t>
            </a:r>
            <a:r>
              <a:rPr lang="fr-FR" sz="1000" b="1" i="1" dirty="0" err="1" smtClean="0">
                <a:latin typeface="Tw Cen MT" pitchFamily="34" charset="0"/>
              </a:rPr>
              <a:t>Airport</a:t>
            </a:r>
            <a:r>
              <a:rPr lang="fr-FR" sz="1000" b="1" i="1" dirty="0" smtClean="0">
                <a:latin typeface="Tw Cen MT" pitchFamily="34" charset="0"/>
              </a:rPr>
              <a:t> qui dessert les CBD (moyens courriers + un long courrier en provenance de </a:t>
            </a:r>
            <a:r>
              <a:rPr lang="fr-FR" sz="1000" b="1" i="1" smtClean="0">
                <a:latin typeface="Tw Cen MT" pitchFamily="34" charset="0"/>
              </a:rPr>
              <a:t>New York) </a:t>
            </a:r>
            <a:endParaRPr lang="fr-FR" sz="1000" b="1" i="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6147"/>
                                        </p:tgtEl>
                                        <p:attrNameLst>
                                          <p:attrName>style.visibility</p:attrName>
                                        </p:attrNameLst>
                                      </p:cBhvr>
                                      <p:to>
                                        <p:strVal val="visible"/>
                                      </p:to>
                                    </p:set>
                                    <p:anim calcmode="lin" valueType="num">
                                      <p:cBhvr>
                                        <p:cTn id="16" dur="2000" fill="hold"/>
                                        <p:tgtEl>
                                          <p:spTgt spid="6147"/>
                                        </p:tgtEl>
                                        <p:attrNameLst>
                                          <p:attrName>ppt_w</p:attrName>
                                        </p:attrNameLst>
                                      </p:cBhvr>
                                      <p:tavLst>
                                        <p:tav tm="0">
                                          <p:val>
                                            <p:fltVal val="0"/>
                                          </p:val>
                                        </p:tav>
                                        <p:tav tm="100000">
                                          <p:val>
                                            <p:strVal val="#ppt_w"/>
                                          </p:val>
                                        </p:tav>
                                      </p:tavLst>
                                    </p:anim>
                                    <p:anim calcmode="lin" valueType="num">
                                      <p:cBhvr>
                                        <p:cTn id="17" dur="2000" fill="hold"/>
                                        <p:tgtEl>
                                          <p:spTgt spid="6147"/>
                                        </p:tgtEl>
                                        <p:attrNameLst>
                                          <p:attrName>ppt_h</p:attrName>
                                        </p:attrNameLst>
                                      </p:cBhvr>
                                      <p:tavLst>
                                        <p:tav tm="0">
                                          <p:val>
                                            <p:fltVal val="0"/>
                                          </p:val>
                                        </p:tav>
                                        <p:tav tm="100000">
                                          <p:val>
                                            <p:strVal val="#ppt_h"/>
                                          </p:val>
                                        </p:tav>
                                      </p:tavLst>
                                    </p:anim>
                                    <p:animEffect transition="in" filter="fade">
                                      <p:cBhvr>
                                        <p:cTn id="18"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147"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14488"/>
            <a:ext cx="9144000" cy="4786346"/>
          </a:xfrm>
          <a:prstGeom prst="rect">
            <a:avLst/>
          </a:prstGeom>
          <a:solidFill>
            <a:schemeClr val="accent5">
              <a:lumMod val="40000"/>
              <a:lumOff val="60000"/>
              <a:alpha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u="sng" dirty="0" smtClean="0">
                <a:latin typeface="Tw Cen MT" pitchFamily="34" charset="0"/>
              </a:rPr>
              <a:t>Fiche Eduscol</a:t>
            </a:r>
          </a:p>
          <a:p>
            <a:r>
              <a:rPr lang="fr-FR" sz="1200" b="1" i="1" dirty="0" smtClean="0">
                <a:latin typeface="Tw Cen MT" pitchFamily="34" charset="0"/>
              </a:rPr>
              <a:t>http://cache.media.eduscol.education.fr/file/lycee/43/9/LyceeGT_Ressources_Geo_T_06_Th2_Q2_Territoires_dans_la_mondialisation_213439.pdf</a:t>
            </a:r>
          </a:p>
          <a:p>
            <a:endParaRPr lang="fr-FR" sz="1200" b="1" dirty="0" smtClean="0">
              <a:latin typeface="Tw Cen MT" pitchFamily="34" charset="0"/>
            </a:endParaRPr>
          </a:p>
          <a:p>
            <a:r>
              <a:rPr lang="fr-FR" sz="1200" b="1" u="sng" dirty="0" smtClean="0">
                <a:latin typeface="Tw Cen MT" pitchFamily="34" charset="0"/>
              </a:rPr>
              <a:t>Sur le concept de ville mondiale (globale)</a:t>
            </a:r>
          </a:p>
          <a:p>
            <a:r>
              <a:rPr lang="fr-FR" sz="1200" b="1" i="1" dirty="0" smtClean="0">
                <a:latin typeface="Tw Cen MT" pitchFamily="34" charset="0"/>
              </a:rPr>
              <a:t>http://globalcities.free.fr/mesure.htm (Saskia </a:t>
            </a:r>
            <a:r>
              <a:rPr lang="fr-FR" sz="1200" b="1" i="1" dirty="0" err="1" smtClean="0">
                <a:latin typeface="Tw Cen MT" pitchFamily="34" charset="0"/>
              </a:rPr>
              <a:t>Sassen</a:t>
            </a:r>
            <a:r>
              <a:rPr lang="fr-FR" sz="1200" b="1" i="1" dirty="0" smtClean="0">
                <a:latin typeface="Tw Cen MT" pitchFamily="34" charset="0"/>
              </a:rPr>
              <a:t> et la théorisation du concept de ville globale)</a:t>
            </a:r>
          </a:p>
          <a:p>
            <a:r>
              <a:rPr lang="fr-FR" sz="1200" b="1" i="1" dirty="0" smtClean="0">
                <a:latin typeface="Tw Cen MT" pitchFamily="34" charset="0"/>
              </a:rPr>
              <a:t>http://sciences-po.macrocosme.net/cr_exposes/RemiBureau_cr_villesMond.pdf (Qu’est ce qu’une ville mondiale ?)</a:t>
            </a:r>
          </a:p>
          <a:p>
            <a:r>
              <a:rPr lang="fr-FR" sz="1200" b="1" i="1" dirty="0" smtClean="0">
                <a:latin typeface="Tw Cen MT" pitchFamily="34" charset="0"/>
              </a:rPr>
              <a:t>http://www.cairn.info/revue-l-information-geographique-2006-4-page-6.htm</a:t>
            </a:r>
          </a:p>
          <a:p>
            <a:endParaRPr lang="fr-FR" sz="1200" b="1" dirty="0" smtClean="0">
              <a:latin typeface="Tw Cen MT" pitchFamily="34" charset="0"/>
            </a:endParaRPr>
          </a:p>
          <a:p>
            <a:r>
              <a:rPr lang="fr-FR" sz="1200" b="1" u="sng" dirty="0" smtClean="0">
                <a:latin typeface="Tw Cen MT" pitchFamily="34" charset="0"/>
              </a:rPr>
              <a:t>Londres, ville mondiale</a:t>
            </a:r>
          </a:p>
          <a:p>
            <a:r>
              <a:rPr lang="fr-FR" sz="1200" b="1" i="1" dirty="0" smtClean="0">
                <a:latin typeface="Tw Cen MT" pitchFamily="34" charset="0"/>
              </a:rPr>
              <a:t>http://geocarrefour.revues.org/5872</a:t>
            </a:r>
          </a:p>
          <a:p>
            <a:r>
              <a:rPr lang="fr-FR" sz="1200" b="1" i="1" dirty="0" smtClean="0">
                <a:latin typeface="Tw Cen MT" pitchFamily="34" charset="0"/>
              </a:rPr>
              <a:t>http://histoire-geographie.ac-dijon.fr/spiphistoire/IMG/pdf/Londres_Amenager_la_ville.pdf</a:t>
            </a:r>
          </a:p>
          <a:p>
            <a:r>
              <a:rPr lang="fr-FR" sz="1200" b="1" i="1" dirty="0" smtClean="0">
                <a:latin typeface="Tw Cen MT" pitchFamily="34" charset="0"/>
              </a:rPr>
              <a:t>http://www.cafe-geo.net/article.php3?id_article=1081 (Londres 2012 : 100 mètres ou course de fond ?)</a:t>
            </a:r>
          </a:p>
          <a:p>
            <a:r>
              <a:rPr lang="fr-FR" sz="1200" b="1" i="1" dirty="0" smtClean="0">
                <a:latin typeface="Tw Cen MT" pitchFamily="34" charset="0"/>
              </a:rPr>
              <a:t>http://www.franceculture.fr/blog-globe-2012-06-27-londres-2012-en-cartes-et-diaporama-les-jo-vitrine-de-la-mondialisation</a:t>
            </a:r>
          </a:p>
          <a:p>
            <a:r>
              <a:rPr lang="fr-FR" sz="1200" b="1" i="1" dirty="0" smtClean="0">
                <a:latin typeface="Tw Cen MT" pitchFamily="34" charset="0"/>
              </a:rPr>
              <a:t>http://www.metropolitiques.eu/Politique-du-skyline-Shard-et-le.html</a:t>
            </a:r>
          </a:p>
          <a:p>
            <a:r>
              <a:rPr lang="fr-FR" sz="1200" b="1" i="1" dirty="0" smtClean="0">
                <a:latin typeface="Tw Cen MT" pitchFamily="34" charset="0"/>
              </a:rPr>
              <a:t>http://voyager-comme-ulysse.com/balade-londres/ (photos de Londres de bonne qualité)</a:t>
            </a:r>
          </a:p>
          <a:p>
            <a:endParaRPr lang="fr-FR" sz="1200" b="1" dirty="0" smtClean="0">
              <a:latin typeface="Tw Cen MT" pitchFamily="34" charset="0"/>
            </a:endParaRPr>
          </a:p>
          <a:p>
            <a:r>
              <a:rPr lang="fr-FR" sz="1200" b="1" u="sng" dirty="0" smtClean="0">
                <a:latin typeface="Tw Cen MT" pitchFamily="34" charset="0"/>
              </a:rPr>
              <a:t>Sur les problématiques londoniennes (Manuel Appert)</a:t>
            </a:r>
          </a:p>
          <a:p>
            <a:r>
              <a:rPr lang="fr-FR" sz="1200" b="1" i="1" dirty="0" smtClean="0">
                <a:latin typeface="Tw Cen MT" pitchFamily="34" charset="0"/>
              </a:rPr>
              <a:t>http://geoconfluences.ens-lyon.fr/doc/transv/Mobil/MobilScient6.htm</a:t>
            </a:r>
          </a:p>
          <a:p>
            <a:r>
              <a:rPr lang="fr-FR" sz="1200" b="1" i="1" dirty="0" smtClean="0">
                <a:latin typeface="Tw Cen MT" pitchFamily="34" charset="0"/>
              </a:rPr>
              <a:t>http://geoconfluences.ens-lyon.fr/doc/typespace/urb1/MetropScient10.htm (JO 2012)</a:t>
            </a:r>
          </a:p>
          <a:p>
            <a:r>
              <a:rPr lang="fr-FR" sz="1200" b="1" i="1" dirty="0" smtClean="0">
                <a:latin typeface="Tw Cen MT" pitchFamily="34" charset="0"/>
              </a:rPr>
              <a:t>http://geoconfluences.ens-lyon.fr/doc/typespace/urb1/MetropFaire.htm (visite de Stratford)</a:t>
            </a:r>
          </a:p>
          <a:p>
            <a:r>
              <a:rPr lang="fr-FR" sz="1200" b="1" i="1" dirty="0" smtClean="0">
                <a:latin typeface="Tw Cen MT" pitchFamily="34" charset="0"/>
              </a:rPr>
              <a:t>http://mappemonde.mgm.fr/num6/articles/art05206.pdf (nombreuses cartes sur Londres)</a:t>
            </a:r>
          </a:p>
          <a:p>
            <a:r>
              <a:rPr lang="fr-FR" sz="1200" b="1" i="1" dirty="0" smtClean="0">
                <a:latin typeface="Tw Cen MT" pitchFamily="34" charset="0"/>
              </a:rPr>
              <a:t>http://thema.univ-fcomte.fr/IMG/pdf/Thames_gateway_-_un_projet_pour_dynamiser_l_Est.pdf</a:t>
            </a:r>
          </a:p>
          <a:p>
            <a:endParaRPr lang="fr-FR" sz="1200" b="1" dirty="0" smtClean="0">
              <a:latin typeface="Tw Cen MT" pitchFamily="34" charset="0"/>
            </a:endParaRPr>
          </a:p>
          <a:p>
            <a:r>
              <a:rPr lang="fr-FR" sz="1200" b="1" u="sng" dirty="0" smtClean="0">
                <a:latin typeface="Tw Cen MT" pitchFamily="34" charset="0"/>
              </a:rPr>
              <a:t>Ouvrages</a:t>
            </a:r>
          </a:p>
          <a:p>
            <a:r>
              <a:rPr lang="fr-FR" sz="1200" b="1" i="1" dirty="0" smtClean="0">
                <a:latin typeface="Tw Cen MT" pitchFamily="34" charset="0"/>
              </a:rPr>
              <a:t>« Atlas de Londres : une métropole en perpétuelle mutation » de Manuel Appert/Delphine Papin (Autrement, 2012)</a:t>
            </a:r>
          </a:p>
          <a:p>
            <a:r>
              <a:rPr lang="fr-FR" sz="1200" b="1" i="1" dirty="0" smtClean="0">
                <a:latin typeface="Tw Cen MT" pitchFamily="34" charset="0"/>
              </a:rPr>
              <a:t>« This </a:t>
            </a:r>
            <a:r>
              <a:rPr lang="fr-FR" sz="1200" b="1" i="1" dirty="0" err="1" smtClean="0">
                <a:latin typeface="Tw Cen MT" pitchFamily="34" charset="0"/>
              </a:rPr>
              <a:t>is</a:t>
            </a:r>
            <a:r>
              <a:rPr lang="fr-FR" sz="1200" b="1" i="1" dirty="0" smtClean="0">
                <a:latin typeface="Tw Cen MT" pitchFamily="34" charset="0"/>
              </a:rPr>
              <a:t> London » Hors série Le Monde, juin 2012 </a:t>
            </a:r>
          </a:p>
        </p:txBody>
      </p:sp>
      <p:pic>
        <p:nvPicPr>
          <p:cNvPr id="4100" name="Picture 4" descr="http://farm8.staticflickr.com/7022/6518165681_058a4f2c47_b.jpg"/>
          <p:cNvPicPr>
            <a:picLocks noChangeAspect="1" noChangeArrowheads="1"/>
          </p:cNvPicPr>
          <p:nvPr/>
        </p:nvPicPr>
        <p:blipFill>
          <a:blip r:embed="rId3"/>
          <a:srcRect t="12722" b="36384"/>
          <a:stretch>
            <a:fillRect/>
          </a:stretch>
        </p:blipFill>
        <p:spPr bwMode="auto">
          <a:xfrm>
            <a:off x="0" y="-24"/>
            <a:ext cx="9144000" cy="1714512"/>
          </a:xfrm>
          <a:prstGeom prst="rect">
            <a:avLst/>
          </a:prstGeom>
          <a:noFill/>
        </p:spPr>
      </p:pic>
      <p:sp>
        <p:nvSpPr>
          <p:cNvPr id="3" name="ZoneTexte 2"/>
          <p:cNvSpPr txBox="1"/>
          <p:nvPr/>
        </p:nvSpPr>
        <p:spPr>
          <a:xfrm>
            <a:off x="2375756" y="0"/>
            <a:ext cx="4392488" cy="923330"/>
          </a:xfrm>
          <a:prstGeom prst="rect">
            <a:avLst/>
          </a:prstGeom>
          <a:noFill/>
        </p:spPr>
        <p:txBody>
          <a:bodyPr wrap="square" rtlCol="0">
            <a:spAutoFit/>
          </a:bodyPr>
          <a:lstStyle/>
          <a:p>
            <a:pPr algn="ctr"/>
            <a:r>
              <a:rPr lang="fr-FR" sz="5400" b="1" u="sng" dirty="0" smtClean="0">
                <a:solidFill>
                  <a:schemeClr val="bg1"/>
                </a:solidFill>
                <a:latin typeface="John Handy LET" pitchFamily="2" charset="0"/>
              </a:rPr>
              <a:t>Ressources </a:t>
            </a:r>
            <a:endParaRPr lang="fr-FR" sz="5400" b="1" u="sng" dirty="0">
              <a:solidFill>
                <a:schemeClr val="bg1"/>
              </a:solidFill>
              <a:latin typeface="John Handy LET" pitchFamily="2" charset="0"/>
            </a:endParaRPr>
          </a:p>
        </p:txBody>
      </p:sp>
      <p:sp>
        <p:nvSpPr>
          <p:cNvPr id="7" name="Rectangle 6"/>
          <p:cNvSpPr/>
          <p:nvPr/>
        </p:nvSpPr>
        <p:spPr>
          <a:xfrm>
            <a:off x="0" y="6457914"/>
            <a:ext cx="9144000" cy="400110"/>
          </a:xfrm>
          <a:prstGeom prst="rect">
            <a:avLst/>
          </a:prstGeom>
        </p:spPr>
        <p:txBody>
          <a:bodyPr wrap="square">
            <a:spAutoFit/>
          </a:bodyPr>
          <a:lstStyle/>
          <a:p>
            <a:pPr algn="ctr"/>
            <a:r>
              <a:rPr lang="fr-FR" sz="1000" b="1" i="1" dirty="0" smtClean="0">
                <a:latin typeface="Tw Cen MT" pitchFamily="34" charset="0"/>
              </a:rPr>
              <a:t>Vue panoramique de Londres depuis la Cathédrale Saint Paul : la City et ses tours à gauche, et sur la droite la </a:t>
            </a:r>
            <a:r>
              <a:rPr lang="fr-FR" sz="1000" b="1" i="1" dirty="0" err="1" smtClean="0">
                <a:latin typeface="Tw Cen MT" pitchFamily="34" charset="0"/>
              </a:rPr>
              <a:t>Shard</a:t>
            </a:r>
            <a:r>
              <a:rPr lang="fr-FR" sz="1000" b="1" i="1" dirty="0" smtClean="0">
                <a:latin typeface="Tw Cen MT" pitchFamily="34" charset="0"/>
              </a:rPr>
              <a:t> </a:t>
            </a:r>
            <a:r>
              <a:rPr lang="fr-FR" sz="1000" b="1" i="1" dirty="0" err="1" smtClean="0">
                <a:latin typeface="Tw Cen MT" pitchFamily="34" charset="0"/>
              </a:rPr>
              <a:t>Tower</a:t>
            </a:r>
            <a:r>
              <a:rPr lang="fr-FR" sz="1000" b="1" i="1" dirty="0" smtClean="0">
                <a:latin typeface="Tw Cen MT" pitchFamily="34" charset="0"/>
              </a:rPr>
              <a:t>, </a:t>
            </a:r>
          </a:p>
          <a:p>
            <a:pPr algn="ctr"/>
            <a:r>
              <a:rPr lang="fr-FR" sz="1000" b="1" i="1" dirty="0" smtClean="0">
                <a:latin typeface="Tw Cen MT" pitchFamily="34" charset="0"/>
              </a:rPr>
              <a:t>déjà plus grand bâtiment d'Europe avec ses plus de 300 m de hauteur.</a:t>
            </a:r>
            <a:endParaRPr lang="fr-FR" sz="1000" b="1" i="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right)">
                                      <p:cBhvr>
                                        <p:cTn id="7" dur="1000"/>
                                        <p:tgtEl>
                                          <p:spTgt spid="41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par>
                          <p:cTn id="15" fill="hold">
                            <p:stCondLst>
                              <p:cond delay="3000"/>
                            </p:stCondLst>
                            <p:childTnLst>
                              <p:par>
                                <p:cTn id="16" presetID="1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To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britain-grunge-flag-720px.jpg"/>
          <p:cNvPicPr>
            <a:picLocks noGrp="1" noChangeAspect="1"/>
          </p:cNvPicPr>
          <p:nvPr>
            <p:ph idx="1"/>
          </p:nvPr>
        </p:nvPicPr>
        <p:blipFill>
          <a:blip r:embed="rId3" cstate="print">
            <a:biLevel thresh="50000"/>
          </a:blip>
          <a:stretch>
            <a:fillRect/>
          </a:stretch>
        </p:blipFill>
        <p:spPr>
          <a:xfrm>
            <a:off x="-1" y="0"/>
            <a:ext cx="9178295" cy="68580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sp>
        <p:nvSpPr>
          <p:cNvPr id="17410" name="AutoShape 2" descr="http://www.weesk.com/wallpaper/art-digital/objets/britain-grunge-flag/britain-grunge-flag-720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Espace réservé du contenu 4" descr="britain-grunge-flag-720px.jpg"/>
          <p:cNvPicPr>
            <a:picLocks noChangeAspect="1"/>
          </p:cNvPicPr>
          <p:nvPr/>
        </p:nvPicPr>
        <p:blipFill>
          <a:blip r:embed="rId3" cstate="print"/>
          <a:stretch>
            <a:fillRect/>
          </a:stretch>
        </p:blipFill>
        <p:spPr>
          <a:xfrm>
            <a:off x="0" y="0"/>
            <a:ext cx="9178295" cy="68580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sp>
        <p:nvSpPr>
          <p:cNvPr id="7" name="ZoneTexte 6"/>
          <p:cNvSpPr txBox="1"/>
          <p:nvPr/>
        </p:nvSpPr>
        <p:spPr>
          <a:xfrm>
            <a:off x="4572000" y="0"/>
            <a:ext cx="4392488" cy="923330"/>
          </a:xfrm>
          <a:prstGeom prst="rect">
            <a:avLst/>
          </a:prstGeom>
          <a:noFill/>
        </p:spPr>
        <p:txBody>
          <a:bodyPr wrap="square" rtlCol="0">
            <a:spAutoFit/>
          </a:bodyPr>
          <a:lstStyle/>
          <a:p>
            <a:pPr algn="r"/>
            <a:r>
              <a:rPr lang="fr-FR" sz="5400" b="1" u="sng" dirty="0" smtClean="0">
                <a:solidFill>
                  <a:schemeClr val="bg2"/>
                </a:solidFill>
                <a:latin typeface="John Handy LET" pitchFamily="2" charset="0"/>
              </a:rPr>
              <a:t>Progression </a:t>
            </a:r>
            <a:endParaRPr lang="fr-FR" sz="5400" b="1" u="sng" dirty="0">
              <a:solidFill>
                <a:schemeClr val="bg2"/>
              </a:solidFill>
              <a:latin typeface="John Handy LET" pitchFamily="2" charset="0"/>
            </a:endParaRPr>
          </a:p>
        </p:txBody>
      </p:sp>
      <p:sp>
        <p:nvSpPr>
          <p:cNvPr id="8" name="Rectangle 7"/>
          <p:cNvSpPr/>
          <p:nvPr/>
        </p:nvSpPr>
        <p:spPr>
          <a:xfrm>
            <a:off x="-18000" y="1575000"/>
            <a:ext cx="9180000" cy="4711520"/>
          </a:xfrm>
          <a:prstGeom prst="rect">
            <a:avLst/>
          </a:prstGeom>
          <a:solidFill>
            <a:schemeClr val="bg1">
              <a:alpha val="52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u="sng" dirty="0" smtClean="0">
                <a:solidFill>
                  <a:schemeClr val="tx2">
                    <a:lumMod val="50000"/>
                  </a:schemeClr>
                </a:solidFill>
                <a:effectLst>
                  <a:outerShdw blurRad="38100" dist="38100" dir="2700000" algn="tl">
                    <a:srgbClr val="000000">
                      <a:alpha val="43137"/>
                    </a:srgbClr>
                  </a:outerShdw>
                </a:effectLst>
                <a:latin typeface="Mistral" pitchFamily="66" charset="0"/>
              </a:rPr>
              <a:t>Introduction </a:t>
            </a:r>
          </a:p>
          <a:p>
            <a:pPr algn="ctr"/>
            <a:endParaRPr lang="fr-FR" sz="3200" b="1" u="sng" cap="small" dirty="0" smtClean="0">
              <a:solidFill>
                <a:schemeClr val="tx2">
                  <a:lumMod val="50000"/>
                </a:schemeClr>
              </a:solidFill>
              <a:effectLst>
                <a:outerShdw blurRad="38100" dist="38100" dir="2700000" algn="tl">
                  <a:srgbClr val="000000">
                    <a:alpha val="43137"/>
                  </a:srgbClr>
                </a:outerShdw>
              </a:effectLst>
              <a:latin typeface="Mistral" pitchFamily="66" charset="0"/>
            </a:endParaRPr>
          </a:p>
          <a:p>
            <a:pPr algn="ctr"/>
            <a:r>
              <a:rPr lang="fr-FR" sz="3200" b="1" u="sng" cap="small" dirty="0" smtClean="0">
                <a:solidFill>
                  <a:schemeClr val="tx2">
                    <a:lumMod val="50000"/>
                  </a:schemeClr>
                </a:solidFill>
                <a:effectLst>
                  <a:outerShdw blurRad="38100" dist="38100" dir="2700000" algn="tl">
                    <a:srgbClr val="000000">
                      <a:alpha val="43137"/>
                    </a:srgbClr>
                  </a:outerShdw>
                </a:effectLst>
                <a:latin typeface="Mistral" pitchFamily="66" charset="0"/>
              </a:rPr>
              <a:t>I. Londres, un pôle majeur de la mondialisation</a:t>
            </a:r>
          </a:p>
          <a:p>
            <a:pPr algn="ctr"/>
            <a:endParaRPr lang="fr-FR" sz="3200" b="1" u="sng" cap="small" dirty="0" smtClean="0">
              <a:solidFill>
                <a:schemeClr val="tx2">
                  <a:lumMod val="50000"/>
                </a:schemeClr>
              </a:solidFill>
              <a:effectLst>
                <a:outerShdw blurRad="38100" dist="38100" dir="2700000" algn="tl">
                  <a:srgbClr val="000000">
                    <a:alpha val="43137"/>
                  </a:srgbClr>
                </a:outerShdw>
              </a:effectLst>
              <a:latin typeface="Mistral" pitchFamily="66" charset="0"/>
            </a:endParaRPr>
          </a:p>
          <a:p>
            <a:pPr algn="ctr"/>
            <a:r>
              <a:rPr lang="fr-FR" sz="3200" b="1" u="sng" cap="small" dirty="0" smtClean="0">
                <a:solidFill>
                  <a:schemeClr val="tx2">
                    <a:lumMod val="50000"/>
                  </a:schemeClr>
                </a:solidFill>
                <a:effectLst>
                  <a:outerShdw blurRad="38100" dist="38100" dir="2700000" algn="tl">
                    <a:srgbClr val="000000">
                      <a:alpha val="43137"/>
                    </a:srgbClr>
                  </a:outerShdw>
                </a:effectLst>
                <a:latin typeface="Mistral" pitchFamily="66" charset="0"/>
              </a:rPr>
              <a:t>II.  Des aménagements qui renforcent l’attractivité</a:t>
            </a:r>
          </a:p>
          <a:p>
            <a:pPr algn="ctr"/>
            <a:endParaRPr lang="fr-FR" sz="3200" b="1" u="sng" cap="small" dirty="0" smtClean="0">
              <a:solidFill>
                <a:schemeClr val="tx2">
                  <a:lumMod val="50000"/>
                </a:schemeClr>
              </a:solidFill>
              <a:effectLst>
                <a:outerShdw blurRad="38100" dist="38100" dir="2700000" algn="tl">
                  <a:srgbClr val="000000">
                    <a:alpha val="43137"/>
                  </a:srgbClr>
                </a:outerShdw>
              </a:effectLst>
              <a:latin typeface="Mistral" pitchFamily="66" charset="0"/>
            </a:endParaRPr>
          </a:p>
          <a:p>
            <a:pPr algn="ctr"/>
            <a:r>
              <a:rPr lang="fr-FR" sz="3200" b="1" u="sng" cap="small" dirty="0" smtClean="0">
                <a:solidFill>
                  <a:schemeClr val="tx2">
                    <a:lumMod val="50000"/>
                  </a:schemeClr>
                </a:solidFill>
                <a:effectLst>
                  <a:outerShdw blurRad="38100" dist="38100" dir="2700000" algn="tl">
                    <a:srgbClr val="000000">
                      <a:alpha val="43137"/>
                    </a:srgbClr>
                  </a:outerShdw>
                </a:effectLst>
                <a:latin typeface="Mistral" pitchFamily="66" charset="0"/>
              </a:rPr>
              <a:t>III. finalisation du schéma</a:t>
            </a:r>
          </a:p>
          <a:p>
            <a:pPr algn="ctr"/>
            <a:endParaRPr lang="fr-FR" sz="3200" b="1" u="sng" cap="small" dirty="0" smtClean="0">
              <a:solidFill>
                <a:schemeClr val="tx2">
                  <a:lumMod val="50000"/>
                </a:schemeClr>
              </a:solidFill>
              <a:effectLst>
                <a:outerShdw blurRad="38100" dist="38100" dir="2700000" algn="tl">
                  <a:srgbClr val="000000">
                    <a:alpha val="43137"/>
                  </a:srgbClr>
                </a:outerShdw>
              </a:effectLst>
              <a:latin typeface="Mistral" pitchFamily="66" charset="0"/>
            </a:endParaRPr>
          </a:p>
          <a:p>
            <a:pPr algn="ctr"/>
            <a:r>
              <a:rPr lang="fr-FR" sz="3200" b="1" u="sng" dirty="0" smtClean="0">
                <a:solidFill>
                  <a:schemeClr val="tx2">
                    <a:lumMod val="50000"/>
                  </a:schemeClr>
                </a:solidFill>
                <a:effectLst>
                  <a:outerShdw blurRad="38100" dist="38100" dir="2700000" algn="tl">
                    <a:srgbClr val="000000">
                      <a:alpha val="43137"/>
                    </a:srgbClr>
                  </a:outerShdw>
                </a:effectLst>
                <a:latin typeface="Mistral" pitchFamily="66" charset="0"/>
              </a:rPr>
              <a:t>Conclusion</a:t>
            </a:r>
            <a:endParaRPr lang="fr-FR" sz="3200" b="1" u="sng" dirty="0">
              <a:solidFill>
                <a:schemeClr val="tx2">
                  <a:lumMod val="50000"/>
                </a:schemeClr>
              </a:solidFill>
              <a:effectLst>
                <a:outerShdw blurRad="38100" dist="38100" dir="2700000" algn="tl">
                  <a:srgbClr val="000000">
                    <a:alpha val="43137"/>
                  </a:srgbClr>
                </a:outerShdw>
              </a:effectLst>
              <a:latin typeface="Mistral"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8">
                                            <p:bg/>
                                          </p:spTgt>
                                        </p:tgtEl>
                                        <p:attrNameLst>
                                          <p:attrName>style.visibility</p:attrName>
                                        </p:attrNameLst>
                                      </p:cBhvr>
                                      <p:to>
                                        <p:strVal val="visible"/>
                                      </p:to>
                                    </p:set>
                                    <p:animEffect transition="in" filter="wipe(left)">
                                      <p:cBhvr>
                                        <p:cTn id="19" dur="500"/>
                                        <p:tgtEl>
                                          <p:spTgt spid="8">
                                            <p:bg/>
                                          </p:spTgt>
                                        </p:tgtEl>
                                      </p:cBhvr>
                                    </p:animEffect>
                                  </p:childTnLst>
                                </p:cTn>
                              </p:par>
                            </p:childTnLst>
                          </p:cTn>
                        </p:par>
                        <p:par>
                          <p:cTn id="20" fill="hold">
                            <p:stCondLst>
                              <p:cond delay="6500"/>
                            </p:stCondLst>
                            <p:childTnLst>
                              <p:par>
                                <p:cTn id="21" presetID="22" presetClass="entr" presetSubtype="8"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7000"/>
                            </p:stCondLst>
                            <p:childTnLst>
                              <p:par>
                                <p:cTn id="25" presetID="22" presetClass="entr" presetSubtype="8" fill="hold" grpId="0"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par>
                          <p:cTn id="28" fill="hold">
                            <p:stCondLst>
                              <p:cond delay="7500"/>
                            </p:stCondLst>
                            <p:childTnLst>
                              <p:par>
                                <p:cTn id="29" presetID="22" presetClass="entr" presetSubtype="8" fill="hold" grpId="0"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left)">
                                      <p:cBhvr>
                                        <p:cTn id="31" dur="500"/>
                                        <p:tgtEl>
                                          <p:spTgt spid="8">
                                            <p:txEl>
                                              <p:pRg st="4" end="4"/>
                                            </p:txEl>
                                          </p:spTgt>
                                        </p:tgtEl>
                                      </p:cBhvr>
                                    </p:animEffect>
                                  </p:childTnLst>
                                </p:cTn>
                              </p:par>
                            </p:childTnLst>
                          </p:cTn>
                        </p:par>
                        <p:par>
                          <p:cTn id="32" fill="hold">
                            <p:stCondLst>
                              <p:cond delay="8000"/>
                            </p:stCondLst>
                            <p:childTnLst>
                              <p:par>
                                <p:cTn id="33" presetID="22" presetClass="entr" presetSubtype="8"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wipe(left)">
                                      <p:cBhvr>
                                        <p:cTn id="35" dur="500"/>
                                        <p:tgtEl>
                                          <p:spTgt spid="8">
                                            <p:txEl>
                                              <p:pRg st="6" end="6"/>
                                            </p:txEl>
                                          </p:spTgt>
                                        </p:tgtEl>
                                      </p:cBhvr>
                                    </p:animEffect>
                                  </p:childTnLst>
                                </p:cTn>
                              </p:par>
                            </p:childTnLst>
                          </p:cTn>
                        </p:par>
                        <p:par>
                          <p:cTn id="36" fill="hold">
                            <p:stCondLst>
                              <p:cond delay="8500"/>
                            </p:stCondLst>
                            <p:childTnLst>
                              <p:par>
                                <p:cTn id="37" presetID="22" presetClass="entr" presetSubtype="8" fill="hold" grpId="0"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wipe(left)">
                                      <p:cBhvr>
                                        <p:cTn id="3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6/61/London_Bridge_with_Olympic_rings_2012_%28revised%29.jpg"/>
          <p:cNvPicPr>
            <a:picLocks noChangeAspect="1" noChangeArrowheads="1"/>
          </p:cNvPicPr>
          <p:nvPr/>
        </p:nvPicPr>
        <p:blipFill>
          <a:blip r:embed="rId3">
            <a:biLevel thresh="50000"/>
          </a:blip>
          <a:srcRect/>
          <a:stretch>
            <a:fillRect/>
          </a:stretch>
        </p:blipFill>
        <p:spPr bwMode="auto">
          <a:xfrm>
            <a:off x="1" y="0"/>
            <a:ext cx="9143999" cy="6858000"/>
          </a:xfrm>
          <a:prstGeom prst="rect">
            <a:avLst/>
          </a:prstGeom>
          <a:noFill/>
        </p:spPr>
      </p:pic>
      <p:pic>
        <p:nvPicPr>
          <p:cNvPr id="10242" name="Picture 2" descr="http://upload.wikimedia.org/wikipedia/commons/6/61/London_Bridge_with_Olympic_rings_2012_%28revised%29.jpg"/>
          <p:cNvPicPr>
            <a:picLocks noChangeAspect="1" noChangeArrowheads="1"/>
          </p:cNvPicPr>
          <p:nvPr/>
        </p:nvPicPr>
        <p:blipFill>
          <a:blip r:embed="rId3">
            <a:lum bright="4000" contrast="37000"/>
          </a:blip>
          <a:srcRect/>
          <a:stretch>
            <a:fillRect/>
          </a:stretch>
        </p:blipFill>
        <p:spPr bwMode="auto">
          <a:xfrm>
            <a:off x="-32" y="0"/>
            <a:ext cx="9143999" cy="6858000"/>
          </a:xfrm>
          <a:prstGeom prst="rect">
            <a:avLst/>
          </a:prstGeom>
          <a:noFill/>
        </p:spPr>
      </p:pic>
      <p:sp>
        <p:nvSpPr>
          <p:cNvPr id="3" name="ZoneTexte 2"/>
          <p:cNvSpPr txBox="1"/>
          <p:nvPr/>
        </p:nvSpPr>
        <p:spPr>
          <a:xfrm>
            <a:off x="4572000" y="0"/>
            <a:ext cx="4392488" cy="923330"/>
          </a:xfrm>
          <a:prstGeom prst="rect">
            <a:avLst/>
          </a:prstGeom>
          <a:noFill/>
        </p:spPr>
        <p:txBody>
          <a:bodyPr wrap="square" rtlCol="0">
            <a:spAutoFit/>
          </a:bodyPr>
          <a:lstStyle/>
          <a:p>
            <a:pPr algn="r"/>
            <a:r>
              <a:rPr lang="fr-FR" sz="5400" b="1" u="sng" dirty="0" smtClean="0">
                <a:solidFill>
                  <a:schemeClr val="tx2">
                    <a:lumMod val="50000"/>
                  </a:schemeClr>
                </a:solidFill>
                <a:latin typeface="John Handy LET" pitchFamily="2" charset="0"/>
              </a:rPr>
              <a:t>Introduction </a:t>
            </a:r>
            <a:endParaRPr lang="fr-FR" sz="5400" b="1" u="sng" dirty="0">
              <a:solidFill>
                <a:schemeClr val="tx2">
                  <a:lumMod val="50000"/>
                </a:schemeClr>
              </a:solidFill>
              <a:latin typeface="John Handy LET" pitchFamily="2" charset="0"/>
            </a:endParaRPr>
          </a:p>
        </p:txBody>
      </p:sp>
      <p:sp>
        <p:nvSpPr>
          <p:cNvPr id="5" name="Rectangle 4"/>
          <p:cNvSpPr/>
          <p:nvPr/>
        </p:nvSpPr>
        <p:spPr>
          <a:xfrm>
            <a:off x="321455" y="1000108"/>
            <a:ext cx="8501090" cy="3643338"/>
          </a:xfrm>
          <a:prstGeom prst="rect">
            <a:avLst/>
          </a:prstGeom>
          <a:gradFill>
            <a:gsLst>
              <a:gs pos="89000">
                <a:schemeClr val="accent5">
                  <a:tint val="50000"/>
                  <a:satMod val="300000"/>
                  <a:alpha val="53000"/>
                </a:schemeClr>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fr-FR" b="1" dirty="0" smtClean="0">
                <a:solidFill>
                  <a:schemeClr val="tx1"/>
                </a:solidFill>
                <a:latin typeface="Tw Cen MT" pitchFamily="34" charset="0"/>
              </a:rPr>
              <a:t>Avec quelques  12,4 millions d’habitants pour l’aire urbaine (8.6 pour le Grand Londres/chiffres de 2010), la capitale de Royaume Uni s’impose comme une métropole de rang mondial. Située à l’extrémité Nord-Ouest de la mégalopole européenne, Londres s’érige comme un centre d’impulsion de la mondialisation. Elle est une </a:t>
            </a:r>
            <a:r>
              <a:rPr lang="fr-FR" b="1" u="sng" dirty="0" smtClean="0">
                <a:solidFill>
                  <a:schemeClr val="tx1"/>
                </a:solidFill>
                <a:latin typeface="Tw Cen MT" pitchFamily="34" charset="0"/>
              </a:rPr>
              <a:t>ville mondiale</a:t>
            </a:r>
            <a:r>
              <a:rPr lang="fr-FR" b="1" dirty="0" smtClean="0">
                <a:solidFill>
                  <a:schemeClr val="tx1"/>
                </a:solidFill>
                <a:latin typeface="Tw Cen MT" pitchFamily="34" charset="0"/>
              </a:rPr>
              <a:t> qui par son commandement (administration publique, finances, administration des entreprises) et par son rayonnement (politique, commercial, culturel) exerce une influence qui déborde le cadre de son propre pays pour atteindre le monde entier. Elle se caractérise par une forte concentration de population, de capitaux, de sièges sociaux, de banques, de services spécialisés aux entreprises et d’organismes de recherche-développement. Elle dispose aussi d’infrastructures de transport de niveau mondial et d’une importante capacité d’accueil d’événements internationaux. Enfin, elle prend appui sur un espace régional actif. </a:t>
            </a:r>
          </a:p>
        </p:txBody>
      </p:sp>
      <p:sp>
        <p:nvSpPr>
          <p:cNvPr id="6" name="Rectangle 5"/>
          <p:cNvSpPr/>
          <p:nvPr/>
        </p:nvSpPr>
        <p:spPr>
          <a:xfrm>
            <a:off x="4429124" y="5072074"/>
            <a:ext cx="4572000" cy="1477328"/>
          </a:xfrm>
          <a:prstGeom prst="rect">
            <a:avLst/>
          </a:prstGeom>
          <a:gradFill>
            <a:gsLst>
              <a:gs pos="58000">
                <a:schemeClr val="accent5">
                  <a:tint val="50000"/>
                  <a:satMod val="300000"/>
                  <a:alpha val="42000"/>
                </a:schemeClr>
              </a:gs>
              <a:gs pos="62000">
                <a:schemeClr val="accent5">
                  <a:tint val="50000"/>
                  <a:satMod val="300000"/>
                  <a:alpha val="42000"/>
                </a:schemeClr>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spAutoFit/>
          </a:bodyPr>
          <a:lstStyle/>
          <a:p>
            <a:pPr algn="just"/>
            <a:r>
              <a:rPr lang="fr-FR" b="1" dirty="0" smtClean="0">
                <a:solidFill>
                  <a:srgbClr val="C00000"/>
                </a:solidFill>
                <a:latin typeface="Tw Cen MT" pitchFamily="34" charset="0"/>
              </a:rPr>
              <a:t>Comment Londres exerce-t-elle son influence au niveau mondial ? Quelles sont les manifestations de sa puissance ? Pourquoi peut-elle être considérée comme un territoire au cœur de la mondialisation ?</a:t>
            </a:r>
            <a:endParaRPr lang="fr-FR" b="1" dirty="0">
              <a:solidFill>
                <a:srgbClr val="C00000"/>
              </a:solidFill>
              <a:latin typeface="Tw Cen MT" pitchFamily="34" charset="0"/>
            </a:endParaRPr>
          </a:p>
        </p:txBody>
      </p:sp>
      <p:sp>
        <p:nvSpPr>
          <p:cNvPr id="7" name="Rectangle 6"/>
          <p:cNvSpPr/>
          <p:nvPr/>
        </p:nvSpPr>
        <p:spPr>
          <a:xfrm>
            <a:off x="0" y="6611803"/>
            <a:ext cx="3786214" cy="246221"/>
          </a:xfrm>
          <a:prstGeom prst="rect">
            <a:avLst/>
          </a:prstGeom>
          <a:solidFill>
            <a:schemeClr val="bg1">
              <a:alpha val="35000"/>
            </a:schemeClr>
          </a:solidFill>
        </p:spPr>
        <p:txBody>
          <a:bodyPr wrap="square">
            <a:spAutoFit/>
          </a:bodyPr>
          <a:lstStyle/>
          <a:p>
            <a:pPr algn="ctr"/>
            <a:r>
              <a:rPr lang="fr-FR" sz="1000" b="1" i="1" dirty="0" smtClean="0">
                <a:latin typeface="Tw Cen MT" pitchFamily="34" charset="0"/>
              </a:rPr>
              <a:t>London Bridge aux couleurs des JO (été 2012) </a:t>
            </a:r>
            <a:endParaRPr lang="fr-FR" sz="1000" b="1" i="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par>
                          <p:cTn id="8" fill="hold">
                            <p:stCondLst>
                              <p:cond delay="3000"/>
                            </p:stCondLst>
                            <p:childTnLst>
                              <p:par>
                                <p:cTn id="9" presetID="21" presetClass="entr" presetSubtype="8"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wheel(8)">
                                      <p:cBhvr>
                                        <p:cTn id="11" dur="2000"/>
                                        <p:tgtEl>
                                          <p:spTgt spid="10242"/>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000"/>
                                        <p:tgtEl>
                                          <p:spTgt spid="3"/>
                                        </p:tgtEl>
                                      </p:cBhvr>
                                    </p:animEffect>
                                  </p:childTnLst>
                                </p:cTn>
                              </p:par>
                            </p:childTnLst>
                          </p:cTn>
                        </p:par>
                        <p:par>
                          <p:cTn id="16" fill="hold">
                            <p:stCondLst>
                              <p:cond delay="7000"/>
                            </p:stCondLst>
                            <p:childTnLst>
                              <p:par>
                                <p:cTn id="17" presetID="1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43570" y="1785926"/>
            <a:ext cx="3420000" cy="33239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latin typeface="Tw Cen MT" pitchFamily="34" charset="0"/>
              </a:rPr>
              <a:t>1. C’est dans le domaine économique et plus précisément financier que Londres exerce une réelle domination au niveau international. Près de 550 banques étrangères sont installées dans la capitale. Sa place boursière, le London Stock Exchange, est la plus puissante de toutes les bourses européennes. Internationalisée, elle s’impose dans le domaine du marché des changes (marché sur lequel s'échangent les devises les unes contre les autres. C'est le plus important marché financier du monde) en rivalisant avec des bourses aussi puissantes que celle de New York et Tokyo. </a:t>
            </a:r>
            <a:endParaRPr lang="fr-FR" sz="1400" b="1" dirty="0">
              <a:latin typeface="Tw Cen MT" pitchFamily="34" charset="0"/>
            </a:endParaRPr>
          </a:p>
        </p:txBody>
      </p:sp>
      <p:sp>
        <p:nvSpPr>
          <p:cNvPr id="2" name="ZoneTexte 1"/>
          <p:cNvSpPr txBox="1"/>
          <p:nvPr/>
        </p:nvSpPr>
        <p:spPr>
          <a:xfrm>
            <a:off x="0" y="38377"/>
            <a:ext cx="914400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I. Londres, un pôle majeur de la mondialisation</a:t>
            </a:r>
            <a:endParaRPr lang="fr-FR" sz="2400" b="1" u="sng" dirty="0">
              <a:solidFill>
                <a:schemeClr val="tx2">
                  <a:lumMod val="50000"/>
                </a:schemeClr>
              </a:solidFill>
              <a:latin typeface="John Handy LET" pitchFamily="2" charset="0"/>
            </a:endParaRPr>
          </a:p>
        </p:txBody>
      </p:sp>
      <p:sp>
        <p:nvSpPr>
          <p:cNvPr id="3" name="Rectangle 2"/>
          <p:cNvSpPr/>
          <p:nvPr/>
        </p:nvSpPr>
        <p:spPr>
          <a:xfrm>
            <a:off x="71406" y="421117"/>
            <a:ext cx="5500726" cy="6294031"/>
          </a:xfrm>
          <a:prstGeom prst="rect">
            <a:avLst/>
          </a:prstGeom>
          <a:solidFill>
            <a:schemeClr val="accent6">
              <a:lumMod val="40000"/>
              <a:lumOff val="60000"/>
            </a:schemeClr>
          </a:solidFill>
          <a:ln>
            <a:solidFill>
              <a:srgbClr val="C00000"/>
            </a:solidFill>
          </a:ln>
        </p:spPr>
        <p:txBody>
          <a:bodyPr wrap="square">
            <a:spAutoFit/>
          </a:bodyPr>
          <a:lstStyle/>
          <a:p>
            <a:pPr algn="ctr"/>
            <a:r>
              <a:rPr lang="fr-FR" sz="1300" b="1" u="sng" cap="small" dirty="0" smtClean="0">
                <a:effectLst>
                  <a:outerShdw blurRad="38100" dist="38100" dir="2700000" algn="tl">
                    <a:srgbClr val="000000">
                      <a:alpha val="43137"/>
                    </a:srgbClr>
                  </a:outerShdw>
                </a:effectLst>
                <a:latin typeface="Tw Cen MT" pitchFamily="34" charset="0"/>
              </a:rPr>
              <a:t>Londres : métropole globale</a:t>
            </a:r>
          </a:p>
          <a:p>
            <a:pPr algn="just"/>
            <a:r>
              <a:rPr lang="fr-FR" sz="1300" b="1" dirty="0" smtClean="0">
                <a:latin typeface="Tw Cen MT" pitchFamily="34" charset="0"/>
              </a:rPr>
              <a:t>Capitale du Royaume-Uni et ancienne capitale impériale, Londres figure aux premiers rangs des îles à vocation de commandement mondial, rôle qu’elle esquissait dès le 18</a:t>
            </a:r>
            <a:r>
              <a:rPr lang="fr-FR" sz="1300" b="1" baseline="30000" dirty="0" smtClean="0">
                <a:latin typeface="Tw Cen MT" pitchFamily="34" charset="0"/>
              </a:rPr>
              <a:t>e</a:t>
            </a:r>
            <a:r>
              <a:rPr lang="fr-FR" sz="1300" b="1" dirty="0" smtClean="0">
                <a:latin typeface="Tw Cen MT" pitchFamily="34" charset="0"/>
              </a:rPr>
              <a:t>siècle (…). Depuis les années 1980, la métropole s'est inscrite et a donné une impulsion à un réseau planétaire de villes qui transcende aujourd’hui les frontières nationales (…). Les savoir-faire dans les domaines du commerce, du négoce et de l’assurance assurent à Londres un rôle de marché mondial outre son rôle de commandement économique (sièges sociaux), d’innovation culturelle, scientifique et d’administration nationale. Londres est une ville-capitale de rang global avec pour hinterland le monde et non plus le seul Royaume-Uni.</a:t>
            </a:r>
          </a:p>
          <a:p>
            <a:pPr algn="just"/>
            <a:r>
              <a:rPr lang="fr-FR" sz="1300" b="1" dirty="0" smtClean="0">
                <a:latin typeface="Tw Cen MT" pitchFamily="34" charset="0"/>
              </a:rPr>
              <a:t>Londres est devenue la première place bancaire par la concentration de près de 550 banques étrangères. La capitalisation boursière du marché des actions de la métropole est équivalente à celle des principales bourses européennes combinées. Qui plus est, le London Stock Exchange est la bourse la plus internationalisée au monde bénéficiant des accumulations historiques et des liens que le Royaume-Uni a tissés au cours des deux derniers siècles (…).</a:t>
            </a:r>
          </a:p>
          <a:p>
            <a:pPr algn="just"/>
            <a:r>
              <a:rPr lang="fr-FR" sz="1300" b="1" dirty="0" smtClean="0">
                <a:latin typeface="Tw Cen MT" pitchFamily="34" charset="0"/>
              </a:rPr>
              <a:t>La métropole est par ailleurs, de très loin, le premier marché des changes, avec un chiffre d’affaires équivalent à 460 milliards d’euros échangés quotidiennement, plus que New York et Tokyo réunies. Premier marché pour les métaux (</a:t>
            </a:r>
            <a:r>
              <a:rPr lang="fr-FR" sz="1300" b="1" i="1" dirty="0" err="1" smtClean="0">
                <a:latin typeface="Tw Cen MT" pitchFamily="34" charset="0"/>
              </a:rPr>
              <a:t>Metal</a:t>
            </a:r>
            <a:r>
              <a:rPr lang="fr-FR" sz="1300" b="1" i="1" dirty="0" smtClean="0">
                <a:latin typeface="Tw Cen MT" pitchFamily="34" charset="0"/>
              </a:rPr>
              <a:t> Exchange</a:t>
            </a:r>
            <a:r>
              <a:rPr lang="fr-FR" sz="1300" b="1" dirty="0" smtClean="0">
                <a:latin typeface="Tw Cen MT" pitchFamily="34" charset="0"/>
              </a:rPr>
              <a:t>) et l’affrètement maritime, la métropole est enfin le marché de l’assurance et de la réassurance le plus important au monde en termes de revenus. Même si le Royaume-Uni n’est plus une grande puissance, l’accumulation capitaliste lui a permis de conserver de grands groupes à l’échelle mondiale (…). Ils sont loin d’être isolés, puisque près du tiers des plus grandes compagnies européennes a élu domicile à Londres(…). Enfin, les entreprises londoniennes sont les plus connectées avec leurs homologues étrangères, ce qui révèle le degré d’internationalisation de Londres à l’échelle mondiale.</a:t>
            </a:r>
          </a:p>
          <a:p>
            <a:pPr algn="r"/>
            <a:r>
              <a:rPr lang="fr-FR" sz="1300" b="1" i="1" dirty="0" smtClean="0">
                <a:latin typeface="Tw Cen MT" pitchFamily="34" charset="0"/>
              </a:rPr>
              <a:t>Manuel Appert - http://geocarrefour.revues.org/5872#tocfrom1n2</a:t>
            </a:r>
            <a:endParaRPr lang="fr-FR" sz="1300" b="1" i="1" dirty="0">
              <a:latin typeface="Tw Cen MT" pitchFamily="34" charset="0"/>
            </a:endParaRPr>
          </a:p>
        </p:txBody>
      </p:sp>
      <p:sp>
        <p:nvSpPr>
          <p:cNvPr id="5" name="Rectangle 4"/>
          <p:cNvSpPr/>
          <p:nvPr/>
        </p:nvSpPr>
        <p:spPr>
          <a:xfrm>
            <a:off x="5643570" y="428604"/>
            <a:ext cx="3420000" cy="129266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u="sng" dirty="0" smtClean="0">
                <a:latin typeface="Tw Cen MT" pitchFamily="34" charset="0"/>
              </a:rPr>
              <a:t>Questions</a:t>
            </a:r>
          </a:p>
          <a:p>
            <a:pPr algn="just"/>
            <a:r>
              <a:rPr lang="fr-FR" sz="1300" b="1" dirty="0" smtClean="0">
                <a:latin typeface="Tw Cen MT" pitchFamily="34" charset="0"/>
              </a:rPr>
              <a:t>1. Dans quel domaine Londres s’impose-t-elle comme un pôle décisionnel de rang international ? Justifiez votre réponse.</a:t>
            </a:r>
          </a:p>
          <a:p>
            <a:pPr algn="just"/>
            <a:r>
              <a:rPr lang="fr-FR" sz="1300" b="1" dirty="0" smtClean="0">
                <a:latin typeface="Tw Cen MT" pitchFamily="34" charset="0"/>
              </a:rPr>
              <a:t>2. Quelles autres compétences font d’elle une ville mondiale ? </a:t>
            </a:r>
          </a:p>
        </p:txBody>
      </p:sp>
      <p:sp>
        <p:nvSpPr>
          <p:cNvPr id="7" name="Rectangle 6"/>
          <p:cNvSpPr/>
          <p:nvPr/>
        </p:nvSpPr>
        <p:spPr>
          <a:xfrm>
            <a:off x="5643570" y="1785926"/>
            <a:ext cx="3420000" cy="28931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latin typeface="Tw Cen MT" pitchFamily="34" charset="0"/>
              </a:rPr>
              <a:t>2. Outre la finance, Londres propose dans le domaine économique une large variété d’activités. Du commerce (premier marché des métaux) à l’assurance (exemple : affrètement maritime) en passant par l’innovation scientifique, Londres s’affirme comme un lieu majeur de l’économie mondiale. Elle concentre les sièges sociaux de nombreuses entreprises nationales et étrangères qui sont en interconnexion avec l’international. Enfin, Londres est une  ville capitale qui abrite l’administration nationale.</a:t>
            </a:r>
            <a:endParaRPr lang="fr-FR" sz="1400" b="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xit" presetSubtype="0" fill="hold" grpId="1" nodeType="clickEffect">
                                  <p:stCondLst>
                                    <p:cond delay="0"/>
                                  </p:stCondLst>
                                  <p:childTnLst>
                                    <p:anim calcmode="lin" valueType="num">
                                      <p:cBhvr>
                                        <p:cTn id="36" dur="1000"/>
                                        <p:tgtEl>
                                          <p:spTgt spid="6"/>
                                        </p:tgtEl>
                                        <p:attrNameLst>
                                          <p:attrName>ppt_w</p:attrName>
                                        </p:attrNameLst>
                                      </p:cBhvr>
                                      <p:tavLst>
                                        <p:tav tm="0">
                                          <p:val>
                                            <p:strVal val="ppt_w"/>
                                          </p:val>
                                        </p:tav>
                                        <p:tav tm="100000">
                                          <p:val>
                                            <p:strVal val="ppt_w*0.70"/>
                                          </p:val>
                                        </p:tav>
                                      </p:tavLst>
                                    </p:anim>
                                    <p:anim calcmode="lin" valueType="num">
                                      <p:cBhvr>
                                        <p:cTn id="37" dur="1000"/>
                                        <p:tgtEl>
                                          <p:spTgt spid="6"/>
                                        </p:tgtEl>
                                        <p:attrNameLst>
                                          <p:attrName>ppt_h</p:attrName>
                                        </p:attrNameLst>
                                      </p:cBhvr>
                                      <p:tavLst>
                                        <p:tav tm="0">
                                          <p:val>
                                            <p:strVal val="ppt_h"/>
                                          </p:val>
                                        </p:tav>
                                        <p:tav tm="100000">
                                          <p:val>
                                            <p:strVal val="ppt_h"/>
                                          </p:val>
                                        </p:tav>
                                      </p:tavLst>
                                    </p:anim>
                                    <p:animEffect transition="out" filter="fade">
                                      <p:cBhvr>
                                        <p:cTn id="38" dur="1000"/>
                                        <p:tgtEl>
                                          <p:spTgt spid="6"/>
                                        </p:tgtEl>
                                      </p:cBhvr>
                                    </p:animEffect>
                                    <p:set>
                                      <p:cBhvr>
                                        <p:cTn id="39" dur="1" fill="hold">
                                          <p:stCondLst>
                                            <p:cond delay="9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3"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56032" y="4214818"/>
            <a:ext cx="6552000" cy="2571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38377"/>
            <a:ext cx="914400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I. Londres, un pôle majeur de la mondialisation</a:t>
            </a:r>
            <a:endParaRPr lang="fr-FR" sz="2400" b="1" u="sng" dirty="0">
              <a:solidFill>
                <a:schemeClr val="tx2">
                  <a:lumMod val="50000"/>
                </a:schemeClr>
              </a:solidFill>
              <a:latin typeface="John Handy LET" pitchFamily="2" charset="0"/>
            </a:endParaRPr>
          </a:p>
        </p:txBody>
      </p:sp>
      <p:pic>
        <p:nvPicPr>
          <p:cNvPr id="6" name="Picture 3"/>
          <p:cNvPicPr>
            <a:picLocks noChangeAspect="1" noChangeArrowheads="1"/>
          </p:cNvPicPr>
          <p:nvPr/>
        </p:nvPicPr>
        <p:blipFill>
          <a:blip r:embed="rId3"/>
          <a:srcRect l="10547" t="26367" r="49023" b="25292"/>
          <a:stretch>
            <a:fillRect/>
          </a:stretch>
        </p:blipFill>
        <p:spPr bwMode="auto">
          <a:xfrm>
            <a:off x="2285984" y="428604"/>
            <a:ext cx="4929222" cy="4714908"/>
          </a:xfrm>
          <a:prstGeom prst="rect">
            <a:avLst/>
          </a:prstGeom>
          <a:ln w="28575" cap="sq">
            <a:solidFill>
              <a:srgbClr val="C00000"/>
            </a:solidFill>
            <a:prstDash val="solid"/>
            <a:miter lim="800000"/>
          </a:ln>
          <a:effectLst>
            <a:outerShdw blurRad="50800" dist="38100" dir="2700000" algn="tl" rotWithShape="0">
              <a:srgbClr val="000000">
                <a:alpha val="43000"/>
              </a:srgbClr>
            </a:outerShdw>
          </a:effectLst>
        </p:spPr>
      </p:pic>
      <p:pic>
        <p:nvPicPr>
          <p:cNvPr id="7" name="Picture 3"/>
          <p:cNvPicPr>
            <a:picLocks noChangeAspect="1" noChangeArrowheads="1"/>
          </p:cNvPicPr>
          <p:nvPr/>
        </p:nvPicPr>
        <p:blipFill>
          <a:blip r:embed="rId3"/>
          <a:srcRect l="51563" t="24170" r="27343" b="23828"/>
          <a:stretch>
            <a:fillRect/>
          </a:stretch>
        </p:blipFill>
        <p:spPr bwMode="auto">
          <a:xfrm>
            <a:off x="37196" y="1571612"/>
            <a:ext cx="2463102" cy="4857784"/>
          </a:xfrm>
          <a:prstGeom prst="rect">
            <a:avLst/>
          </a:prstGeom>
          <a:ln w="28575" cap="sq">
            <a:solidFill>
              <a:srgbClr val="C00000"/>
            </a:solidFill>
            <a:miter lim="800000"/>
          </a:ln>
          <a:effectLst>
            <a:outerShdw blurRad="57150" dist="50800" dir="2700000" algn="tl" rotWithShape="0">
              <a:srgbClr val="000000">
                <a:alpha val="40000"/>
              </a:srgbClr>
            </a:outerShdw>
          </a:effectLst>
        </p:spPr>
      </p:pic>
      <p:sp>
        <p:nvSpPr>
          <p:cNvPr id="9" name="Rectangle 8"/>
          <p:cNvSpPr/>
          <p:nvPr/>
        </p:nvSpPr>
        <p:spPr>
          <a:xfrm>
            <a:off x="7286644" y="428604"/>
            <a:ext cx="1785918" cy="3093154"/>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u="sng" dirty="0" smtClean="0">
                <a:latin typeface="Tw Cen MT" pitchFamily="34" charset="0"/>
              </a:rPr>
              <a:t>Questions : lecture du document</a:t>
            </a:r>
          </a:p>
          <a:p>
            <a:pPr algn="ctr"/>
            <a:r>
              <a:rPr lang="fr-FR" sz="1300" b="1" dirty="0" smtClean="0">
                <a:latin typeface="Tw Cen MT" pitchFamily="34" charset="0"/>
              </a:rPr>
              <a:t>1. Quels sont les deux grands quartiers des affaires de Londres ?</a:t>
            </a:r>
          </a:p>
          <a:p>
            <a:pPr algn="ctr"/>
            <a:r>
              <a:rPr lang="fr-FR" sz="1300" b="1" dirty="0" smtClean="0">
                <a:latin typeface="Tw Cen MT" pitchFamily="34" charset="0"/>
              </a:rPr>
              <a:t>2. Où siège le gouvernement britannique ? </a:t>
            </a:r>
          </a:p>
          <a:p>
            <a:pPr algn="ctr"/>
            <a:r>
              <a:rPr lang="fr-FR" sz="1300" b="1" dirty="0" smtClean="0">
                <a:latin typeface="Tw Cen MT" pitchFamily="34" charset="0"/>
              </a:rPr>
              <a:t>3. Combien d’aéroports fait apparaître la carte ? </a:t>
            </a:r>
          </a:p>
          <a:p>
            <a:pPr algn="ctr"/>
            <a:r>
              <a:rPr lang="fr-FR" sz="1300" b="1" dirty="0" smtClean="0">
                <a:latin typeface="Tw Cen MT" pitchFamily="34" charset="0"/>
              </a:rPr>
              <a:t>4. Quel axe de communication permet d’accéder au Grand Londres ?</a:t>
            </a:r>
          </a:p>
        </p:txBody>
      </p:sp>
      <p:sp>
        <p:nvSpPr>
          <p:cNvPr id="10" name="Rectangle 9"/>
          <p:cNvSpPr/>
          <p:nvPr/>
        </p:nvSpPr>
        <p:spPr>
          <a:xfrm>
            <a:off x="36000" y="428604"/>
            <a:ext cx="2205054" cy="1092607"/>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u="sng" dirty="0" smtClean="0">
                <a:latin typeface="Tw Cen MT" pitchFamily="34" charset="0"/>
              </a:rPr>
              <a:t>Recherche</a:t>
            </a:r>
          </a:p>
          <a:p>
            <a:pPr algn="just"/>
            <a:r>
              <a:rPr lang="fr-FR" sz="1300" b="1" dirty="0" smtClean="0">
                <a:latin typeface="Tw Cen MT" pitchFamily="34" charset="0"/>
              </a:rPr>
              <a:t>1. Qu’appelle-t-on Thames Gateway ?</a:t>
            </a:r>
          </a:p>
          <a:p>
            <a:pPr algn="just"/>
            <a:r>
              <a:rPr lang="fr-FR" sz="1300" b="1" dirty="0" smtClean="0">
                <a:latin typeface="Tw Cen MT" pitchFamily="34" charset="0"/>
              </a:rPr>
              <a:t>2. Quelle est la particularité de la banlieue de Stratford ? </a:t>
            </a:r>
          </a:p>
        </p:txBody>
      </p:sp>
      <p:pic>
        <p:nvPicPr>
          <p:cNvPr id="12290" name="Picture 2" descr="http://www.parlons-de-credit.com/wp-content/uploads/2012/05/city-londres.jpg"/>
          <p:cNvPicPr>
            <a:picLocks noChangeAspect="1" noChangeArrowheads="1"/>
          </p:cNvPicPr>
          <p:nvPr/>
        </p:nvPicPr>
        <p:blipFill>
          <a:blip r:embed="rId4"/>
          <a:srcRect b="3742"/>
          <a:stretch>
            <a:fillRect/>
          </a:stretch>
        </p:blipFill>
        <p:spPr bwMode="auto">
          <a:xfrm>
            <a:off x="2592223" y="4267148"/>
            <a:ext cx="3122785" cy="2448000"/>
          </a:xfrm>
          <a:prstGeom prst="rect">
            <a:avLst/>
          </a:prstGeom>
          <a:noFill/>
          <a:ln>
            <a:solidFill>
              <a:srgbClr val="C00000"/>
            </a:solidFill>
          </a:ln>
        </p:spPr>
      </p:pic>
      <p:pic>
        <p:nvPicPr>
          <p:cNvPr id="12292" name="Picture 4" descr="http://www.rsh-p.com/Asp/uploadedFiles/Image/News/canaryWharf.jpg"/>
          <p:cNvPicPr>
            <a:picLocks noChangeAspect="1" noChangeArrowheads="1"/>
          </p:cNvPicPr>
          <p:nvPr/>
        </p:nvPicPr>
        <p:blipFill>
          <a:blip r:embed="rId5"/>
          <a:srcRect r="19921"/>
          <a:stretch>
            <a:fillRect/>
          </a:stretch>
        </p:blipFill>
        <p:spPr bwMode="auto">
          <a:xfrm>
            <a:off x="5857884" y="4268026"/>
            <a:ext cx="3204000" cy="2447122"/>
          </a:xfrm>
          <a:prstGeom prst="rect">
            <a:avLst/>
          </a:prstGeom>
          <a:noFill/>
          <a:ln>
            <a:solidFill>
              <a:srgbClr val="C00000"/>
            </a:solidFill>
          </a:ln>
        </p:spPr>
      </p:pic>
      <p:pic>
        <p:nvPicPr>
          <p:cNvPr id="12294" name="Picture 6" descr="http://upload.wikimedia.org/wikipedia/commons/9/97/Palace_of_Westminster,_London_-_Feb_2007.jpg"/>
          <p:cNvPicPr preferRelativeResize="0">
            <a:picLocks noChangeArrowheads="1"/>
          </p:cNvPicPr>
          <p:nvPr/>
        </p:nvPicPr>
        <p:blipFill>
          <a:blip r:embed="rId6" cstate="print"/>
          <a:srcRect b="7610"/>
          <a:stretch>
            <a:fillRect/>
          </a:stretch>
        </p:blipFill>
        <p:spPr bwMode="auto">
          <a:xfrm>
            <a:off x="2610000" y="4284000"/>
            <a:ext cx="6444000" cy="2448000"/>
          </a:xfrm>
          <a:prstGeom prst="rect">
            <a:avLst/>
          </a:prstGeom>
          <a:noFill/>
          <a:ln>
            <a:solidFill>
              <a:srgbClr val="C00000"/>
            </a:solidFill>
          </a:ln>
        </p:spPr>
      </p:pic>
      <p:sp>
        <p:nvSpPr>
          <p:cNvPr id="15" name="Rectangle 14"/>
          <p:cNvSpPr/>
          <p:nvPr/>
        </p:nvSpPr>
        <p:spPr>
          <a:xfrm>
            <a:off x="4643438" y="2500306"/>
            <a:ext cx="357190"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143504" y="2643182"/>
            <a:ext cx="357190" cy="3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000496" y="2592000"/>
            <a:ext cx="714380" cy="21431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2571736" y="2928934"/>
            <a:ext cx="71438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572132" y="2357430"/>
            <a:ext cx="928694"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296" name="Picture 8" descr="http://lewebpedagogique.com/chatterbox/files/2011/09/T531.jpg"/>
          <p:cNvPicPr preferRelativeResize="0">
            <a:picLocks noChangeArrowheads="1"/>
          </p:cNvPicPr>
          <p:nvPr/>
        </p:nvPicPr>
        <p:blipFill>
          <a:blip r:embed="rId7"/>
          <a:srcRect/>
          <a:stretch>
            <a:fillRect/>
          </a:stretch>
        </p:blipFill>
        <p:spPr bwMode="auto">
          <a:xfrm>
            <a:off x="2571736" y="4303148"/>
            <a:ext cx="6506931" cy="2412000"/>
          </a:xfrm>
          <a:prstGeom prst="rect">
            <a:avLst/>
          </a:prstGeom>
          <a:noFill/>
          <a:ln>
            <a:solidFill>
              <a:srgbClr val="C00000"/>
            </a:solidFill>
          </a:ln>
        </p:spPr>
      </p:pic>
      <p:sp>
        <p:nvSpPr>
          <p:cNvPr id="21" name="ZoneTexte 20"/>
          <p:cNvSpPr txBox="1"/>
          <p:nvPr/>
        </p:nvSpPr>
        <p:spPr>
          <a:xfrm>
            <a:off x="6345364" y="4357694"/>
            <a:ext cx="2719784" cy="307777"/>
          </a:xfrm>
          <a:prstGeom prst="rect">
            <a:avLst/>
          </a:prstGeom>
          <a:noFill/>
        </p:spPr>
        <p:txBody>
          <a:bodyPr wrap="none" rtlCol="0">
            <a:spAutoFit/>
          </a:bodyPr>
          <a:lstStyle/>
          <a:p>
            <a:r>
              <a:rPr lang="fr-FR" sz="1400" b="1" dirty="0" smtClean="0">
                <a:solidFill>
                  <a:schemeClr val="bg1"/>
                </a:solidFill>
                <a:latin typeface="Tw Cen MT" pitchFamily="34" charset="0"/>
              </a:rPr>
              <a:t>Heathrow, 1</a:t>
            </a:r>
            <a:r>
              <a:rPr lang="fr-FR" sz="1400" b="1" baseline="30000" dirty="0" smtClean="0">
                <a:solidFill>
                  <a:schemeClr val="bg1"/>
                </a:solidFill>
                <a:latin typeface="Tw Cen MT" pitchFamily="34" charset="0"/>
              </a:rPr>
              <a:t>ème</a:t>
            </a:r>
            <a:r>
              <a:rPr lang="fr-FR" sz="1400" b="1" dirty="0" smtClean="0">
                <a:solidFill>
                  <a:schemeClr val="bg1"/>
                </a:solidFill>
                <a:latin typeface="Tw Cen MT" pitchFamily="34" charset="0"/>
              </a:rPr>
              <a:t> aéroport Européen</a:t>
            </a:r>
            <a:endParaRPr lang="fr-FR" sz="1400" b="1" dirty="0">
              <a:solidFill>
                <a:schemeClr val="bg1"/>
              </a:solidFill>
              <a:latin typeface="Tw Cen MT" pitchFamily="34" charset="0"/>
            </a:endParaRPr>
          </a:p>
        </p:txBody>
      </p:sp>
      <p:sp>
        <p:nvSpPr>
          <p:cNvPr id="22" name="Ellipse 21"/>
          <p:cNvSpPr/>
          <p:nvPr/>
        </p:nvSpPr>
        <p:spPr>
          <a:xfrm>
            <a:off x="4643438" y="857232"/>
            <a:ext cx="642942" cy="28575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6444594" y="4286256"/>
            <a:ext cx="2628000" cy="2448000"/>
          </a:xfrm>
          <a:prstGeom prst="rect">
            <a:avLst/>
          </a:prstGeom>
          <a:solidFill>
            <a:schemeClr val="accent6">
              <a:lumMod val="60000"/>
              <a:lumOff val="40000"/>
            </a:schemeClr>
          </a:solidFill>
          <a:ln>
            <a:solidFill>
              <a:srgbClr val="C00000"/>
            </a:solidFill>
          </a:ln>
        </p:spPr>
        <p:txBody>
          <a:bodyPr wrap="square">
            <a:spAutoFit/>
          </a:bodyPr>
          <a:lstStyle/>
          <a:p>
            <a:pPr algn="just"/>
            <a:r>
              <a:rPr lang="fr-FR" sz="1300" b="1" dirty="0" smtClean="0">
                <a:latin typeface="Tw Cen MT" pitchFamily="34" charset="0"/>
              </a:rPr>
              <a:t>La « M25 London orbital road » (Route orbitale de Londres M25) est l’autoroute circulaire du Grand Londres, une sorte de gigantesque périphérique long de 188 km. En Europe, le M25 est le deuxième périphérique le plus long après celui de Berlin. L’autoroute a été construite entre 1975 et 1986. C’est aussi la route la plus fréquentée du Royaume-Uni (196.000 véhicules par jour en 2003)</a:t>
            </a:r>
            <a:endParaRPr lang="fr-FR" sz="1300" b="1" dirty="0">
              <a:latin typeface="Tw Cen MT" pitchFamily="34" charset="0"/>
            </a:endParaRPr>
          </a:p>
        </p:txBody>
      </p:sp>
      <p:sp>
        <p:nvSpPr>
          <p:cNvPr id="28" name="Rectangle 27"/>
          <p:cNvSpPr/>
          <p:nvPr/>
        </p:nvSpPr>
        <p:spPr>
          <a:xfrm>
            <a:off x="7286644" y="450907"/>
            <a:ext cx="1764000" cy="54784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latin typeface="Tw Cen MT" pitchFamily="34" charset="0"/>
              </a:rPr>
              <a:t>1. Le projet Thames Gateway consiste à régénérer l’estuaire de la Tamise au niveau économique et urbain. Cette région abrite en effet quelques uns des quartiers les plus défavorisés du pays. Elle est caractérisée par une carence dans les transports en commun.  Le projet de transformation de ce territoire (environ 70 km, entre </a:t>
            </a:r>
            <a:r>
              <a:rPr lang="fr-FR" sz="1400" b="1" dirty="0" err="1" smtClean="0">
                <a:latin typeface="Tw Cen MT" pitchFamily="34" charset="0"/>
              </a:rPr>
              <a:t>Canary</a:t>
            </a:r>
            <a:r>
              <a:rPr lang="fr-FR" sz="1400" b="1" dirty="0" smtClean="0">
                <a:latin typeface="Tw Cen MT" pitchFamily="34" charset="0"/>
              </a:rPr>
              <a:t> Wharf à Londres et la mer du Nord /plus de 80 000 hectares) est mené par l’Etat. Sa mise en œuvre se fait par des Agences régionales de Développement</a:t>
            </a:r>
            <a:endParaRPr lang="fr-FR" sz="1400" b="1" dirty="0">
              <a:latin typeface="Tw Cen MT" pitchFamily="34" charset="0"/>
            </a:endParaRPr>
          </a:p>
        </p:txBody>
      </p:sp>
      <p:pic>
        <p:nvPicPr>
          <p:cNvPr id="12303" name="Picture 15"/>
          <p:cNvPicPr>
            <a:picLocks noChangeAspect="1" noChangeArrowheads="1"/>
          </p:cNvPicPr>
          <p:nvPr/>
        </p:nvPicPr>
        <p:blipFill>
          <a:blip r:embed="rId8"/>
          <a:srcRect/>
          <a:stretch>
            <a:fillRect/>
          </a:stretch>
        </p:blipFill>
        <p:spPr bwMode="auto">
          <a:xfrm>
            <a:off x="2643175" y="4267148"/>
            <a:ext cx="3689739" cy="2448000"/>
          </a:xfrm>
          <a:prstGeom prst="rect">
            <a:avLst/>
          </a:prstGeom>
          <a:noFill/>
          <a:ln w="9525">
            <a:solidFill>
              <a:srgbClr val="C00000"/>
            </a:solidFill>
            <a:miter lim="800000"/>
            <a:headEnd/>
            <a:tailEnd/>
          </a:ln>
          <a:effectLst/>
        </p:spPr>
      </p:pic>
      <p:sp>
        <p:nvSpPr>
          <p:cNvPr id="30" name="Rectangle 29"/>
          <p:cNvSpPr/>
          <p:nvPr/>
        </p:nvSpPr>
        <p:spPr>
          <a:xfrm>
            <a:off x="2571736" y="4286256"/>
            <a:ext cx="4643470" cy="246221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latin typeface="Tw Cen MT" pitchFamily="34" charset="0"/>
              </a:rPr>
              <a:t>2. La banlieue de Stratford, située à l’Est du Grand Londres a fait l’objet d’un total remaniement lorsque la ville fut désignée pour accueillir les JO de 2012. La décision d’y construire le village olympique ainsi que la majeure partie des équipements nécessaires au bon déroulement des jeux s’inscrit dans une stratégie de renouvellement urbain orchestré par l’Etat et la municipalité. La bonne accessibilité du lieu a transformé cette banlieue industrielle en déclin en un territoire compétitif et attractif économiquement. Mais cette transformation a un prix : la métamorphose totale du quartier et l’expropriation de plus de 1000 résidents.</a:t>
            </a:r>
            <a:endParaRPr lang="fr-FR" sz="1400" b="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1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770" decel="100000"/>
                                        <p:tgtEl>
                                          <p:spTgt spid="15"/>
                                        </p:tgtEl>
                                      </p:cBhvr>
                                    </p:animEffect>
                                    <p:animScale>
                                      <p:cBhvr>
                                        <p:cTn id="37" dur="770" decel="100000"/>
                                        <p:tgtEl>
                                          <p:spTgt spid="15"/>
                                        </p:tgtEl>
                                      </p:cBhvr>
                                      <p:from x="10000" y="10000"/>
                                      <p:to x="200000" y="450000"/>
                                    </p:animScale>
                                    <p:animScale>
                                      <p:cBhvr>
                                        <p:cTn id="38" dur="1230" accel="100000" fill="hold">
                                          <p:stCondLst>
                                            <p:cond delay="770"/>
                                          </p:stCondLst>
                                        </p:cTn>
                                        <p:tgtEl>
                                          <p:spTgt spid="15"/>
                                        </p:tgtEl>
                                      </p:cBhvr>
                                      <p:from x="200000" y="450000"/>
                                      <p:to x="100000" y="100000"/>
                                    </p:animScale>
                                    <p:set>
                                      <p:cBhvr>
                                        <p:cTn id="39" dur="770" fill="hold"/>
                                        <p:tgtEl>
                                          <p:spTgt spid="15"/>
                                        </p:tgtEl>
                                        <p:attrNameLst>
                                          <p:attrName>ppt_x</p:attrName>
                                        </p:attrNameLst>
                                      </p:cBhvr>
                                      <p:to>
                                        <p:strVal val="(0.5)"/>
                                      </p:to>
                                    </p:set>
                                    <p:anim from="(0.5)" to="(#ppt_x)" calcmode="lin" valueType="num">
                                      <p:cBhvr>
                                        <p:cTn id="40" dur="1230" accel="100000" fill="hold">
                                          <p:stCondLst>
                                            <p:cond delay="770"/>
                                          </p:stCondLst>
                                        </p:cTn>
                                        <p:tgtEl>
                                          <p:spTgt spid="15"/>
                                        </p:tgtEl>
                                        <p:attrNameLst>
                                          <p:attrName>ppt_x</p:attrName>
                                        </p:attrNameLst>
                                      </p:cBhvr>
                                    </p:anim>
                                    <p:set>
                                      <p:cBhvr>
                                        <p:cTn id="41" dur="770" fill="hold"/>
                                        <p:tgtEl>
                                          <p:spTgt spid="15"/>
                                        </p:tgtEl>
                                        <p:attrNameLst>
                                          <p:attrName>ppt_y</p:attrName>
                                        </p:attrNameLst>
                                      </p:cBhvr>
                                      <p:to>
                                        <p:strVal val="(#ppt_y+0.4)"/>
                                      </p:to>
                                    </p:set>
                                    <p:anim from="(#ppt_y+0.4)" to="(#ppt_y)" calcmode="lin" valueType="num">
                                      <p:cBhvr>
                                        <p:cTn id="42" dur="1230" accel="100000" fill="hold">
                                          <p:stCondLst>
                                            <p:cond delay="770"/>
                                          </p:stCondLst>
                                        </p:cTn>
                                        <p:tgtEl>
                                          <p:spTgt spid="15"/>
                                        </p:tgtEl>
                                        <p:attrNameLst>
                                          <p:attrName>ppt_y</p:attrName>
                                        </p:attrNameLst>
                                      </p:cBhvr>
                                    </p:anim>
                                  </p:childTnLst>
                                </p:cTn>
                              </p:par>
                            </p:childTnLst>
                          </p:cTn>
                        </p:par>
                        <p:par>
                          <p:cTn id="43" fill="hold">
                            <p:stCondLst>
                              <p:cond delay="2000"/>
                            </p:stCondLst>
                            <p:childTnLst>
                              <p:par>
                                <p:cTn id="44" presetID="5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770" decel="100000"/>
                                        <p:tgtEl>
                                          <p:spTgt spid="16"/>
                                        </p:tgtEl>
                                      </p:cBhvr>
                                    </p:animEffect>
                                    <p:animScale>
                                      <p:cBhvr>
                                        <p:cTn id="47" dur="770" decel="100000"/>
                                        <p:tgtEl>
                                          <p:spTgt spid="16"/>
                                        </p:tgtEl>
                                      </p:cBhvr>
                                      <p:from x="10000" y="10000"/>
                                      <p:to x="200000" y="450000"/>
                                    </p:animScale>
                                    <p:animScale>
                                      <p:cBhvr>
                                        <p:cTn id="48" dur="1230" accel="100000" fill="hold">
                                          <p:stCondLst>
                                            <p:cond delay="770"/>
                                          </p:stCondLst>
                                        </p:cTn>
                                        <p:tgtEl>
                                          <p:spTgt spid="16"/>
                                        </p:tgtEl>
                                      </p:cBhvr>
                                      <p:from x="200000" y="450000"/>
                                      <p:to x="100000" y="100000"/>
                                    </p:animScale>
                                    <p:set>
                                      <p:cBhvr>
                                        <p:cTn id="49" dur="770" fill="hold"/>
                                        <p:tgtEl>
                                          <p:spTgt spid="16"/>
                                        </p:tgtEl>
                                        <p:attrNameLst>
                                          <p:attrName>ppt_x</p:attrName>
                                        </p:attrNameLst>
                                      </p:cBhvr>
                                      <p:to>
                                        <p:strVal val="(0.5)"/>
                                      </p:to>
                                    </p:set>
                                    <p:anim from="(0.5)" to="(#ppt_x)" calcmode="lin" valueType="num">
                                      <p:cBhvr>
                                        <p:cTn id="50" dur="1230" accel="100000" fill="hold">
                                          <p:stCondLst>
                                            <p:cond delay="770"/>
                                          </p:stCondLst>
                                        </p:cTn>
                                        <p:tgtEl>
                                          <p:spTgt spid="16"/>
                                        </p:tgtEl>
                                        <p:attrNameLst>
                                          <p:attrName>ppt_x</p:attrName>
                                        </p:attrNameLst>
                                      </p:cBhvr>
                                    </p:anim>
                                    <p:set>
                                      <p:cBhvr>
                                        <p:cTn id="51" dur="770" fill="hold"/>
                                        <p:tgtEl>
                                          <p:spTgt spid="16"/>
                                        </p:tgtEl>
                                        <p:attrNameLst>
                                          <p:attrName>ppt_y</p:attrName>
                                        </p:attrNameLst>
                                      </p:cBhvr>
                                      <p:to>
                                        <p:strVal val="(#ppt_y+0.4)"/>
                                      </p:to>
                                    </p:set>
                                    <p:anim from="(#ppt_y+0.4)" to="(#ppt_y)" calcmode="lin" valueType="num">
                                      <p:cBhvr>
                                        <p:cTn id="52" dur="1230" accel="100000" fill="hold">
                                          <p:stCondLst>
                                            <p:cond delay="770"/>
                                          </p:stCondLst>
                                        </p:cTn>
                                        <p:tgtEl>
                                          <p:spTgt spid="16"/>
                                        </p:tgtEl>
                                        <p:attrNameLst>
                                          <p:attrName>ppt_y</p:attrName>
                                        </p:attrNameLst>
                                      </p:cBhvr>
                                    </p:anim>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2290"/>
                                        </p:tgtEl>
                                        <p:attrNameLst>
                                          <p:attrName>style.visibility</p:attrName>
                                        </p:attrNameLst>
                                      </p:cBhvr>
                                      <p:to>
                                        <p:strVal val="visible"/>
                                      </p:to>
                                    </p:set>
                                    <p:anim calcmode="lin" valueType="num">
                                      <p:cBhvr>
                                        <p:cTn id="57" dur="500" fill="hold"/>
                                        <p:tgtEl>
                                          <p:spTgt spid="12290"/>
                                        </p:tgtEl>
                                        <p:attrNameLst>
                                          <p:attrName>ppt_w</p:attrName>
                                        </p:attrNameLst>
                                      </p:cBhvr>
                                      <p:tavLst>
                                        <p:tav tm="0">
                                          <p:val>
                                            <p:fltVal val="0"/>
                                          </p:val>
                                        </p:tav>
                                        <p:tav tm="100000">
                                          <p:val>
                                            <p:strVal val="#ppt_w"/>
                                          </p:val>
                                        </p:tav>
                                      </p:tavLst>
                                    </p:anim>
                                    <p:anim calcmode="lin" valueType="num">
                                      <p:cBhvr>
                                        <p:cTn id="58" dur="500" fill="hold"/>
                                        <p:tgtEl>
                                          <p:spTgt spid="12290"/>
                                        </p:tgtEl>
                                        <p:attrNameLst>
                                          <p:attrName>ppt_h</p:attrName>
                                        </p:attrNameLst>
                                      </p:cBhvr>
                                      <p:tavLst>
                                        <p:tav tm="0">
                                          <p:val>
                                            <p:fltVal val="0"/>
                                          </p:val>
                                        </p:tav>
                                        <p:tav tm="100000">
                                          <p:val>
                                            <p:strVal val="#ppt_h"/>
                                          </p:val>
                                        </p:tav>
                                      </p:tavLst>
                                    </p:anim>
                                    <p:animEffect transition="in" filter="fade">
                                      <p:cBhvr>
                                        <p:cTn id="59" dur="500"/>
                                        <p:tgtEl>
                                          <p:spTgt spid="12290"/>
                                        </p:tgtEl>
                                      </p:cBhvr>
                                    </p:animEffect>
                                  </p:childTnLst>
                                </p:cTn>
                              </p:par>
                            </p:childTnLst>
                          </p:cTn>
                        </p:par>
                        <p:par>
                          <p:cTn id="60" fill="hold">
                            <p:stCondLst>
                              <p:cond delay="500"/>
                            </p:stCondLst>
                            <p:childTnLst>
                              <p:par>
                                <p:cTn id="61" presetID="53" presetClass="entr" presetSubtype="0" fill="hold" nodeType="afterEffect">
                                  <p:stCondLst>
                                    <p:cond delay="0"/>
                                  </p:stCondLst>
                                  <p:childTnLst>
                                    <p:set>
                                      <p:cBhvr>
                                        <p:cTn id="62" dur="1" fill="hold">
                                          <p:stCondLst>
                                            <p:cond delay="0"/>
                                          </p:stCondLst>
                                        </p:cTn>
                                        <p:tgtEl>
                                          <p:spTgt spid="12292"/>
                                        </p:tgtEl>
                                        <p:attrNameLst>
                                          <p:attrName>style.visibility</p:attrName>
                                        </p:attrNameLst>
                                      </p:cBhvr>
                                      <p:to>
                                        <p:strVal val="visible"/>
                                      </p:to>
                                    </p:set>
                                    <p:anim calcmode="lin" valueType="num">
                                      <p:cBhvr>
                                        <p:cTn id="63" dur="500" fill="hold"/>
                                        <p:tgtEl>
                                          <p:spTgt spid="12292"/>
                                        </p:tgtEl>
                                        <p:attrNameLst>
                                          <p:attrName>ppt_w</p:attrName>
                                        </p:attrNameLst>
                                      </p:cBhvr>
                                      <p:tavLst>
                                        <p:tav tm="0">
                                          <p:val>
                                            <p:fltVal val="0"/>
                                          </p:val>
                                        </p:tav>
                                        <p:tav tm="100000">
                                          <p:val>
                                            <p:strVal val="#ppt_w"/>
                                          </p:val>
                                        </p:tav>
                                      </p:tavLst>
                                    </p:anim>
                                    <p:anim calcmode="lin" valueType="num">
                                      <p:cBhvr>
                                        <p:cTn id="64" dur="500" fill="hold"/>
                                        <p:tgtEl>
                                          <p:spTgt spid="12292"/>
                                        </p:tgtEl>
                                        <p:attrNameLst>
                                          <p:attrName>ppt_h</p:attrName>
                                        </p:attrNameLst>
                                      </p:cBhvr>
                                      <p:tavLst>
                                        <p:tav tm="0">
                                          <p:val>
                                            <p:fltVal val="0"/>
                                          </p:val>
                                        </p:tav>
                                        <p:tav tm="100000">
                                          <p:val>
                                            <p:strVal val="#ppt_h"/>
                                          </p:val>
                                        </p:tav>
                                      </p:tavLst>
                                    </p:anim>
                                    <p:animEffect transition="in" filter="fade">
                                      <p:cBhvr>
                                        <p:cTn id="65" dur="500"/>
                                        <p:tgtEl>
                                          <p:spTgt spid="12292"/>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xit" presetSubtype="0" fill="hold" nodeType="clickEffect">
                                  <p:stCondLst>
                                    <p:cond delay="0"/>
                                  </p:stCondLst>
                                  <p:childTnLst>
                                    <p:anim calcmode="lin" valueType="num">
                                      <p:cBhvr>
                                        <p:cTn id="69" dur="1000"/>
                                        <p:tgtEl>
                                          <p:spTgt spid="12292"/>
                                        </p:tgtEl>
                                        <p:attrNameLst>
                                          <p:attrName>ppt_w</p:attrName>
                                        </p:attrNameLst>
                                      </p:cBhvr>
                                      <p:tavLst>
                                        <p:tav tm="0">
                                          <p:val>
                                            <p:strVal val="ppt_w"/>
                                          </p:val>
                                        </p:tav>
                                        <p:tav tm="100000">
                                          <p:val>
                                            <p:strVal val="ppt_w*0.70"/>
                                          </p:val>
                                        </p:tav>
                                      </p:tavLst>
                                    </p:anim>
                                    <p:anim calcmode="lin" valueType="num">
                                      <p:cBhvr>
                                        <p:cTn id="70" dur="1000"/>
                                        <p:tgtEl>
                                          <p:spTgt spid="12292"/>
                                        </p:tgtEl>
                                        <p:attrNameLst>
                                          <p:attrName>ppt_h</p:attrName>
                                        </p:attrNameLst>
                                      </p:cBhvr>
                                      <p:tavLst>
                                        <p:tav tm="0">
                                          <p:val>
                                            <p:strVal val="ppt_h"/>
                                          </p:val>
                                        </p:tav>
                                        <p:tav tm="100000">
                                          <p:val>
                                            <p:strVal val="ppt_h"/>
                                          </p:val>
                                        </p:tav>
                                      </p:tavLst>
                                    </p:anim>
                                    <p:animEffect transition="out" filter="fade">
                                      <p:cBhvr>
                                        <p:cTn id="71" dur="1000"/>
                                        <p:tgtEl>
                                          <p:spTgt spid="12292"/>
                                        </p:tgtEl>
                                      </p:cBhvr>
                                    </p:animEffect>
                                    <p:set>
                                      <p:cBhvr>
                                        <p:cTn id="72" dur="1" fill="hold">
                                          <p:stCondLst>
                                            <p:cond delay="999"/>
                                          </p:stCondLst>
                                        </p:cTn>
                                        <p:tgtEl>
                                          <p:spTgt spid="12292"/>
                                        </p:tgtEl>
                                        <p:attrNameLst>
                                          <p:attrName>style.visibility</p:attrName>
                                        </p:attrNameLst>
                                      </p:cBhvr>
                                      <p:to>
                                        <p:strVal val="hidden"/>
                                      </p:to>
                                    </p:set>
                                  </p:childTnLst>
                                </p:cTn>
                              </p:par>
                              <p:par>
                                <p:cTn id="73" presetID="55" presetClass="exit" presetSubtype="0" fill="hold" nodeType="withEffect">
                                  <p:stCondLst>
                                    <p:cond delay="0"/>
                                  </p:stCondLst>
                                  <p:childTnLst>
                                    <p:anim calcmode="lin" valueType="num">
                                      <p:cBhvr>
                                        <p:cTn id="74" dur="1000"/>
                                        <p:tgtEl>
                                          <p:spTgt spid="12290"/>
                                        </p:tgtEl>
                                        <p:attrNameLst>
                                          <p:attrName>ppt_w</p:attrName>
                                        </p:attrNameLst>
                                      </p:cBhvr>
                                      <p:tavLst>
                                        <p:tav tm="0">
                                          <p:val>
                                            <p:strVal val="ppt_w"/>
                                          </p:val>
                                        </p:tav>
                                        <p:tav tm="100000">
                                          <p:val>
                                            <p:strVal val="ppt_w*0.70"/>
                                          </p:val>
                                        </p:tav>
                                      </p:tavLst>
                                    </p:anim>
                                    <p:anim calcmode="lin" valueType="num">
                                      <p:cBhvr>
                                        <p:cTn id="75" dur="1000"/>
                                        <p:tgtEl>
                                          <p:spTgt spid="12290"/>
                                        </p:tgtEl>
                                        <p:attrNameLst>
                                          <p:attrName>ppt_h</p:attrName>
                                        </p:attrNameLst>
                                      </p:cBhvr>
                                      <p:tavLst>
                                        <p:tav tm="0">
                                          <p:val>
                                            <p:strVal val="ppt_h"/>
                                          </p:val>
                                        </p:tav>
                                        <p:tav tm="100000">
                                          <p:val>
                                            <p:strVal val="ppt_h"/>
                                          </p:val>
                                        </p:tav>
                                      </p:tavLst>
                                    </p:anim>
                                    <p:animEffect transition="out" filter="fade">
                                      <p:cBhvr>
                                        <p:cTn id="76" dur="1000"/>
                                        <p:tgtEl>
                                          <p:spTgt spid="12290"/>
                                        </p:tgtEl>
                                      </p:cBhvr>
                                    </p:animEffect>
                                    <p:set>
                                      <p:cBhvr>
                                        <p:cTn id="77" dur="1" fill="hold">
                                          <p:stCondLst>
                                            <p:cond delay="999"/>
                                          </p:stCondLst>
                                        </p:cTn>
                                        <p:tgtEl>
                                          <p:spTgt spid="1229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51"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770" decel="100000"/>
                                        <p:tgtEl>
                                          <p:spTgt spid="17"/>
                                        </p:tgtEl>
                                      </p:cBhvr>
                                    </p:animEffect>
                                    <p:animScale>
                                      <p:cBhvr>
                                        <p:cTn id="83" dur="770" decel="100000"/>
                                        <p:tgtEl>
                                          <p:spTgt spid="17"/>
                                        </p:tgtEl>
                                      </p:cBhvr>
                                      <p:from x="10000" y="10000"/>
                                      <p:to x="200000" y="450000"/>
                                    </p:animScale>
                                    <p:animScale>
                                      <p:cBhvr>
                                        <p:cTn id="84" dur="1230" accel="100000" fill="hold">
                                          <p:stCondLst>
                                            <p:cond delay="770"/>
                                          </p:stCondLst>
                                        </p:cTn>
                                        <p:tgtEl>
                                          <p:spTgt spid="17"/>
                                        </p:tgtEl>
                                      </p:cBhvr>
                                      <p:from x="200000" y="450000"/>
                                      <p:to x="100000" y="100000"/>
                                    </p:animScale>
                                    <p:set>
                                      <p:cBhvr>
                                        <p:cTn id="85" dur="770" fill="hold"/>
                                        <p:tgtEl>
                                          <p:spTgt spid="17"/>
                                        </p:tgtEl>
                                        <p:attrNameLst>
                                          <p:attrName>ppt_x</p:attrName>
                                        </p:attrNameLst>
                                      </p:cBhvr>
                                      <p:to>
                                        <p:strVal val="(0.5)"/>
                                      </p:to>
                                    </p:set>
                                    <p:anim from="(0.5)" to="(#ppt_x)" calcmode="lin" valueType="num">
                                      <p:cBhvr>
                                        <p:cTn id="86" dur="1230" accel="100000" fill="hold">
                                          <p:stCondLst>
                                            <p:cond delay="770"/>
                                          </p:stCondLst>
                                        </p:cTn>
                                        <p:tgtEl>
                                          <p:spTgt spid="17"/>
                                        </p:tgtEl>
                                        <p:attrNameLst>
                                          <p:attrName>ppt_x</p:attrName>
                                        </p:attrNameLst>
                                      </p:cBhvr>
                                    </p:anim>
                                    <p:set>
                                      <p:cBhvr>
                                        <p:cTn id="87" dur="770" fill="hold"/>
                                        <p:tgtEl>
                                          <p:spTgt spid="17"/>
                                        </p:tgtEl>
                                        <p:attrNameLst>
                                          <p:attrName>ppt_y</p:attrName>
                                        </p:attrNameLst>
                                      </p:cBhvr>
                                      <p:to>
                                        <p:strVal val="(#ppt_y+0.4)"/>
                                      </p:to>
                                    </p:set>
                                    <p:anim from="(#ppt_y+0.4)" to="(#ppt_y)" calcmode="lin" valueType="num">
                                      <p:cBhvr>
                                        <p:cTn id="88" dur="1230" accel="100000" fill="hold">
                                          <p:stCondLst>
                                            <p:cond delay="770"/>
                                          </p:stCondLst>
                                        </p:cTn>
                                        <p:tgtEl>
                                          <p:spTgt spid="17"/>
                                        </p:tgtEl>
                                        <p:attrNameLst>
                                          <p:attrName>ppt_y</p:attrName>
                                        </p:attrNameLst>
                                      </p:cBhvr>
                                    </p:anim>
                                  </p:childTnLst>
                                </p:cTn>
                              </p:par>
                            </p:childTnLst>
                          </p:cTn>
                        </p:par>
                        <p:par>
                          <p:cTn id="89" fill="hold">
                            <p:stCondLst>
                              <p:cond delay="2000"/>
                            </p:stCondLst>
                            <p:childTnLst>
                              <p:par>
                                <p:cTn id="90" presetID="53" presetClass="entr" presetSubtype="0" fill="hold" nodeType="afterEffect">
                                  <p:stCondLst>
                                    <p:cond delay="0"/>
                                  </p:stCondLst>
                                  <p:childTnLst>
                                    <p:set>
                                      <p:cBhvr>
                                        <p:cTn id="91" dur="1" fill="hold">
                                          <p:stCondLst>
                                            <p:cond delay="0"/>
                                          </p:stCondLst>
                                        </p:cTn>
                                        <p:tgtEl>
                                          <p:spTgt spid="12294"/>
                                        </p:tgtEl>
                                        <p:attrNameLst>
                                          <p:attrName>style.visibility</p:attrName>
                                        </p:attrNameLst>
                                      </p:cBhvr>
                                      <p:to>
                                        <p:strVal val="visible"/>
                                      </p:to>
                                    </p:set>
                                    <p:anim calcmode="lin" valueType="num">
                                      <p:cBhvr>
                                        <p:cTn id="92" dur="500" fill="hold"/>
                                        <p:tgtEl>
                                          <p:spTgt spid="12294"/>
                                        </p:tgtEl>
                                        <p:attrNameLst>
                                          <p:attrName>ppt_w</p:attrName>
                                        </p:attrNameLst>
                                      </p:cBhvr>
                                      <p:tavLst>
                                        <p:tav tm="0">
                                          <p:val>
                                            <p:fltVal val="0"/>
                                          </p:val>
                                        </p:tav>
                                        <p:tav tm="100000">
                                          <p:val>
                                            <p:strVal val="#ppt_w"/>
                                          </p:val>
                                        </p:tav>
                                      </p:tavLst>
                                    </p:anim>
                                    <p:anim calcmode="lin" valueType="num">
                                      <p:cBhvr>
                                        <p:cTn id="93" dur="500" fill="hold"/>
                                        <p:tgtEl>
                                          <p:spTgt spid="12294"/>
                                        </p:tgtEl>
                                        <p:attrNameLst>
                                          <p:attrName>ppt_h</p:attrName>
                                        </p:attrNameLst>
                                      </p:cBhvr>
                                      <p:tavLst>
                                        <p:tav tm="0">
                                          <p:val>
                                            <p:fltVal val="0"/>
                                          </p:val>
                                        </p:tav>
                                        <p:tav tm="100000">
                                          <p:val>
                                            <p:strVal val="#ppt_h"/>
                                          </p:val>
                                        </p:tav>
                                      </p:tavLst>
                                    </p:anim>
                                    <p:animEffect transition="in" filter="fade">
                                      <p:cBhvr>
                                        <p:cTn id="94" dur="500"/>
                                        <p:tgtEl>
                                          <p:spTgt spid="12294"/>
                                        </p:tgtEl>
                                      </p:cBhvr>
                                    </p:animEffect>
                                  </p:childTnLst>
                                </p:cTn>
                              </p:par>
                            </p:childTnLst>
                          </p:cTn>
                        </p:par>
                      </p:childTnLst>
                    </p:cTn>
                  </p:par>
                  <p:par>
                    <p:cTn id="95" fill="hold">
                      <p:stCondLst>
                        <p:cond delay="indefinite"/>
                      </p:stCondLst>
                      <p:childTnLst>
                        <p:par>
                          <p:cTn id="96" fill="hold">
                            <p:stCondLst>
                              <p:cond delay="0"/>
                            </p:stCondLst>
                            <p:childTnLst>
                              <p:par>
                                <p:cTn id="97" presetID="55" presetClass="exit" presetSubtype="0" fill="hold" nodeType="clickEffect">
                                  <p:stCondLst>
                                    <p:cond delay="0"/>
                                  </p:stCondLst>
                                  <p:childTnLst>
                                    <p:anim calcmode="lin" valueType="num">
                                      <p:cBhvr>
                                        <p:cTn id="98" dur="1000"/>
                                        <p:tgtEl>
                                          <p:spTgt spid="12294"/>
                                        </p:tgtEl>
                                        <p:attrNameLst>
                                          <p:attrName>ppt_w</p:attrName>
                                        </p:attrNameLst>
                                      </p:cBhvr>
                                      <p:tavLst>
                                        <p:tav tm="0">
                                          <p:val>
                                            <p:strVal val="ppt_w"/>
                                          </p:val>
                                        </p:tav>
                                        <p:tav tm="100000">
                                          <p:val>
                                            <p:strVal val="ppt_w*0.70"/>
                                          </p:val>
                                        </p:tav>
                                      </p:tavLst>
                                    </p:anim>
                                    <p:anim calcmode="lin" valueType="num">
                                      <p:cBhvr>
                                        <p:cTn id="99" dur="1000"/>
                                        <p:tgtEl>
                                          <p:spTgt spid="12294"/>
                                        </p:tgtEl>
                                        <p:attrNameLst>
                                          <p:attrName>ppt_h</p:attrName>
                                        </p:attrNameLst>
                                      </p:cBhvr>
                                      <p:tavLst>
                                        <p:tav tm="0">
                                          <p:val>
                                            <p:strVal val="ppt_h"/>
                                          </p:val>
                                        </p:tav>
                                        <p:tav tm="100000">
                                          <p:val>
                                            <p:strVal val="ppt_h"/>
                                          </p:val>
                                        </p:tav>
                                      </p:tavLst>
                                    </p:anim>
                                    <p:animEffect transition="out" filter="fade">
                                      <p:cBhvr>
                                        <p:cTn id="100" dur="1000"/>
                                        <p:tgtEl>
                                          <p:spTgt spid="12294"/>
                                        </p:tgtEl>
                                      </p:cBhvr>
                                    </p:animEffect>
                                    <p:set>
                                      <p:cBhvr>
                                        <p:cTn id="101" dur="1" fill="hold">
                                          <p:stCondLst>
                                            <p:cond delay="999"/>
                                          </p:stCondLst>
                                        </p:cTn>
                                        <p:tgtEl>
                                          <p:spTgt spid="12294"/>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51"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770" decel="100000"/>
                                        <p:tgtEl>
                                          <p:spTgt spid="18"/>
                                        </p:tgtEl>
                                      </p:cBhvr>
                                    </p:animEffect>
                                    <p:animScale>
                                      <p:cBhvr>
                                        <p:cTn id="107" dur="770" decel="100000"/>
                                        <p:tgtEl>
                                          <p:spTgt spid="18"/>
                                        </p:tgtEl>
                                      </p:cBhvr>
                                      <p:from x="10000" y="10000"/>
                                      <p:to x="200000" y="450000"/>
                                    </p:animScale>
                                    <p:animScale>
                                      <p:cBhvr>
                                        <p:cTn id="108" dur="1230" accel="100000" fill="hold">
                                          <p:stCondLst>
                                            <p:cond delay="770"/>
                                          </p:stCondLst>
                                        </p:cTn>
                                        <p:tgtEl>
                                          <p:spTgt spid="18"/>
                                        </p:tgtEl>
                                      </p:cBhvr>
                                      <p:from x="200000" y="450000"/>
                                      <p:to x="100000" y="100000"/>
                                    </p:animScale>
                                    <p:set>
                                      <p:cBhvr>
                                        <p:cTn id="109" dur="770" fill="hold"/>
                                        <p:tgtEl>
                                          <p:spTgt spid="18"/>
                                        </p:tgtEl>
                                        <p:attrNameLst>
                                          <p:attrName>ppt_x</p:attrName>
                                        </p:attrNameLst>
                                      </p:cBhvr>
                                      <p:to>
                                        <p:strVal val="(0.5)"/>
                                      </p:to>
                                    </p:set>
                                    <p:anim from="(0.5)" to="(#ppt_x)" calcmode="lin" valueType="num">
                                      <p:cBhvr>
                                        <p:cTn id="110" dur="1230" accel="100000" fill="hold">
                                          <p:stCondLst>
                                            <p:cond delay="770"/>
                                          </p:stCondLst>
                                        </p:cTn>
                                        <p:tgtEl>
                                          <p:spTgt spid="18"/>
                                        </p:tgtEl>
                                        <p:attrNameLst>
                                          <p:attrName>ppt_x</p:attrName>
                                        </p:attrNameLst>
                                      </p:cBhvr>
                                    </p:anim>
                                    <p:set>
                                      <p:cBhvr>
                                        <p:cTn id="111" dur="770" fill="hold"/>
                                        <p:tgtEl>
                                          <p:spTgt spid="18"/>
                                        </p:tgtEl>
                                        <p:attrNameLst>
                                          <p:attrName>ppt_y</p:attrName>
                                        </p:attrNameLst>
                                      </p:cBhvr>
                                      <p:to>
                                        <p:strVal val="(#ppt_y+0.4)"/>
                                      </p:to>
                                    </p:set>
                                    <p:anim from="(#ppt_y+0.4)" to="(#ppt_y)" calcmode="lin" valueType="num">
                                      <p:cBhvr>
                                        <p:cTn id="112" dur="1230" accel="100000" fill="hold">
                                          <p:stCondLst>
                                            <p:cond delay="770"/>
                                          </p:stCondLst>
                                        </p:cTn>
                                        <p:tgtEl>
                                          <p:spTgt spid="18"/>
                                        </p:tgtEl>
                                        <p:attrNameLst>
                                          <p:attrName>ppt_y</p:attrName>
                                        </p:attrNameLst>
                                      </p:cBhvr>
                                    </p:anim>
                                  </p:childTnLst>
                                </p:cTn>
                              </p:par>
                            </p:childTnLst>
                          </p:cTn>
                        </p:par>
                      </p:childTnLst>
                    </p:cTn>
                  </p:par>
                  <p:par>
                    <p:cTn id="113" fill="hold">
                      <p:stCondLst>
                        <p:cond delay="indefinite"/>
                      </p:stCondLst>
                      <p:childTnLst>
                        <p:par>
                          <p:cTn id="114" fill="hold">
                            <p:stCondLst>
                              <p:cond delay="0"/>
                            </p:stCondLst>
                            <p:childTnLst>
                              <p:par>
                                <p:cTn id="115" presetID="51"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fade">
                                      <p:cBhvr>
                                        <p:cTn id="117" dur="770" decel="100000"/>
                                        <p:tgtEl>
                                          <p:spTgt spid="19"/>
                                        </p:tgtEl>
                                      </p:cBhvr>
                                    </p:animEffect>
                                    <p:animScale>
                                      <p:cBhvr>
                                        <p:cTn id="118" dur="770" decel="100000"/>
                                        <p:tgtEl>
                                          <p:spTgt spid="19"/>
                                        </p:tgtEl>
                                      </p:cBhvr>
                                      <p:from x="10000" y="10000"/>
                                      <p:to x="200000" y="450000"/>
                                    </p:animScale>
                                    <p:animScale>
                                      <p:cBhvr>
                                        <p:cTn id="119" dur="1230" accel="100000" fill="hold">
                                          <p:stCondLst>
                                            <p:cond delay="770"/>
                                          </p:stCondLst>
                                        </p:cTn>
                                        <p:tgtEl>
                                          <p:spTgt spid="19"/>
                                        </p:tgtEl>
                                      </p:cBhvr>
                                      <p:from x="200000" y="450000"/>
                                      <p:to x="100000" y="100000"/>
                                    </p:animScale>
                                    <p:set>
                                      <p:cBhvr>
                                        <p:cTn id="120" dur="770" fill="hold"/>
                                        <p:tgtEl>
                                          <p:spTgt spid="19"/>
                                        </p:tgtEl>
                                        <p:attrNameLst>
                                          <p:attrName>ppt_x</p:attrName>
                                        </p:attrNameLst>
                                      </p:cBhvr>
                                      <p:to>
                                        <p:strVal val="(0.5)"/>
                                      </p:to>
                                    </p:set>
                                    <p:anim from="(0.5)" to="(#ppt_x)" calcmode="lin" valueType="num">
                                      <p:cBhvr>
                                        <p:cTn id="121" dur="1230" accel="100000" fill="hold">
                                          <p:stCondLst>
                                            <p:cond delay="770"/>
                                          </p:stCondLst>
                                        </p:cTn>
                                        <p:tgtEl>
                                          <p:spTgt spid="19"/>
                                        </p:tgtEl>
                                        <p:attrNameLst>
                                          <p:attrName>ppt_x</p:attrName>
                                        </p:attrNameLst>
                                      </p:cBhvr>
                                    </p:anim>
                                    <p:set>
                                      <p:cBhvr>
                                        <p:cTn id="122" dur="770" fill="hold"/>
                                        <p:tgtEl>
                                          <p:spTgt spid="19"/>
                                        </p:tgtEl>
                                        <p:attrNameLst>
                                          <p:attrName>ppt_y</p:attrName>
                                        </p:attrNameLst>
                                      </p:cBhvr>
                                      <p:to>
                                        <p:strVal val="(#ppt_y+0.4)"/>
                                      </p:to>
                                    </p:set>
                                    <p:anim from="(#ppt_y+0.4)" to="(#ppt_y)" calcmode="lin" valueType="num">
                                      <p:cBhvr>
                                        <p:cTn id="123" dur="1230" accel="100000" fill="hold">
                                          <p:stCondLst>
                                            <p:cond delay="770"/>
                                          </p:stCondLst>
                                        </p:cTn>
                                        <p:tgtEl>
                                          <p:spTgt spid="19"/>
                                        </p:tgtEl>
                                        <p:attrNameLst>
                                          <p:attrName>ppt_y</p:attrName>
                                        </p:attrNameLst>
                                      </p:cBhvr>
                                    </p:anim>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nodeType="clickEffect">
                                  <p:stCondLst>
                                    <p:cond delay="0"/>
                                  </p:stCondLst>
                                  <p:childTnLst>
                                    <p:set>
                                      <p:cBhvr>
                                        <p:cTn id="127" dur="1" fill="hold">
                                          <p:stCondLst>
                                            <p:cond delay="0"/>
                                          </p:stCondLst>
                                        </p:cTn>
                                        <p:tgtEl>
                                          <p:spTgt spid="12296"/>
                                        </p:tgtEl>
                                        <p:attrNameLst>
                                          <p:attrName>style.visibility</p:attrName>
                                        </p:attrNameLst>
                                      </p:cBhvr>
                                      <p:to>
                                        <p:strVal val="visible"/>
                                      </p:to>
                                    </p:set>
                                    <p:anim calcmode="lin" valueType="num">
                                      <p:cBhvr>
                                        <p:cTn id="128" dur="500" fill="hold"/>
                                        <p:tgtEl>
                                          <p:spTgt spid="12296"/>
                                        </p:tgtEl>
                                        <p:attrNameLst>
                                          <p:attrName>ppt_w</p:attrName>
                                        </p:attrNameLst>
                                      </p:cBhvr>
                                      <p:tavLst>
                                        <p:tav tm="0">
                                          <p:val>
                                            <p:fltVal val="0"/>
                                          </p:val>
                                        </p:tav>
                                        <p:tav tm="100000">
                                          <p:val>
                                            <p:strVal val="#ppt_w"/>
                                          </p:val>
                                        </p:tav>
                                      </p:tavLst>
                                    </p:anim>
                                    <p:anim calcmode="lin" valueType="num">
                                      <p:cBhvr>
                                        <p:cTn id="129" dur="500" fill="hold"/>
                                        <p:tgtEl>
                                          <p:spTgt spid="12296"/>
                                        </p:tgtEl>
                                        <p:attrNameLst>
                                          <p:attrName>ppt_h</p:attrName>
                                        </p:attrNameLst>
                                      </p:cBhvr>
                                      <p:tavLst>
                                        <p:tav tm="0">
                                          <p:val>
                                            <p:fltVal val="0"/>
                                          </p:val>
                                        </p:tav>
                                        <p:tav tm="100000">
                                          <p:val>
                                            <p:strVal val="#ppt_h"/>
                                          </p:val>
                                        </p:tav>
                                      </p:tavLst>
                                    </p:anim>
                                    <p:animEffect transition="in" filter="fade">
                                      <p:cBhvr>
                                        <p:cTn id="130" dur="500"/>
                                        <p:tgtEl>
                                          <p:spTgt spid="12296"/>
                                        </p:tgtEl>
                                      </p:cBhvr>
                                    </p:animEffect>
                                  </p:childTnLst>
                                </p:cTn>
                              </p:par>
                            </p:childTnLst>
                          </p:cTn>
                        </p:par>
                        <p:par>
                          <p:cTn id="131" fill="hold">
                            <p:stCondLst>
                              <p:cond delay="500"/>
                            </p:stCondLst>
                            <p:childTnLst>
                              <p:par>
                                <p:cTn id="132" presetID="53" presetClass="entr" presetSubtype="0" fill="hold" grpId="0"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childTnLst>
                    </p:cTn>
                  </p:par>
                  <p:par>
                    <p:cTn id="137" fill="hold">
                      <p:stCondLst>
                        <p:cond delay="indefinite"/>
                      </p:stCondLst>
                      <p:childTnLst>
                        <p:par>
                          <p:cTn id="138" fill="hold">
                            <p:stCondLst>
                              <p:cond delay="0"/>
                            </p:stCondLst>
                            <p:childTnLst>
                              <p:par>
                                <p:cTn id="139" presetID="55" presetClass="exit" presetSubtype="0" fill="hold" nodeType="clickEffect">
                                  <p:stCondLst>
                                    <p:cond delay="0"/>
                                  </p:stCondLst>
                                  <p:childTnLst>
                                    <p:anim calcmode="lin" valueType="num">
                                      <p:cBhvr>
                                        <p:cTn id="140" dur="1000"/>
                                        <p:tgtEl>
                                          <p:spTgt spid="12296"/>
                                        </p:tgtEl>
                                        <p:attrNameLst>
                                          <p:attrName>ppt_w</p:attrName>
                                        </p:attrNameLst>
                                      </p:cBhvr>
                                      <p:tavLst>
                                        <p:tav tm="0">
                                          <p:val>
                                            <p:strVal val="ppt_w"/>
                                          </p:val>
                                        </p:tav>
                                        <p:tav tm="100000">
                                          <p:val>
                                            <p:strVal val="ppt_w*0.70"/>
                                          </p:val>
                                        </p:tav>
                                      </p:tavLst>
                                    </p:anim>
                                    <p:anim calcmode="lin" valueType="num">
                                      <p:cBhvr>
                                        <p:cTn id="141" dur="1000"/>
                                        <p:tgtEl>
                                          <p:spTgt spid="12296"/>
                                        </p:tgtEl>
                                        <p:attrNameLst>
                                          <p:attrName>ppt_h</p:attrName>
                                        </p:attrNameLst>
                                      </p:cBhvr>
                                      <p:tavLst>
                                        <p:tav tm="0">
                                          <p:val>
                                            <p:strVal val="ppt_h"/>
                                          </p:val>
                                        </p:tav>
                                        <p:tav tm="100000">
                                          <p:val>
                                            <p:strVal val="ppt_h"/>
                                          </p:val>
                                        </p:tav>
                                      </p:tavLst>
                                    </p:anim>
                                    <p:animEffect transition="out" filter="fade">
                                      <p:cBhvr>
                                        <p:cTn id="142" dur="1000"/>
                                        <p:tgtEl>
                                          <p:spTgt spid="12296"/>
                                        </p:tgtEl>
                                      </p:cBhvr>
                                    </p:animEffect>
                                    <p:set>
                                      <p:cBhvr>
                                        <p:cTn id="143" dur="1" fill="hold">
                                          <p:stCondLst>
                                            <p:cond delay="999"/>
                                          </p:stCondLst>
                                        </p:cTn>
                                        <p:tgtEl>
                                          <p:spTgt spid="12296"/>
                                        </p:tgtEl>
                                        <p:attrNameLst>
                                          <p:attrName>style.visibility</p:attrName>
                                        </p:attrNameLst>
                                      </p:cBhvr>
                                      <p:to>
                                        <p:strVal val="hidden"/>
                                      </p:to>
                                    </p:set>
                                  </p:childTnLst>
                                </p:cTn>
                              </p:par>
                              <p:par>
                                <p:cTn id="144" presetID="55" presetClass="exit" presetSubtype="0" fill="hold" grpId="1" nodeType="withEffect">
                                  <p:stCondLst>
                                    <p:cond delay="0"/>
                                  </p:stCondLst>
                                  <p:childTnLst>
                                    <p:anim calcmode="lin" valueType="num">
                                      <p:cBhvr>
                                        <p:cTn id="145" dur="1000"/>
                                        <p:tgtEl>
                                          <p:spTgt spid="21"/>
                                        </p:tgtEl>
                                        <p:attrNameLst>
                                          <p:attrName>ppt_w</p:attrName>
                                        </p:attrNameLst>
                                      </p:cBhvr>
                                      <p:tavLst>
                                        <p:tav tm="0">
                                          <p:val>
                                            <p:strVal val="ppt_w"/>
                                          </p:val>
                                        </p:tav>
                                        <p:tav tm="100000">
                                          <p:val>
                                            <p:strVal val="ppt_w*0.70"/>
                                          </p:val>
                                        </p:tav>
                                      </p:tavLst>
                                    </p:anim>
                                    <p:anim calcmode="lin" valueType="num">
                                      <p:cBhvr>
                                        <p:cTn id="146" dur="1000"/>
                                        <p:tgtEl>
                                          <p:spTgt spid="21"/>
                                        </p:tgtEl>
                                        <p:attrNameLst>
                                          <p:attrName>ppt_h</p:attrName>
                                        </p:attrNameLst>
                                      </p:cBhvr>
                                      <p:tavLst>
                                        <p:tav tm="0">
                                          <p:val>
                                            <p:strVal val="ppt_h"/>
                                          </p:val>
                                        </p:tav>
                                        <p:tav tm="100000">
                                          <p:val>
                                            <p:strVal val="ppt_h"/>
                                          </p:val>
                                        </p:tav>
                                      </p:tavLst>
                                    </p:anim>
                                    <p:animEffect transition="out" filter="fade">
                                      <p:cBhvr>
                                        <p:cTn id="147" dur="1000"/>
                                        <p:tgtEl>
                                          <p:spTgt spid="21"/>
                                        </p:tgtEl>
                                      </p:cBhvr>
                                    </p:animEffect>
                                    <p:set>
                                      <p:cBhvr>
                                        <p:cTn id="148" dur="1" fill="hold">
                                          <p:stCondLst>
                                            <p:cond delay="999"/>
                                          </p:stCondLst>
                                        </p:cTn>
                                        <p:tgtEl>
                                          <p:spTgt spid="21"/>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51" presetClass="entr" presetSubtype="0" fill="hold" grpId="0" nodeType="clickEffect">
                                  <p:stCondLst>
                                    <p:cond delay="0"/>
                                  </p:stCondLst>
                                  <p:childTnLst>
                                    <p:set>
                                      <p:cBhvr>
                                        <p:cTn id="152" dur="1" fill="hold">
                                          <p:stCondLst>
                                            <p:cond delay="0"/>
                                          </p:stCondLst>
                                        </p:cTn>
                                        <p:tgtEl>
                                          <p:spTgt spid="22"/>
                                        </p:tgtEl>
                                        <p:attrNameLst>
                                          <p:attrName>style.visibility</p:attrName>
                                        </p:attrNameLst>
                                      </p:cBhvr>
                                      <p:to>
                                        <p:strVal val="visible"/>
                                      </p:to>
                                    </p:set>
                                    <p:animEffect transition="in" filter="fade">
                                      <p:cBhvr>
                                        <p:cTn id="153" dur="770" decel="100000"/>
                                        <p:tgtEl>
                                          <p:spTgt spid="22"/>
                                        </p:tgtEl>
                                      </p:cBhvr>
                                    </p:animEffect>
                                    <p:animScale>
                                      <p:cBhvr>
                                        <p:cTn id="154" dur="770" decel="100000"/>
                                        <p:tgtEl>
                                          <p:spTgt spid="22"/>
                                        </p:tgtEl>
                                      </p:cBhvr>
                                      <p:from x="10000" y="10000"/>
                                      <p:to x="200000" y="450000"/>
                                    </p:animScale>
                                    <p:animScale>
                                      <p:cBhvr>
                                        <p:cTn id="155" dur="1230" accel="100000" fill="hold">
                                          <p:stCondLst>
                                            <p:cond delay="770"/>
                                          </p:stCondLst>
                                        </p:cTn>
                                        <p:tgtEl>
                                          <p:spTgt spid="22"/>
                                        </p:tgtEl>
                                      </p:cBhvr>
                                      <p:from x="200000" y="450000"/>
                                      <p:to x="100000" y="100000"/>
                                    </p:animScale>
                                    <p:set>
                                      <p:cBhvr>
                                        <p:cTn id="156" dur="770" fill="hold"/>
                                        <p:tgtEl>
                                          <p:spTgt spid="22"/>
                                        </p:tgtEl>
                                        <p:attrNameLst>
                                          <p:attrName>ppt_x</p:attrName>
                                        </p:attrNameLst>
                                      </p:cBhvr>
                                      <p:to>
                                        <p:strVal val="(0.5)"/>
                                      </p:to>
                                    </p:set>
                                    <p:anim from="(0.5)" to="(#ppt_x)" calcmode="lin" valueType="num">
                                      <p:cBhvr>
                                        <p:cTn id="157" dur="1230" accel="100000" fill="hold">
                                          <p:stCondLst>
                                            <p:cond delay="770"/>
                                          </p:stCondLst>
                                        </p:cTn>
                                        <p:tgtEl>
                                          <p:spTgt spid="22"/>
                                        </p:tgtEl>
                                        <p:attrNameLst>
                                          <p:attrName>ppt_x</p:attrName>
                                        </p:attrNameLst>
                                      </p:cBhvr>
                                    </p:anim>
                                    <p:set>
                                      <p:cBhvr>
                                        <p:cTn id="158" dur="770" fill="hold"/>
                                        <p:tgtEl>
                                          <p:spTgt spid="22"/>
                                        </p:tgtEl>
                                        <p:attrNameLst>
                                          <p:attrName>ppt_y</p:attrName>
                                        </p:attrNameLst>
                                      </p:cBhvr>
                                      <p:to>
                                        <p:strVal val="(#ppt_y+0.4)"/>
                                      </p:to>
                                    </p:set>
                                    <p:anim from="(#ppt_y+0.4)" to="(#ppt_y)" calcmode="lin" valueType="num">
                                      <p:cBhvr>
                                        <p:cTn id="159" dur="1230" accel="100000" fill="hold">
                                          <p:stCondLst>
                                            <p:cond delay="770"/>
                                          </p:stCondLst>
                                        </p:cTn>
                                        <p:tgtEl>
                                          <p:spTgt spid="22"/>
                                        </p:tgtEl>
                                        <p:attrNameLst>
                                          <p:attrName>ppt_y</p:attrName>
                                        </p:attrNameLst>
                                      </p:cBhvr>
                                    </p:anim>
                                  </p:childTnLst>
                                </p:cTn>
                              </p:par>
                            </p:childTnLst>
                          </p:cTn>
                        </p:par>
                      </p:childTnLst>
                    </p:cTn>
                  </p:par>
                  <p:par>
                    <p:cTn id="160" fill="hold">
                      <p:stCondLst>
                        <p:cond delay="indefinite"/>
                      </p:stCondLst>
                      <p:childTnLst>
                        <p:par>
                          <p:cTn id="161" fill="hold">
                            <p:stCondLst>
                              <p:cond delay="0"/>
                            </p:stCondLst>
                            <p:childTnLst>
                              <p:par>
                                <p:cTn id="162" presetID="53" presetClass="entr" presetSubtype="0" fill="hold" nodeType="clickEffect">
                                  <p:stCondLst>
                                    <p:cond delay="0"/>
                                  </p:stCondLst>
                                  <p:childTnLst>
                                    <p:set>
                                      <p:cBhvr>
                                        <p:cTn id="163" dur="1" fill="hold">
                                          <p:stCondLst>
                                            <p:cond delay="0"/>
                                          </p:stCondLst>
                                        </p:cTn>
                                        <p:tgtEl>
                                          <p:spTgt spid="12303"/>
                                        </p:tgtEl>
                                        <p:attrNameLst>
                                          <p:attrName>style.visibility</p:attrName>
                                        </p:attrNameLst>
                                      </p:cBhvr>
                                      <p:to>
                                        <p:strVal val="visible"/>
                                      </p:to>
                                    </p:set>
                                    <p:anim calcmode="lin" valueType="num">
                                      <p:cBhvr>
                                        <p:cTn id="164" dur="500" fill="hold"/>
                                        <p:tgtEl>
                                          <p:spTgt spid="12303"/>
                                        </p:tgtEl>
                                        <p:attrNameLst>
                                          <p:attrName>ppt_w</p:attrName>
                                        </p:attrNameLst>
                                      </p:cBhvr>
                                      <p:tavLst>
                                        <p:tav tm="0">
                                          <p:val>
                                            <p:fltVal val="0"/>
                                          </p:val>
                                        </p:tav>
                                        <p:tav tm="100000">
                                          <p:val>
                                            <p:strVal val="#ppt_w"/>
                                          </p:val>
                                        </p:tav>
                                      </p:tavLst>
                                    </p:anim>
                                    <p:anim calcmode="lin" valueType="num">
                                      <p:cBhvr>
                                        <p:cTn id="165" dur="500" fill="hold"/>
                                        <p:tgtEl>
                                          <p:spTgt spid="12303"/>
                                        </p:tgtEl>
                                        <p:attrNameLst>
                                          <p:attrName>ppt_h</p:attrName>
                                        </p:attrNameLst>
                                      </p:cBhvr>
                                      <p:tavLst>
                                        <p:tav tm="0">
                                          <p:val>
                                            <p:fltVal val="0"/>
                                          </p:val>
                                        </p:tav>
                                        <p:tav tm="100000">
                                          <p:val>
                                            <p:strVal val="#ppt_h"/>
                                          </p:val>
                                        </p:tav>
                                      </p:tavLst>
                                    </p:anim>
                                    <p:animEffect transition="in" filter="fade">
                                      <p:cBhvr>
                                        <p:cTn id="166" dur="500"/>
                                        <p:tgtEl>
                                          <p:spTgt spid="12303"/>
                                        </p:tgtEl>
                                      </p:cBhvr>
                                    </p:animEffect>
                                  </p:childTnLst>
                                </p:cTn>
                              </p:par>
                            </p:childTnLst>
                          </p:cTn>
                        </p:par>
                        <p:par>
                          <p:cTn id="167" fill="hold">
                            <p:stCondLst>
                              <p:cond delay="500"/>
                            </p:stCondLst>
                            <p:childTnLst>
                              <p:par>
                                <p:cTn id="168" presetID="53" presetClass="entr" presetSubtype="0" fill="hold" grpId="0" nodeType="afterEffect">
                                  <p:stCondLst>
                                    <p:cond delay="0"/>
                                  </p:stCondLst>
                                  <p:childTnLst>
                                    <p:set>
                                      <p:cBhvr>
                                        <p:cTn id="169" dur="1" fill="hold">
                                          <p:stCondLst>
                                            <p:cond delay="0"/>
                                          </p:stCondLst>
                                        </p:cTn>
                                        <p:tgtEl>
                                          <p:spTgt spid="25"/>
                                        </p:tgtEl>
                                        <p:attrNameLst>
                                          <p:attrName>style.visibility</p:attrName>
                                        </p:attrNameLst>
                                      </p:cBhvr>
                                      <p:to>
                                        <p:strVal val="visible"/>
                                      </p:to>
                                    </p:set>
                                    <p:anim calcmode="lin" valueType="num">
                                      <p:cBhvr>
                                        <p:cTn id="170" dur="500" fill="hold"/>
                                        <p:tgtEl>
                                          <p:spTgt spid="25"/>
                                        </p:tgtEl>
                                        <p:attrNameLst>
                                          <p:attrName>ppt_w</p:attrName>
                                        </p:attrNameLst>
                                      </p:cBhvr>
                                      <p:tavLst>
                                        <p:tav tm="0">
                                          <p:val>
                                            <p:fltVal val="0"/>
                                          </p:val>
                                        </p:tav>
                                        <p:tav tm="100000">
                                          <p:val>
                                            <p:strVal val="#ppt_w"/>
                                          </p:val>
                                        </p:tav>
                                      </p:tavLst>
                                    </p:anim>
                                    <p:anim calcmode="lin" valueType="num">
                                      <p:cBhvr>
                                        <p:cTn id="171" dur="500" fill="hold"/>
                                        <p:tgtEl>
                                          <p:spTgt spid="25"/>
                                        </p:tgtEl>
                                        <p:attrNameLst>
                                          <p:attrName>ppt_h</p:attrName>
                                        </p:attrNameLst>
                                      </p:cBhvr>
                                      <p:tavLst>
                                        <p:tav tm="0">
                                          <p:val>
                                            <p:fltVal val="0"/>
                                          </p:val>
                                        </p:tav>
                                        <p:tav tm="100000">
                                          <p:val>
                                            <p:strVal val="#ppt_h"/>
                                          </p:val>
                                        </p:tav>
                                      </p:tavLst>
                                    </p:anim>
                                    <p:animEffect transition="in" filter="fade">
                                      <p:cBhvr>
                                        <p:cTn id="172" dur="500"/>
                                        <p:tgtEl>
                                          <p:spTgt spid="25"/>
                                        </p:tgtEl>
                                      </p:cBhvr>
                                    </p:animEffect>
                                  </p:childTnLst>
                                </p:cTn>
                              </p:par>
                            </p:childTnLst>
                          </p:cTn>
                        </p:par>
                      </p:childTnLst>
                    </p:cTn>
                  </p:par>
                  <p:par>
                    <p:cTn id="173" fill="hold">
                      <p:stCondLst>
                        <p:cond delay="indefinite"/>
                      </p:stCondLst>
                      <p:childTnLst>
                        <p:par>
                          <p:cTn id="174" fill="hold">
                            <p:stCondLst>
                              <p:cond delay="0"/>
                            </p:stCondLst>
                            <p:childTnLst>
                              <p:par>
                                <p:cTn id="175" presetID="55" presetClass="exit" presetSubtype="0" fill="hold" grpId="1" nodeType="clickEffect">
                                  <p:stCondLst>
                                    <p:cond delay="0"/>
                                  </p:stCondLst>
                                  <p:childTnLst>
                                    <p:anim calcmode="lin" valueType="num">
                                      <p:cBhvr>
                                        <p:cTn id="176" dur="1000"/>
                                        <p:tgtEl>
                                          <p:spTgt spid="25"/>
                                        </p:tgtEl>
                                        <p:attrNameLst>
                                          <p:attrName>ppt_w</p:attrName>
                                        </p:attrNameLst>
                                      </p:cBhvr>
                                      <p:tavLst>
                                        <p:tav tm="0">
                                          <p:val>
                                            <p:strVal val="ppt_w"/>
                                          </p:val>
                                        </p:tav>
                                        <p:tav tm="100000">
                                          <p:val>
                                            <p:strVal val="ppt_w*0.70"/>
                                          </p:val>
                                        </p:tav>
                                      </p:tavLst>
                                    </p:anim>
                                    <p:anim calcmode="lin" valueType="num">
                                      <p:cBhvr>
                                        <p:cTn id="177" dur="1000"/>
                                        <p:tgtEl>
                                          <p:spTgt spid="25"/>
                                        </p:tgtEl>
                                        <p:attrNameLst>
                                          <p:attrName>ppt_h</p:attrName>
                                        </p:attrNameLst>
                                      </p:cBhvr>
                                      <p:tavLst>
                                        <p:tav tm="0">
                                          <p:val>
                                            <p:strVal val="ppt_h"/>
                                          </p:val>
                                        </p:tav>
                                        <p:tav tm="100000">
                                          <p:val>
                                            <p:strVal val="ppt_h"/>
                                          </p:val>
                                        </p:tav>
                                      </p:tavLst>
                                    </p:anim>
                                    <p:animEffect transition="out" filter="fade">
                                      <p:cBhvr>
                                        <p:cTn id="178" dur="1000"/>
                                        <p:tgtEl>
                                          <p:spTgt spid="25"/>
                                        </p:tgtEl>
                                      </p:cBhvr>
                                    </p:animEffect>
                                    <p:set>
                                      <p:cBhvr>
                                        <p:cTn id="179" dur="1" fill="hold">
                                          <p:stCondLst>
                                            <p:cond delay="999"/>
                                          </p:stCondLst>
                                        </p:cTn>
                                        <p:tgtEl>
                                          <p:spTgt spid="25"/>
                                        </p:tgtEl>
                                        <p:attrNameLst>
                                          <p:attrName>style.visibility</p:attrName>
                                        </p:attrNameLst>
                                      </p:cBhvr>
                                      <p:to>
                                        <p:strVal val="hidden"/>
                                      </p:to>
                                    </p:set>
                                  </p:childTnLst>
                                </p:cTn>
                              </p:par>
                              <p:par>
                                <p:cTn id="180" presetID="55" presetClass="exit" presetSubtype="0" fill="hold" nodeType="withEffect">
                                  <p:stCondLst>
                                    <p:cond delay="0"/>
                                  </p:stCondLst>
                                  <p:childTnLst>
                                    <p:anim calcmode="lin" valueType="num">
                                      <p:cBhvr>
                                        <p:cTn id="181" dur="1000"/>
                                        <p:tgtEl>
                                          <p:spTgt spid="12303"/>
                                        </p:tgtEl>
                                        <p:attrNameLst>
                                          <p:attrName>ppt_w</p:attrName>
                                        </p:attrNameLst>
                                      </p:cBhvr>
                                      <p:tavLst>
                                        <p:tav tm="0">
                                          <p:val>
                                            <p:strVal val="ppt_w"/>
                                          </p:val>
                                        </p:tav>
                                        <p:tav tm="100000">
                                          <p:val>
                                            <p:strVal val="ppt_w*0.70"/>
                                          </p:val>
                                        </p:tav>
                                      </p:tavLst>
                                    </p:anim>
                                    <p:anim calcmode="lin" valueType="num">
                                      <p:cBhvr>
                                        <p:cTn id="182" dur="1000"/>
                                        <p:tgtEl>
                                          <p:spTgt spid="12303"/>
                                        </p:tgtEl>
                                        <p:attrNameLst>
                                          <p:attrName>ppt_h</p:attrName>
                                        </p:attrNameLst>
                                      </p:cBhvr>
                                      <p:tavLst>
                                        <p:tav tm="0">
                                          <p:val>
                                            <p:strVal val="ppt_h"/>
                                          </p:val>
                                        </p:tav>
                                        <p:tav tm="100000">
                                          <p:val>
                                            <p:strVal val="ppt_h"/>
                                          </p:val>
                                        </p:tav>
                                      </p:tavLst>
                                    </p:anim>
                                    <p:animEffect transition="out" filter="fade">
                                      <p:cBhvr>
                                        <p:cTn id="183" dur="1000"/>
                                        <p:tgtEl>
                                          <p:spTgt spid="12303"/>
                                        </p:tgtEl>
                                      </p:cBhvr>
                                    </p:animEffect>
                                    <p:set>
                                      <p:cBhvr>
                                        <p:cTn id="184" dur="1" fill="hold">
                                          <p:stCondLst>
                                            <p:cond delay="999"/>
                                          </p:stCondLst>
                                        </p:cTn>
                                        <p:tgtEl>
                                          <p:spTgt spid="12303"/>
                                        </p:tgtEl>
                                        <p:attrNameLst>
                                          <p:attrName>style.visibility</p:attrName>
                                        </p:attrNameLst>
                                      </p:cBhvr>
                                      <p:to>
                                        <p:strVal val="hidden"/>
                                      </p:to>
                                    </p:set>
                                  </p:childTnLst>
                                </p:cTn>
                              </p:par>
                              <p:par>
                                <p:cTn id="185" presetID="55" presetClass="exit" presetSubtype="0" fill="hold" grpId="1" nodeType="withEffect">
                                  <p:stCondLst>
                                    <p:cond delay="0"/>
                                  </p:stCondLst>
                                  <p:childTnLst>
                                    <p:anim calcmode="lin" valueType="num">
                                      <p:cBhvr>
                                        <p:cTn id="186" dur="1000"/>
                                        <p:tgtEl>
                                          <p:spTgt spid="9"/>
                                        </p:tgtEl>
                                        <p:attrNameLst>
                                          <p:attrName>ppt_w</p:attrName>
                                        </p:attrNameLst>
                                      </p:cBhvr>
                                      <p:tavLst>
                                        <p:tav tm="0">
                                          <p:val>
                                            <p:strVal val="ppt_w"/>
                                          </p:val>
                                        </p:tav>
                                        <p:tav tm="100000">
                                          <p:val>
                                            <p:strVal val="ppt_w*0.70"/>
                                          </p:val>
                                        </p:tav>
                                      </p:tavLst>
                                    </p:anim>
                                    <p:anim calcmode="lin" valueType="num">
                                      <p:cBhvr>
                                        <p:cTn id="187" dur="1000"/>
                                        <p:tgtEl>
                                          <p:spTgt spid="9"/>
                                        </p:tgtEl>
                                        <p:attrNameLst>
                                          <p:attrName>ppt_h</p:attrName>
                                        </p:attrNameLst>
                                      </p:cBhvr>
                                      <p:tavLst>
                                        <p:tav tm="0">
                                          <p:val>
                                            <p:strVal val="ppt_h"/>
                                          </p:val>
                                        </p:tav>
                                        <p:tav tm="100000">
                                          <p:val>
                                            <p:strVal val="ppt_h"/>
                                          </p:val>
                                        </p:tav>
                                      </p:tavLst>
                                    </p:anim>
                                    <p:animEffect transition="out" filter="fade">
                                      <p:cBhvr>
                                        <p:cTn id="188" dur="1000"/>
                                        <p:tgtEl>
                                          <p:spTgt spid="9"/>
                                        </p:tgtEl>
                                      </p:cBhvr>
                                    </p:animEffect>
                                    <p:set>
                                      <p:cBhvr>
                                        <p:cTn id="189" dur="1" fill="hold">
                                          <p:stCondLst>
                                            <p:cond delay="999"/>
                                          </p:stCondLst>
                                        </p:cTn>
                                        <p:tgtEl>
                                          <p:spTgt spid="9"/>
                                        </p:tgtEl>
                                        <p:attrNameLst>
                                          <p:attrName>style.visibility</p:attrName>
                                        </p:attrNameLst>
                                      </p:cBhvr>
                                      <p:to>
                                        <p:strVal val="hidden"/>
                                      </p:to>
                                    </p:set>
                                  </p:childTnLst>
                                </p:cTn>
                              </p:par>
                              <p:par>
                                <p:cTn id="190" presetID="55" presetClass="exit" presetSubtype="0" fill="hold" grpId="1" nodeType="withEffect">
                                  <p:stCondLst>
                                    <p:cond delay="0"/>
                                  </p:stCondLst>
                                  <p:childTnLst>
                                    <p:anim calcmode="lin" valueType="num">
                                      <p:cBhvr>
                                        <p:cTn id="191" dur="1000"/>
                                        <p:tgtEl>
                                          <p:spTgt spid="13"/>
                                        </p:tgtEl>
                                        <p:attrNameLst>
                                          <p:attrName>ppt_w</p:attrName>
                                        </p:attrNameLst>
                                      </p:cBhvr>
                                      <p:tavLst>
                                        <p:tav tm="0">
                                          <p:val>
                                            <p:strVal val="ppt_w"/>
                                          </p:val>
                                        </p:tav>
                                        <p:tav tm="100000">
                                          <p:val>
                                            <p:strVal val="ppt_w*0.70"/>
                                          </p:val>
                                        </p:tav>
                                      </p:tavLst>
                                    </p:anim>
                                    <p:anim calcmode="lin" valueType="num">
                                      <p:cBhvr>
                                        <p:cTn id="192" dur="1000"/>
                                        <p:tgtEl>
                                          <p:spTgt spid="13"/>
                                        </p:tgtEl>
                                        <p:attrNameLst>
                                          <p:attrName>ppt_h</p:attrName>
                                        </p:attrNameLst>
                                      </p:cBhvr>
                                      <p:tavLst>
                                        <p:tav tm="0">
                                          <p:val>
                                            <p:strVal val="ppt_h"/>
                                          </p:val>
                                        </p:tav>
                                        <p:tav tm="100000">
                                          <p:val>
                                            <p:strVal val="ppt_h"/>
                                          </p:val>
                                        </p:tav>
                                      </p:tavLst>
                                    </p:anim>
                                    <p:animEffect transition="out" filter="fade">
                                      <p:cBhvr>
                                        <p:cTn id="193" dur="1000"/>
                                        <p:tgtEl>
                                          <p:spTgt spid="13"/>
                                        </p:tgtEl>
                                      </p:cBhvr>
                                    </p:animEffect>
                                    <p:set>
                                      <p:cBhvr>
                                        <p:cTn id="194" dur="1" fill="hold">
                                          <p:stCondLst>
                                            <p:cond delay="999"/>
                                          </p:stCondLst>
                                        </p:cTn>
                                        <p:tgtEl>
                                          <p:spTgt spid="13"/>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53" presetClass="entr" presetSubtype="0" fill="hold" grpId="0" nodeType="clickEffect">
                                  <p:stCondLst>
                                    <p:cond delay="0"/>
                                  </p:stCondLst>
                                  <p:childTnLst>
                                    <p:set>
                                      <p:cBhvr>
                                        <p:cTn id="198" dur="1" fill="hold">
                                          <p:stCondLst>
                                            <p:cond delay="0"/>
                                          </p:stCondLst>
                                        </p:cTn>
                                        <p:tgtEl>
                                          <p:spTgt spid="10"/>
                                        </p:tgtEl>
                                        <p:attrNameLst>
                                          <p:attrName>style.visibility</p:attrName>
                                        </p:attrNameLst>
                                      </p:cBhvr>
                                      <p:to>
                                        <p:strVal val="visible"/>
                                      </p:to>
                                    </p:set>
                                    <p:anim calcmode="lin" valueType="num">
                                      <p:cBhvr>
                                        <p:cTn id="199" dur="500" fill="hold"/>
                                        <p:tgtEl>
                                          <p:spTgt spid="10"/>
                                        </p:tgtEl>
                                        <p:attrNameLst>
                                          <p:attrName>ppt_w</p:attrName>
                                        </p:attrNameLst>
                                      </p:cBhvr>
                                      <p:tavLst>
                                        <p:tav tm="0">
                                          <p:val>
                                            <p:fltVal val="0"/>
                                          </p:val>
                                        </p:tav>
                                        <p:tav tm="100000">
                                          <p:val>
                                            <p:strVal val="#ppt_w"/>
                                          </p:val>
                                        </p:tav>
                                      </p:tavLst>
                                    </p:anim>
                                    <p:anim calcmode="lin" valueType="num">
                                      <p:cBhvr>
                                        <p:cTn id="200" dur="500" fill="hold"/>
                                        <p:tgtEl>
                                          <p:spTgt spid="10"/>
                                        </p:tgtEl>
                                        <p:attrNameLst>
                                          <p:attrName>ppt_h</p:attrName>
                                        </p:attrNameLst>
                                      </p:cBhvr>
                                      <p:tavLst>
                                        <p:tav tm="0">
                                          <p:val>
                                            <p:fltVal val="0"/>
                                          </p:val>
                                        </p:tav>
                                        <p:tav tm="100000">
                                          <p:val>
                                            <p:strVal val="#ppt_h"/>
                                          </p:val>
                                        </p:tav>
                                      </p:tavLst>
                                    </p:anim>
                                    <p:animEffect transition="in" filter="fade">
                                      <p:cBhvr>
                                        <p:cTn id="201" dur="500"/>
                                        <p:tgtEl>
                                          <p:spTgt spid="10"/>
                                        </p:tgtEl>
                                      </p:cBhvr>
                                    </p:animEffect>
                                  </p:childTnLst>
                                </p:cTn>
                              </p:par>
                            </p:childTnLst>
                          </p:cTn>
                        </p:par>
                      </p:childTnLst>
                    </p:cTn>
                  </p:par>
                  <p:par>
                    <p:cTn id="202" fill="hold">
                      <p:stCondLst>
                        <p:cond delay="indefinite"/>
                      </p:stCondLst>
                      <p:childTnLst>
                        <p:par>
                          <p:cTn id="203" fill="hold">
                            <p:stCondLst>
                              <p:cond delay="0"/>
                            </p:stCondLst>
                            <p:childTnLst>
                              <p:par>
                                <p:cTn id="204" presetID="37" presetClass="entr" presetSubtype="0" fill="hold" grpId="0" nodeType="clickEffect">
                                  <p:stCondLst>
                                    <p:cond delay="0"/>
                                  </p:stCondLst>
                                  <p:childTnLst>
                                    <p:set>
                                      <p:cBhvr>
                                        <p:cTn id="205" dur="1" fill="hold">
                                          <p:stCondLst>
                                            <p:cond delay="0"/>
                                          </p:stCondLst>
                                        </p:cTn>
                                        <p:tgtEl>
                                          <p:spTgt spid="28"/>
                                        </p:tgtEl>
                                        <p:attrNameLst>
                                          <p:attrName>style.visibility</p:attrName>
                                        </p:attrNameLst>
                                      </p:cBhvr>
                                      <p:to>
                                        <p:strVal val="visible"/>
                                      </p:to>
                                    </p:set>
                                    <p:animEffect transition="in" filter="fade">
                                      <p:cBhvr>
                                        <p:cTn id="206" dur="1000"/>
                                        <p:tgtEl>
                                          <p:spTgt spid="28"/>
                                        </p:tgtEl>
                                      </p:cBhvr>
                                    </p:animEffect>
                                    <p:anim calcmode="lin" valueType="num">
                                      <p:cBhvr>
                                        <p:cTn id="207" dur="1000" fill="hold"/>
                                        <p:tgtEl>
                                          <p:spTgt spid="28"/>
                                        </p:tgtEl>
                                        <p:attrNameLst>
                                          <p:attrName>ppt_x</p:attrName>
                                        </p:attrNameLst>
                                      </p:cBhvr>
                                      <p:tavLst>
                                        <p:tav tm="0">
                                          <p:val>
                                            <p:strVal val="#ppt_x"/>
                                          </p:val>
                                        </p:tav>
                                        <p:tav tm="100000">
                                          <p:val>
                                            <p:strVal val="#ppt_x"/>
                                          </p:val>
                                        </p:tav>
                                      </p:tavLst>
                                    </p:anim>
                                    <p:anim calcmode="lin" valueType="num">
                                      <p:cBhvr>
                                        <p:cTn id="208" dur="900" decel="100000" fill="hold"/>
                                        <p:tgtEl>
                                          <p:spTgt spid="28"/>
                                        </p:tgtEl>
                                        <p:attrNameLst>
                                          <p:attrName>ppt_y</p:attrName>
                                        </p:attrNameLst>
                                      </p:cBhvr>
                                      <p:tavLst>
                                        <p:tav tm="0">
                                          <p:val>
                                            <p:strVal val="#ppt_y+1"/>
                                          </p:val>
                                        </p:tav>
                                        <p:tav tm="100000">
                                          <p:val>
                                            <p:strVal val="#ppt_y-.03"/>
                                          </p:val>
                                        </p:tav>
                                      </p:tavLst>
                                    </p:anim>
                                    <p:anim calcmode="lin" valueType="num">
                                      <p:cBhvr>
                                        <p:cTn id="20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37" presetClass="entr" presetSubtype="0" fill="hold" grpId="0" nodeType="clickEffect">
                                  <p:stCondLst>
                                    <p:cond delay="0"/>
                                  </p:stCondLst>
                                  <p:childTnLst>
                                    <p:set>
                                      <p:cBhvr>
                                        <p:cTn id="213" dur="1" fill="hold">
                                          <p:stCondLst>
                                            <p:cond delay="0"/>
                                          </p:stCondLst>
                                        </p:cTn>
                                        <p:tgtEl>
                                          <p:spTgt spid="30"/>
                                        </p:tgtEl>
                                        <p:attrNameLst>
                                          <p:attrName>style.visibility</p:attrName>
                                        </p:attrNameLst>
                                      </p:cBhvr>
                                      <p:to>
                                        <p:strVal val="visible"/>
                                      </p:to>
                                    </p:set>
                                    <p:animEffect transition="in" filter="fade">
                                      <p:cBhvr>
                                        <p:cTn id="214" dur="1000"/>
                                        <p:tgtEl>
                                          <p:spTgt spid="30"/>
                                        </p:tgtEl>
                                      </p:cBhvr>
                                    </p:animEffect>
                                    <p:anim calcmode="lin" valueType="num">
                                      <p:cBhvr>
                                        <p:cTn id="215" dur="1000" fill="hold"/>
                                        <p:tgtEl>
                                          <p:spTgt spid="30"/>
                                        </p:tgtEl>
                                        <p:attrNameLst>
                                          <p:attrName>ppt_x</p:attrName>
                                        </p:attrNameLst>
                                      </p:cBhvr>
                                      <p:tavLst>
                                        <p:tav tm="0">
                                          <p:val>
                                            <p:strVal val="#ppt_x"/>
                                          </p:val>
                                        </p:tav>
                                        <p:tav tm="100000">
                                          <p:val>
                                            <p:strVal val="#ppt_x"/>
                                          </p:val>
                                        </p:tav>
                                      </p:tavLst>
                                    </p:anim>
                                    <p:anim calcmode="lin" valueType="num">
                                      <p:cBhvr>
                                        <p:cTn id="216" dur="900" decel="100000" fill="hold"/>
                                        <p:tgtEl>
                                          <p:spTgt spid="30"/>
                                        </p:tgtEl>
                                        <p:attrNameLst>
                                          <p:attrName>ppt_y</p:attrName>
                                        </p:attrNameLst>
                                      </p:cBhvr>
                                      <p:tavLst>
                                        <p:tav tm="0">
                                          <p:val>
                                            <p:strVal val="#ppt_y+1"/>
                                          </p:val>
                                        </p:tav>
                                        <p:tav tm="100000">
                                          <p:val>
                                            <p:strVal val="#ppt_y-.03"/>
                                          </p:val>
                                        </p:tav>
                                      </p:tavLst>
                                    </p:anim>
                                    <p:anim calcmode="lin" valueType="num">
                                      <p:cBhvr>
                                        <p:cTn id="21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 grpId="0"/>
      <p:bldP spid="9" grpId="0" animBg="1"/>
      <p:bldP spid="9" grpId="1" animBg="1"/>
      <p:bldP spid="10" grpId="0" animBg="1"/>
      <p:bldP spid="15" grpId="0" animBg="1"/>
      <p:bldP spid="16" grpId="0" animBg="1"/>
      <p:bldP spid="17" grpId="0" animBg="1"/>
      <p:bldP spid="18" grpId="0" animBg="1"/>
      <p:bldP spid="19" grpId="0" animBg="1"/>
      <p:bldP spid="21" grpId="0"/>
      <p:bldP spid="21" grpId="1"/>
      <p:bldP spid="22" grpId="0" animBg="1"/>
      <p:bldP spid="25" grpId="0" animBg="1"/>
      <p:bldP spid="25" grpId="1" animBg="1"/>
      <p:bldP spid="2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00100" y="428604"/>
            <a:ext cx="7143800" cy="5929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3"/>
          <p:cNvPicPr>
            <a:picLocks noChangeAspect="1" noChangeArrowheads="1"/>
          </p:cNvPicPr>
          <p:nvPr/>
        </p:nvPicPr>
        <p:blipFill>
          <a:blip r:embed="rId3"/>
          <a:srcRect l="10547" t="26367" r="49023" b="25292"/>
          <a:stretch>
            <a:fillRect/>
          </a:stretch>
        </p:blipFill>
        <p:spPr bwMode="auto">
          <a:xfrm>
            <a:off x="2107389" y="785794"/>
            <a:ext cx="4929222" cy="4714908"/>
          </a:xfrm>
          <a:prstGeom prst="rect">
            <a:avLst/>
          </a:prstGeom>
          <a:ln w="28575"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38" name="Picture 3"/>
          <p:cNvPicPr>
            <a:picLocks noChangeAspect="1" noChangeArrowheads="1"/>
          </p:cNvPicPr>
          <p:nvPr/>
        </p:nvPicPr>
        <p:blipFill>
          <a:blip r:embed="rId3"/>
          <a:srcRect l="10547" t="26367" r="49023" b="25292"/>
          <a:stretch>
            <a:fillRect/>
          </a:stretch>
        </p:blipFill>
        <p:spPr bwMode="auto">
          <a:xfrm>
            <a:off x="2106000" y="785794"/>
            <a:ext cx="4929222" cy="4714908"/>
          </a:xfrm>
          <a:prstGeom prst="rect">
            <a:avLst/>
          </a:prstGeom>
          <a:ln w="28575"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2049" name="Freeform 1" descr="Diagonales larges vers le bas"/>
          <p:cNvSpPr>
            <a:spLocks/>
          </p:cNvSpPr>
          <p:nvPr/>
        </p:nvSpPr>
        <p:spPr bwMode="auto">
          <a:xfrm>
            <a:off x="5143504" y="2592388"/>
            <a:ext cx="1908000" cy="1008000"/>
          </a:xfrm>
          <a:custGeom>
            <a:avLst/>
            <a:gdLst/>
            <a:ahLst/>
            <a:cxnLst>
              <a:cxn ang="0">
                <a:pos x="2901" y="0"/>
              </a:cxn>
              <a:cxn ang="0">
                <a:pos x="2901" y="1543"/>
              </a:cxn>
              <a:cxn ang="0">
                <a:pos x="437" y="1058"/>
              </a:cxn>
              <a:cxn ang="0">
                <a:pos x="116" y="922"/>
              </a:cxn>
              <a:cxn ang="0">
                <a:pos x="0" y="417"/>
              </a:cxn>
              <a:cxn ang="0">
                <a:pos x="21" y="123"/>
              </a:cxn>
              <a:cxn ang="0">
                <a:pos x="185" y="123"/>
              </a:cxn>
              <a:cxn ang="0">
                <a:pos x="676" y="403"/>
              </a:cxn>
              <a:cxn ang="0">
                <a:pos x="1215" y="321"/>
              </a:cxn>
              <a:cxn ang="0">
                <a:pos x="2369" y="7"/>
              </a:cxn>
              <a:cxn ang="0">
                <a:pos x="2901" y="0"/>
              </a:cxn>
            </a:cxnLst>
            <a:rect l="0" t="0" r="r" b="b"/>
            <a:pathLst>
              <a:path w="2901" h="1543">
                <a:moveTo>
                  <a:pt x="2901" y="0"/>
                </a:moveTo>
                <a:lnTo>
                  <a:pt x="2901" y="1543"/>
                </a:lnTo>
                <a:lnTo>
                  <a:pt x="437" y="1058"/>
                </a:lnTo>
                <a:lnTo>
                  <a:pt x="116" y="922"/>
                </a:lnTo>
                <a:lnTo>
                  <a:pt x="0" y="417"/>
                </a:lnTo>
                <a:lnTo>
                  <a:pt x="21" y="123"/>
                </a:lnTo>
                <a:lnTo>
                  <a:pt x="185" y="123"/>
                </a:lnTo>
                <a:lnTo>
                  <a:pt x="676" y="403"/>
                </a:lnTo>
                <a:lnTo>
                  <a:pt x="1215" y="321"/>
                </a:lnTo>
                <a:lnTo>
                  <a:pt x="2369" y="7"/>
                </a:lnTo>
                <a:lnTo>
                  <a:pt x="2901" y="0"/>
                </a:lnTo>
                <a:close/>
              </a:path>
            </a:pathLst>
          </a:custGeom>
          <a:pattFill prst="wdDnDiag">
            <a:fgClr>
              <a:srgbClr val="000000"/>
            </a:fgClr>
            <a:bgClr>
              <a:srgbClr val="FFFFFF"/>
            </a:bgClr>
          </a:patt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2786050" y="38377"/>
            <a:ext cx="635795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L’organisation d’une ville mondiale : Londres</a:t>
            </a:r>
            <a:endParaRPr lang="fr-FR" sz="2400" b="1" u="sng" dirty="0">
              <a:solidFill>
                <a:schemeClr val="tx2">
                  <a:lumMod val="50000"/>
                </a:schemeClr>
              </a:solidFill>
              <a:latin typeface="John Handy LET" pitchFamily="2" charset="0"/>
            </a:endParaRPr>
          </a:p>
        </p:txBody>
      </p:sp>
      <p:sp>
        <p:nvSpPr>
          <p:cNvPr id="5" name="ZoneTexte 4"/>
          <p:cNvSpPr txBox="1"/>
          <p:nvPr/>
        </p:nvSpPr>
        <p:spPr>
          <a:xfrm>
            <a:off x="0" y="-24"/>
            <a:ext cx="1428728" cy="461665"/>
          </a:xfrm>
          <a:prstGeom prst="rect">
            <a:avLst/>
          </a:prstGeom>
          <a:noFill/>
        </p:spPr>
        <p:txBody>
          <a:bodyPr wrap="square" rtlCol="0">
            <a:spAutoFit/>
          </a:bodyPr>
          <a:lstStyle/>
          <a:p>
            <a:r>
              <a:rPr lang="fr-FR" sz="2400" b="1" u="sng" dirty="0" smtClean="0">
                <a:solidFill>
                  <a:schemeClr val="tx2">
                    <a:lumMod val="50000"/>
                  </a:schemeClr>
                </a:solidFill>
                <a:latin typeface="John Handy LET" pitchFamily="2" charset="0"/>
              </a:rPr>
              <a:t>Schéma</a:t>
            </a:r>
            <a:endParaRPr lang="fr-FR" sz="2400" b="1" u="sng" dirty="0">
              <a:solidFill>
                <a:schemeClr val="tx2">
                  <a:lumMod val="50000"/>
                </a:schemeClr>
              </a:solidFill>
              <a:latin typeface="John Handy LET" pitchFamily="2" charset="0"/>
            </a:endParaRPr>
          </a:p>
        </p:txBody>
      </p:sp>
      <p:sp>
        <p:nvSpPr>
          <p:cNvPr id="7" name="Forme libre 6"/>
          <p:cNvSpPr/>
          <p:nvPr/>
        </p:nvSpPr>
        <p:spPr>
          <a:xfrm>
            <a:off x="2101932" y="2885704"/>
            <a:ext cx="4922323" cy="1876301"/>
          </a:xfrm>
          <a:custGeom>
            <a:avLst/>
            <a:gdLst>
              <a:gd name="connsiteX0" fmla="*/ 0 w 4922323"/>
              <a:gd name="connsiteY0" fmla="*/ 1876301 h 1876301"/>
              <a:gd name="connsiteX1" fmla="*/ 279071 w 4922323"/>
              <a:gd name="connsiteY1" fmla="*/ 1745673 h 1876301"/>
              <a:gd name="connsiteX2" fmla="*/ 457200 w 4922323"/>
              <a:gd name="connsiteY2" fmla="*/ 1626919 h 1876301"/>
              <a:gd name="connsiteX3" fmla="*/ 617517 w 4922323"/>
              <a:gd name="connsiteY3" fmla="*/ 1573480 h 1876301"/>
              <a:gd name="connsiteX4" fmla="*/ 706582 w 4922323"/>
              <a:gd name="connsiteY4" fmla="*/ 1395351 h 1876301"/>
              <a:gd name="connsiteX5" fmla="*/ 771897 w 4922323"/>
              <a:gd name="connsiteY5" fmla="*/ 1223158 h 1876301"/>
              <a:gd name="connsiteX6" fmla="*/ 860962 w 4922323"/>
              <a:gd name="connsiteY6" fmla="*/ 1169719 h 1876301"/>
              <a:gd name="connsiteX7" fmla="*/ 1045029 w 4922323"/>
              <a:gd name="connsiteY7" fmla="*/ 1039091 h 1876301"/>
              <a:gd name="connsiteX8" fmla="*/ 1240972 w 4922323"/>
              <a:gd name="connsiteY8" fmla="*/ 950026 h 1876301"/>
              <a:gd name="connsiteX9" fmla="*/ 1419102 w 4922323"/>
              <a:gd name="connsiteY9" fmla="*/ 1074717 h 1876301"/>
              <a:gd name="connsiteX10" fmla="*/ 1520042 w 4922323"/>
              <a:gd name="connsiteY10" fmla="*/ 1199408 h 1876301"/>
              <a:gd name="connsiteX11" fmla="*/ 1573481 w 4922323"/>
              <a:gd name="connsiteY11" fmla="*/ 926275 h 1876301"/>
              <a:gd name="connsiteX12" fmla="*/ 1472541 w 4922323"/>
              <a:gd name="connsiteY12" fmla="*/ 783771 h 1876301"/>
              <a:gd name="connsiteX13" fmla="*/ 1484416 w 4922323"/>
              <a:gd name="connsiteY13" fmla="*/ 659080 h 1876301"/>
              <a:gd name="connsiteX14" fmla="*/ 1543793 w 4922323"/>
              <a:gd name="connsiteY14" fmla="*/ 593766 h 1876301"/>
              <a:gd name="connsiteX15" fmla="*/ 1502229 w 4922323"/>
              <a:gd name="connsiteY15" fmla="*/ 445325 h 1876301"/>
              <a:gd name="connsiteX16" fmla="*/ 1632858 w 4922323"/>
              <a:gd name="connsiteY16" fmla="*/ 290945 h 1876301"/>
              <a:gd name="connsiteX17" fmla="*/ 1787237 w 4922323"/>
              <a:gd name="connsiteY17" fmla="*/ 415636 h 1876301"/>
              <a:gd name="connsiteX18" fmla="*/ 1911928 w 4922323"/>
              <a:gd name="connsiteY18" fmla="*/ 296883 h 1876301"/>
              <a:gd name="connsiteX19" fmla="*/ 2084120 w 4922323"/>
              <a:gd name="connsiteY19" fmla="*/ 486888 h 1876301"/>
              <a:gd name="connsiteX20" fmla="*/ 2262250 w 4922323"/>
              <a:gd name="connsiteY20" fmla="*/ 362197 h 1876301"/>
              <a:gd name="connsiteX21" fmla="*/ 2464130 w 4922323"/>
              <a:gd name="connsiteY21" fmla="*/ 279070 h 1876301"/>
              <a:gd name="connsiteX22" fmla="*/ 2553195 w 4922323"/>
              <a:gd name="connsiteY22" fmla="*/ 95002 h 1876301"/>
              <a:gd name="connsiteX23" fmla="*/ 2879767 w 4922323"/>
              <a:gd name="connsiteY23" fmla="*/ 130628 h 1876301"/>
              <a:gd name="connsiteX24" fmla="*/ 2974769 w 4922323"/>
              <a:gd name="connsiteY24" fmla="*/ 95002 h 1876301"/>
              <a:gd name="connsiteX25" fmla="*/ 3081647 w 4922323"/>
              <a:gd name="connsiteY25" fmla="*/ 243444 h 1876301"/>
              <a:gd name="connsiteX26" fmla="*/ 3224151 w 4922323"/>
              <a:gd name="connsiteY26" fmla="*/ 118753 h 1876301"/>
              <a:gd name="connsiteX27" fmla="*/ 3455720 w 4922323"/>
              <a:gd name="connsiteY27" fmla="*/ 195943 h 1876301"/>
              <a:gd name="connsiteX28" fmla="*/ 3621974 w 4922323"/>
              <a:gd name="connsiteY28" fmla="*/ 65314 h 1876301"/>
              <a:gd name="connsiteX29" fmla="*/ 3895107 w 4922323"/>
              <a:gd name="connsiteY29" fmla="*/ 0 h 1876301"/>
              <a:gd name="connsiteX30" fmla="*/ 4102925 w 4922323"/>
              <a:gd name="connsiteY30" fmla="*/ 65314 h 1876301"/>
              <a:gd name="connsiteX31" fmla="*/ 4203865 w 4922323"/>
              <a:gd name="connsiteY31" fmla="*/ 243444 h 1876301"/>
              <a:gd name="connsiteX32" fmla="*/ 4376058 w 4922323"/>
              <a:gd name="connsiteY32" fmla="*/ 267195 h 1876301"/>
              <a:gd name="connsiteX33" fmla="*/ 4572000 w 4922323"/>
              <a:gd name="connsiteY33" fmla="*/ 421574 h 1876301"/>
              <a:gd name="connsiteX34" fmla="*/ 4726380 w 4922323"/>
              <a:gd name="connsiteY34" fmla="*/ 427512 h 1876301"/>
              <a:gd name="connsiteX35" fmla="*/ 4815445 w 4922323"/>
              <a:gd name="connsiteY35" fmla="*/ 344384 h 1876301"/>
              <a:gd name="connsiteX36" fmla="*/ 4922323 w 4922323"/>
              <a:gd name="connsiteY36" fmla="*/ 350322 h 1876301"/>
              <a:gd name="connsiteX37" fmla="*/ 4922323 w 4922323"/>
              <a:gd name="connsiteY37" fmla="*/ 350322 h 18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22323" h="1876301">
                <a:moveTo>
                  <a:pt x="0" y="1876301"/>
                </a:moveTo>
                <a:cubicBezTo>
                  <a:pt x="101435" y="1831769"/>
                  <a:pt x="202871" y="1787237"/>
                  <a:pt x="279071" y="1745673"/>
                </a:cubicBezTo>
                <a:cubicBezTo>
                  <a:pt x="355271" y="1704109"/>
                  <a:pt x="400792" y="1655618"/>
                  <a:pt x="457200" y="1626919"/>
                </a:cubicBezTo>
                <a:cubicBezTo>
                  <a:pt x="513608" y="1598220"/>
                  <a:pt x="575953" y="1612075"/>
                  <a:pt x="617517" y="1573480"/>
                </a:cubicBezTo>
                <a:cubicBezTo>
                  <a:pt x="659081" y="1534885"/>
                  <a:pt x="680852" y="1453738"/>
                  <a:pt x="706582" y="1395351"/>
                </a:cubicBezTo>
                <a:cubicBezTo>
                  <a:pt x="732312" y="1336964"/>
                  <a:pt x="746167" y="1260763"/>
                  <a:pt x="771897" y="1223158"/>
                </a:cubicBezTo>
                <a:cubicBezTo>
                  <a:pt x="797627" y="1185553"/>
                  <a:pt x="815440" y="1200397"/>
                  <a:pt x="860962" y="1169719"/>
                </a:cubicBezTo>
                <a:cubicBezTo>
                  <a:pt x="906484" y="1139041"/>
                  <a:pt x="981694" y="1075706"/>
                  <a:pt x="1045029" y="1039091"/>
                </a:cubicBezTo>
                <a:cubicBezTo>
                  <a:pt x="1108364" y="1002476"/>
                  <a:pt x="1178626" y="944088"/>
                  <a:pt x="1240972" y="950026"/>
                </a:cubicBezTo>
                <a:cubicBezTo>
                  <a:pt x="1303318" y="955964"/>
                  <a:pt x="1372590" y="1033153"/>
                  <a:pt x="1419102" y="1074717"/>
                </a:cubicBezTo>
                <a:cubicBezTo>
                  <a:pt x="1465614" y="1116281"/>
                  <a:pt x="1494312" y="1224148"/>
                  <a:pt x="1520042" y="1199408"/>
                </a:cubicBezTo>
                <a:cubicBezTo>
                  <a:pt x="1545772" y="1174668"/>
                  <a:pt x="1581398" y="995548"/>
                  <a:pt x="1573481" y="926275"/>
                </a:cubicBezTo>
                <a:cubicBezTo>
                  <a:pt x="1565564" y="857002"/>
                  <a:pt x="1487385" y="828303"/>
                  <a:pt x="1472541" y="783771"/>
                </a:cubicBezTo>
                <a:cubicBezTo>
                  <a:pt x="1457697" y="739239"/>
                  <a:pt x="1472541" y="690748"/>
                  <a:pt x="1484416" y="659080"/>
                </a:cubicBezTo>
                <a:cubicBezTo>
                  <a:pt x="1496291" y="627412"/>
                  <a:pt x="1540824" y="629392"/>
                  <a:pt x="1543793" y="593766"/>
                </a:cubicBezTo>
                <a:cubicBezTo>
                  <a:pt x="1546762" y="558140"/>
                  <a:pt x="1487385" y="495795"/>
                  <a:pt x="1502229" y="445325"/>
                </a:cubicBezTo>
                <a:cubicBezTo>
                  <a:pt x="1517073" y="394855"/>
                  <a:pt x="1585357" y="295893"/>
                  <a:pt x="1632858" y="290945"/>
                </a:cubicBezTo>
                <a:cubicBezTo>
                  <a:pt x="1680359" y="285997"/>
                  <a:pt x="1740725" y="414646"/>
                  <a:pt x="1787237" y="415636"/>
                </a:cubicBezTo>
                <a:cubicBezTo>
                  <a:pt x="1833749" y="416626"/>
                  <a:pt x="1862448" y="285008"/>
                  <a:pt x="1911928" y="296883"/>
                </a:cubicBezTo>
                <a:cubicBezTo>
                  <a:pt x="1961408" y="308758"/>
                  <a:pt x="2025733" y="476002"/>
                  <a:pt x="2084120" y="486888"/>
                </a:cubicBezTo>
                <a:cubicBezTo>
                  <a:pt x="2142507" y="497774"/>
                  <a:pt x="2198915" y="396833"/>
                  <a:pt x="2262250" y="362197"/>
                </a:cubicBezTo>
                <a:cubicBezTo>
                  <a:pt x="2325585" y="327561"/>
                  <a:pt x="2415639" y="323602"/>
                  <a:pt x="2464130" y="279070"/>
                </a:cubicBezTo>
                <a:cubicBezTo>
                  <a:pt x="2512621" y="234538"/>
                  <a:pt x="2483922" y="119742"/>
                  <a:pt x="2553195" y="95002"/>
                </a:cubicBezTo>
                <a:cubicBezTo>
                  <a:pt x="2622468" y="70262"/>
                  <a:pt x="2809505" y="130628"/>
                  <a:pt x="2879767" y="130628"/>
                </a:cubicBezTo>
                <a:cubicBezTo>
                  <a:pt x="2950029" y="130628"/>
                  <a:pt x="2941122" y="76199"/>
                  <a:pt x="2974769" y="95002"/>
                </a:cubicBezTo>
                <a:cubicBezTo>
                  <a:pt x="3008416" y="113805"/>
                  <a:pt x="3040083" y="239486"/>
                  <a:pt x="3081647" y="243444"/>
                </a:cubicBezTo>
                <a:cubicBezTo>
                  <a:pt x="3123211" y="247402"/>
                  <a:pt x="3161805" y="126670"/>
                  <a:pt x="3224151" y="118753"/>
                </a:cubicBezTo>
                <a:cubicBezTo>
                  <a:pt x="3286497" y="110836"/>
                  <a:pt x="3389416" y="204849"/>
                  <a:pt x="3455720" y="195943"/>
                </a:cubicBezTo>
                <a:cubicBezTo>
                  <a:pt x="3522024" y="187037"/>
                  <a:pt x="3548743" y="97971"/>
                  <a:pt x="3621974" y="65314"/>
                </a:cubicBezTo>
                <a:cubicBezTo>
                  <a:pt x="3695205" y="32657"/>
                  <a:pt x="3814949" y="0"/>
                  <a:pt x="3895107" y="0"/>
                </a:cubicBezTo>
                <a:cubicBezTo>
                  <a:pt x="3975265" y="0"/>
                  <a:pt x="4051465" y="24740"/>
                  <a:pt x="4102925" y="65314"/>
                </a:cubicBezTo>
                <a:cubicBezTo>
                  <a:pt x="4154385" y="105888"/>
                  <a:pt x="4158343" y="209797"/>
                  <a:pt x="4203865" y="243444"/>
                </a:cubicBezTo>
                <a:cubicBezTo>
                  <a:pt x="4249387" y="277091"/>
                  <a:pt x="4314702" y="237507"/>
                  <a:pt x="4376058" y="267195"/>
                </a:cubicBezTo>
                <a:cubicBezTo>
                  <a:pt x="4437414" y="296883"/>
                  <a:pt x="4513613" y="394854"/>
                  <a:pt x="4572000" y="421574"/>
                </a:cubicBezTo>
                <a:cubicBezTo>
                  <a:pt x="4630387" y="448294"/>
                  <a:pt x="4685806" y="440377"/>
                  <a:pt x="4726380" y="427512"/>
                </a:cubicBezTo>
                <a:cubicBezTo>
                  <a:pt x="4766954" y="414647"/>
                  <a:pt x="4782788" y="357249"/>
                  <a:pt x="4815445" y="344384"/>
                </a:cubicBezTo>
                <a:cubicBezTo>
                  <a:pt x="4848102" y="331519"/>
                  <a:pt x="4922323" y="350322"/>
                  <a:pt x="4922323" y="350322"/>
                </a:cubicBezTo>
                <a:lnTo>
                  <a:pt x="4922323" y="350322"/>
                </a:lnTo>
              </a:path>
            </a:pathLst>
          </a:custGeom>
          <a:ln w="76200">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8" name="Forme libre 7"/>
          <p:cNvSpPr/>
          <p:nvPr/>
        </p:nvSpPr>
        <p:spPr>
          <a:xfrm>
            <a:off x="2559132" y="1365662"/>
            <a:ext cx="4471060" cy="3485408"/>
          </a:xfrm>
          <a:custGeom>
            <a:avLst/>
            <a:gdLst>
              <a:gd name="connsiteX0" fmla="*/ 35626 w 4471060"/>
              <a:gd name="connsiteY0" fmla="*/ 587829 h 3485408"/>
              <a:gd name="connsiteX1" fmla="*/ 0 w 4471060"/>
              <a:gd name="connsiteY1" fmla="*/ 908463 h 3485408"/>
              <a:gd name="connsiteX2" fmla="*/ 154380 w 4471060"/>
              <a:gd name="connsiteY2" fmla="*/ 1205346 h 3485408"/>
              <a:gd name="connsiteX3" fmla="*/ 59377 w 4471060"/>
              <a:gd name="connsiteY3" fmla="*/ 1306286 h 3485408"/>
              <a:gd name="connsiteX4" fmla="*/ 89065 w 4471060"/>
              <a:gd name="connsiteY4" fmla="*/ 1573481 h 3485408"/>
              <a:gd name="connsiteX5" fmla="*/ 148442 w 4471060"/>
              <a:gd name="connsiteY5" fmla="*/ 1638795 h 3485408"/>
              <a:gd name="connsiteX6" fmla="*/ 5938 w 4471060"/>
              <a:gd name="connsiteY6" fmla="*/ 1953491 h 3485408"/>
              <a:gd name="connsiteX7" fmla="*/ 255320 w 4471060"/>
              <a:gd name="connsiteY7" fmla="*/ 2066307 h 3485408"/>
              <a:gd name="connsiteX8" fmla="*/ 403762 w 4471060"/>
              <a:gd name="connsiteY8" fmla="*/ 2297876 h 3485408"/>
              <a:gd name="connsiteX9" fmla="*/ 486889 w 4471060"/>
              <a:gd name="connsiteY9" fmla="*/ 2274125 h 3485408"/>
              <a:gd name="connsiteX10" fmla="*/ 564078 w 4471060"/>
              <a:gd name="connsiteY10" fmla="*/ 2345377 h 3485408"/>
              <a:gd name="connsiteX11" fmla="*/ 641268 w 4471060"/>
              <a:gd name="connsiteY11" fmla="*/ 2345377 h 3485408"/>
              <a:gd name="connsiteX12" fmla="*/ 653143 w 4471060"/>
              <a:gd name="connsiteY12" fmla="*/ 2452255 h 3485408"/>
              <a:gd name="connsiteX13" fmla="*/ 860962 w 4471060"/>
              <a:gd name="connsiteY13" fmla="*/ 2446317 h 3485408"/>
              <a:gd name="connsiteX14" fmla="*/ 1033154 w 4471060"/>
              <a:gd name="connsiteY14" fmla="*/ 2630385 h 3485408"/>
              <a:gd name="connsiteX15" fmla="*/ 1086593 w 4471060"/>
              <a:gd name="connsiteY15" fmla="*/ 2707574 h 3485408"/>
              <a:gd name="connsiteX16" fmla="*/ 991590 w 4471060"/>
              <a:gd name="connsiteY16" fmla="*/ 2951019 h 3485408"/>
              <a:gd name="connsiteX17" fmla="*/ 979715 w 4471060"/>
              <a:gd name="connsiteY17" fmla="*/ 3170712 h 3485408"/>
              <a:gd name="connsiteX18" fmla="*/ 1122219 w 4471060"/>
              <a:gd name="connsiteY18" fmla="*/ 3111335 h 3485408"/>
              <a:gd name="connsiteX19" fmla="*/ 1217221 w 4471060"/>
              <a:gd name="connsiteY19" fmla="*/ 2891642 h 3485408"/>
              <a:gd name="connsiteX20" fmla="*/ 1217221 w 4471060"/>
              <a:gd name="connsiteY20" fmla="*/ 2850078 h 3485408"/>
              <a:gd name="connsiteX21" fmla="*/ 1413164 w 4471060"/>
              <a:gd name="connsiteY21" fmla="*/ 2689761 h 3485408"/>
              <a:gd name="connsiteX22" fmla="*/ 1496291 w 4471060"/>
              <a:gd name="connsiteY22" fmla="*/ 2832265 h 3485408"/>
              <a:gd name="connsiteX23" fmla="*/ 1537855 w 4471060"/>
              <a:gd name="connsiteY23" fmla="*/ 2856016 h 3485408"/>
              <a:gd name="connsiteX24" fmla="*/ 1597232 w 4471060"/>
              <a:gd name="connsiteY24" fmla="*/ 3016333 h 3485408"/>
              <a:gd name="connsiteX25" fmla="*/ 1531917 w 4471060"/>
              <a:gd name="connsiteY25" fmla="*/ 3087585 h 3485408"/>
              <a:gd name="connsiteX26" fmla="*/ 1567543 w 4471060"/>
              <a:gd name="connsiteY26" fmla="*/ 3141024 h 3485408"/>
              <a:gd name="connsiteX27" fmla="*/ 1727860 w 4471060"/>
              <a:gd name="connsiteY27" fmla="*/ 2998520 h 3485408"/>
              <a:gd name="connsiteX28" fmla="*/ 1876302 w 4471060"/>
              <a:gd name="connsiteY28" fmla="*/ 3093522 h 3485408"/>
              <a:gd name="connsiteX29" fmla="*/ 1923803 w 4471060"/>
              <a:gd name="connsiteY29" fmla="*/ 3366655 h 3485408"/>
              <a:gd name="connsiteX30" fmla="*/ 2018806 w 4471060"/>
              <a:gd name="connsiteY30" fmla="*/ 3378530 h 3485408"/>
              <a:gd name="connsiteX31" fmla="*/ 2101933 w 4471060"/>
              <a:gd name="connsiteY31" fmla="*/ 3485408 h 3485408"/>
              <a:gd name="connsiteX32" fmla="*/ 2375065 w 4471060"/>
              <a:gd name="connsiteY32" fmla="*/ 3158837 h 3485408"/>
              <a:gd name="connsiteX33" fmla="*/ 2493819 w 4471060"/>
              <a:gd name="connsiteY33" fmla="*/ 3146961 h 3485408"/>
              <a:gd name="connsiteX34" fmla="*/ 2499756 w 4471060"/>
              <a:gd name="connsiteY34" fmla="*/ 3063834 h 3485408"/>
              <a:gd name="connsiteX35" fmla="*/ 2559133 w 4471060"/>
              <a:gd name="connsiteY35" fmla="*/ 3010395 h 3485408"/>
              <a:gd name="connsiteX36" fmla="*/ 2636323 w 4471060"/>
              <a:gd name="connsiteY36" fmla="*/ 3069772 h 3485408"/>
              <a:gd name="connsiteX37" fmla="*/ 2660073 w 4471060"/>
              <a:gd name="connsiteY37" fmla="*/ 3087585 h 3485408"/>
              <a:gd name="connsiteX38" fmla="*/ 2784764 w 4471060"/>
              <a:gd name="connsiteY38" fmla="*/ 3087585 h 3485408"/>
              <a:gd name="connsiteX39" fmla="*/ 2850078 w 4471060"/>
              <a:gd name="connsiteY39" fmla="*/ 3414156 h 3485408"/>
              <a:gd name="connsiteX40" fmla="*/ 2915393 w 4471060"/>
              <a:gd name="connsiteY40" fmla="*/ 3247902 h 3485408"/>
              <a:gd name="connsiteX41" fmla="*/ 3087585 w 4471060"/>
              <a:gd name="connsiteY41" fmla="*/ 3414156 h 3485408"/>
              <a:gd name="connsiteX42" fmla="*/ 3230089 w 4471060"/>
              <a:gd name="connsiteY42" fmla="*/ 3372593 h 3485408"/>
              <a:gd name="connsiteX43" fmla="*/ 3200400 w 4471060"/>
              <a:gd name="connsiteY43" fmla="*/ 3158837 h 3485408"/>
              <a:gd name="connsiteX44" fmla="*/ 3253839 w 4471060"/>
              <a:gd name="connsiteY44" fmla="*/ 3093522 h 3485408"/>
              <a:gd name="connsiteX45" fmla="*/ 3378530 w 4471060"/>
              <a:gd name="connsiteY45" fmla="*/ 3087585 h 3485408"/>
              <a:gd name="connsiteX46" fmla="*/ 3390406 w 4471060"/>
              <a:gd name="connsiteY46" fmla="*/ 3057896 h 3485408"/>
              <a:gd name="connsiteX47" fmla="*/ 3342904 w 4471060"/>
              <a:gd name="connsiteY47" fmla="*/ 2968832 h 3485408"/>
              <a:gd name="connsiteX48" fmla="*/ 3360717 w 4471060"/>
              <a:gd name="connsiteY48" fmla="*/ 2933206 h 3485408"/>
              <a:gd name="connsiteX49" fmla="*/ 3485408 w 4471060"/>
              <a:gd name="connsiteY49" fmla="*/ 2927268 h 3485408"/>
              <a:gd name="connsiteX50" fmla="*/ 3592286 w 4471060"/>
              <a:gd name="connsiteY50" fmla="*/ 2671948 h 3485408"/>
              <a:gd name="connsiteX51" fmla="*/ 3521034 w 4471060"/>
              <a:gd name="connsiteY51" fmla="*/ 2523507 h 3485408"/>
              <a:gd name="connsiteX52" fmla="*/ 3598224 w 4471060"/>
              <a:gd name="connsiteY52" fmla="*/ 2523507 h 3485408"/>
              <a:gd name="connsiteX53" fmla="*/ 3515097 w 4471060"/>
              <a:gd name="connsiteY53" fmla="*/ 2363190 h 3485408"/>
              <a:gd name="connsiteX54" fmla="*/ 3526972 w 4471060"/>
              <a:gd name="connsiteY54" fmla="*/ 2190998 h 3485408"/>
              <a:gd name="connsiteX55" fmla="*/ 3604162 w 4471060"/>
              <a:gd name="connsiteY55" fmla="*/ 2190998 h 3485408"/>
              <a:gd name="connsiteX56" fmla="*/ 3633850 w 4471060"/>
              <a:gd name="connsiteY56" fmla="*/ 2125683 h 3485408"/>
              <a:gd name="connsiteX57" fmla="*/ 3806042 w 4471060"/>
              <a:gd name="connsiteY57" fmla="*/ 1971304 h 3485408"/>
              <a:gd name="connsiteX58" fmla="*/ 3930733 w 4471060"/>
              <a:gd name="connsiteY58" fmla="*/ 1644733 h 3485408"/>
              <a:gd name="connsiteX59" fmla="*/ 3960421 w 4471060"/>
              <a:gd name="connsiteY59" fmla="*/ 1644733 h 3485408"/>
              <a:gd name="connsiteX60" fmla="*/ 3984172 w 4471060"/>
              <a:gd name="connsiteY60" fmla="*/ 1573481 h 3485408"/>
              <a:gd name="connsiteX61" fmla="*/ 4043549 w 4471060"/>
              <a:gd name="connsiteY61" fmla="*/ 1436915 h 3485408"/>
              <a:gd name="connsiteX62" fmla="*/ 4102925 w 4471060"/>
              <a:gd name="connsiteY62" fmla="*/ 1537855 h 3485408"/>
              <a:gd name="connsiteX63" fmla="*/ 4162302 w 4471060"/>
              <a:gd name="connsiteY63" fmla="*/ 1425039 h 3485408"/>
              <a:gd name="connsiteX64" fmla="*/ 4471060 w 4471060"/>
              <a:gd name="connsiteY64" fmla="*/ 1294411 h 3485408"/>
              <a:gd name="connsiteX65" fmla="*/ 4352307 w 4471060"/>
              <a:gd name="connsiteY65" fmla="*/ 1009403 h 3485408"/>
              <a:gd name="connsiteX66" fmla="*/ 4263242 w 4471060"/>
              <a:gd name="connsiteY66" fmla="*/ 1009403 h 3485408"/>
              <a:gd name="connsiteX67" fmla="*/ 4126676 w 4471060"/>
              <a:gd name="connsiteY67" fmla="*/ 789709 h 3485408"/>
              <a:gd name="connsiteX68" fmla="*/ 4019798 w 4471060"/>
              <a:gd name="connsiteY68" fmla="*/ 789709 h 3485408"/>
              <a:gd name="connsiteX69" fmla="*/ 4061362 w 4471060"/>
              <a:gd name="connsiteY69" fmla="*/ 688769 h 3485408"/>
              <a:gd name="connsiteX70" fmla="*/ 3883232 w 4471060"/>
              <a:gd name="connsiteY70" fmla="*/ 469076 h 3485408"/>
              <a:gd name="connsiteX71" fmla="*/ 3586349 w 4471060"/>
              <a:gd name="connsiteY71" fmla="*/ 581891 h 3485408"/>
              <a:gd name="connsiteX72" fmla="*/ 3420094 w 4471060"/>
              <a:gd name="connsiteY72" fmla="*/ 540328 h 3485408"/>
              <a:gd name="connsiteX73" fmla="*/ 3152899 w 4471060"/>
              <a:gd name="connsiteY73" fmla="*/ 706582 h 3485408"/>
              <a:gd name="connsiteX74" fmla="*/ 3057897 w 4471060"/>
              <a:gd name="connsiteY74" fmla="*/ 742208 h 3485408"/>
              <a:gd name="connsiteX75" fmla="*/ 2832265 w 4471060"/>
              <a:gd name="connsiteY75" fmla="*/ 522515 h 3485408"/>
              <a:gd name="connsiteX76" fmla="*/ 2802577 w 4471060"/>
              <a:gd name="connsiteY76" fmla="*/ 421574 h 3485408"/>
              <a:gd name="connsiteX77" fmla="*/ 2701637 w 4471060"/>
              <a:gd name="connsiteY77" fmla="*/ 421574 h 3485408"/>
              <a:gd name="connsiteX78" fmla="*/ 2594759 w 4471060"/>
              <a:gd name="connsiteY78" fmla="*/ 397824 h 3485408"/>
              <a:gd name="connsiteX79" fmla="*/ 2606634 w 4471060"/>
              <a:gd name="connsiteY79" fmla="*/ 83128 h 3485408"/>
              <a:gd name="connsiteX80" fmla="*/ 2363190 w 4471060"/>
              <a:gd name="connsiteY80" fmla="*/ 106878 h 3485408"/>
              <a:gd name="connsiteX81" fmla="*/ 2137559 w 4471060"/>
              <a:gd name="connsiteY81" fmla="*/ 0 h 3485408"/>
              <a:gd name="connsiteX82" fmla="*/ 1929741 w 4471060"/>
              <a:gd name="connsiteY82" fmla="*/ 59377 h 3485408"/>
              <a:gd name="connsiteX83" fmla="*/ 1834738 w 4471060"/>
              <a:gd name="connsiteY83" fmla="*/ 11876 h 3485408"/>
              <a:gd name="connsiteX84" fmla="*/ 1805050 w 4471060"/>
              <a:gd name="connsiteY84" fmla="*/ 112816 h 3485408"/>
              <a:gd name="connsiteX85" fmla="*/ 1704110 w 4471060"/>
              <a:gd name="connsiteY85" fmla="*/ 261257 h 3485408"/>
              <a:gd name="connsiteX86" fmla="*/ 1609107 w 4471060"/>
              <a:gd name="connsiteY86" fmla="*/ 231569 h 3485408"/>
              <a:gd name="connsiteX87" fmla="*/ 1365663 w 4471060"/>
              <a:gd name="connsiteY87" fmla="*/ 338447 h 3485408"/>
              <a:gd name="connsiteX88" fmla="*/ 1347850 w 4471060"/>
              <a:gd name="connsiteY88" fmla="*/ 451263 h 3485408"/>
              <a:gd name="connsiteX89" fmla="*/ 1080655 w 4471060"/>
              <a:gd name="connsiteY89" fmla="*/ 540328 h 3485408"/>
              <a:gd name="connsiteX90" fmla="*/ 1027216 w 4471060"/>
              <a:gd name="connsiteY90" fmla="*/ 480951 h 3485408"/>
              <a:gd name="connsiteX91" fmla="*/ 837211 w 4471060"/>
              <a:gd name="connsiteY91" fmla="*/ 617517 h 3485408"/>
              <a:gd name="connsiteX92" fmla="*/ 558141 w 4471060"/>
              <a:gd name="connsiteY92" fmla="*/ 760021 h 3485408"/>
              <a:gd name="connsiteX93" fmla="*/ 332510 w 4471060"/>
              <a:gd name="connsiteY93" fmla="*/ 700644 h 3485408"/>
              <a:gd name="connsiteX94" fmla="*/ 261258 w 4471060"/>
              <a:gd name="connsiteY94" fmla="*/ 748146 h 3485408"/>
              <a:gd name="connsiteX95" fmla="*/ 35626 w 4471060"/>
              <a:gd name="connsiteY95" fmla="*/ 587829 h 348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471060" h="3485408">
                <a:moveTo>
                  <a:pt x="35626" y="587829"/>
                </a:moveTo>
                <a:lnTo>
                  <a:pt x="0" y="908463"/>
                </a:lnTo>
                <a:lnTo>
                  <a:pt x="154380" y="1205346"/>
                </a:lnTo>
                <a:lnTo>
                  <a:pt x="59377" y="1306286"/>
                </a:lnTo>
                <a:lnTo>
                  <a:pt x="89065" y="1573481"/>
                </a:lnTo>
                <a:lnTo>
                  <a:pt x="148442" y="1638795"/>
                </a:lnTo>
                <a:lnTo>
                  <a:pt x="5938" y="1953491"/>
                </a:lnTo>
                <a:lnTo>
                  <a:pt x="255320" y="2066307"/>
                </a:lnTo>
                <a:lnTo>
                  <a:pt x="403762" y="2297876"/>
                </a:lnTo>
                <a:lnTo>
                  <a:pt x="486889" y="2274125"/>
                </a:lnTo>
                <a:lnTo>
                  <a:pt x="564078" y="2345377"/>
                </a:lnTo>
                <a:lnTo>
                  <a:pt x="641268" y="2345377"/>
                </a:lnTo>
                <a:lnTo>
                  <a:pt x="653143" y="2452255"/>
                </a:lnTo>
                <a:lnTo>
                  <a:pt x="860962" y="2446317"/>
                </a:lnTo>
                <a:lnTo>
                  <a:pt x="1033154" y="2630385"/>
                </a:lnTo>
                <a:lnTo>
                  <a:pt x="1086593" y="2707574"/>
                </a:lnTo>
                <a:lnTo>
                  <a:pt x="991590" y="2951019"/>
                </a:lnTo>
                <a:lnTo>
                  <a:pt x="979715" y="3170712"/>
                </a:lnTo>
                <a:lnTo>
                  <a:pt x="1122219" y="3111335"/>
                </a:lnTo>
                <a:lnTo>
                  <a:pt x="1217221" y="2891642"/>
                </a:lnTo>
                <a:lnTo>
                  <a:pt x="1217221" y="2850078"/>
                </a:lnTo>
                <a:lnTo>
                  <a:pt x="1413164" y="2689761"/>
                </a:lnTo>
                <a:lnTo>
                  <a:pt x="1496291" y="2832265"/>
                </a:lnTo>
                <a:lnTo>
                  <a:pt x="1537855" y="2856016"/>
                </a:lnTo>
                <a:lnTo>
                  <a:pt x="1597232" y="3016333"/>
                </a:lnTo>
                <a:lnTo>
                  <a:pt x="1531917" y="3087585"/>
                </a:lnTo>
                <a:lnTo>
                  <a:pt x="1567543" y="3141024"/>
                </a:lnTo>
                <a:lnTo>
                  <a:pt x="1727860" y="2998520"/>
                </a:lnTo>
                <a:lnTo>
                  <a:pt x="1876302" y="3093522"/>
                </a:lnTo>
                <a:lnTo>
                  <a:pt x="1923803" y="3366655"/>
                </a:lnTo>
                <a:lnTo>
                  <a:pt x="2018806" y="3378530"/>
                </a:lnTo>
                <a:cubicBezTo>
                  <a:pt x="2117766" y="3477491"/>
                  <a:pt x="2145476" y="3441865"/>
                  <a:pt x="2101933" y="3485408"/>
                </a:cubicBezTo>
                <a:lnTo>
                  <a:pt x="2375065" y="3158837"/>
                </a:lnTo>
                <a:lnTo>
                  <a:pt x="2493819" y="3146961"/>
                </a:lnTo>
                <a:lnTo>
                  <a:pt x="2499756" y="3063834"/>
                </a:lnTo>
                <a:lnTo>
                  <a:pt x="2559133" y="3010395"/>
                </a:lnTo>
                <a:cubicBezTo>
                  <a:pt x="2632624" y="3065514"/>
                  <a:pt x="2609392" y="3042841"/>
                  <a:pt x="2636323" y="3069772"/>
                </a:cubicBezTo>
                <a:lnTo>
                  <a:pt x="2660073" y="3087585"/>
                </a:lnTo>
                <a:lnTo>
                  <a:pt x="2784764" y="3087585"/>
                </a:lnTo>
                <a:lnTo>
                  <a:pt x="2850078" y="3414156"/>
                </a:lnTo>
                <a:cubicBezTo>
                  <a:pt x="2916140" y="3252006"/>
                  <a:pt x="2915393" y="3311543"/>
                  <a:pt x="2915393" y="3247902"/>
                </a:cubicBezTo>
                <a:lnTo>
                  <a:pt x="3087585" y="3414156"/>
                </a:lnTo>
                <a:lnTo>
                  <a:pt x="3230089" y="3372593"/>
                </a:lnTo>
                <a:lnTo>
                  <a:pt x="3200400" y="3158837"/>
                </a:lnTo>
                <a:lnTo>
                  <a:pt x="3253839" y="3093522"/>
                </a:lnTo>
                <a:lnTo>
                  <a:pt x="3378530" y="3087585"/>
                </a:lnTo>
                <a:lnTo>
                  <a:pt x="3390406" y="3057896"/>
                </a:lnTo>
                <a:lnTo>
                  <a:pt x="3342904" y="2968832"/>
                </a:lnTo>
                <a:lnTo>
                  <a:pt x="3360717" y="2933206"/>
                </a:lnTo>
                <a:lnTo>
                  <a:pt x="3485408" y="2927268"/>
                </a:lnTo>
                <a:lnTo>
                  <a:pt x="3592286" y="2671948"/>
                </a:lnTo>
                <a:lnTo>
                  <a:pt x="3521034" y="2523507"/>
                </a:lnTo>
                <a:lnTo>
                  <a:pt x="3598224" y="2523507"/>
                </a:lnTo>
                <a:lnTo>
                  <a:pt x="3515097" y="2363190"/>
                </a:lnTo>
                <a:lnTo>
                  <a:pt x="3526972" y="2190998"/>
                </a:lnTo>
                <a:lnTo>
                  <a:pt x="3604162" y="2190998"/>
                </a:lnTo>
                <a:lnTo>
                  <a:pt x="3633850" y="2125683"/>
                </a:lnTo>
                <a:cubicBezTo>
                  <a:pt x="3801554" y="1969957"/>
                  <a:pt x="3724478" y="1971304"/>
                  <a:pt x="3806042" y="1971304"/>
                </a:cubicBezTo>
                <a:lnTo>
                  <a:pt x="3930733" y="1644733"/>
                </a:lnTo>
                <a:lnTo>
                  <a:pt x="3960421" y="1644733"/>
                </a:lnTo>
                <a:lnTo>
                  <a:pt x="3984172" y="1573481"/>
                </a:lnTo>
                <a:lnTo>
                  <a:pt x="4043549" y="1436915"/>
                </a:lnTo>
                <a:lnTo>
                  <a:pt x="4102925" y="1537855"/>
                </a:lnTo>
                <a:lnTo>
                  <a:pt x="4162302" y="1425039"/>
                </a:lnTo>
                <a:lnTo>
                  <a:pt x="4471060" y="1294411"/>
                </a:lnTo>
                <a:lnTo>
                  <a:pt x="4352307" y="1009403"/>
                </a:lnTo>
                <a:lnTo>
                  <a:pt x="4263242" y="1009403"/>
                </a:lnTo>
                <a:lnTo>
                  <a:pt x="4126676" y="789709"/>
                </a:lnTo>
                <a:lnTo>
                  <a:pt x="4019798" y="789709"/>
                </a:lnTo>
                <a:lnTo>
                  <a:pt x="4061362" y="688769"/>
                </a:lnTo>
                <a:lnTo>
                  <a:pt x="3883232" y="469076"/>
                </a:lnTo>
                <a:lnTo>
                  <a:pt x="3586349" y="581891"/>
                </a:lnTo>
                <a:lnTo>
                  <a:pt x="3420094" y="540328"/>
                </a:lnTo>
                <a:lnTo>
                  <a:pt x="3152899" y="706582"/>
                </a:lnTo>
                <a:lnTo>
                  <a:pt x="3057897" y="742208"/>
                </a:lnTo>
                <a:lnTo>
                  <a:pt x="2832265" y="522515"/>
                </a:lnTo>
                <a:lnTo>
                  <a:pt x="2802577" y="421574"/>
                </a:lnTo>
                <a:lnTo>
                  <a:pt x="2701637" y="421574"/>
                </a:lnTo>
                <a:lnTo>
                  <a:pt x="2594759" y="397824"/>
                </a:lnTo>
                <a:lnTo>
                  <a:pt x="2606634" y="83128"/>
                </a:lnTo>
                <a:lnTo>
                  <a:pt x="2363190" y="106878"/>
                </a:lnTo>
                <a:lnTo>
                  <a:pt x="2137559" y="0"/>
                </a:lnTo>
                <a:lnTo>
                  <a:pt x="1929741" y="59377"/>
                </a:lnTo>
                <a:lnTo>
                  <a:pt x="1834738" y="11876"/>
                </a:lnTo>
                <a:lnTo>
                  <a:pt x="1805050" y="112816"/>
                </a:lnTo>
                <a:lnTo>
                  <a:pt x="1704110" y="261257"/>
                </a:lnTo>
                <a:lnTo>
                  <a:pt x="1609107" y="231569"/>
                </a:lnTo>
                <a:lnTo>
                  <a:pt x="1365663" y="338447"/>
                </a:lnTo>
                <a:lnTo>
                  <a:pt x="1347850" y="451263"/>
                </a:lnTo>
                <a:lnTo>
                  <a:pt x="1080655" y="540328"/>
                </a:lnTo>
                <a:lnTo>
                  <a:pt x="1027216" y="480951"/>
                </a:lnTo>
                <a:lnTo>
                  <a:pt x="837211" y="617517"/>
                </a:lnTo>
                <a:lnTo>
                  <a:pt x="558141" y="760021"/>
                </a:lnTo>
                <a:lnTo>
                  <a:pt x="332510" y="700644"/>
                </a:lnTo>
                <a:cubicBezTo>
                  <a:pt x="259548" y="743205"/>
                  <a:pt x="261258" y="714712"/>
                  <a:pt x="261258" y="748146"/>
                </a:cubicBezTo>
                <a:lnTo>
                  <a:pt x="35626" y="587829"/>
                </a:ln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215206" y="428604"/>
            <a:ext cx="1801124" cy="1492716"/>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dirty="0" smtClean="0">
                <a:latin typeface="Tw Cen MT" pitchFamily="34" charset="0"/>
              </a:rPr>
              <a:t>Commençons par tracer le cadre de notre croquis : Tamise, limites du Grand Londres. On peut pour cela utiliser la carte étudiée précédemment. </a:t>
            </a:r>
          </a:p>
        </p:txBody>
      </p:sp>
      <p:sp>
        <p:nvSpPr>
          <p:cNvPr id="12" name="Rectangle 11"/>
          <p:cNvSpPr/>
          <p:nvPr/>
        </p:nvSpPr>
        <p:spPr>
          <a:xfrm>
            <a:off x="7152792" y="2765021"/>
            <a:ext cx="1944000" cy="1092607"/>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u="sng" dirty="0" smtClean="0">
                <a:latin typeface="Tw Cen MT" pitchFamily="34" charset="0"/>
              </a:rPr>
              <a:t>Constat</a:t>
            </a:r>
            <a:r>
              <a:rPr lang="fr-FR" sz="1300" b="1" dirty="0" smtClean="0">
                <a:latin typeface="Tw Cen MT" pitchFamily="34" charset="0"/>
              </a:rPr>
              <a:t> : il faut simplifier les tracés car il vous sera impossible d’être aussi précis(e) sans document d’appui.</a:t>
            </a:r>
          </a:p>
        </p:txBody>
      </p:sp>
      <p:sp>
        <p:nvSpPr>
          <p:cNvPr id="15" name="Forme libre 14"/>
          <p:cNvSpPr/>
          <p:nvPr/>
        </p:nvSpPr>
        <p:spPr>
          <a:xfrm>
            <a:off x="2511552" y="1341120"/>
            <a:ext cx="4547616" cy="3438144"/>
          </a:xfrm>
          <a:custGeom>
            <a:avLst/>
            <a:gdLst>
              <a:gd name="connsiteX0" fmla="*/ 707136 w 4547616"/>
              <a:gd name="connsiteY0" fmla="*/ 2499360 h 3438144"/>
              <a:gd name="connsiteX1" fmla="*/ 0 w 4547616"/>
              <a:gd name="connsiteY1" fmla="*/ 1938528 h 3438144"/>
              <a:gd name="connsiteX2" fmla="*/ 24384 w 4547616"/>
              <a:gd name="connsiteY2" fmla="*/ 609600 h 3438144"/>
              <a:gd name="connsiteX3" fmla="*/ 1901952 w 4547616"/>
              <a:gd name="connsiteY3" fmla="*/ 0 h 3438144"/>
              <a:gd name="connsiteX4" fmla="*/ 2657856 w 4547616"/>
              <a:gd name="connsiteY4" fmla="*/ 60960 h 3438144"/>
              <a:gd name="connsiteX5" fmla="*/ 4011168 w 4547616"/>
              <a:gd name="connsiteY5" fmla="*/ 548640 h 3438144"/>
              <a:gd name="connsiteX6" fmla="*/ 4547616 w 4547616"/>
              <a:gd name="connsiteY6" fmla="*/ 1194816 h 3438144"/>
              <a:gd name="connsiteX7" fmla="*/ 3291840 w 4547616"/>
              <a:gd name="connsiteY7" fmla="*/ 3401568 h 3438144"/>
              <a:gd name="connsiteX8" fmla="*/ 1950720 w 4547616"/>
              <a:gd name="connsiteY8" fmla="*/ 3438144 h 3438144"/>
              <a:gd name="connsiteX9" fmla="*/ 1024128 w 4547616"/>
              <a:gd name="connsiteY9" fmla="*/ 3218688 h 3438144"/>
              <a:gd name="connsiteX10" fmla="*/ 707136 w 4547616"/>
              <a:gd name="connsiteY10" fmla="*/ 2499360 h 34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616" h="3438144">
                <a:moveTo>
                  <a:pt x="707136" y="2499360"/>
                </a:moveTo>
                <a:lnTo>
                  <a:pt x="0" y="1938528"/>
                </a:lnTo>
                <a:lnTo>
                  <a:pt x="24384" y="609600"/>
                </a:lnTo>
                <a:lnTo>
                  <a:pt x="1901952" y="0"/>
                </a:lnTo>
                <a:lnTo>
                  <a:pt x="2657856" y="60960"/>
                </a:lnTo>
                <a:lnTo>
                  <a:pt x="4011168" y="548640"/>
                </a:lnTo>
                <a:lnTo>
                  <a:pt x="4547616" y="1194816"/>
                </a:lnTo>
                <a:lnTo>
                  <a:pt x="3291840" y="3401568"/>
                </a:lnTo>
                <a:lnTo>
                  <a:pt x="1950720" y="3438144"/>
                </a:lnTo>
                <a:lnTo>
                  <a:pt x="1024128" y="3218688"/>
                </a:lnTo>
                <a:lnTo>
                  <a:pt x="707136" y="249936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643438" y="2786058"/>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7" name="Rectangle 16"/>
          <p:cNvSpPr/>
          <p:nvPr/>
        </p:nvSpPr>
        <p:spPr>
          <a:xfrm>
            <a:off x="56232" y="1071546"/>
            <a:ext cx="1944000" cy="129266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u="sng" dirty="0" smtClean="0">
                <a:latin typeface="Tw Cen MT" pitchFamily="34" charset="0"/>
              </a:rPr>
              <a:t>Conseil</a:t>
            </a:r>
            <a:r>
              <a:rPr lang="fr-FR" sz="1300" b="1" dirty="0" smtClean="0">
                <a:latin typeface="Tw Cen MT" pitchFamily="34" charset="0"/>
              </a:rPr>
              <a:t> : notez toutes les informations reportées sur une feuille car elles constitueront les éléments de la légende qu’il faudra organiser. </a:t>
            </a:r>
          </a:p>
        </p:txBody>
      </p:sp>
      <p:sp>
        <p:nvSpPr>
          <p:cNvPr id="18" name="ZoneTexte 17"/>
          <p:cNvSpPr txBox="1"/>
          <p:nvPr/>
        </p:nvSpPr>
        <p:spPr>
          <a:xfrm rot="19078099">
            <a:off x="1960534" y="4350827"/>
            <a:ext cx="713144" cy="307777"/>
          </a:xfrm>
          <a:prstGeom prst="rect">
            <a:avLst/>
          </a:prstGeom>
          <a:noFill/>
        </p:spPr>
        <p:txBody>
          <a:bodyPr wrap="none" rtlCol="0">
            <a:spAutoFit/>
          </a:bodyPr>
          <a:lstStyle/>
          <a:p>
            <a:r>
              <a:rPr lang="fr-FR" sz="1400" b="1" dirty="0" smtClean="0">
                <a:solidFill>
                  <a:srgbClr val="002060"/>
                </a:solidFill>
                <a:latin typeface="Tw Cen MT" pitchFamily="34" charset="0"/>
              </a:rPr>
              <a:t>Tamise</a:t>
            </a:r>
            <a:endParaRPr lang="fr-FR" sz="1400" b="1" dirty="0">
              <a:solidFill>
                <a:srgbClr val="002060"/>
              </a:solidFill>
              <a:latin typeface="Tw Cen MT" pitchFamily="34" charset="0"/>
            </a:endParaRPr>
          </a:p>
        </p:txBody>
      </p:sp>
      <p:sp>
        <p:nvSpPr>
          <p:cNvPr id="19" name="Rectangle 18"/>
          <p:cNvSpPr/>
          <p:nvPr/>
        </p:nvSpPr>
        <p:spPr>
          <a:xfrm>
            <a:off x="71438" y="5572140"/>
            <a:ext cx="2857488" cy="107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Limites du Grand Londres</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Quartiers des affaires</a:t>
            </a:r>
          </a:p>
        </p:txBody>
      </p:sp>
      <p:sp>
        <p:nvSpPr>
          <p:cNvPr id="20" name="Forme libre 19"/>
          <p:cNvSpPr/>
          <p:nvPr/>
        </p:nvSpPr>
        <p:spPr>
          <a:xfrm>
            <a:off x="219456" y="5786454"/>
            <a:ext cx="637768" cy="214314"/>
          </a:xfrm>
          <a:custGeom>
            <a:avLst/>
            <a:gdLst>
              <a:gd name="connsiteX0" fmla="*/ 0 w 573024"/>
              <a:gd name="connsiteY0" fmla="*/ 109728 h 158496"/>
              <a:gd name="connsiteX1" fmla="*/ 182880 w 573024"/>
              <a:gd name="connsiteY1" fmla="*/ 0 h 158496"/>
              <a:gd name="connsiteX2" fmla="*/ 487680 w 573024"/>
              <a:gd name="connsiteY2" fmla="*/ 48768 h 158496"/>
              <a:gd name="connsiteX3" fmla="*/ 573024 w 573024"/>
              <a:gd name="connsiteY3" fmla="*/ 158496 h 158496"/>
              <a:gd name="connsiteX4" fmla="*/ 573024 w 573024"/>
              <a:gd name="connsiteY4" fmla="*/ 158496 h 1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024" h="158496">
                <a:moveTo>
                  <a:pt x="0" y="109728"/>
                </a:moveTo>
                <a:lnTo>
                  <a:pt x="182880" y="0"/>
                </a:lnTo>
                <a:lnTo>
                  <a:pt x="487680" y="48768"/>
                </a:lnTo>
                <a:lnTo>
                  <a:pt x="573024" y="158496"/>
                </a:lnTo>
                <a:lnTo>
                  <a:pt x="573024" y="158496"/>
                </a:lnTo>
              </a:path>
            </a:pathLst>
          </a:custGeom>
          <a:ln>
            <a:solidFill>
              <a:schemeClr val="tx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21" name="Ellipse 20"/>
          <p:cNvSpPr/>
          <p:nvPr/>
        </p:nvSpPr>
        <p:spPr>
          <a:xfrm>
            <a:off x="428596" y="6143644"/>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2" name="ZoneTexte 21"/>
          <p:cNvSpPr txBox="1"/>
          <p:nvPr/>
        </p:nvSpPr>
        <p:spPr>
          <a:xfrm>
            <a:off x="4000496" y="2621157"/>
            <a:ext cx="696024" cy="307777"/>
          </a:xfrm>
          <a:prstGeom prst="rect">
            <a:avLst/>
          </a:prstGeom>
          <a:noFill/>
        </p:spPr>
        <p:txBody>
          <a:bodyPr wrap="none" rtlCol="0">
            <a:spAutoFit/>
          </a:bodyPr>
          <a:lstStyle/>
          <a:p>
            <a:r>
              <a:rPr lang="fr-FR" sz="1400" b="1" dirty="0" smtClean="0">
                <a:latin typeface="Tw Cen MT" pitchFamily="34" charset="0"/>
              </a:rPr>
              <a:t>La City</a:t>
            </a:r>
            <a:endParaRPr lang="fr-FR" sz="1400" b="1" dirty="0">
              <a:latin typeface="Tw Cen MT" pitchFamily="34" charset="0"/>
            </a:endParaRPr>
          </a:p>
        </p:txBody>
      </p:sp>
      <p:sp>
        <p:nvSpPr>
          <p:cNvPr id="23" name="ZoneTexte 22"/>
          <p:cNvSpPr txBox="1"/>
          <p:nvPr/>
        </p:nvSpPr>
        <p:spPr>
          <a:xfrm>
            <a:off x="5143504" y="2643181"/>
            <a:ext cx="1218988" cy="307777"/>
          </a:xfrm>
          <a:prstGeom prst="rect">
            <a:avLst/>
          </a:prstGeom>
          <a:solidFill>
            <a:schemeClr val="bg1">
              <a:alpha val="57000"/>
            </a:schemeClr>
          </a:solidFill>
        </p:spPr>
        <p:txBody>
          <a:bodyPr wrap="none" rtlCol="0">
            <a:spAutoFit/>
          </a:bodyPr>
          <a:lstStyle/>
          <a:p>
            <a:r>
              <a:rPr lang="fr-FR" sz="1400" b="1" dirty="0" err="1" smtClean="0">
                <a:latin typeface="Tw Cen MT" pitchFamily="34" charset="0"/>
              </a:rPr>
              <a:t>Canary</a:t>
            </a:r>
            <a:r>
              <a:rPr lang="fr-FR" sz="1400" b="1" dirty="0" smtClean="0">
                <a:latin typeface="Tw Cen MT" pitchFamily="34" charset="0"/>
              </a:rPr>
              <a:t> Wharf</a:t>
            </a:r>
            <a:endParaRPr lang="fr-FR" sz="1400" b="1" dirty="0">
              <a:latin typeface="Tw Cen MT" pitchFamily="34" charset="0"/>
            </a:endParaRPr>
          </a:p>
        </p:txBody>
      </p:sp>
      <p:sp>
        <p:nvSpPr>
          <p:cNvPr id="24" name="Étoile à 5 branches 23"/>
          <p:cNvSpPr/>
          <p:nvPr/>
        </p:nvSpPr>
        <p:spPr>
          <a:xfrm>
            <a:off x="4357686" y="2928934"/>
            <a:ext cx="214314" cy="214314"/>
          </a:xfrm>
          <a:prstGeom prst="star5">
            <a:avLst/>
          </a:prstGeom>
          <a:solidFill>
            <a:srgbClr val="00B05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3357554" y="2880000"/>
            <a:ext cx="1085425" cy="307777"/>
          </a:xfrm>
          <a:prstGeom prst="rect">
            <a:avLst/>
          </a:prstGeom>
          <a:noFill/>
        </p:spPr>
        <p:txBody>
          <a:bodyPr wrap="none" rtlCol="0">
            <a:spAutoFit/>
          </a:bodyPr>
          <a:lstStyle/>
          <a:p>
            <a:r>
              <a:rPr lang="fr-FR" sz="1400" b="1" dirty="0" smtClean="0">
                <a:latin typeface="Tw Cen MT" pitchFamily="34" charset="0"/>
              </a:rPr>
              <a:t>Westminster</a:t>
            </a:r>
            <a:endParaRPr lang="fr-FR" sz="1400" b="1" dirty="0">
              <a:latin typeface="Tw Cen MT" pitchFamily="34" charset="0"/>
            </a:endParaRPr>
          </a:p>
        </p:txBody>
      </p:sp>
      <p:sp>
        <p:nvSpPr>
          <p:cNvPr id="27" name="ZoneTexte 26"/>
          <p:cNvSpPr txBox="1"/>
          <p:nvPr/>
        </p:nvSpPr>
        <p:spPr>
          <a:xfrm rot="14968931">
            <a:off x="2571316" y="3043359"/>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28" name="ZoneTexte 27"/>
          <p:cNvSpPr txBox="1"/>
          <p:nvPr/>
        </p:nvSpPr>
        <p:spPr>
          <a:xfrm rot="14968931">
            <a:off x="5130567" y="2614731"/>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29" name="Rectangle 28"/>
          <p:cNvSpPr/>
          <p:nvPr/>
        </p:nvSpPr>
        <p:spPr>
          <a:xfrm>
            <a:off x="3000364" y="5572140"/>
            <a:ext cx="3000396" cy="12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Siège du parlement britannique</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Aéroports internationaux</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Village  olympique</a:t>
            </a:r>
          </a:p>
        </p:txBody>
      </p:sp>
      <p:sp>
        <p:nvSpPr>
          <p:cNvPr id="26" name="Étoile à 5 branches 25"/>
          <p:cNvSpPr/>
          <p:nvPr/>
        </p:nvSpPr>
        <p:spPr>
          <a:xfrm>
            <a:off x="3214678" y="5643578"/>
            <a:ext cx="214314" cy="214314"/>
          </a:xfrm>
          <a:prstGeom prst="star5">
            <a:avLst/>
          </a:prstGeom>
          <a:solidFill>
            <a:srgbClr val="00B05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rot="14968931">
            <a:off x="2915988" y="5829441"/>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31" name="ZoneTexte 30"/>
          <p:cNvSpPr txBox="1"/>
          <p:nvPr/>
        </p:nvSpPr>
        <p:spPr>
          <a:xfrm>
            <a:off x="2571736" y="2978347"/>
            <a:ext cx="914033" cy="307777"/>
          </a:xfrm>
          <a:prstGeom prst="rect">
            <a:avLst/>
          </a:prstGeom>
          <a:noFill/>
        </p:spPr>
        <p:txBody>
          <a:bodyPr wrap="none" rtlCol="0">
            <a:spAutoFit/>
          </a:bodyPr>
          <a:lstStyle/>
          <a:p>
            <a:r>
              <a:rPr lang="fr-FR" sz="1400" b="1" dirty="0" smtClean="0">
                <a:latin typeface="Tw Cen MT" pitchFamily="34" charset="0"/>
              </a:rPr>
              <a:t>Heathrow</a:t>
            </a:r>
            <a:endParaRPr lang="fr-FR" sz="1400" b="1" dirty="0">
              <a:latin typeface="Tw Cen MT" pitchFamily="34" charset="0"/>
            </a:endParaRPr>
          </a:p>
        </p:txBody>
      </p:sp>
      <p:sp>
        <p:nvSpPr>
          <p:cNvPr id="32" name="Forme libre 31"/>
          <p:cNvSpPr>
            <a:spLocks noChangeAspect="1"/>
          </p:cNvSpPr>
          <p:nvPr/>
        </p:nvSpPr>
        <p:spPr>
          <a:xfrm>
            <a:off x="2405887" y="1260000"/>
            <a:ext cx="4809319" cy="3636000"/>
          </a:xfrm>
          <a:custGeom>
            <a:avLst/>
            <a:gdLst>
              <a:gd name="connsiteX0" fmla="*/ 707136 w 4547616"/>
              <a:gd name="connsiteY0" fmla="*/ 2499360 h 3438144"/>
              <a:gd name="connsiteX1" fmla="*/ 0 w 4547616"/>
              <a:gd name="connsiteY1" fmla="*/ 1938528 h 3438144"/>
              <a:gd name="connsiteX2" fmla="*/ 24384 w 4547616"/>
              <a:gd name="connsiteY2" fmla="*/ 609600 h 3438144"/>
              <a:gd name="connsiteX3" fmla="*/ 1901952 w 4547616"/>
              <a:gd name="connsiteY3" fmla="*/ 0 h 3438144"/>
              <a:gd name="connsiteX4" fmla="*/ 2657856 w 4547616"/>
              <a:gd name="connsiteY4" fmla="*/ 60960 h 3438144"/>
              <a:gd name="connsiteX5" fmla="*/ 4011168 w 4547616"/>
              <a:gd name="connsiteY5" fmla="*/ 548640 h 3438144"/>
              <a:gd name="connsiteX6" fmla="*/ 4547616 w 4547616"/>
              <a:gd name="connsiteY6" fmla="*/ 1194816 h 3438144"/>
              <a:gd name="connsiteX7" fmla="*/ 3291840 w 4547616"/>
              <a:gd name="connsiteY7" fmla="*/ 3401568 h 3438144"/>
              <a:gd name="connsiteX8" fmla="*/ 1950720 w 4547616"/>
              <a:gd name="connsiteY8" fmla="*/ 3438144 h 3438144"/>
              <a:gd name="connsiteX9" fmla="*/ 1024128 w 4547616"/>
              <a:gd name="connsiteY9" fmla="*/ 3218688 h 3438144"/>
              <a:gd name="connsiteX10" fmla="*/ 707136 w 4547616"/>
              <a:gd name="connsiteY10" fmla="*/ 2499360 h 34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616" h="3438144">
                <a:moveTo>
                  <a:pt x="707136" y="2499360"/>
                </a:moveTo>
                <a:lnTo>
                  <a:pt x="0" y="1938528"/>
                </a:lnTo>
                <a:lnTo>
                  <a:pt x="24384" y="609600"/>
                </a:lnTo>
                <a:lnTo>
                  <a:pt x="1901952" y="0"/>
                </a:lnTo>
                <a:lnTo>
                  <a:pt x="2657856" y="60960"/>
                </a:lnTo>
                <a:lnTo>
                  <a:pt x="4011168" y="548640"/>
                </a:lnTo>
                <a:lnTo>
                  <a:pt x="4547616" y="1194816"/>
                </a:lnTo>
                <a:lnTo>
                  <a:pt x="3291840" y="3401568"/>
                </a:lnTo>
                <a:lnTo>
                  <a:pt x="1950720" y="3438144"/>
                </a:lnTo>
                <a:lnTo>
                  <a:pt x="1024128" y="3218688"/>
                </a:lnTo>
                <a:lnTo>
                  <a:pt x="707136" y="2499360"/>
                </a:lnTo>
                <a:close/>
              </a:path>
            </a:pathLst>
          </a:cu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Hexagone 35"/>
          <p:cNvSpPr/>
          <p:nvPr/>
        </p:nvSpPr>
        <p:spPr>
          <a:xfrm>
            <a:off x="4929190" y="2571744"/>
            <a:ext cx="180000" cy="180000"/>
          </a:xfrm>
          <a:prstGeom prst="hexagon">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7" name="Rectangle 36"/>
          <p:cNvSpPr/>
          <p:nvPr/>
        </p:nvSpPr>
        <p:spPr>
          <a:xfrm>
            <a:off x="7215206" y="428604"/>
            <a:ext cx="1801124" cy="3093154"/>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dirty="0" smtClean="0">
                <a:latin typeface="Tw Cen MT" pitchFamily="34" charset="0"/>
              </a:rPr>
              <a:t>Faisons apparaître les informations qui vont nous permettre d’élaborer notre croquis : </a:t>
            </a:r>
          </a:p>
          <a:p>
            <a:pPr algn="ctr"/>
            <a:r>
              <a:rPr lang="fr-FR" sz="1300" b="1" dirty="0" smtClean="0">
                <a:latin typeface="Tw Cen MT" pitchFamily="34" charset="0"/>
              </a:rPr>
              <a:t>- les CBD</a:t>
            </a:r>
          </a:p>
          <a:p>
            <a:pPr algn="ctr"/>
            <a:r>
              <a:rPr lang="fr-FR" sz="1300" b="1" dirty="0" smtClean="0">
                <a:latin typeface="Tw Cen MT" pitchFamily="34" charset="0"/>
              </a:rPr>
              <a:t>- le siège du parlement</a:t>
            </a:r>
          </a:p>
          <a:p>
            <a:pPr algn="ctr"/>
            <a:r>
              <a:rPr lang="fr-FR" sz="1300" b="1" dirty="0" smtClean="0">
                <a:latin typeface="Tw Cen MT" pitchFamily="34" charset="0"/>
              </a:rPr>
              <a:t>- les aéroports</a:t>
            </a:r>
          </a:p>
          <a:p>
            <a:pPr algn="ctr"/>
            <a:r>
              <a:rPr lang="fr-FR" sz="1300" b="1" dirty="0" smtClean="0">
                <a:latin typeface="Tw Cen MT" pitchFamily="34" charset="0"/>
              </a:rPr>
              <a:t>- le parc olympique</a:t>
            </a:r>
          </a:p>
          <a:p>
            <a:pPr algn="ctr"/>
            <a:r>
              <a:rPr lang="fr-FR" sz="1300" b="1" dirty="0" smtClean="0">
                <a:latin typeface="Tw Cen MT" pitchFamily="34" charset="0"/>
              </a:rPr>
              <a:t>- le projet Thames Gateway</a:t>
            </a:r>
          </a:p>
          <a:p>
            <a:pPr algn="ctr"/>
            <a:r>
              <a:rPr lang="fr-FR" sz="1300" b="1" dirty="0" smtClean="0">
                <a:latin typeface="Tw Cen MT" pitchFamily="34" charset="0"/>
              </a:rPr>
              <a:t>- le M25 saturé et les différentes voies d’accès au Grand Londres</a:t>
            </a:r>
          </a:p>
        </p:txBody>
      </p:sp>
      <p:sp>
        <p:nvSpPr>
          <p:cNvPr id="39" name="Arc 38"/>
          <p:cNvSpPr/>
          <p:nvPr/>
        </p:nvSpPr>
        <p:spPr>
          <a:xfrm>
            <a:off x="5357818" y="4429132"/>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flipH="1">
            <a:off x="2500298" y="4429132"/>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rc 40"/>
          <p:cNvSpPr/>
          <p:nvPr/>
        </p:nvSpPr>
        <p:spPr>
          <a:xfrm rot="16200000">
            <a:off x="6322230" y="46432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Arc 41"/>
          <p:cNvSpPr/>
          <p:nvPr/>
        </p:nvSpPr>
        <p:spPr>
          <a:xfrm rot="5400000" flipH="1">
            <a:off x="1321571" y="464323"/>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Ellipse 9"/>
          <p:cNvSpPr/>
          <p:nvPr/>
        </p:nvSpPr>
        <p:spPr>
          <a:xfrm>
            <a:off x="5072066" y="2857496"/>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3" name="Hexagone 42"/>
          <p:cNvSpPr/>
          <p:nvPr/>
        </p:nvSpPr>
        <p:spPr>
          <a:xfrm>
            <a:off x="3248992" y="6572272"/>
            <a:ext cx="180000" cy="180000"/>
          </a:xfrm>
          <a:prstGeom prst="hexagon">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4" name="Rectangle 43"/>
          <p:cNvSpPr/>
          <p:nvPr/>
        </p:nvSpPr>
        <p:spPr>
          <a:xfrm>
            <a:off x="6072198" y="5572140"/>
            <a:ext cx="3024000" cy="107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réseau autoroutier </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politique de régénération </a:t>
            </a:r>
          </a:p>
          <a:p>
            <a:pPr algn="r"/>
            <a:r>
              <a:rPr lang="fr-FR" sz="1400" b="1" dirty="0" smtClean="0">
                <a:solidFill>
                  <a:schemeClr val="tx1"/>
                </a:solidFill>
                <a:latin typeface="Tw Cen MT" pitchFamily="34" charset="0"/>
              </a:rPr>
              <a:t>urbaine (Thames Gateway)</a:t>
            </a:r>
          </a:p>
        </p:txBody>
      </p:sp>
      <p:sp>
        <p:nvSpPr>
          <p:cNvPr id="45" name="Forme libre 44"/>
          <p:cNvSpPr/>
          <p:nvPr/>
        </p:nvSpPr>
        <p:spPr>
          <a:xfrm>
            <a:off x="6357950" y="5715016"/>
            <a:ext cx="637768" cy="214314"/>
          </a:xfrm>
          <a:custGeom>
            <a:avLst/>
            <a:gdLst>
              <a:gd name="connsiteX0" fmla="*/ 0 w 573024"/>
              <a:gd name="connsiteY0" fmla="*/ 109728 h 158496"/>
              <a:gd name="connsiteX1" fmla="*/ 182880 w 573024"/>
              <a:gd name="connsiteY1" fmla="*/ 0 h 158496"/>
              <a:gd name="connsiteX2" fmla="*/ 487680 w 573024"/>
              <a:gd name="connsiteY2" fmla="*/ 48768 h 158496"/>
              <a:gd name="connsiteX3" fmla="*/ 573024 w 573024"/>
              <a:gd name="connsiteY3" fmla="*/ 158496 h 158496"/>
              <a:gd name="connsiteX4" fmla="*/ 573024 w 573024"/>
              <a:gd name="connsiteY4" fmla="*/ 158496 h 1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024" h="158496">
                <a:moveTo>
                  <a:pt x="0" y="109728"/>
                </a:moveTo>
                <a:lnTo>
                  <a:pt x="182880" y="0"/>
                </a:lnTo>
                <a:lnTo>
                  <a:pt x="487680" y="48768"/>
                </a:lnTo>
                <a:lnTo>
                  <a:pt x="573024" y="158496"/>
                </a:lnTo>
                <a:lnTo>
                  <a:pt x="573024" y="158496"/>
                </a:lnTo>
              </a:path>
            </a:pathLst>
          </a:cu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46" name="Arc 45"/>
          <p:cNvSpPr/>
          <p:nvPr/>
        </p:nvSpPr>
        <p:spPr>
          <a:xfrm>
            <a:off x="6143636" y="5786430"/>
            <a:ext cx="1643074" cy="2143140"/>
          </a:xfrm>
          <a:prstGeom prst="arc">
            <a:avLst>
              <a:gd name="adj1" fmla="val 16200000"/>
              <a:gd name="adj2" fmla="val 17575292"/>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Freeform 1" descr="Diagonales larges vers le bas"/>
          <p:cNvSpPr>
            <a:spLocks/>
          </p:cNvSpPr>
          <p:nvPr/>
        </p:nvSpPr>
        <p:spPr bwMode="auto">
          <a:xfrm>
            <a:off x="6286512" y="6215082"/>
            <a:ext cx="631640" cy="285752"/>
          </a:xfrm>
          <a:custGeom>
            <a:avLst/>
            <a:gdLst/>
            <a:ahLst/>
            <a:cxnLst>
              <a:cxn ang="0">
                <a:pos x="2901" y="0"/>
              </a:cxn>
              <a:cxn ang="0">
                <a:pos x="2901" y="1543"/>
              </a:cxn>
              <a:cxn ang="0">
                <a:pos x="437" y="1058"/>
              </a:cxn>
              <a:cxn ang="0">
                <a:pos x="116" y="922"/>
              </a:cxn>
              <a:cxn ang="0">
                <a:pos x="0" y="417"/>
              </a:cxn>
              <a:cxn ang="0">
                <a:pos x="21" y="123"/>
              </a:cxn>
              <a:cxn ang="0">
                <a:pos x="185" y="123"/>
              </a:cxn>
              <a:cxn ang="0">
                <a:pos x="676" y="403"/>
              </a:cxn>
              <a:cxn ang="0">
                <a:pos x="1215" y="321"/>
              </a:cxn>
              <a:cxn ang="0">
                <a:pos x="2369" y="7"/>
              </a:cxn>
              <a:cxn ang="0">
                <a:pos x="2901" y="0"/>
              </a:cxn>
            </a:cxnLst>
            <a:rect l="0" t="0" r="r" b="b"/>
            <a:pathLst>
              <a:path w="2901" h="1543">
                <a:moveTo>
                  <a:pt x="2901" y="0"/>
                </a:moveTo>
                <a:lnTo>
                  <a:pt x="2901" y="1543"/>
                </a:lnTo>
                <a:lnTo>
                  <a:pt x="437" y="1058"/>
                </a:lnTo>
                <a:lnTo>
                  <a:pt x="116" y="922"/>
                </a:lnTo>
                <a:lnTo>
                  <a:pt x="0" y="417"/>
                </a:lnTo>
                <a:lnTo>
                  <a:pt x="21" y="123"/>
                </a:lnTo>
                <a:lnTo>
                  <a:pt x="185" y="123"/>
                </a:lnTo>
                <a:lnTo>
                  <a:pt x="676" y="403"/>
                </a:lnTo>
                <a:lnTo>
                  <a:pt x="1215" y="321"/>
                </a:lnTo>
                <a:lnTo>
                  <a:pt x="2369" y="7"/>
                </a:lnTo>
                <a:lnTo>
                  <a:pt x="2901" y="0"/>
                </a:lnTo>
                <a:close/>
              </a:path>
            </a:pathLst>
          </a:custGeom>
          <a:pattFill prst="wdDnDiag">
            <a:fgClr>
              <a:srgbClr val="000000"/>
            </a:fgClr>
            <a:bgClr>
              <a:srgbClr val="FFFFFF"/>
            </a:bgClr>
          </a:patt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ZoneTexte 47"/>
          <p:cNvSpPr txBox="1"/>
          <p:nvPr/>
        </p:nvSpPr>
        <p:spPr>
          <a:xfrm>
            <a:off x="5000628" y="2357430"/>
            <a:ext cx="818237" cy="307777"/>
          </a:xfrm>
          <a:prstGeom prst="rect">
            <a:avLst/>
          </a:prstGeom>
          <a:noFill/>
        </p:spPr>
        <p:txBody>
          <a:bodyPr wrap="none" rtlCol="0">
            <a:spAutoFit/>
          </a:bodyPr>
          <a:lstStyle/>
          <a:p>
            <a:r>
              <a:rPr lang="fr-FR" sz="1400" b="1" dirty="0" smtClean="0">
                <a:latin typeface="Tw Cen MT" pitchFamily="34" charset="0"/>
              </a:rPr>
              <a:t>Stratford</a:t>
            </a:r>
            <a:endParaRPr lang="fr-FR" sz="1400" b="1" dirty="0">
              <a:latin typeface="Tw Cen MT" pitchFamily="34" charset="0"/>
            </a:endParaRPr>
          </a:p>
        </p:txBody>
      </p:sp>
      <p:sp>
        <p:nvSpPr>
          <p:cNvPr id="49" name="ZoneTexte 48"/>
          <p:cNvSpPr txBox="1"/>
          <p:nvPr/>
        </p:nvSpPr>
        <p:spPr>
          <a:xfrm>
            <a:off x="4500562" y="1000108"/>
            <a:ext cx="516488" cy="307777"/>
          </a:xfrm>
          <a:prstGeom prst="rect">
            <a:avLst/>
          </a:prstGeom>
          <a:noFill/>
        </p:spPr>
        <p:txBody>
          <a:bodyPr wrap="none" rtlCol="0">
            <a:spAutoFit/>
          </a:bodyPr>
          <a:lstStyle/>
          <a:p>
            <a:r>
              <a:rPr lang="fr-FR" sz="1400" b="1" dirty="0" smtClean="0">
                <a:latin typeface="Tw Cen MT" pitchFamily="34" charset="0"/>
              </a:rPr>
              <a:t>M25</a:t>
            </a:r>
            <a:endParaRPr lang="fr-FR" sz="1400" b="1" dirty="0">
              <a:latin typeface="Tw Cen MT" pitchFamily="34" charset="0"/>
            </a:endParaRPr>
          </a:p>
        </p:txBody>
      </p:sp>
      <p:sp>
        <p:nvSpPr>
          <p:cNvPr id="50" name="Arc 49"/>
          <p:cNvSpPr/>
          <p:nvPr/>
        </p:nvSpPr>
        <p:spPr>
          <a:xfrm flipH="1">
            <a:off x="1928794" y="364331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Arc 50"/>
          <p:cNvSpPr/>
          <p:nvPr/>
        </p:nvSpPr>
        <p:spPr>
          <a:xfrm>
            <a:off x="5643570" y="400050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3" name="Connecteur droit avec flèche 52"/>
          <p:cNvCxnSpPr/>
          <p:nvPr/>
        </p:nvCxnSpPr>
        <p:spPr>
          <a:xfrm rot="10800000">
            <a:off x="1785918" y="2928934"/>
            <a:ext cx="571504" cy="1588"/>
          </a:xfrm>
          <a:prstGeom prst="straightConnector1">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3" name="Forme libre 12"/>
          <p:cNvSpPr/>
          <p:nvPr/>
        </p:nvSpPr>
        <p:spPr>
          <a:xfrm>
            <a:off x="2145792" y="2893568"/>
            <a:ext cx="4840224" cy="1910080"/>
          </a:xfrm>
          <a:custGeom>
            <a:avLst/>
            <a:gdLst>
              <a:gd name="connsiteX0" fmla="*/ 0 w 4840224"/>
              <a:gd name="connsiteY0" fmla="*/ 1910080 h 1910080"/>
              <a:gd name="connsiteX1" fmla="*/ 1194816 w 4840224"/>
              <a:gd name="connsiteY1" fmla="*/ 971296 h 1910080"/>
              <a:gd name="connsiteX2" fmla="*/ 1438656 w 4840224"/>
              <a:gd name="connsiteY2" fmla="*/ 1154176 h 1910080"/>
              <a:gd name="connsiteX3" fmla="*/ 1511808 w 4840224"/>
              <a:gd name="connsiteY3" fmla="*/ 325120 h 1910080"/>
              <a:gd name="connsiteX4" fmla="*/ 2182368 w 4840224"/>
              <a:gd name="connsiteY4" fmla="*/ 361696 h 1910080"/>
              <a:gd name="connsiteX5" fmla="*/ 2511552 w 4840224"/>
              <a:gd name="connsiteY5" fmla="*/ 117856 h 1910080"/>
              <a:gd name="connsiteX6" fmla="*/ 2828544 w 4840224"/>
              <a:gd name="connsiteY6" fmla="*/ 117856 h 1910080"/>
              <a:gd name="connsiteX7" fmla="*/ 3035808 w 4840224"/>
              <a:gd name="connsiteY7" fmla="*/ 288544 h 1910080"/>
              <a:gd name="connsiteX8" fmla="*/ 3169920 w 4840224"/>
              <a:gd name="connsiteY8" fmla="*/ 130048 h 1910080"/>
              <a:gd name="connsiteX9" fmla="*/ 3474720 w 4840224"/>
              <a:gd name="connsiteY9" fmla="*/ 178816 h 1910080"/>
              <a:gd name="connsiteX10" fmla="*/ 3986784 w 4840224"/>
              <a:gd name="connsiteY10" fmla="*/ 20320 h 1910080"/>
              <a:gd name="connsiteX11" fmla="*/ 4840224 w 4840224"/>
              <a:gd name="connsiteY11" fmla="*/ 300736 h 19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0224" h="1910080">
                <a:moveTo>
                  <a:pt x="0" y="1910080"/>
                </a:moveTo>
                <a:cubicBezTo>
                  <a:pt x="477520" y="1503680"/>
                  <a:pt x="955040" y="1097280"/>
                  <a:pt x="1194816" y="971296"/>
                </a:cubicBezTo>
                <a:cubicBezTo>
                  <a:pt x="1434592" y="845312"/>
                  <a:pt x="1385824" y="1261872"/>
                  <a:pt x="1438656" y="1154176"/>
                </a:cubicBezTo>
                <a:cubicBezTo>
                  <a:pt x="1491488" y="1046480"/>
                  <a:pt x="1387856" y="457200"/>
                  <a:pt x="1511808" y="325120"/>
                </a:cubicBezTo>
                <a:cubicBezTo>
                  <a:pt x="1635760" y="193040"/>
                  <a:pt x="2015744" y="396240"/>
                  <a:pt x="2182368" y="361696"/>
                </a:cubicBezTo>
                <a:cubicBezTo>
                  <a:pt x="2348992" y="327152"/>
                  <a:pt x="2403856" y="158496"/>
                  <a:pt x="2511552" y="117856"/>
                </a:cubicBezTo>
                <a:cubicBezTo>
                  <a:pt x="2619248" y="77216"/>
                  <a:pt x="2741168" y="89408"/>
                  <a:pt x="2828544" y="117856"/>
                </a:cubicBezTo>
                <a:cubicBezTo>
                  <a:pt x="2915920" y="146304"/>
                  <a:pt x="2978912" y="286512"/>
                  <a:pt x="3035808" y="288544"/>
                </a:cubicBezTo>
                <a:cubicBezTo>
                  <a:pt x="3092704" y="290576"/>
                  <a:pt x="3096768" y="148336"/>
                  <a:pt x="3169920" y="130048"/>
                </a:cubicBezTo>
                <a:cubicBezTo>
                  <a:pt x="3243072" y="111760"/>
                  <a:pt x="3338576" y="197104"/>
                  <a:pt x="3474720" y="178816"/>
                </a:cubicBezTo>
                <a:cubicBezTo>
                  <a:pt x="3610864" y="160528"/>
                  <a:pt x="3759200" y="0"/>
                  <a:pt x="3986784" y="20320"/>
                </a:cubicBezTo>
                <a:cubicBezTo>
                  <a:pt x="4214368" y="40640"/>
                  <a:pt x="4527296" y="170688"/>
                  <a:pt x="4840224" y="300736"/>
                </a:cubicBez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Ellipse 51"/>
          <p:cNvSpPr/>
          <p:nvPr/>
        </p:nvSpPr>
        <p:spPr>
          <a:xfrm>
            <a:off x="2786050" y="3214686"/>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5357818" y="2786058"/>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3143240" y="6000768"/>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000" fill="hold"/>
                                        <p:tgtEl>
                                          <p:spTgt spid="6"/>
                                        </p:tgtEl>
                                        <p:attrNameLst>
                                          <p:attrName>ppt_x</p:attrName>
                                        </p:attrNameLst>
                                      </p:cBhvr>
                                      <p:tavLst>
                                        <p:tav tm="0">
                                          <p:val>
                                            <p:strVal val="#ppt_x"/>
                                          </p:val>
                                        </p:tav>
                                        <p:tav tm="100000">
                                          <p:val>
                                            <p:strVal val="#ppt_x"/>
                                          </p:val>
                                        </p:tav>
                                      </p:tavLst>
                                    </p:anim>
                                    <p:anim calcmode="lin" valueType="num">
                                      <p:cBhvr additive="base">
                                        <p:cTn id="2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plus(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plus(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0" fill="hold" nodeType="clickEffect">
                                  <p:stCondLst>
                                    <p:cond delay="0"/>
                                  </p:stCondLst>
                                  <p:childTnLst>
                                    <p:anim calcmode="lin" valueType="num">
                                      <p:cBhvr>
                                        <p:cTn id="37" dur="2000"/>
                                        <p:tgtEl>
                                          <p:spTgt spid="6"/>
                                        </p:tgtEl>
                                        <p:attrNameLst>
                                          <p:attrName>ppt_w</p:attrName>
                                        </p:attrNameLst>
                                      </p:cBhvr>
                                      <p:tavLst>
                                        <p:tav tm="0">
                                          <p:val>
                                            <p:strVal val="ppt_w"/>
                                          </p:val>
                                        </p:tav>
                                        <p:tav tm="100000">
                                          <p:val>
                                            <p:fltVal val="0"/>
                                          </p:val>
                                        </p:tav>
                                      </p:tavLst>
                                    </p:anim>
                                    <p:anim calcmode="lin" valueType="num">
                                      <p:cBhvr>
                                        <p:cTn id="38" dur="2000"/>
                                        <p:tgtEl>
                                          <p:spTgt spid="6"/>
                                        </p:tgtEl>
                                        <p:attrNameLst>
                                          <p:attrName>ppt_h</p:attrName>
                                        </p:attrNameLst>
                                      </p:cBhvr>
                                      <p:tavLst>
                                        <p:tav tm="0">
                                          <p:val>
                                            <p:strVal val="ppt_h"/>
                                          </p:val>
                                        </p:tav>
                                        <p:tav tm="100000">
                                          <p:val>
                                            <p:fltVal val="0"/>
                                          </p:val>
                                        </p:tav>
                                      </p:tavLst>
                                    </p:anim>
                                    <p:animEffect transition="out" filter="fade">
                                      <p:cBhvr>
                                        <p:cTn id="39" dur="2000"/>
                                        <p:tgtEl>
                                          <p:spTgt spid="6"/>
                                        </p:tgtEl>
                                      </p:cBhvr>
                                    </p:animEffect>
                                    <p:set>
                                      <p:cBhvr>
                                        <p:cTn id="40" dur="1" fill="hold">
                                          <p:stCondLst>
                                            <p:cond delay="1999"/>
                                          </p:stCondLst>
                                        </p:cTn>
                                        <p:tgtEl>
                                          <p:spTgt spid="6"/>
                                        </p:tgtEl>
                                        <p:attrNameLst>
                                          <p:attrName>style.visibility</p:attrName>
                                        </p:attrNameLst>
                                      </p:cBhvr>
                                      <p:to>
                                        <p:strVal val="hidden"/>
                                      </p:to>
                                    </p:set>
                                  </p:childTnLst>
                                </p:cTn>
                              </p:par>
                            </p:childTnLst>
                          </p:cTn>
                        </p:par>
                        <p:par>
                          <p:cTn id="41" fill="hold">
                            <p:stCondLst>
                              <p:cond delay="2000"/>
                            </p:stCondLst>
                            <p:childTnLst>
                              <p:par>
                                <p:cTn id="42" presetID="53"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par>
                          <p:cTn id="47" fill="hold">
                            <p:stCondLst>
                              <p:cond delay="2500"/>
                            </p:stCondLst>
                            <p:childTnLst>
                              <p:par>
                                <p:cTn id="48" presetID="53"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fltVal val="0"/>
                                          </p:val>
                                        </p:tav>
                                        <p:tav tm="100000">
                                          <p:val>
                                            <p:strVal val="#ppt_w"/>
                                          </p:val>
                                        </p:tav>
                                      </p:tavLst>
                                    </p:anim>
                                    <p:anim calcmode="lin" valueType="num">
                                      <p:cBhvr>
                                        <p:cTn id="51" dur="1000" fill="hold"/>
                                        <p:tgtEl>
                                          <p:spTgt spid="16"/>
                                        </p:tgtEl>
                                        <p:attrNameLst>
                                          <p:attrName>ppt_h</p:attrName>
                                        </p:attrNameLst>
                                      </p:cBhvr>
                                      <p:tavLst>
                                        <p:tav tm="0">
                                          <p:val>
                                            <p:fltVal val="0"/>
                                          </p:val>
                                        </p:tav>
                                        <p:tav tm="100000">
                                          <p:val>
                                            <p:strVal val="#ppt_h"/>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par>
                                <p:cTn id="58" presetID="13" presetClass="entr" presetSubtype="16"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plus(in)">
                                      <p:cBhvr>
                                        <p:cTn id="60" dur="2000"/>
                                        <p:tgtEl>
                                          <p:spTgt spid="13"/>
                                        </p:tgtEl>
                                      </p:cBhvr>
                                    </p:animEffect>
                                  </p:childTnLst>
                                </p:cTn>
                              </p:par>
                            </p:childTnLst>
                          </p:cTn>
                        </p:par>
                        <p:par>
                          <p:cTn id="61" fill="hold">
                            <p:stCondLst>
                              <p:cond delay="2000"/>
                            </p:stCondLst>
                            <p:childTnLst>
                              <p:par>
                                <p:cTn id="62" presetID="53"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000"/>
                                        <p:tgtEl>
                                          <p:spTgt spid="8"/>
                                        </p:tgtEl>
                                      </p:cBhvr>
                                    </p:animEffect>
                                    <p:set>
                                      <p:cBhvr>
                                        <p:cTn id="71" dur="1" fill="hold">
                                          <p:stCondLst>
                                            <p:cond delay="1999"/>
                                          </p:stCondLst>
                                        </p:cTn>
                                        <p:tgtEl>
                                          <p:spTgt spid="8"/>
                                        </p:tgtEl>
                                        <p:attrNameLst>
                                          <p:attrName>style.visibility</p:attrName>
                                        </p:attrNameLst>
                                      </p:cBhvr>
                                      <p:to>
                                        <p:strVal val="hidden"/>
                                      </p:to>
                                    </p:set>
                                  </p:childTnLst>
                                </p:cTn>
                              </p:par>
                              <p:par>
                                <p:cTn id="72" presetID="13" presetClass="entr" presetSubtype="16"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plus(in)">
                                      <p:cBhvr>
                                        <p:cTn id="74" dur="20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xit" presetSubtype="0" fill="hold" grpId="1" nodeType="clickEffect">
                                  <p:stCondLst>
                                    <p:cond delay="0"/>
                                  </p:stCondLst>
                                  <p:childTnLst>
                                    <p:anim calcmode="lin" valueType="num">
                                      <p:cBhvr>
                                        <p:cTn id="78" dur="1000"/>
                                        <p:tgtEl>
                                          <p:spTgt spid="11"/>
                                        </p:tgtEl>
                                        <p:attrNameLst>
                                          <p:attrName>ppt_w</p:attrName>
                                        </p:attrNameLst>
                                      </p:cBhvr>
                                      <p:tavLst>
                                        <p:tav tm="0">
                                          <p:val>
                                            <p:strVal val="ppt_w"/>
                                          </p:val>
                                        </p:tav>
                                        <p:tav tm="100000">
                                          <p:val>
                                            <p:strVal val="ppt_w*0.70"/>
                                          </p:val>
                                        </p:tav>
                                      </p:tavLst>
                                    </p:anim>
                                    <p:anim calcmode="lin" valueType="num">
                                      <p:cBhvr>
                                        <p:cTn id="79" dur="1000"/>
                                        <p:tgtEl>
                                          <p:spTgt spid="11"/>
                                        </p:tgtEl>
                                        <p:attrNameLst>
                                          <p:attrName>ppt_h</p:attrName>
                                        </p:attrNameLst>
                                      </p:cBhvr>
                                      <p:tavLst>
                                        <p:tav tm="0">
                                          <p:val>
                                            <p:strVal val="ppt_h"/>
                                          </p:val>
                                        </p:tav>
                                        <p:tav tm="100000">
                                          <p:val>
                                            <p:strVal val="ppt_h"/>
                                          </p:val>
                                        </p:tav>
                                      </p:tavLst>
                                    </p:anim>
                                    <p:animEffect transition="out" filter="fade">
                                      <p:cBhvr>
                                        <p:cTn id="80" dur="1000"/>
                                        <p:tgtEl>
                                          <p:spTgt spid="11"/>
                                        </p:tgtEl>
                                      </p:cBhvr>
                                    </p:animEffect>
                                    <p:set>
                                      <p:cBhvr>
                                        <p:cTn id="81" dur="1" fill="hold">
                                          <p:stCondLst>
                                            <p:cond delay="999"/>
                                          </p:stCondLst>
                                        </p:cTn>
                                        <p:tgtEl>
                                          <p:spTgt spid="11"/>
                                        </p:tgtEl>
                                        <p:attrNameLst>
                                          <p:attrName>style.visibility</p:attrName>
                                        </p:attrNameLst>
                                      </p:cBhvr>
                                      <p:to>
                                        <p:strVal val="hidden"/>
                                      </p:to>
                                    </p:set>
                                  </p:childTnLst>
                                </p:cTn>
                              </p:par>
                              <p:par>
                                <p:cTn id="82" presetID="55" presetClass="exit" presetSubtype="0" fill="hold" grpId="1" nodeType="withEffect">
                                  <p:stCondLst>
                                    <p:cond delay="0"/>
                                  </p:stCondLst>
                                  <p:childTnLst>
                                    <p:anim calcmode="lin" valueType="num">
                                      <p:cBhvr>
                                        <p:cTn id="83" dur="1000"/>
                                        <p:tgtEl>
                                          <p:spTgt spid="12"/>
                                        </p:tgtEl>
                                        <p:attrNameLst>
                                          <p:attrName>ppt_w</p:attrName>
                                        </p:attrNameLst>
                                      </p:cBhvr>
                                      <p:tavLst>
                                        <p:tav tm="0">
                                          <p:val>
                                            <p:strVal val="ppt_w"/>
                                          </p:val>
                                        </p:tav>
                                        <p:tav tm="100000">
                                          <p:val>
                                            <p:strVal val="ppt_w*0.70"/>
                                          </p:val>
                                        </p:tav>
                                      </p:tavLst>
                                    </p:anim>
                                    <p:anim calcmode="lin" valueType="num">
                                      <p:cBhvr>
                                        <p:cTn id="84" dur="1000"/>
                                        <p:tgtEl>
                                          <p:spTgt spid="12"/>
                                        </p:tgtEl>
                                        <p:attrNameLst>
                                          <p:attrName>ppt_h</p:attrName>
                                        </p:attrNameLst>
                                      </p:cBhvr>
                                      <p:tavLst>
                                        <p:tav tm="0">
                                          <p:val>
                                            <p:strVal val="ppt_h"/>
                                          </p:val>
                                        </p:tav>
                                        <p:tav tm="100000">
                                          <p:val>
                                            <p:strVal val="ppt_h"/>
                                          </p:val>
                                        </p:tav>
                                      </p:tavLst>
                                    </p:anim>
                                    <p:animEffect transition="out" filter="fade">
                                      <p:cBhvr>
                                        <p:cTn id="85" dur="1000"/>
                                        <p:tgtEl>
                                          <p:spTgt spid="12"/>
                                        </p:tgtEl>
                                      </p:cBhvr>
                                    </p:animEffect>
                                    <p:set>
                                      <p:cBhvr>
                                        <p:cTn id="86" dur="1" fill="hold">
                                          <p:stCondLst>
                                            <p:cond delay="999"/>
                                          </p:stCondLst>
                                        </p:cTn>
                                        <p:tgtEl>
                                          <p:spTgt spid="1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par>
                          <p:cTn id="94" fill="hold">
                            <p:stCondLst>
                              <p:cond delay="500"/>
                            </p:stCondLst>
                            <p:childTnLst>
                              <p:par>
                                <p:cTn id="95" presetID="53" presetClass="entr" presetSubtype="0"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Effect transition="in" filter="fade">
                                      <p:cBhvr>
                                        <p:cTn id="99" dur="1000"/>
                                        <p:tgtEl>
                                          <p:spTgt spid="38"/>
                                        </p:tgtEl>
                                      </p:cBhvr>
                                    </p:animEffect>
                                  </p:childTnLst>
                                </p:cTn>
                              </p:par>
                            </p:childTnLst>
                          </p:cTn>
                        </p:par>
                      </p:childTnLst>
                    </p:cTn>
                  </p:par>
                  <p:par>
                    <p:cTn id="100" fill="hold">
                      <p:stCondLst>
                        <p:cond delay="indefinite"/>
                      </p:stCondLst>
                      <p:childTnLst>
                        <p:par>
                          <p:cTn id="101" fill="hold">
                            <p:stCondLst>
                              <p:cond delay="0"/>
                            </p:stCondLst>
                            <p:childTnLst>
                              <p:par>
                                <p:cTn id="102" presetID="25" presetClass="entr" presetSubtype="0"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 calcmode="lin" valueType="num">
                                      <p:cBhvr>
                                        <p:cTn id="10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7" dur="1000" fill="hold"/>
                                        <p:tgtEl>
                                          <p:spTgt spid="9"/>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9"/>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 calcmode="lin" valueType="num">
                                      <p:cBhvr>
                                        <p:cTn id="11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19" dur="1000" fill="hold"/>
                                        <p:tgtEl>
                                          <p:spTgt spid="10"/>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10"/>
                                        </p:tgtEl>
                                      </p:cBhvr>
                                    </p:animEffect>
                                  </p:childTnLst>
                                </p:cTn>
                              </p:par>
                            </p:childTnLst>
                          </p:cTn>
                        </p:par>
                      </p:childTnLst>
                    </p:cTn>
                  </p:par>
                  <p:par>
                    <p:cTn id="124" fill="hold">
                      <p:stCondLst>
                        <p:cond delay="indefinite"/>
                      </p:stCondLst>
                      <p:childTnLst>
                        <p:par>
                          <p:cTn id="125" fill="hold">
                            <p:stCondLst>
                              <p:cond delay="0"/>
                            </p:stCondLst>
                            <p:childTnLst>
                              <p:par>
                                <p:cTn id="126" presetID="25" presetClass="entr" presetSubtype="0"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31" dur="1000" fill="hold"/>
                                        <p:tgtEl>
                                          <p:spTgt spid="24"/>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24"/>
                                        </p:tgtEl>
                                      </p:cBhvr>
                                    </p:animEffect>
                                  </p:childTnLst>
                                </p:cTn>
                              </p:par>
                            </p:childTnLst>
                          </p:cTn>
                        </p:par>
                      </p:childTnLst>
                    </p:cTn>
                  </p:par>
                  <p:par>
                    <p:cTn id="136" fill="hold">
                      <p:stCondLst>
                        <p:cond delay="indefinite"/>
                      </p:stCondLst>
                      <p:childTnLst>
                        <p:par>
                          <p:cTn id="137" fill="hold">
                            <p:stCondLst>
                              <p:cond delay="0"/>
                            </p:stCondLst>
                            <p:childTnLst>
                              <p:par>
                                <p:cTn id="138" presetID="30" presetClass="entr" presetSubtype="0" fill="hold" grpId="0" nodeType="click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800" decel="100000"/>
                                        <p:tgtEl>
                                          <p:spTgt spid="27"/>
                                        </p:tgtEl>
                                      </p:cBhvr>
                                    </p:animEffect>
                                    <p:anim calcmode="lin" valueType="num">
                                      <p:cBhvr>
                                        <p:cTn id="141" dur="800" decel="100000" fill="hold"/>
                                        <p:tgtEl>
                                          <p:spTgt spid="27"/>
                                        </p:tgtEl>
                                        <p:attrNameLst>
                                          <p:attrName>style.rotation</p:attrName>
                                        </p:attrNameLst>
                                      </p:cBhvr>
                                      <p:tavLst>
                                        <p:tav tm="0">
                                          <p:val>
                                            <p:fltVal val="-90"/>
                                          </p:val>
                                        </p:tav>
                                        <p:tav tm="100000">
                                          <p:val>
                                            <p:fltVal val="0"/>
                                          </p:val>
                                        </p:tav>
                                      </p:tavLst>
                                    </p:anim>
                                    <p:anim calcmode="lin" valueType="num">
                                      <p:cBhvr>
                                        <p:cTn id="142" dur="800" decel="100000" fill="hold"/>
                                        <p:tgtEl>
                                          <p:spTgt spid="27"/>
                                        </p:tgtEl>
                                        <p:attrNameLst>
                                          <p:attrName>ppt_x</p:attrName>
                                        </p:attrNameLst>
                                      </p:cBhvr>
                                      <p:tavLst>
                                        <p:tav tm="0">
                                          <p:val>
                                            <p:strVal val="#ppt_x+0.4"/>
                                          </p:val>
                                        </p:tav>
                                        <p:tav tm="100000">
                                          <p:val>
                                            <p:strVal val="#ppt_x-0.05"/>
                                          </p:val>
                                        </p:tav>
                                      </p:tavLst>
                                    </p:anim>
                                    <p:anim calcmode="lin" valueType="num">
                                      <p:cBhvr>
                                        <p:cTn id="143" dur="800" decel="100000" fill="hold"/>
                                        <p:tgtEl>
                                          <p:spTgt spid="27"/>
                                        </p:tgtEl>
                                        <p:attrNameLst>
                                          <p:attrName>ppt_y</p:attrName>
                                        </p:attrNameLst>
                                      </p:cBhvr>
                                      <p:tavLst>
                                        <p:tav tm="0">
                                          <p:val>
                                            <p:strVal val="#ppt_y-0.4"/>
                                          </p:val>
                                        </p:tav>
                                        <p:tav tm="100000">
                                          <p:val>
                                            <p:strVal val="#ppt_y+0.1"/>
                                          </p:val>
                                        </p:tav>
                                      </p:tavLst>
                                    </p:anim>
                                    <p:anim calcmode="lin" valueType="num">
                                      <p:cBhvr>
                                        <p:cTn id="144"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45"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146" fill="hold">
                            <p:stCondLst>
                              <p:cond delay="1000"/>
                            </p:stCondLst>
                            <p:childTnLst>
                              <p:par>
                                <p:cTn id="147" presetID="13" presetClass="entr" presetSubtype="16" fill="hold" grpId="0" nodeType="after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plus(in)">
                                      <p:cBhvr>
                                        <p:cTn id="149" dur="1000"/>
                                        <p:tgtEl>
                                          <p:spTgt spid="52"/>
                                        </p:tgtEl>
                                      </p:cBhvr>
                                    </p:animEffect>
                                  </p:childTnLst>
                                </p:cTn>
                              </p:par>
                            </p:childTnLst>
                          </p:cTn>
                        </p:par>
                      </p:childTnLst>
                    </p:cTn>
                  </p:par>
                  <p:par>
                    <p:cTn id="150" fill="hold">
                      <p:stCondLst>
                        <p:cond delay="indefinite"/>
                      </p:stCondLst>
                      <p:childTnLst>
                        <p:par>
                          <p:cTn id="151" fill="hold">
                            <p:stCondLst>
                              <p:cond delay="0"/>
                            </p:stCondLst>
                            <p:childTnLst>
                              <p:par>
                                <p:cTn id="152" presetID="30" presetClass="entr" presetSubtype="0" fill="hold" grpId="0" nodeType="click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fade">
                                      <p:cBhvr>
                                        <p:cTn id="154" dur="800" decel="100000"/>
                                        <p:tgtEl>
                                          <p:spTgt spid="28"/>
                                        </p:tgtEl>
                                      </p:cBhvr>
                                    </p:animEffect>
                                    <p:anim calcmode="lin" valueType="num">
                                      <p:cBhvr>
                                        <p:cTn id="155" dur="800" decel="100000" fill="hold"/>
                                        <p:tgtEl>
                                          <p:spTgt spid="28"/>
                                        </p:tgtEl>
                                        <p:attrNameLst>
                                          <p:attrName>style.rotation</p:attrName>
                                        </p:attrNameLst>
                                      </p:cBhvr>
                                      <p:tavLst>
                                        <p:tav tm="0">
                                          <p:val>
                                            <p:fltVal val="-90"/>
                                          </p:val>
                                        </p:tav>
                                        <p:tav tm="100000">
                                          <p:val>
                                            <p:fltVal val="0"/>
                                          </p:val>
                                        </p:tav>
                                      </p:tavLst>
                                    </p:anim>
                                    <p:anim calcmode="lin" valueType="num">
                                      <p:cBhvr>
                                        <p:cTn id="156" dur="800" decel="100000" fill="hold"/>
                                        <p:tgtEl>
                                          <p:spTgt spid="28"/>
                                        </p:tgtEl>
                                        <p:attrNameLst>
                                          <p:attrName>ppt_x</p:attrName>
                                        </p:attrNameLst>
                                      </p:cBhvr>
                                      <p:tavLst>
                                        <p:tav tm="0">
                                          <p:val>
                                            <p:strVal val="#ppt_x+0.4"/>
                                          </p:val>
                                        </p:tav>
                                        <p:tav tm="100000">
                                          <p:val>
                                            <p:strVal val="#ppt_x-0.05"/>
                                          </p:val>
                                        </p:tav>
                                      </p:tavLst>
                                    </p:anim>
                                    <p:anim calcmode="lin" valueType="num">
                                      <p:cBhvr>
                                        <p:cTn id="157" dur="800" decel="100000" fill="hold"/>
                                        <p:tgtEl>
                                          <p:spTgt spid="28"/>
                                        </p:tgtEl>
                                        <p:attrNameLst>
                                          <p:attrName>ppt_y</p:attrName>
                                        </p:attrNameLst>
                                      </p:cBhvr>
                                      <p:tavLst>
                                        <p:tav tm="0">
                                          <p:val>
                                            <p:strVal val="#ppt_y-0.4"/>
                                          </p:val>
                                        </p:tav>
                                        <p:tav tm="100000">
                                          <p:val>
                                            <p:strVal val="#ppt_y+0.1"/>
                                          </p:val>
                                        </p:tav>
                                      </p:tavLst>
                                    </p:anim>
                                    <p:anim calcmode="lin" valueType="num">
                                      <p:cBhvr>
                                        <p:cTn id="158"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159"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par>
                          <p:cTn id="160" fill="hold">
                            <p:stCondLst>
                              <p:cond delay="1000"/>
                            </p:stCondLst>
                            <p:childTnLst>
                              <p:par>
                                <p:cTn id="161" presetID="13" presetClass="entr" presetSubtype="16" fill="hold" grpId="0" nodeType="after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plus(in)">
                                      <p:cBhvr>
                                        <p:cTn id="163" dur="1000"/>
                                        <p:tgtEl>
                                          <p:spTgt spid="54"/>
                                        </p:tgtEl>
                                      </p:cBhvr>
                                    </p:animEffect>
                                  </p:childTnLst>
                                </p:cTn>
                              </p:par>
                            </p:childTnLst>
                          </p:cTn>
                        </p:par>
                      </p:childTnLst>
                    </p:cTn>
                  </p:par>
                  <p:par>
                    <p:cTn id="164" fill="hold">
                      <p:stCondLst>
                        <p:cond delay="indefinite"/>
                      </p:stCondLst>
                      <p:childTnLst>
                        <p:par>
                          <p:cTn id="165" fill="hold">
                            <p:stCondLst>
                              <p:cond delay="0"/>
                            </p:stCondLst>
                            <p:childTnLst>
                              <p:par>
                                <p:cTn id="166" presetID="25" presetClass="entr" presetSubtype="0" fill="hold" grpId="0" nodeType="clickEffect">
                                  <p:stCondLst>
                                    <p:cond delay="0"/>
                                  </p:stCondLst>
                                  <p:childTnLst>
                                    <p:set>
                                      <p:cBhvr>
                                        <p:cTn id="167" dur="1" fill="hold">
                                          <p:stCondLst>
                                            <p:cond delay="0"/>
                                          </p:stCondLst>
                                        </p:cTn>
                                        <p:tgtEl>
                                          <p:spTgt spid="36"/>
                                        </p:tgtEl>
                                        <p:attrNameLst>
                                          <p:attrName>style.visibility</p:attrName>
                                        </p:attrNameLst>
                                      </p:cBhvr>
                                      <p:to>
                                        <p:strVal val="visible"/>
                                      </p:to>
                                    </p:set>
                                    <p:anim calcmode="lin" valueType="num">
                                      <p:cBhvr>
                                        <p:cTn id="168"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69"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70"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171" dur="1000" fill="hold"/>
                                        <p:tgtEl>
                                          <p:spTgt spid="36"/>
                                        </p:tgtEl>
                                        <p:attrNameLst>
                                          <p:attrName>ppt_h</p:attrName>
                                        </p:attrNameLst>
                                      </p:cBhvr>
                                      <p:tavLst>
                                        <p:tav tm="0">
                                          <p:val>
                                            <p:strVal val="#ppt_h"/>
                                          </p:val>
                                        </p:tav>
                                        <p:tav tm="100000">
                                          <p:val>
                                            <p:strVal val="#ppt_h"/>
                                          </p:val>
                                        </p:tav>
                                      </p:tavLst>
                                    </p:anim>
                                    <p:anim calcmode="lin" valueType="num">
                                      <p:cBhvr>
                                        <p:cTn id="172"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173"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174"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175" dur="1000" decel="50000">
                                          <p:stCondLst>
                                            <p:cond delay="0"/>
                                          </p:stCondLst>
                                        </p:cTn>
                                        <p:tgtEl>
                                          <p:spTgt spid="36"/>
                                        </p:tgtEl>
                                      </p:cBhvr>
                                    </p:animEffect>
                                  </p:childTnLst>
                                </p:cTn>
                              </p:par>
                            </p:childTnLst>
                          </p:cTn>
                        </p:par>
                      </p:childTnLst>
                    </p:cTn>
                  </p:par>
                  <p:par>
                    <p:cTn id="176" fill="hold">
                      <p:stCondLst>
                        <p:cond delay="indefinite"/>
                      </p:stCondLst>
                      <p:childTnLst>
                        <p:par>
                          <p:cTn id="177" fill="hold">
                            <p:stCondLst>
                              <p:cond delay="0"/>
                            </p:stCondLst>
                            <p:childTnLst>
                              <p:par>
                                <p:cTn id="178" presetID="53" presetClass="entr" presetSubtype="0" fill="hold" grpId="0" nodeType="clickEffect">
                                  <p:stCondLst>
                                    <p:cond delay="0"/>
                                  </p:stCondLst>
                                  <p:childTnLst>
                                    <p:set>
                                      <p:cBhvr>
                                        <p:cTn id="179" dur="1" fill="hold">
                                          <p:stCondLst>
                                            <p:cond delay="0"/>
                                          </p:stCondLst>
                                        </p:cTn>
                                        <p:tgtEl>
                                          <p:spTgt spid="2049"/>
                                        </p:tgtEl>
                                        <p:attrNameLst>
                                          <p:attrName>style.visibility</p:attrName>
                                        </p:attrNameLst>
                                      </p:cBhvr>
                                      <p:to>
                                        <p:strVal val="visible"/>
                                      </p:to>
                                    </p:set>
                                    <p:anim calcmode="lin" valueType="num">
                                      <p:cBhvr>
                                        <p:cTn id="180" dur="500" fill="hold"/>
                                        <p:tgtEl>
                                          <p:spTgt spid="2049"/>
                                        </p:tgtEl>
                                        <p:attrNameLst>
                                          <p:attrName>ppt_w</p:attrName>
                                        </p:attrNameLst>
                                      </p:cBhvr>
                                      <p:tavLst>
                                        <p:tav tm="0">
                                          <p:val>
                                            <p:fltVal val="0"/>
                                          </p:val>
                                        </p:tav>
                                        <p:tav tm="100000">
                                          <p:val>
                                            <p:strVal val="#ppt_w"/>
                                          </p:val>
                                        </p:tav>
                                      </p:tavLst>
                                    </p:anim>
                                    <p:anim calcmode="lin" valueType="num">
                                      <p:cBhvr>
                                        <p:cTn id="181" dur="500" fill="hold"/>
                                        <p:tgtEl>
                                          <p:spTgt spid="2049"/>
                                        </p:tgtEl>
                                        <p:attrNameLst>
                                          <p:attrName>ppt_h</p:attrName>
                                        </p:attrNameLst>
                                      </p:cBhvr>
                                      <p:tavLst>
                                        <p:tav tm="0">
                                          <p:val>
                                            <p:fltVal val="0"/>
                                          </p:val>
                                        </p:tav>
                                        <p:tav tm="100000">
                                          <p:val>
                                            <p:strVal val="#ppt_h"/>
                                          </p:val>
                                        </p:tav>
                                      </p:tavLst>
                                    </p:anim>
                                    <p:animEffect transition="in" filter="fade">
                                      <p:cBhvr>
                                        <p:cTn id="182" dur="500"/>
                                        <p:tgtEl>
                                          <p:spTgt spid="2049"/>
                                        </p:tgtEl>
                                      </p:cBhvr>
                                    </p:animEffect>
                                  </p:childTnLst>
                                </p:cTn>
                              </p:par>
                            </p:childTnLst>
                          </p:cTn>
                        </p:par>
                      </p:childTnLst>
                    </p:cTn>
                  </p:par>
                  <p:par>
                    <p:cTn id="183" fill="hold">
                      <p:stCondLst>
                        <p:cond delay="indefinite"/>
                      </p:stCondLst>
                      <p:childTnLst>
                        <p:par>
                          <p:cTn id="184" fill="hold">
                            <p:stCondLst>
                              <p:cond delay="0"/>
                            </p:stCondLst>
                            <p:childTnLst>
                              <p:par>
                                <p:cTn id="185" presetID="13" presetClass="entr" presetSubtype="16" fill="hold" grpId="0" nodeType="clickEffect">
                                  <p:stCondLst>
                                    <p:cond delay="0"/>
                                  </p:stCondLst>
                                  <p:childTnLst>
                                    <p:set>
                                      <p:cBhvr>
                                        <p:cTn id="186" dur="1" fill="hold">
                                          <p:stCondLst>
                                            <p:cond delay="0"/>
                                          </p:stCondLst>
                                        </p:cTn>
                                        <p:tgtEl>
                                          <p:spTgt spid="32"/>
                                        </p:tgtEl>
                                        <p:attrNameLst>
                                          <p:attrName>style.visibility</p:attrName>
                                        </p:attrNameLst>
                                      </p:cBhvr>
                                      <p:to>
                                        <p:strVal val="visible"/>
                                      </p:to>
                                    </p:set>
                                    <p:animEffect transition="in" filter="plus(in)">
                                      <p:cBhvr>
                                        <p:cTn id="187" dur="2000"/>
                                        <p:tgtEl>
                                          <p:spTgt spid="32"/>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0" fill="hold" grpId="0" nodeType="clickEffect">
                                  <p:stCondLst>
                                    <p:cond delay="0"/>
                                  </p:stCondLst>
                                  <p:childTnLst>
                                    <p:set>
                                      <p:cBhvr>
                                        <p:cTn id="191" dur="1" fill="hold">
                                          <p:stCondLst>
                                            <p:cond delay="0"/>
                                          </p:stCondLst>
                                        </p:cTn>
                                        <p:tgtEl>
                                          <p:spTgt spid="39"/>
                                        </p:tgtEl>
                                        <p:attrNameLst>
                                          <p:attrName>style.visibility</p:attrName>
                                        </p:attrNameLst>
                                      </p:cBhvr>
                                      <p:to>
                                        <p:strVal val="visible"/>
                                      </p:to>
                                    </p:set>
                                    <p:anim calcmode="lin" valueType="num">
                                      <p:cBhvr>
                                        <p:cTn id="192" dur="500" fill="hold"/>
                                        <p:tgtEl>
                                          <p:spTgt spid="39"/>
                                        </p:tgtEl>
                                        <p:attrNameLst>
                                          <p:attrName>ppt_w</p:attrName>
                                        </p:attrNameLst>
                                      </p:cBhvr>
                                      <p:tavLst>
                                        <p:tav tm="0">
                                          <p:val>
                                            <p:fltVal val="0"/>
                                          </p:val>
                                        </p:tav>
                                        <p:tav tm="100000">
                                          <p:val>
                                            <p:strVal val="#ppt_w"/>
                                          </p:val>
                                        </p:tav>
                                      </p:tavLst>
                                    </p:anim>
                                    <p:anim calcmode="lin" valueType="num">
                                      <p:cBhvr>
                                        <p:cTn id="193" dur="500" fill="hold"/>
                                        <p:tgtEl>
                                          <p:spTgt spid="39"/>
                                        </p:tgtEl>
                                        <p:attrNameLst>
                                          <p:attrName>ppt_h</p:attrName>
                                        </p:attrNameLst>
                                      </p:cBhvr>
                                      <p:tavLst>
                                        <p:tav tm="0">
                                          <p:val>
                                            <p:fltVal val="0"/>
                                          </p:val>
                                        </p:tav>
                                        <p:tav tm="100000">
                                          <p:val>
                                            <p:strVal val="#ppt_h"/>
                                          </p:val>
                                        </p:tav>
                                      </p:tavLst>
                                    </p:anim>
                                    <p:animEffect transition="in" filter="fade">
                                      <p:cBhvr>
                                        <p:cTn id="194" dur="500"/>
                                        <p:tgtEl>
                                          <p:spTgt spid="39"/>
                                        </p:tgtEl>
                                      </p:cBhvr>
                                    </p:animEffect>
                                  </p:childTnLst>
                                </p:cTn>
                              </p:par>
                              <p:par>
                                <p:cTn id="195" presetID="53" presetClass="entr" presetSubtype="0" fill="hold" grpId="0" nodeType="withEffect">
                                  <p:stCondLst>
                                    <p:cond delay="0"/>
                                  </p:stCondLst>
                                  <p:childTnLst>
                                    <p:set>
                                      <p:cBhvr>
                                        <p:cTn id="196" dur="1" fill="hold">
                                          <p:stCondLst>
                                            <p:cond delay="0"/>
                                          </p:stCondLst>
                                        </p:cTn>
                                        <p:tgtEl>
                                          <p:spTgt spid="40"/>
                                        </p:tgtEl>
                                        <p:attrNameLst>
                                          <p:attrName>style.visibility</p:attrName>
                                        </p:attrNameLst>
                                      </p:cBhvr>
                                      <p:to>
                                        <p:strVal val="visible"/>
                                      </p:to>
                                    </p:set>
                                    <p:anim calcmode="lin" valueType="num">
                                      <p:cBhvr>
                                        <p:cTn id="197" dur="500" fill="hold"/>
                                        <p:tgtEl>
                                          <p:spTgt spid="40"/>
                                        </p:tgtEl>
                                        <p:attrNameLst>
                                          <p:attrName>ppt_w</p:attrName>
                                        </p:attrNameLst>
                                      </p:cBhvr>
                                      <p:tavLst>
                                        <p:tav tm="0">
                                          <p:val>
                                            <p:fltVal val="0"/>
                                          </p:val>
                                        </p:tav>
                                        <p:tav tm="100000">
                                          <p:val>
                                            <p:strVal val="#ppt_w"/>
                                          </p:val>
                                        </p:tav>
                                      </p:tavLst>
                                    </p:anim>
                                    <p:anim calcmode="lin" valueType="num">
                                      <p:cBhvr>
                                        <p:cTn id="198" dur="500" fill="hold"/>
                                        <p:tgtEl>
                                          <p:spTgt spid="40"/>
                                        </p:tgtEl>
                                        <p:attrNameLst>
                                          <p:attrName>ppt_h</p:attrName>
                                        </p:attrNameLst>
                                      </p:cBhvr>
                                      <p:tavLst>
                                        <p:tav tm="0">
                                          <p:val>
                                            <p:fltVal val="0"/>
                                          </p:val>
                                        </p:tav>
                                        <p:tav tm="100000">
                                          <p:val>
                                            <p:strVal val="#ppt_h"/>
                                          </p:val>
                                        </p:tav>
                                      </p:tavLst>
                                    </p:anim>
                                    <p:animEffect transition="in" filter="fade">
                                      <p:cBhvr>
                                        <p:cTn id="199" dur="500"/>
                                        <p:tgtEl>
                                          <p:spTgt spid="40"/>
                                        </p:tgtEl>
                                      </p:cBhvr>
                                    </p:animEffect>
                                  </p:childTnLst>
                                </p:cTn>
                              </p:par>
                              <p:par>
                                <p:cTn id="200" presetID="53" presetClass="entr" presetSubtype="0" fill="hold" grpId="0" nodeType="withEffect">
                                  <p:stCondLst>
                                    <p:cond delay="0"/>
                                  </p:stCondLst>
                                  <p:childTnLst>
                                    <p:set>
                                      <p:cBhvr>
                                        <p:cTn id="201" dur="1" fill="hold">
                                          <p:stCondLst>
                                            <p:cond delay="0"/>
                                          </p:stCondLst>
                                        </p:cTn>
                                        <p:tgtEl>
                                          <p:spTgt spid="41"/>
                                        </p:tgtEl>
                                        <p:attrNameLst>
                                          <p:attrName>style.visibility</p:attrName>
                                        </p:attrNameLst>
                                      </p:cBhvr>
                                      <p:to>
                                        <p:strVal val="visible"/>
                                      </p:to>
                                    </p:set>
                                    <p:anim calcmode="lin" valueType="num">
                                      <p:cBhvr>
                                        <p:cTn id="202" dur="500" fill="hold"/>
                                        <p:tgtEl>
                                          <p:spTgt spid="41"/>
                                        </p:tgtEl>
                                        <p:attrNameLst>
                                          <p:attrName>ppt_w</p:attrName>
                                        </p:attrNameLst>
                                      </p:cBhvr>
                                      <p:tavLst>
                                        <p:tav tm="0">
                                          <p:val>
                                            <p:fltVal val="0"/>
                                          </p:val>
                                        </p:tav>
                                        <p:tav tm="100000">
                                          <p:val>
                                            <p:strVal val="#ppt_w"/>
                                          </p:val>
                                        </p:tav>
                                      </p:tavLst>
                                    </p:anim>
                                    <p:anim calcmode="lin" valueType="num">
                                      <p:cBhvr>
                                        <p:cTn id="203" dur="500" fill="hold"/>
                                        <p:tgtEl>
                                          <p:spTgt spid="41"/>
                                        </p:tgtEl>
                                        <p:attrNameLst>
                                          <p:attrName>ppt_h</p:attrName>
                                        </p:attrNameLst>
                                      </p:cBhvr>
                                      <p:tavLst>
                                        <p:tav tm="0">
                                          <p:val>
                                            <p:fltVal val="0"/>
                                          </p:val>
                                        </p:tav>
                                        <p:tav tm="100000">
                                          <p:val>
                                            <p:strVal val="#ppt_h"/>
                                          </p:val>
                                        </p:tav>
                                      </p:tavLst>
                                    </p:anim>
                                    <p:animEffect transition="in" filter="fade">
                                      <p:cBhvr>
                                        <p:cTn id="204" dur="500"/>
                                        <p:tgtEl>
                                          <p:spTgt spid="41"/>
                                        </p:tgtEl>
                                      </p:cBhvr>
                                    </p:animEffect>
                                  </p:childTnLst>
                                </p:cTn>
                              </p:par>
                              <p:par>
                                <p:cTn id="205" presetID="53" presetClass="entr" presetSubtype="0" fill="hold" grpId="0" nodeType="withEffect">
                                  <p:stCondLst>
                                    <p:cond delay="0"/>
                                  </p:stCondLst>
                                  <p:childTnLst>
                                    <p:set>
                                      <p:cBhvr>
                                        <p:cTn id="206" dur="1" fill="hold">
                                          <p:stCondLst>
                                            <p:cond delay="0"/>
                                          </p:stCondLst>
                                        </p:cTn>
                                        <p:tgtEl>
                                          <p:spTgt spid="42"/>
                                        </p:tgtEl>
                                        <p:attrNameLst>
                                          <p:attrName>style.visibility</p:attrName>
                                        </p:attrNameLst>
                                      </p:cBhvr>
                                      <p:to>
                                        <p:strVal val="visible"/>
                                      </p:to>
                                    </p:set>
                                    <p:anim calcmode="lin" valueType="num">
                                      <p:cBhvr>
                                        <p:cTn id="207" dur="500" fill="hold"/>
                                        <p:tgtEl>
                                          <p:spTgt spid="42"/>
                                        </p:tgtEl>
                                        <p:attrNameLst>
                                          <p:attrName>ppt_w</p:attrName>
                                        </p:attrNameLst>
                                      </p:cBhvr>
                                      <p:tavLst>
                                        <p:tav tm="0">
                                          <p:val>
                                            <p:fltVal val="0"/>
                                          </p:val>
                                        </p:tav>
                                        <p:tav tm="100000">
                                          <p:val>
                                            <p:strVal val="#ppt_w"/>
                                          </p:val>
                                        </p:tav>
                                      </p:tavLst>
                                    </p:anim>
                                    <p:anim calcmode="lin" valueType="num">
                                      <p:cBhvr>
                                        <p:cTn id="208" dur="500" fill="hold"/>
                                        <p:tgtEl>
                                          <p:spTgt spid="42"/>
                                        </p:tgtEl>
                                        <p:attrNameLst>
                                          <p:attrName>ppt_h</p:attrName>
                                        </p:attrNameLst>
                                      </p:cBhvr>
                                      <p:tavLst>
                                        <p:tav tm="0">
                                          <p:val>
                                            <p:fltVal val="0"/>
                                          </p:val>
                                        </p:tav>
                                        <p:tav tm="100000">
                                          <p:val>
                                            <p:strVal val="#ppt_h"/>
                                          </p:val>
                                        </p:tav>
                                      </p:tavLst>
                                    </p:anim>
                                    <p:animEffect transition="in" filter="fade">
                                      <p:cBhvr>
                                        <p:cTn id="209" dur="500"/>
                                        <p:tgtEl>
                                          <p:spTgt spid="42"/>
                                        </p:tgtEl>
                                      </p:cBhvr>
                                    </p:animEffect>
                                  </p:childTnLst>
                                </p:cTn>
                              </p:par>
                              <p:par>
                                <p:cTn id="210" presetID="53" presetClass="entr" presetSubtype="0" fill="hold" grpId="0" nodeType="with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0" fill="hold" nodeType="withEffect">
                                  <p:stCondLst>
                                    <p:cond delay="0"/>
                                  </p:stCondLst>
                                  <p:childTnLst>
                                    <p:set>
                                      <p:cBhvr>
                                        <p:cTn id="216" dur="1" fill="hold">
                                          <p:stCondLst>
                                            <p:cond delay="0"/>
                                          </p:stCondLst>
                                        </p:cTn>
                                        <p:tgtEl>
                                          <p:spTgt spid="53"/>
                                        </p:tgtEl>
                                        <p:attrNameLst>
                                          <p:attrName>style.visibility</p:attrName>
                                        </p:attrNameLst>
                                      </p:cBhvr>
                                      <p:to>
                                        <p:strVal val="visible"/>
                                      </p:to>
                                    </p:set>
                                    <p:anim calcmode="lin" valueType="num">
                                      <p:cBhvr>
                                        <p:cTn id="217" dur="500" fill="hold"/>
                                        <p:tgtEl>
                                          <p:spTgt spid="53"/>
                                        </p:tgtEl>
                                        <p:attrNameLst>
                                          <p:attrName>ppt_w</p:attrName>
                                        </p:attrNameLst>
                                      </p:cBhvr>
                                      <p:tavLst>
                                        <p:tav tm="0">
                                          <p:val>
                                            <p:fltVal val="0"/>
                                          </p:val>
                                        </p:tav>
                                        <p:tav tm="100000">
                                          <p:val>
                                            <p:strVal val="#ppt_w"/>
                                          </p:val>
                                        </p:tav>
                                      </p:tavLst>
                                    </p:anim>
                                    <p:anim calcmode="lin" valueType="num">
                                      <p:cBhvr>
                                        <p:cTn id="218" dur="500" fill="hold"/>
                                        <p:tgtEl>
                                          <p:spTgt spid="53"/>
                                        </p:tgtEl>
                                        <p:attrNameLst>
                                          <p:attrName>ppt_h</p:attrName>
                                        </p:attrNameLst>
                                      </p:cBhvr>
                                      <p:tavLst>
                                        <p:tav tm="0">
                                          <p:val>
                                            <p:fltVal val="0"/>
                                          </p:val>
                                        </p:tav>
                                        <p:tav tm="100000">
                                          <p:val>
                                            <p:strVal val="#ppt_h"/>
                                          </p:val>
                                        </p:tav>
                                      </p:tavLst>
                                    </p:anim>
                                    <p:animEffect transition="in" filter="fade">
                                      <p:cBhvr>
                                        <p:cTn id="219" dur="500"/>
                                        <p:tgtEl>
                                          <p:spTgt spid="53"/>
                                        </p:tgtEl>
                                      </p:cBhvr>
                                    </p:animEffect>
                                  </p:childTnLst>
                                </p:cTn>
                              </p:par>
                              <p:par>
                                <p:cTn id="220" presetID="53" presetClass="entr" presetSubtype="0" fill="hold" grpId="0" nodeType="withEffect">
                                  <p:stCondLst>
                                    <p:cond delay="0"/>
                                  </p:stCondLst>
                                  <p:childTnLst>
                                    <p:set>
                                      <p:cBhvr>
                                        <p:cTn id="221" dur="1" fill="hold">
                                          <p:stCondLst>
                                            <p:cond delay="0"/>
                                          </p:stCondLst>
                                        </p:cTn>
                                        <p:tgtEl>
                                          <p:spTgt spid="51"/>
                                        </p:tgtEl>
                                        <p:attrNameLst>
                                          <p:attrName>style.visibility</p:attrName>
                                        </p:attrNameLst>
                                      </p:cBhvr>
                                      <p:to>
                                        <p:strVal val="visible"/>
                                      </p:to>
                                    </p:set>
                                    <p:anim calcmode="lin" valueType="num">
                                      <p:cBhvr>
                                        <p:cTn id="222" dur="500" fill="hold"/>
                                        <p:tgtEl>
                                          <p:spTgt spid="51"/>
                                        </p:tgtEl>
                                        <p:attrNameLst>
                                          <p:attrName>ppt_w</p:attrName>
                                        </p:attrNameLst>
                                      </p:cBhvr>
                                      <p:tavLst>
                                        <p:tav tm="0">
                                          <p:val>
                                            <p:fltVal val="0"/>
                                          </p:val>
                                        </p:tav>
                                        <p:tav tm="100000">
                                          <p:val>
                                            <p:strVal val="#ppt_w"/>
                                          </p:val>
                                        </p:tav>
                                      </p:tavLst>
                                    </p:anim>
                                    <p:anim calcmode="lin" valueType="num">
                                      <p:cBhvr>
                                        <p:cTn id="223" dur="500" fill="hold"/>
                                        <p:tgtEl>
                                          <p:spTgt spid="51"/>
                                        </p:tgtEl>
                                        <p:attrNameLst>
                                          <p:attrName>ppt_h</p:attrName>
                                        </p:attrNameLst>
                                      </p:cBhvr>
                                      <p:tavLst>
                                        <p:tav tm="0">
                                          <p:val>
                                            <p:fltVal val="0"/>
                                          </p:val>
                                        </p:tav>
                                        <p:tav tm="100000">
                                          <p:val>
                                            <p:strVal val="#ppt_h"/>
                                          </p:val>
                                        </p:tav>
                                      </p:tavLst>
                                    </p:anim>
                                    <p:animEffect transition="in" filter="fade">
                                      <p:cBhvr>
                                        <p:cTn id="224" dur="500"/>
                                        <p:tgtEl>
                                          <p:spTgt spid="51"/>
                                        </p:tgtEl>
                                      </p:cBhvr>
                                    </p:animEffect>
                                  </p:childTnLst>
                                </p:cTn>
                              </p:par>
                            </p:childTnLst>
                          </p:cTn>
                        </p:par>
                      </p:childTnLst>
                    </p:cTn>
                  </p:par>
                  <p:par>
                    <p:cTn id="225" fill="hold">
                      <p:stCondLst>
                        <p:cond delay="indefinite"/>
                      </p:stCondLst>
                      <p:childTnLst>
                        <p:par>
                          <p:cTn id="226" fill="hold">
                            <p:stCondLst>
                              <p:cond delay="0"/>
                            </p:stCondLst>
                            <p:childTnLst>
                              <p:par>
                                <p:cTn id="227" presetID="55" presetClass="exit" presetSubtype="0" fill="hold" nodeType="clickEffect">
                                  <p:stCondLst>
                                    <p:cond delay="0"/>
                                  </p:stCondLst>
                                  <p:childTnLst>
                                    <p:anim calcmode="lin" valueType="num">
                                      <p:cBhvr>
                                        <p:cTn id="228" dur="1000"/>
                                        <p:tgtEl>
                                          <p:spTgt spid="38"/>
                                        </p:tgtEl>
                                        <p:attrNameLst>
                                          <p:attrName>ppt_w</p:attrName>
                                        </p:attrNameLst>
                                      </p:cBhvr>
                                      <p:tavLst>
                                        <p:tav tm="0">
                                          <p:val>
                                            <p:strVal val="ppt_w"/>
                                          </p:val>
                                        </p:tav>
                                        <p:tav tm="100000">
                                          <p:val>
                                            <p:strVal val="ppt_w*0.70"/>
                                          </p:val>
                                        </p:tav>
                                      </p:tavLst>
                                    </p:anim>
                                    <p:anim calcmode="lin" valueType="num">
                                      <p:cBhvr>
                                        <p:cTn id="229" dur="1000"/>
                                        <p:tgtEl>
                                          <p:spTgt spid="38"/>
                                        </p:tgtEl>
                                        <p:attrNameLst>
                                          <p:attrName>ppt_h</p:attrName>
                                        </p:attrNameLst>
                                      </p:cBhvr>
                                      <p:tavLst>
                                        <p:tav tm="0">
                                          <p:val>
                                            <p:strVal val="ppt_h"/>
                                          </p:val>
                                        </p:tav>
                                        <p:tav tm="100000">
                                          <p:val>
                                            <p:strVal val="ppt_h"/>
                                          </p:val>
                                        </p:tav>
                                      </p:tavLst>
                                    </p:anim>
                                    <p:animEffect transition="out" filter="fade">
                                      <p:cBhvr>
                                        <p:cTn id="230" dur="1000"/>
                                        <p:tgtEl>
                                          <p:spTgt spid="38"/>
                                        </p:tgtEl>
                                      </p:cBhvr>
                                    </p:animEffect>
                                    <p:set>
                                      <p:cBhvr>
                                        <p:cTn id="231" dur="1" fill="hold">
                                          <p:stCondLst>
                                            <p:cond delay="999"/>
                                          </p:stCondLst>
                                        </p:cTn>
                                        <p:tgtEl>
                                          <p:spTgt spid="38"/>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53" presetClass="entr" presetSubtype="0" fill="hold" grpId="0" nodeType="clickEffect">
                                  <p:stCondLst>
                                    <p:cond delay="0"/>
                                  </p:stCondLst>
                                  <p:childTnLst>
                                    <p:set>
                                      <p:cBhvr>
                                        <p:cTn id="235" dur="1" fill="hold">
                                          <p:stCondLst>
                                            <p:cond delay="0"/>
                                          </p:stCondLst>
                                        </p:cTn>
                                        <p:tgtEl>
                                          <p:spTgt spid="17"/>
                                        </p:tgtEl>
                                        <p:attrNameLst>
                                          <p:attrName>style.visibility</p:attrName>
                                        </p:attrNameLst>
                                      </p:cBhvr>
                                      <p:to>
                                        <p:strVal val="visible"/>
                                      </p:to>
                                    </p:set>
                                    <p:anim calcmode="lin" valueType="num">
                                      <p:cBhvr>
                                        <p:cTn id="236" dur="500" fill="hold"/>
                                        <p:tgtEl>
                                          <p:spTgt spid="17"/>
                                        </p:tgtEl>
                                        <p:attrNameLst>
                                          <p:attrName>ppt_w</p:attrName>
                                        </p:attrNameLst>
                                      </p:cBhvr>
                                      <p:tavLst>
                                        <p:tav tm="0">
                                          <p:val>
                                            <p:fltVal val="0"/>
                                          </p:val>
                                        </p:tav>
                                        <p:tav tm="100000">
                                          <p:val>
                                            <p:strVal val="#ppt_w"/>
                                          </p:val>
                                        </p:tav>
                                      </p:tavLst>
                                    </p:anim>
                                    <p:anim calcmode="lin" valueType="num">
                                      <p:cBhvr>
                                        <p:cTn id="237" dur="500" fill="hold"/>
                                        <p:tgtEl>
                                          <p:spTgt spid="17"/>
                                        </p:tgtEl>
                                        <p:attrNameLst>
                                          <p:attrName>ppt_h</p:attrName>
                                        </p:attrNameLst>
                                      </p:cBhvr>
                                      <p:tavLst>
                                        <p:tav tm="0">
                                          <p:val>
                                            <p:fltVal val="0"/>
                                          </p:val>
                                        </p:tav>
                                        <p:tav tm="100000">
                                          <p:val>
                                            <p:strVal val="#ppt_h"/>
                                          </p:val>
                                        </p:tav>
                                      </p:tavLst>
                                    </p:anim>
                                    <p:animEffect transition="in" filter="fade">
                                      <p:cBhvr>
                                        <p:cTn id="238" dur="500"/>
                                        <p:tgtEl>
                                          <p:spTgt spid="17"/>
                                        </p:tgtEl>
                                      </p:cBhvr>
                                    </p:animEffect>
                                  </p:childTnLst>
                                </p:cTn>
                              </p:par>
                            </p:childTnLst>
                          </p:cTn>
                        </p:par>
                      </p:childTnLst>
                    </p:cTn>
                  </p:par>
                  <p:par>
                    <p:cTn id="239" fill="hold">
                      <p:stCondLst>
                        <p:cond delay="indefinite"/>
                      </p:stCondLst>
                      <p:childTnLst>
                        <p:par>
                          <p:cTn id="240" fill="hold">
                            <p:stCondLst>
                              <p:cond delay="0"/>
                            </p:stCondLst>
                            <p:childTnLst>
                              <p:par>
                                <p:cTn id="241" presetID="55" presetClass="exit" presetSubtype="0" fill="hold" grpId="1" nodeType="clickEffect">
                                  <p:stCondLst>
                                    <p:cond delay="0"/>
                                  </p:stCondLst>
                                  <p:childTnLst>
                                    <p:anim calcmode="lin" valueType="num">
                                      <p:cBhvr>
                                        <p:cTn id="242" dur="1000"/>
                                        <p:tgtEl>
                                          <p:spTgt spid="17"/>
                                        </p:tgtEl>
                                        <p:attrNameLst>
                                          <p:attrName>ppt_w</p:attrName>
                                        </p:attrNameLst>
                                      </p:cBhvr>
                                      <p:tavLst>
                                        <p:tav tm="0">
                                          <p:val>
                                            <p:strVal val="ppt_w"/>
                                          </p:val>
                                        </p:tav>
                                        <p:tav tm="100000">
                                          <p:val>
                                            <p:strVal val="ppt_w*0.70"/>
                                          </p:val>
                                        </p:tav>
                                      </p:tavLst>
                                    </p:anim>
                                    <p:anim calcmode="lin" valueType="num">
                                      <p:cBhvr>
                                        <p:cTn id="243" dur="1000"/>
                                        <p:tgtEl>
                                          <p:spTgt spid="17"/>
                                        </p:tgtEl>
                                        <p:attrNameLst>
                                          <p:attrName>ppt_h</p:attrName>
                                        </p:attrNameLst>
                                      </p:cBhvr>
                                      <p:tavLst>
                                        <p:tav tm="0">
                                          <p:val>
                                            <p:strVal val="ppt_h"/>
                                          </p:val>
                                        </p:tav>
                                        <p:tav tm="100000">
                                          <p:val>
                                            <p:strVal val="ppt_h"/>
                                          </p:val>
                                        </p:tav>
                                      </p:tavLst>
                                    </p:anim>
                                    <p:animEffect transition="out" filter="fade">
                                      <p:cBhvr>
                                        <p:cTn id="244" dur="1000"/>
                                        <p:tgtEl>
                                          <p:spTgt spid="17"/>
                                        </p:tgtEl>
                                      </p:cBhvr>
                                    </p:animEffect>
                                    <p:set>
                                      <p:cBhvr>
                                        <p:cTn id="245" dur="1" fill="hold">
                                          <p:stCondLst>
                                            <p:cond delay="999"/>
                                          </p:stCondLst>
                                        </p:cTn>
                                        <p:tgtEl>
                                          <p:spTgt spid="17"/>
                                        </p:tgtEl>
                                        <p:attrNameLst>
                                          <p:attrName>style.visibility</p:attrName>
                                        </p:attrNameLst>
                                      </p:cBhvr>
                                      <p:to>
                                        <p:strVal val="hidden"/>
                                      </p:to>
                                    </p:set>
                                  </p:childTnLst>
                                </p:cTn>
                              </p:par>
                              <p:par>
                                <p:cTn id="246" presetID="55" presetClass="exit" presetSubtype="0" fill="hold" grpId="1" nodeType="withEffect">
                                  <p:stCondLst>
                                    <p:cond delay="0"/>
                                  </p:stCondLst>
                                  <p:childTnLst>
                                    <p:anim calcmode="lin" valueType="num">
                                      <p:cBhvr>
                                        <p:cTn id="247" dur="1000"/>
                                        <p:tgtEl>
                                          <p:spTgt spid="37"/>
                                        </p:tgtEl>
                                        <p:attrNameLst>
                                          <p:attrName>ppt_w</p:attrName>
                                        </p:attrNameLst>
                                      </p:cBhvr>
                                      <p:tavLst>
                                        <p:tav tm="0">
                                          <p:val>
                                            <p:strVal val="ppt_w"/>
                                          </p:val>
                                        </p:tav>
                                        <p:tav tm="100000">
                                          <p:val>
                                            <p:strVal val="ppt_w*0.70"/>
                                          </p:val>
                                        </p:tav>
                                      </p:tavLst>
                                    </p:anim>
                                    <p:anim calcmode="lin" valueType="num">
                                      <p:cBhvr>
                                        <p:cTn id="248" dur="1000"/>
                                        <p:tgtEl>
                                          <p:spTgt spid="37"/>
                                        </p:tgtEl>
                                        <p:attrNameLst>
                                          <p:attrName>ppt_h</p:attrName>
                                        </p:attrNameLst>
                                      </p:cBhvr>
                                      <p:tavLst>
                                        <p:tav tm="0">
                                          <p:val>
                                            <p:strVal val="ppt_h"/>
                                          </p:val>
                                        </p:tav>
                                        <p:tav tm="100000">
                                          <p:val>
                                            <p:strVal val="ppt_h"/>
                                          </p:val>
                                        </p:tav>
                                      </p:tavLst>
                                    </p:anim>
                                    <p:animEffect transition="out" filter="fade">
                                      <p:cBhvr>
                                        <p:cTn id="249" dur="1000"/>
                                        <p:tgtEl>
                                          <p:spTgt spid="37"/>
                                        </p:tgtEl>
                                      </p:cBhvr>
                                    </p:animEffect>
                                    <p:set>
                                      <p:cBhvr>
                                        <p:cTn id="250" dur="1" fill="hold">
                                          <p:stCondLst>
                                            <p:cond delay="999"/>
                                          </p:stCondLst>
                                        </p:cTn>
                                        <p:tgtEl>
                                          <p:spTgt spid="37"/>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2" presetClass="entr" presetSubtype="4" fill="hold" grpId="0" nodeType="clickEffect">
                                  <p:stCondLst>
                                    <p:cond delay="0"/>
                                  </p:stCondLst>
                                  <p:childTnLst>
                                    <p:set>
                                      <p:cBhvr>
                                        <p:cTn id="254" dur="1" fill="hold">
                                          <p:stCondLst>
                                            <p:cond delay="0"/>
                                          </p:stCondLst>
                                        </p:cTn>
                                        <p:tgtEl>
                                          <p:spTgt spid="19"/>
                                        </p:tgtEl>
                                        <p:attrNameLst>
                                          <p:attrName>style.visibility</p:attrName>
                                        </p:attrNameLst>
                                      </p:cBhvr>
                                      <p:to>
                                        <p:strVal val="visible"/>
                                      </p:to>
                                    </p:set>
                                    <p:animEffect transition="in" filter="slide(fromBottom)">
                                      <p:cBhvr>
                                        <p:cTn id="255" dur="500"/>
                                        <p:tgtEl>
                                          <p:spTgt spid="19"/>
                                        </p:tgtEl>
                                      </p:cBhvr>
                                    </p:animEffect>
                                  </p:childTnLst>
                                </p:cTn>
                              </p:par>
                            </p:childTnLst>
                          </p:cTn>
                        </p:par>
                      </p:childTnLst>
                    </p:cTn>
                  </p:par>
                  <p:par>
                    <p:cTn id="256" fill="hold">
                      <p:stCondLst>
                        <p:cond delay="indefinite"/>
                      </p:stCondLst>
                      <p:childTnLst>
                        <p:par>
                          <p:cTn id="257" fill="hold">
                            <p:stCondLst>
                              <p:cond delay="0"/>
                            </p:stCondLst>
                            <p:childTnLst>
                              <p:par>
                                <p:cTn id="258" presetID="13" presetClass="entr" presetSubtype="16" fill="hold" grpId="0" nodeType="clickEffect">
                                  <p:stCondLst>
                                    <p:cond delay="0"/>
                                  </p:stCondLst>
                                  <p:childTnLst>
                                    <p:set>
                                      <p:cBhvr>
                                        <p:cTn id="259" dur="1" fill="hold">
                                          <p:stCondLst>
                                            <p:cond delay="0"/>
                                          </p:stCondLst>
                                        </p:cTn>
                                        <p:tgtEl>
                                          <p:spTgt spid="20"/>
                                        </p:tgtEl>
                                        <p:attrNameLst>
                                          <p:attrName>style.visibility</p:attrName>
                                        </p:attrNameLst>
                                      </p:cBhvr>
                                      <p:to>
                                        <p:strVal val="visible"/>
                                      </p:to>
                                    </p:set>
                                    <p:animEffect transition="in" filter="plus(in)">
                                      <p:cBhvr>
                                        <p:cTn id="260" dur="2000"/>
                                        <p:tgtEl>
                                          <p:spTgt spid="20"/>
                                        </p:tgtEl>
                                      </p:cBhvr>
                                    </p:animEffect>
                                  </p:childTnLst>
                                </p:cTn>
                              </p:par>
                            </p:childTnLst>
                          </p:cTn>
                        </p:par>
                      </p:childTnLst>
                    </p:cTn>
                  </p:par>
                  <p:par>
                    <p:cTn id="261" fill="hold">
                      <p:stCondLst>
                        <p:cond delay="indefinite"/>
                      </p:stCondLst>
                      <p:childTnLst>
                        <p:par>
                          <p:cTn id="262" fill="hold">
                            <p:stCondLst>
                              <p:cond delay="0"/>
                            </p:stCondLst>
                            <p:childTnLst>
                              <p:par>
                                <p:cTn id="263" presetID="25" presetClass="entr" presetSubtype="0" fill="hold" grpId="0" nodeType="clickEffect">
                                  <p:stCondLst>
                                    <p:cond delay="0"/>
                                  </p:stCondLst>
                                  <p:childTnLst>
                                    <p:set>
                                      <p:cBhvr>
                                        <p:cTn id="264" dur="1" fill="hold">
                                          <p:stCondLst>
                                            <p:cond delay="0"/>
                                          </p:stCondLst>
                                        </p:cTn>
                                        <p:tgtEl>
                                          <p:spTgt spid="21"/>
                                        </p:tgtEl>
                                        <p:attrNameLst>
                                          <p:attrName>style.visibility</p:attrName>
                                        </p:attrNameLst>
                                      </p:cBhvr>
                                      <p:to>
                                        <p:strVal val="visible"/>
                                      </p:to>
                                    </p:set>
                                    <p:anim calcmode="lin" valueType="num">
                                      <p:cBhvr>
                                        <p:cTn id="265"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66"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67"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68" dur="1000" fill="hold"/>
                                        <p:tgtEl>
                                          <p:spTgt spid="21"/>
                                        </p:tgtEl>
                                        <p:attrNameLst>
                                          <p:attrName>ppt_h</p:attrName>
                                        </p:attrNameLst>
                                      </p:cBhvr>
                                      <p:tavLst>
                                        <p:tav tm="0">
                                          <p:val>
                                            <p:strVal val="#ppt_h"/>
                                          </p:val>
                                        </p:tav>
                                        <p:tav tm="100000">
                                          <p:val>
                                            <p:strVal val="#ppt_h"/>
                                          </p:val>
                                        </p:tav>
                                      </p:tavLst>
                                    </p:anim>
                                    <p:anim calcmode="lin" valueType="num">
                                      <p:cBhvr>
                                        <p:cTn id="269"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70"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71"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72" dur="1000" decel="50000">
                                          <p:stCondLst>
                                            <p:cond delay="0"/>
                                          </p:stCondLst>
                                        </p:cTn>
                                        <p:tgtEl>
                                          <p:spTgt spid="21"/>
                                        </p:tgtEl>
                                      </p:cBhvr>
                                    </p:animEffect>
                                  </p:childTnLst>
                                </p:cTn>
                              </p:par>
                            </p:childTnLst>
                          </p:cTn>
                        </p:par>
                      </p:childTnLst>
                    </p:cTn>
                  </p:par>
                  <p:par>
                    <p:cTn id="273" fill="hold">
                      <p:stCondLst>
                        <p:cond delay="indefinite"/>
                      </p:stCondLst>
                      <p:childTnLst>
                        <p:par>
                          <p:cTn id="274" fill="hold">
                            <p:stCondLst>
                              <p:cond delay="0"/>
                            </p:stCondLst>
                            <p:childTnLst>
                              <p:par>
                                <p:cTn id="275" presetID="53" presetClass="entr" presetSubtype="0" fill="hold" grpId="0" nodeType="clickEffect">
                                  <p:stCondLst>
                                    <p:cond delay="0"/>
                                  </p:stCondLst>
                                  <p:childTnLst>
                                    <p:set>
                                      <p:cBhvr>
                                        <p:cTn id="276" dur="1" fill="hold">
                                          <p:stCondLst>
                                            <p:cond delay="0"/>
                                          </p:stCondLst>
                                        </p:cTn>
                                        <p:tgtEl>
                                          <p:spTgt spid="22"/>
                                        </p:tgtEl>
                                        <p:attrNameLst>
                                          <p:attrName>style.visibility</p:attrName>
                                        </p:attrNameLst>
                                      </p:cBhvr>
                                      <p:to>
                                        <p:strVal val="visible"/>
                                      </p:to>
                                    </p:set>
                                    <p:anim calcmode="lin" valueType="num">
                                      <p:cBhvr>
                                        <p:cTn id="277" dur="500" fill="hold"/>
                                        <p:tgtEl>
                                          <p:spTgt spid="22"/>
                                        </p:tgtEl>
                                        <p:attrNameLst>
                                          <p:attrName>ppt_w</p:attrName>
                                        </p:attrNameLst>
                                      </p:cBhvr>
                                      <p:tavLst>
                                        <p:tav tm="0">
                                          <p:val>
                                            <p:fltVal val="0"/>
                                          </p:val>
                                        </p:tav>
                                        <p:tav tm="100000">
                                          <p:val>
                                            <p:strVal val="#ppt_w"/>
                                          </p:val>
                                        </p:tav>
                                      </p:tavLst>
                                    </p:anim>
                                    <p:anim calcmode="lin" valueType="num">
                                      <p:cBhvr>
                                        <p:cTn id="278" dur="500" fill="hold"/>
                                        <p:tgtEl>
                                          <p:spTgt spid="22"/>
                                        </p:tgtEl>
                                        <p:attrNameLst>
                                          <p:attrName>ppt_h</p:attrName>
                                        </p:attrNameLst>
                                      </p:cBhvr>
                                      <p:tavLst>
                                        <p:tav tm="0">
                                          <p:val>
                                            <p:fltVal val="0"/>
                                          </p:val>
                                        </p:tav>
                                        <p:tav tm="100000">
                                          <p:val>
                                            <p:strVal val="#ppt_h"/>
                                          </p:val>
                                        </p:tav>
                                      </p:tavLst>
                                    </p:anim>
                                    <p:animEffect transition="in" filter="fade">
                                      <p:cBhvr>
                                        <p:cTn id="279" dur="500"/>
                                        <p:tgtEl>
                                          <p:spTgt spid="22"/>
                                        </p:tgtEl>
                                      </p:cBhvr>
                                    </p:animEffect>
                                  </p:childTnLst>
                                </p:cTn>
                              </p:par>
                            </p:childTnLst>
                          </p:cTn>
                        </p:par>
                      </p:childTnLst>
                    </p:cTn>
                  </p:par>
                  <p:par>
                    <p:cTn id="280" fill="hold">
                      <p:stCondLst>
                        <p:cond delay="indefinite"/>
                      </p:stCondLst>
                      <p:childTnLst>
                        <p:par>
                          <p:cTn id="281" fill="hold">
                            <p:stCondLst>
                              <p:cond delay="0"/>
                            </p:stCondLst>
                            <p:childTnLst>
                              <p:par>
                                <p:cTn id="282" presetID="53" presetClass="entr" presetSubtype="0" fill="hold" grpId="0" nodeType="clickEffect">
                                  <p:stCondLst>
                                    <p:cond delay="0"/>
                                  </p:stCondLst>
                                  <p:childTnLst>
                                    <p:set>
                                      <p:cBhvr>
                                        <p:cTn id="283" dur="1" fill="hold">
                                          <p:stCondLst>
                                            <p:cond delay="0"/>
                                          </p:stCondLst>
                                        </p:cTn>
                                        <p:tgtEl>
                                          <p:spTgt spid="23"/>
                                        </p:tgtEl>
                                        <p:attrNameLst>
                                          <p:attrName>style.visibility</p:attrName>
                                        </p:attrNameLst>
                                      </p:cBhvr>
                                      <p:to>
                                        <p:strVal val="visible"/>
                                      </p:to>
                                    </p:set>
                                    <p:anim calcmode="lin" valueType="num">
                                      <p:cBhvr>
                                        <p:cTn id="284" dur="500" fill="hold"/>
                                        <p:tgtEl>
                                          <p:spTgt spid="23"/>
                                        </p:tgtEl>
                                        <p:attrNameLst>
                                          <p:attrName>ppt_w</p:attrName>
                                        </p:attrNameLst>
                                      </p:cBhvr>
                                      <p:tavLst>
                                        <p:tav tm="0">
                                          <p:val>
                                            <p:fltVal val="0"/>
                                          </p:val>
                                        </p:tav>
                                        <p:tav tm="100000">
                                          <p:val>
                                            <p:strVal val="#ppt_w"/>
                                          </p:val>
                                        </p:tav>
                                      </p:tavLst>
                                    </p:anim>
                                    <p:anim calcmode="lin" valueType="num">
                                      <p:cBhvr>
                                        <p:cTn id="285" dur="500" fill="hold"/>
                                        <p:tgtEl>
                                          <p:spTgt spid="23"/>
                                        </p:tgtEl>
                                        <p:attrNameLst>
                                          <p:attrName>ppt_h</p:attrName>
                                        </p:attrNameLst>
                                      </p:cBhvr>
                                      <p:tavLst>
                                        <p:tav tm="0">
                                          <p:val>
                                            <p:fltVal val="0"/>
                                          </p:val>
                                        </p:tav>
                                        <p:tav tm="100000">
                                          <p:val>
                                            <p:strVal val="#ppt_h"/>
                                          </p:val>
                                        </p:tav>
                                      </p:tavLst>
                                    </p:anim>
                                    <p:animEffect transition="in" filter="fade">
                                      <p:cBhvr>
                                        <p:cTn id="286" dur="500"/>
                                        <p:tgtEl>
                                          <p:spTgt spid="23"/>
                                        </p:tgtEl>
                                      </p:cBhvr>
                                    </p:animEffect>
                                  </p:childTnLst>
                                </p:cTn>
                              </p:par>
                            </p:childTnLst>
                          </p:cTn>
                        </p:par>
                      </p:childTnLst>
                    </p:cTn>
                  </p:par>
                  <p:par>
                    <p:cTn id="287" fill="hold">
                      <p:stCondLst>
                        <p:cond delay="indefinite"/>
                      </p:stCondLst>
                      <p:childTnLst>
                        <p:par>
                          <p:cTn id="288" fill="hold">
                            <p:stCondLst>
                              <p:cond delay="0"/>
                            </p:stCondLst>
                            <p:childTnLst>
                              <p:par>
                                <p:cTn id="289" presetID="12" presetClass="entr" presetSubtype="4" fill="hold" grpId="0" nodeType="clickEffect">
                                  <p:stCondLst>
                                    <p:cond delay="0"/>
                                  </p:stCondLst>
                                  <p:childTnLst>
                                    <p:set>
                                      <p:cBhvr>
                                        <p:cTn id="290" dur="1" fill="hold">
                                          <p:stCondLst>
                                            <p:cond delay="0"/>
                                          </p:stCondLst>
                                        </p:cTn>
                                        <p:tgtEl>
                                          <p:spTgt spid="29"/>
                                        </p:tgtEl>
                                        <p:attrNameLst>
                                          <p:attrName>style.visibility</p:attrName>
                                        </p:attrNameLst>
                                      </p:cBhvr>
                                      <p:to>
                                        <p:strVal val="visible"/>
                                      </p:to>
                                    </p:set>
                                    <p:animEffect transition="in" filter="slide(fromBottom)">
                                      <p:cBhvr>
                                        <p:cTn id="291" dur="500"/>
                                        <p:tgtEl>
                                          <p:spTgt spid="29"/>
                                        </p:tgtEl>
                                      </p:cBhvr>
                                    </p:animEffect>
                                  </p:childTnLst>
                                </p:cTn>
                              </p:par>
                            </p:childTnLst>
                          </p:cTn>
                        </p:par>
                      </p:childTnLst>
                    </p:cTn>
                  </p:par>
                  <p:par>
                    <p:cTn id="292" fill="hold">
                      <p:stCondLst>
                        <p:cond delay="indefinite"/>
                      </p:stCondLst>
                      <p:childTnLst>
                        <p:par>
                          <p:cTn id="293" fill="hold">
                            <p:stCondLst>
                              <p:cond delay="0"/>
                            </p:stCondLst>
                            <p:childTnLst>
                              <p:par>
                                <p:cTn id="294" presetID="25" presetClass="entr" presetSubtype="0" fill="hold" grpId="0" nodeType="clickEffect">
                                  <p:stCondLst>
                                    <p:cond delay="0"/>
                                  </p:stCondLst>
                                  <p:childTnLst>
                                    <p:set>
                                      <p:cBhvr>
                                        <p:cTn id="295" dur="1" fill="hold">
                                          <p:stCondLst>
                                            <p:cond delay="0"/>
                                          </p:stCondLst>
                                        </p:cTn>
                                        <p:tgtEl>
                                          <p:spTgt spid="26"/>
                                        </p:tgtEl>
                                        <p:attrNameLst>
                                          <p:attrName>style.visibility</p:attrName>
                                        </p:attrNameLst>
                                      </p:cBhvr>
                                      <p:to>
                                        <p:strVal val="visible"/>
                                      </p:to>
                                    </p:set>
                                    <p:anim calcmode="lin" valueType="num">
                                      <p:cBhvr>
                                        <p:cTn id="296"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97"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98"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99" dur="1000" fill="hold"/>
                                        <p:tgtEl>
                                          <p:spTgt spid="26"/>
                                        </p:tgtEl>
                                        <p:attrNameLst>
                                          <p:attrName>ppt_h</p:attrName>
                                        </p:attrNameLst>
                                      </p:cBhvr>
                                      <p:tavLst>
                                        <p:tav tm="0">
                                          <p:val>
                                            <p:strVal val="#ppt_h"/>
                                          </p:val>
                                        </p:tav>
                                        <p:tav tm="100000">
                                          <p:val>
                                            <p:strVal val="#ppt_h"/>
                                          </p:val>
                                        </p:tav>
                                      </p:tavLst>
                                    </p:anim>
                                    <p:anim calcmode="lin" valueType="num">
                                      <p:cBhvr>
                                        <p:cTn id="300"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01"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02"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03" dur="1000" decel="50000">
                                          <p:stCondLst>
                                            <p:cond delay="0"/>
                                          </p:stCondLst>
                                        </p:cTn>
                                        <p:tgtEl>
                                          <p:spTgt spid="26"/>
                                        </p:tgtEl>
                                      </p:cBhvr>
                                    </p:animEffect>
                                  </p:childTnLst>
                                </p:cTn>
                              </p:par>
                            </p:childTnLst>
                          </p:cTn>
                        </p:par>
                      </p:childTnLst>
                    </p:cTn>
                  </p:par>
                  <p:par>
                    <p:cTn id="304" fill="hold">
                      <p:stCondLst>
                        <p:cond delay="indefinite"/>
                      </p:stCondLst>
                      <p:childTnLst>
                        <p:par>
                          <p:cTn id="305" fill="hold">
                            <p:stCondLst>
                              <p:cond delay="0"/>
                            </p:stCondLst>
                            <p:childTnLst>
                              <p:par>
                                <p:cTn id="306" presetID="30" presetClass="entr" presetSubtype="0" fill="hold" grpId="0" nodeType="clickEffect">
                                  <p:stCondLst>
                                    <p:cond delay="0"/>
                                  </p:stCondLst>
                                  <p:childTnLst>
                                    <p:set>
                                      <p:cBhvr>
                                        <p:cTn id="307" dur="1" fill="hold">
                                          <p:stCondLst>
                                            <p:cond delay="0"/>
                                          </p:stCondLst>
                                        </p:cTn>
                                        <p:tgtEl>
                                          <p:spTgt spid="30"/>
                                        </p:tgtEl>
                                        <p:attrNameLst>
                                          <p:attrName>style.visibility</p:attrName>
                                        </p:attrNameLst>
                                      </p:cBhvr>
                                      <p:to>
                                        <p:strVal val="visible"/>
                                      </p:to>
                                    </p:set>
                                    <p:animEffect transition="in" filter="fade">
                                      <p:cBhvr>
                                        <p:cTn id="308" dur="800" decel="100000"/>
                                        <p:tgtEl>
                                          <p:spTgt spid="30"/>
                                        </p:tgtEl>
                                      </p:cBhvr>
                                    </p:animEffect>
                                    <p:anim calcmode="lin" valueType="num">
                                      <p:cBhvr>
                                        <p:cTn id="309" dur="800" decel="100000" fill="hold"/>
                                        <p:tgtEl>
                                          <p:spTgt spid="30"/>
                                        </p:tgtEl>
                                        <p:attrNameLst>
                                          <p:attrName>style.rotation</p:attrName>
                                        </p:attrNameLst>
                                      </p:cBhvr>
                                      <p:tavLst>
                                        <p:tav tm="0">
                                          <p:val>
                                            <p:fltVal val="-90"/>
                                          </p:val>
                                        </p:tav>
                                        <p:tav tm="100000">
                                          <p:val>
                                            <p:fltVal val="0"/>
                                          </p:val>
                                        </p:tav>
                                      </p:tavLst>
                                    </p:anim>
                                    <p:anim calcmode="lin" valueType="num">
                                      <p:cBhvr>
                                        <p:cTn id="310" dur="800" decel="100000" fill="hold"/>
                                        <p:tgtEl>
                                          <p:spTgt spid="30"/>
                                        </p:tgtEl>
                                        <p:attrNameLst>
                                          <p:attrName>ppt_x</p:attrName>
                                        </p:attrNameLst>
                                      </p:cBhvr>
                                      <p:tavLst>
                                        <p:tav tm="0">
                                          <p:val>
                                            <p:strVal val="#ppt_x+0.4"/>
                                          </p:val>
                                        </p:tav>
                                        <p:tav tm="100000">
                                          <p:val>
                                            <p:strVal val="#ppt_x-0.05"/>
                                          </p:val>
                                        </p:tav>
                                      </p:tavLst>
                                    </p:anim>
                                    <p:anim calcmode="lin" valueType="num">
                                      <p:cBhvr>
                                        <p:cTn id="311" dur="800" decel="100000" fill="hold"/>
                                        <p:tgtEl>
                                          <p:spTgt spid="30"/>
                                        </p:tgtEl>
                                        <p:attrNameLst>
                                          <p:attrName>ppt_y</p:attrName>
                                        </p:attrNameLst>
                                      </p:cBhvr>
                                      <p:tavLst>
                                        <p:tav tm="0">
                                          <p:val>
                                            <p:strVal val="#ppt_y-0.4"/>
                                          </p:val>
                                        </p:tav>
                                        <p:tav tm="100000">
                                          <p:val>
                                            <p:strVal val="#ppt_y+0.1"/>
                                          </p:val>
                                        </p:tav>
                                      </p:tavLst>
                                    </p:anim>
                                    <p:anim calcmode="lin" valueType="num">
                                      <p:cBhvr>
                                        <p:cTn id="312"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313"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314" fill="hold">
                            <p:stCondLst>
                              <p:cond delay="1000"/>
                            </p:stCondLst>
                            <p:childTnLst>
                              <p:par>
                                <p:cTn id="315" presetID="13" presetClass="entr" presetSubtype="16" fill="hold" grpId="0" nodeType="afterEffect">
                                  <p:stCondLst>
                                    <p:cond delay="0"/>
                                  </p:stCondLst>
                                  <p:childTnLst>
                                    <p:set>
                                      <p:cBhvr>
                                        <p:cTn id="316" dur="1" fill="hold">
                                          <p:stCondLst>
                                            <p:cond delay="0"/>
                                          </p:stCondLst>
                                        </p:cTn>
                                        <p:tgtEl>
                                          <p:spTgt spid="55"/>
                                        </p:tgtEl>
                                        <p:attrNameLst>
                                          <p:attrName>style.visibility</p:attrName>
                                        </p:attrNameLst>
                                      </p:cBhvr>
                                      <p:to>
                                        <p:strVal val="visible"/>
                                      </p:to>
                                    </p:set>
                                    <p:animEffect transition="in" filter="plus(in)">
                                      <p:cBhvr>
                                        <p:cTn id="317" dur="1000"/>
                                        <p:tgtEl>
                                          <p:spTgt spid="55"/>
                                        </p:tgtEl>
                                      </p:cBhvr>
                                    </p:animEffect>
                                  </p:childTnLst>
                                </p:cTn>
                              </p:par>
                            </p:childTnLst>
                          </p:cTn>
                        </p:par>
                      </p:childTnLst>
                    </p:cTn>
                  </p:par>
                  <p:par>
                    <p:cTn id="318" fill="hold">
                      <p:stCondLst>
                        <p:cond delay="indefinite"/>
                      </p:stCondLst>
                      <p:childTnLst>
                        <p:par>
                          <p:cTn id="319" fill="hold">
                            <p:stCondLst>
                              <p:cond delay="0"/>
                            </p:stCondLst>
                            <p:childTnLst>
                              <p:par>
                                <p:cTn id="320" presetID="25" presetClass="entr" presetSubtype="0" fill="hold" grpId="0" nodeType="clickEffect">
                                  <p:stCondLst>
                                    <p:cond delay="0"/>
                                  </p:stCondLst>
                                  <p:childTnLst>
                                    <p:set>
                                      <p:cBhvr>
                                        <p:cTn id="321" dur="1" fill="hold">
                                          <p:stCondLst>
                                            <p:cond delay="0"/>
                                          </p:stCondLst>
                                        </p:cTn>
                                        <p:tgtEl>
                                          <p:spTgt spid="43"/>
                                        </p:tgtEl>
                                        <p:attrNameLst>
                                          <p:attrName>style.visibility</p:attrName>
                                        </p:attrNameLst>
                                      </p:cBhvr>
                                      <p:to>
                                        <p:strVal val="visible"/>
                                      </p:to>
                                    </p:set>
                                    <p:anim calcmode="lin" valueType="num">
                                      <p:cBhvr>
                                        <p:cTn id="322"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323"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324"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325" dur="1000" fill="hold"/>
                                        <p:tgtEl>
                                          <p:spTgt spid="43"/>
                                        </p:tgtEl>
                                        <p:attrNameLst>
                                          <p:attrName>ppt_h</p:attrName>
                                        </p:attrNameLst>
                                      </p:cBhvr>
                                      <p:tavLst>
                                        <p:tav tm="0">
                                          <p:val>
                                            <p:strVal val="#ppt_h"/>
                                          </p:val>
                                        </p:tav>
                                        <p:tav tm="100000">
                                          <p:val>
                                            <p:strVal val="#ppt_h"/>
                                          </p:val>
                                        </p:tav>
                                      </p:tavLst>
                                    </p:anim>
                                    <p:anim calcmode="lin" valueType="num">
                                      <p:cBhvr>
                                        <p:cTn id="326"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327"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328"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329" dur="1000" decel="50000">
                                          <p:stCondLst>
                                            <p:cond delay="0"/>
                                          </p:stCondLst>
                                        </p:cTn>
                                        <p:tgtEl>
                                          <p:spTgt spid="43"/>
                                        </p:tgtEl>
                                      </p:cBhvr>
                                    </p:animEffect>
                                  </p:childTnLst>
                                </p:cTn>
                              </p:par>
                            </p:childTnLst>
                          </p:cTn>
                        </p:par>
                      </p:childTnLst>
                    </p:cTn>
                  </p:par>
                  <p:par>
                    <p:cTn id="330" fill="hold">
                      <p:stCondLst>
                        <p:cond delay="indefinite"/>
                      </p:stCondLst>
                      <p:childTnLst>
                        <p:par>
                          <p:cTn id="331" fill="hold">
                            <p:stCondLst>
                              <p:cond delay="0"/>
                            </p:stCondLst>
                            <p:childTnLst>
                              <p:par>
                                <p:cTn id="332" presetID="53" presetClass="entr" presetSubtype="0" fill="hold" grpId="0" nodeType="clickEffect">
                                  <p:stCondLst>
                                    <p:cond delay="0"/>
                                  </p:stCondLst>
                                  <p:childTnLst>
                                    <p:set>
                                      <p:cBhvr>
                                        <p:cTn id="333" dur="1" fill="hold">
                                          <p:stCondLst>
                                            <p:cond delay="0"/>
                                          </p:stCondLst>
                                        </p:cTn>
                                        <p:tgtEl>
                                          <p:spTgt spid="25"/>
                                        </p:tgtEl>
                                        <p:attrNameLst>
                                          <p:attrName>style.visibility</p:attrName>
                                        </p:attrNameLst>
                                      </p:cBhvr>
                                      <p:to>
                                        <p:strVal val="visible"/>
                                      </p:to>
                                    </p:set>
                                    <p:anim calcmode="lin" valueType="num">
                                      <p:cBhvr>
                                        <p:cTn id="334" dur="500" fill="hold"/>
                                        <p:tgtEl>
                                          <p:spTgt spid="25"/>
                                        </p:tgtEl>
                                        <p:attrNameLst>
                                          <p:attrName>ppt_w</p:attrName>
                                        </p:attrNameLst>
                                      </p:cBhvr>
                                      <p:tavLst>
                                        <p:tav tm="0">
                                          <p:val>
                                            <p:fltVal val="0"/>
                                          </p:val>
                                        </p:tav>
                                        <p:tav tm="100000">
                                          <p:val>
                                            <p:strVal val="#ppt_w"/>
                                          </p:val>
                                        </p:tav>
                                      </p:tavLst>
                                    </p:anim>
                                    <p:anim calcmode="lin" valueType="num">
                                      <p:cBhvr>
                                        <p:cTn id="335" dur="500" fill="hold"/>
                                        <p:tgtEl>
                                          <p:spTgt spid="25"/>
                                        </p:tgtEl>
                                        <p:attrNameLst>
                                          <p:attrName>ppt_h</p:attrName>
                                        </p:attrNameLst>
                                      </p:cBhvr>
                                      <p:tavLst>
                                        <p:tav tm="0">
                                          <p:val>
                                            <p:fltVal val="0"/>
                                          </p:val>
                                        </p:tav>
                                        <p:tav tm="100000">
                                          <p:val>
                                            <p:strVal val="#ppt_h"/>
                                          </p:val>
                                        </p:tav>
                                      </p:tavLst>
                                    </p:anim>
                                    <p:animEffect transition="in" filter="fade">
                                      <p:cBhvr>
                                        <p:cTn id="336" dur="500"/>
                                        <p:tgtEl>
                                          <p:spTgt spid="25"/>
                                        </p:tgtEl>
                                      </p:cBhvr>
                                    </p:animEffect>
                                  </p:childTnLst>
                                </p:cTn>
                              </p:par>
                            </p:childTnLst>
                          </p:cTn>
                        </p:par>
                      </p:childTnLst>
                    </p:cTn>
                  </p:par>
                  <p:par>
                    <p:cTn id="337" fill="hold">
                      <p:stCondLst>
                        <p:cond delay="indefinite"/>
                      </p:stCondLst>
                      <p:childTnLst>
                        <p:par>
                          <p:cTn id="338" fill="hold">
                            <p:stCondLst>
                              <p:cond delay="0"/>
                            </p:stCondLst>
                            <p:childTnLst>
                              <p:par>
                                <p:cTn id="339" presetID="53" presetClass="entr" presetSubtype="0" fill="hold" grpId="0" nodeType="clickEffect">
                                  <p:stCondLst>
                                    <p:cond delay="0"/>
                                  </p:stCondLst>
                                  <p:childTnLst>
                                    <p:set>
                                      <p:cBhvr>
                                        <p:cTn id="340" dur="1" fill="hold">
                                          <p:stCondLst>
                                            <p:cond delay="0"/>
                                          </p:stCondLst>
                                        </p:cTn>
                                        <p:tgtEl>
                                          <p:spTgt spid="31"/>
                                        </p:tgtEl>
                                        <p:attrNameLst>
                                          <p:attrName>style.visibility</p:attrName>
                                        </p:attrNameLst>
                                      </p:cBhvr>
                                      <p:to>
                                        <p:strVal val="visible"/>
                                      </p:to>
                                    </p:set>
                                    <p:anim calcmode="lin" valueType="num">
                                      <p:cBhvr>
                                        <p:cTn id="341" dur="500" fill="hold"/>
                                        <p:tgtEl>
                                          <p:spTgt spid="31"/>
                                        </p:tgtEl>
                                        <p:attrNameLst>
                                          <p:attrName>ppt_w</p:attrName>
                                        </p:attrNameLst>
                                      </p:cBhvr>
                                      <p:tavLst>
                                        <p:tav tm="0">
                                          <p:val>
                                            <p:fltVal val="0"/>
                                          </p:val>
                                        </p:tav>
                                        <p:tav tm="100000">
                                          <p:val>
                                            <p:strVal val="#ppt_w"/>
                                          </p:val>
                                        </p:tav>
                                      </p:tavLst>
                                    </p:anim>
                                    <p:anim calcmode="lin" valueType="num">
                                      <p:cBhvr>
                                        <p:cTn id="342" dur="500" fill="hold"/>
                                        <p:tgtEl>
                                          <p:spTgt spid="31"/>
                                        </p:tgtEl>
                                        <p:attrNameLst>
                                          <p:attrName>ppt_h</p:attrName>
                                        </p:attrNameLst>
                                      </p:cBhvr>
                                      <p:tavLst>
                                        <p:tav tm="0">
                                          <p:val>
                                            <p:fltVal val="0"/>
                                          </p:val>
                                        </p:tav>
                                        <p:tav tm="100000">
                                          <p:val>
                                            <p:strVal val="#ppt_h"/>
                                          </p:val>
                                        </p:tav>
                                      </p:tavLst>
                                    </p:anim>
                                    <p:animEffect transition="in" filter="fade">
                                      <p:cBhvr>
                                        <p:cTn id="343" dur="500"/>
                                        <p:tgtEl>
                                          <p:spTgt spid="31"/>
                                        </p:tgtEl>
                                      </p:cBhvr>
                                    </p:animEffect>
                                  </p:childTnLst>
                                </p:cTn>
                              </p:par>
                            </p:childTnLst>
                          </p:cTn>
                        </p:par>
                      </p:childTnLst>
                    </p:cTn>
                  </p:par>
                  <p:par>
                    <p:cTn id="344" fill="hold">
                      <p:stCondLst>
                        <p:cond delay="indefinite"/>
                      </p:stCondLst>
                      <p:childTnLst>
                        <p:par>
                          <p:cTn id="345" fill="hold">
                            <p:stCondLst>
                              <p:cond delay="0"/>
                            </p:stCondLst>
                            <p:childTnLst>
                              <p:par>
                                <p:cTn id="346" presetID="53" presetClass="entr" presetSubtype="0" fill="hold" grpId="0" nodeType="clickEffect">
                                  <p:stCondLst>
                                    <p:cond delay="0"/>
                                  </p:stCondLst>
                                  <p:childTnLst>
                                    <p:set>
                                      <p:cBhvr>
                                        <p:cTn id="347" dur="1" fill="hold">
                                          <p:stCondLst>
                                            <p:cond delay="0"/>
                                          </p:stCondLst>
                                        </p:cTn>
                                        <p:tgtEl>
                                          <p:spTgt spid="48"/>
                                        </p:tgtEl>
                                        <p:attrNameLst>
                                          <p:attrName>style.visibility</p:attrName>
                                        </p:attrNameLst>
                                      </p:cBhvr>
                                      <p:to>
                                        <p:strVal val="visible"/>
                                      </p:to>
                                    </p:set>
                                    <p:anim calcmode="lin" valueType="num">
                                      <p:cBhvr>
                                        <p:cTn id="348" dur="500" fill="hold"/>
                                        <p:tgtEl>
                                          <p:spTgt spid="48"/>
                                        </p:tgtEl>
                                        <p:attrNameLst>
                                          <p:attrName>ppt_w</p:attrName>
                                        </p:attrNameLst>
                                      </p:cBhvr>
                                      <p:tavLst>
                                        <p:tav tm="0">
                                          <p:val>
                                            <p:fltVal val="0"/>
                                          </p:val>
                                        </p:tav>
                                        <p:tav tm="100000">
                                          <p:val>
                                            <p:strVal val="#ppt_w"/>
                                          </p:val>
                                        </p:tav>
                                      </p:tavLst>
                                    </p:anim>
                                    <p:anim calcmode="lin" valueType="num">
                                      <p:cBhvr>
                                        <p:cTn id="349" dur="500" fill="hold"/>
                                        <p:tgtEl>
                                          <p:spTgt spid="48"/>
                                        </p:tgtEl>
                                        <p:attrNameLst>
                                          <p:attrName>ppt_h</p:attrName>
                                        </p:attrNameLst>
                                      </p:cBhvr>
                                      <p:tavLst>
                                        <p:tav tm="0">
                                          <p:val>
                                            <p:fltVal val="0"/>
                                          </p:val>
                                        </p:tav>
                                        <p:tav tm="100000">
                                          <p:val>
                                            <p:strVal val="#ppt_h"/>
                                          </p:val>
                                        </p:tav>
                                      </p:tavLst>
                                    </p:anim>
                                    <p:animEffect transition="in" filter="fade">
                                      <p:cBhvr>
                                        <p:cTn id="350" dur="500"/>
                                        <p:tgtEl>
                                          <p:spTgt spid="48"/>
                                        </p:tgtEl>
                                      </p:cBhvr>
                                    </p:animEffect>
                                  </p:childTnLst>
                                </p:cTn>
                              </p:par>
                            </p:childTnLst>
                          </p:cTn>
                        </p:par>
                      </p:childTnLst>
                    </p:cTn>
                  </p:par>
                  <p:par>
                    <p:cTn id="351" fill="hold">
                      <p:stCondLst>
                        <p:cond delay="indefinite"/>
                      </p:stCondLst>
                      <p:childTnLst>
                        <p:par>
                          <p:cTn id="352" fill="hold">
                            <p:stCondLst>
                              <p:cond delay="0"/>
                            </p:stCondLst>
                            <p:childTnLst>
                              <p:par>
                                <p:cTn id="353" presetID="12" presetClass="entr" presetSubtype="4" fill="hold" grpId="0" nodeType="clickEffect">
                                  <p:stCondLst>
                                    <p:cond delay="0"/>
                                  </p:stCondLst>
                                  <p:childTnLst>
                                    <p:set>
                                      <p:cBhvr>
                                        <p:cTn id="354" dur="1" fill="hold">
                                          <p:stCondLst>
                                            <p:cond delay="0"/>
                                          </p:stCondLst>
                                        </p:cTn>
                                        <p:tgtEl>
                                          <p:spTgt spid="44"/>
                                        </p:tgtEl>
                                        <p:attrNameLst>
                                          <p:attrName>style.visibility</p:attrName>
                                        </p:attrNameLst>
                                      </p:cBhvr>
                                      <p:to>
                                        <p:strVal val="visible"/>
                                      </p:to>
                                    </p:set>
                                    <p:animEffect transition="in" filter="slide(fromBottom)">
                                      <p:cBhvr>
                                        <p:cTn id="355" dur="500"/>
                                        <p:tgtEl>
                                          <p:spTgt spid="44"/>
                                        </p:tgtEl>
                                      </p:cBhvr>
                                    </p:animEffect>
                                  </p:childTnLst>
                                </p:cTn>
                              </p:par>
                            </p:childTnLst>
                          </p:cTn>
                        </p:par>
                      </p:childTnLst>
                    </p:cTn>
                  </p:par>
                  <p:par>
                    <p:cTn id="356" fill="hold">
                      <p:stCondLst>
                        <p:cond delay="indefinite"/>
                      </p:stCondLst>
                      <p:childTnLst>
                        <p:par>
                          <p:cTn id="357" fill="hold">
                            <p:stCondLst>
                              <p:cond delay="0"/>
                            </p:stCondLst>
                            <p:childTnLst>
                              <p:par>
                                <p:cTn id="358" presetID="13" presetClass="entr" presetSubtype="16" fill="hold" grpId="0" nodeType="clickEffect">
                                  <p:stCondLst>
                                    <p:cond delay="0"/>
                                  </p:stCondLst>
                                  <p:childTnLst>
                                    <p:set>
                                      <p:cBhvr>
                                        <p:cTn id="359" dur="1" fill="hold">
                                          <p:stCondLst>
                                            <p:cond delay="0"/>
                                          </p:stCondLst>
                                        </p:cTn>
                                        <p:tgtEl>
                                          <p:spTgt spid="45"/>
                                        </p:tgtEl>
                                        <p:attrNameLst>
                                          <p:attrName>style.visibility</p:attrName>
                                        </p:attrNameLst>
                                      </p:cBhvr>
                                      <p:to>
                                        <p:strVal val="visible"/>
                                      </p:to>
                                    </p:set>
                                    <p:animEffect transition="in" filter="plus(in)">
                                      <p:cBhvr>
                                        <p:cTn id="360" dur="1000"/>
                                        <p:tgtEl>
                                          <p:spTgt spid="45"/>
                                        </p:tgtEl>
                                      </p:cBhvr>
                                    </p:animEffect>
                                  </p:childTnLst>
                                </p:cTn>
                              </p:par>
                              <p:par>
                                <p:cTn id="361" presetID="53" presetClass="entr" presetSubtype="0" fill="hold" grpId="0" nodeType="withEffect">
                                  <p:stCondLst>
                                    <p:cond delay="0"/>
                                  </p:stCondLst>
                                  <p:childTnLst>
                                    <p:set>
                                      <p:cBhvr>
                                        <p:cTn id="362" dur="1" fill="hold">
                                          <p:stCondLst>
                                            <p:cond delay="0"/>
                                          </p:stCondLst>
                                        </p:cTn>
                                        <p:tgtEl>
                                          <p:spTgt spid="46"/>
                                        </p:tgtEl>
                                        <p:attrNameLst>
                                          <p:attrName>style.visibility</p:attrName>
                                        </p:attrNameLst>
                                      </p:cBhvr>
                                      <p:to>
                                        <p:strVal val="visible"/>
                                      </p:to>
                                    </p:set>
                                    <p:anim calcmode="lin" valueType="num">
                                      <p:cBhvr>
                                        <p:cTn id="363" dur="1000" fill="hold"/>
                                        <p:tgtEl>
                                          <p:spTgt spid="46"/>
                                        </p:tgtEl>
                                        <p:attrNameLst>
                                          <p:attrName>ppt_w</p:attrName>
                                        </p:attrNameLst>
                                      </p:cBhvr>
                                      <p:tavLst>
                                        <p:tav tm="0">
                                          <p:val>
                                            <p:fltVal val="0"/>
                                          </p:val>
                                        </p:tav>
                                        <p:tav tm="100000">
                                          <p:val>
                                            <p:strVal val="#ppt_w"/>
                                          </p:val>
                                        </p:tav>
                                      </p:tavLst>
                                    </p:anim>
                                    <p:anim calcmode="lin" valueType="num">
                                      <p:cBhvr>
                                        <p:cTn id="364" dur="1000" fill="hold"/>
                                        <p:tgtEl>
                                          <p:spTgt spid="46"/>
                                        </p:tgtEl>
                                        <p:attrNameLst>
                                          <p:attrName>ppt_h</p:attrName>
                                        </p:attrNameLst>
                                      </p:cBhvr>
                                      <p:tavLst>
                                        <p:tav tm="0">
                                          <p:val>
                                            <p:fltVal val="0"/>
                                          </p:val>
                                        </p:tav>
                                        <p:tav tm="100000">
                                          <p:val>
                                            <p:strVal val="#ppt_h"/>
                                          </p:val>
                                        </p:tav>
                                      </p:tavLst>
                                    </p:anim>
                                    <p:animEffect transition="in" filter="fade">
                                      <p:cBhvr>
                                        <p:cTn id="365" dur="1000"/>
                                        <p:tgtEl>
                                          <p:spTgt spid="46"/>
                                        </p:tgtEl>
                                      </p:cBhvr>
                                    </p:animEffect>
                                  </p:childTnLst>
                                </p:cTn>
                              </p:par>
                            </p:childTnLst>
                          </p:cTn>
                        </p:par>
                      </p:childTnLst>
                    </p:cTn>
                  </p:par>
                  <p:par>
                    <p:cTn id="366" fill="hold">
                      <p:stCondLst>
                        <p:cond delay="indefinite"/>
                      </p:stCondLst>
                      <p:childTnLst>
                        <p:par>
                          <p:cTn id="367" fill="hold">
                            <p:stCondLst>
                              <p:cond delay="0"/>
                            </p:stCondLst>
                            <p:childTnLst>
                              <p:par>
                                <p:cTn id="368" presetID="53" presetClass="entr" presetSubtype="0" fill="hold" grpId="0" nodeType="clickEffect">
                                  <p:stCondLst>
                                    <p:cond delay="0"/>
                                  </p:stCondLst>
                                  <p:childTnLst>
                                    <p:set>
                                      <p:cBhvr>
                                        <p:cTn id="369" dur="1" fill="hold">
                                          <p:stCondLst>
                                            <p:cond delay="0"/>
                                          </p:stCondLst>
                                        </p:cTn>
                                        <p:tgtEl>
                                          <p:spTgt spid="49"/>
                                        </p:tgtEl>
                                        <p:attrNameLst>
                                          <p:attrName>style.visibility</p:attrName>
                                        </p:attrNameLst>
                                      </p:cBhvr>
                                      <p:to>
                                        <p:strVal val="visible"/>
                                      </p:to>
                                    </p:set>
                                    <p:anim calcmode="lin" valueType="num">
                                      <p:cBhvr>
                                        <p:cTn id="370" dur="500" fill="hold"/>
                                        <p:tgtEl>
                                          <p:spTgt spid="49"/>
                                        </p:tgtEl>
                                        <p:attrNameLst>
                                          <p:attrName>ppt_w</p:attrName>
                                        </p:attrNameLst>
                                      </p:cBhvr>
                                      <p:tavLst>
                                        <p:tav tm="0">
                                          <p:val>
                                            <p:fltVal val="0"/>
                                          </p:val>
                                        </p:tav>
                                        <p:tav tm="100000">
                                          <p:val>
                                            <p:strVal val="#ppt_w"/>
                                          </p:val>
                                        </p:tav>
                                      </p:tavLst>
                                    </p:anim>
                                    <p:anim calcmode="lin" valueType="num">
                                      <p:cBhvr>
                                        <p:cTn id="371" dur="500" fill="hold"/>
                                        <p:tgtEl>
                                          <p:spTgt spid="49"/>
                                        </p:tgtEl>
                                        <p:attrNameLst>
                                          <p:attrName>ppt_h</p:attrName>
                                        </p:attrNameLst>
                                      </p:cBhvr>
                                      <p:tavLst>
                                        <p:tav tm="0">
                                          <p:val>
                                            <p:fltVal val="0"/>
                                          </p:val>
                                        </p:tav>
                                        <p:tav tm="100000">
                                          <p:val>
                                            <p:strVal val="#ppt_h"/>
                                          </p:val>
                                        </p:tav>
                                      </p:tavLst>
                                    </p:anim>
                                    <p:animEffect transition="in" filter="fade">
                                      <p:cBhvr>
                                        <p:cTn id="372" dur="500"/>
                                        <p:tgtEl>
                                          <p:spTgt spid="49"/>
                                        </p:tgtEl>
                                      </p:cBhvr>
                                    </p:animEffect>
                                  </p:childTnLst>
                                </p:cTn>
                              </p:par>
                            </p:childTnLst>
                          </p:cTn>
                        </p:par>
                      </p:childTnLst>
                    </p:cTn>
                  </p:par>
                  <p:par>
                    <p:cTn id="373" fill="hold">
                      <p:stCondLst>
                        <p:cond delay="indefinite"/>
                      </p:stCondLst>
                      <p:childTnLst>
                        <p:par>
                          <p:cTn id="374" fill="hold">
                            <p:stCondLst>
                              <p:cond delay="0"/>
                            </p:stCondLst>
                            <p:childTnLst>
                              <p:par>
                                <p:cTn id="375" presetID="53" presetClass="entr" presetSubtype="0" fill="hold" grpId="0" nodeType="clickEffect">
                                  <p:stCondLst>
                                    <p:cond delay="0"/>
                                  </p:stCondLst>
                                  <p:childTnLst>
                                    <p:set>
                                      <p:cBhvr>
                                        <p:cTn id="376" dur="1" fill="hold">
                                          <p:stCondLst>
                                            <p:cond delay="0"/>
                                          </p:stCondLst>
                                        </p:cTn>
                                        <p:tgtEl>
                                          <p:spTgt spid="47"/>
                                        </p:tgtEl>
                                        <p:attrNameLst>
                                          <p:attrName>style.visibility</p:attrName>
                                        </p:attrNameLst>
                                      </p:cBhvr>
                                      <p:to>
                                        <p:strVal val="visible"/>
                                      </p:to>
                                    </p:set>
                                    <p:anim calcmode="lin" valueType="num">
                                      <p:cBhvr>
                                        <p:cTn id="377" dur="500" fill="hold"/>
                                        <p:tgtEl>
                                          <p:spTgt spid="47"/>
                                        </p:tgtEl>
                                        <p:attrNameLst>
                                          <p:attrName>ppt_w</p:attrName>
                                        </p:attrNameLst>
                                      </p:cBhvr>
                                      <p:tavLst>
                                        <p:tav tm="0">
                                          <p:val>
                                            <p:fltVal val="0"/>
                                          </p:val>
                                        </p:tav>
                                        <p:tav tm="100000">
                                          <p:val>
                                            <p:strVal val="#ppt_w"/>
                                          </p:val>
                                        </p:tav>
                                      </p:tavLst>
                                    </p:anim>
                                    <p:anim calcmode="lin" valueType="num">
                                      <p:cBhvr>
                                        <p:cTn id="378" dur="500" fill="hold"/>
                                        <p:tgtEl>
                                          <p:spTgt spid="47"/>
                                        </p:tgtEl>
                                        <p:attrNameLst>
                                          <p:attrName>ppt_h</p:attrName>
                                        </p:attrNameLst>
                                      </p:cBhvr>
                                      <p:tavLst>
                                        <p:tav tm="0">
                                          <p:val>
                                            <p:fltVal val="0"/>
                                          </p:val>
                                        </p:tav>
                                        <p:tav tm="100000">
                                          <p:val>
                                            <p:strVal val="#ppt_h"/>
                                          </p:val>
                                        </p:tav>
                                      </p:tavLst>
                                    </p:anim>
                                    <p:animEffect transition="in" filter="fade">
                                      <p:cBhvr>
                                        <p:cTn id="37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49" grpId="0" animBg="1"/>
      <p:bldP spid="4" grpId="0"/>
      <p:bldP spid="5" grpId="0"/>
      <p:bldP spid="7" grpId="0" animBg="1"/>
      <p:bldP spid="7" grpId="1" animBg="1"/>
      <p:bldP spid="8" grpId="0" animBg="1"/>
      <p:bldP spid="8" grpId="1" animBg="1"/>
      <p:bldP spid="11" grpId="0" animBg="1"/>
      <p:bldP spid="11" grpId="1" animBg="1"/>
      <p:bldP spid="12" grpId="0" animBg="1"/>
      <p:bldP spid="12" grpId="1" animBg="1"/>
      <p:bldP spid="15" grpId="0" animBg="1"/>
      <p:bldP spid="9" grpId="0" animBg="1"/>
      <p:bldP spid="17" grpId="0" animBg="1"/>
      <p:bldP spid="17" grpId="1" animBg="1"/>
      <p:bldP spid="18" grpId="0"/>
      <p:bldP spid="19" grpId="0" animBg="1"/>
      <p:bldP spid="20" grpId="0" animBg="1"/>
      <p:bldP spid="21" grpId="0" animBg="1"/>
      <p:bldP spid="22" grpId="0"/>
      <p:bldP spid="23" grpId="0" animBg="1"/>
      <p:bldP spid="24" grpId="0" animBg="1"/>
      <p:bldP spid="25" grpId="0"/>
      <p:bldP spid="27" grpId="0"/>
      <p:bldP spid="28" grpId="0"/>
      <p:bldP spid="29" grpId="0" animBg="1"/>
      <p:bldP spid="26" grpId="0" animBg="1"/>
      <p:bldP spid="30" grpId="0"/>
      <p:bldP spid="31" grpId="0"/>
      <p:bldP spid="32" grpId="0" animBg="1"/>
      <p:bldP spid="36" grpId="0" animBg="1"/>
      <p:bldP spid="37" grpId="0" animBg="1"/>
      <p:bldP spid="37" grpId="1" animBg="1"/>
      <p:bldP spid="39" grpId="0" animBg="1"/>
      <p:bldP spid="40" grpId="0" animBg="1"/>
      <p:bldP spid="41" grpId="0" animBg="1"/>
      <p:bldP spid="42" grpId="0" animBg="1"/>
      <p:bldP spid="10" grpId="0" animBg="1"/>
      <p:bldP spid="43" grpId="0" animBg="1"/>
      <p:bldP spid="44" grpId="0" animBg="1"/>
      <p:bldP spid="45" grpId="0" animBg="1"/>
      <p:bldP spid="46" grpId="0" animBg="1"/>
      <p:bldP spid="47" grpId="0" animBg="1"/>
      <p:bldP spid="48" grpId="0"/>
      <p:bldP spid="49" grpId="0"/>
      <p:bldP spid="50" grpId="0" animBg="1"/>
      <p:bldP spid="51" grpId="0" animBg="1"/>
      <p:bldP spid="13" grpId="0" animBg="1"/>
      <p:bldP spid="52" grpId="0" animBg="1"/>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552450" y="428605"/>
            <a:ext cx="7948640" cy="4831342"/>
          </a:xfrm>
          <a:prstGeom prst="rect">
            <a:avLst/>
          </a:prstGeom>
          <a:noFill/>
          <a:ln w="9525">
            <a:solidFill>
              <a:srgbClr val="C00000"/>
            </a:solidFill>
            <a:miter lim="800000"/>
            <a:headEnd/>
            <a:tailEnd/>
          </a:ln>
          <a:effectLst/>
        </p:spPr>
      </p:pic>
      <p:sp>
        <p:nvSpPr>
          <p:cNvPr id="3" name="Rectangle 2"/>
          <p:cNvSpPr/>
          <p:nvPr/>
        </p:nvSpPr>
        <p:spPr>
          <a:xfrm>
            <a:off x="142844" y="4857761"/>
            <a:ext cx="3060000" cy="1823576"/>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250" b="1" u="sng" dirty="0" smtClean="0">
                <a:latin typeface="Tw Cen MT" pitchFamily="34" charset="0"/>
              </a:rPr>
              <a:t>Questions/Recherche</a:t>
            </a:r>
          </a:p>
          <a:p>
            <a:pPr algn="just"/>
            <a:r>
              <a:rPr lang="fr-FR" sz="1250" b="1" dirty="0" smtClean="0">
                <a:latin typeface="Tw Cen MT" pitchFamily="34" charset="0"/>
              </a:rPr>
              <a:t>1. Qu’appelle-t-on ceinture verte ? Quelle conséquence a-t-elle sur l’extension urbaine ? </a:t>
            </a:r>
          </a:p>
          <a:p>
            <a:pPr algn="just"/>
            <a:r>
              <a:rPr lang="fr-FR" sz="1250" b="1" dirty="0" smtClean="0">
                <a:latin typeface="Tw Cen MT" pitchFamily="34" charset="0"/>
              </a:rPr>
              <a:t>2. Pourquoi Londres peut-elle être qualifiée de nœud de communication international ?</a:t>
            </a:r>
          </a:p>
          <a:p>
            <a:pPr algn="just"/>
            <a:r>
              <a:rPr lang="fr-FR" sz="1250" b="1" dirty="0" smtClean="0">
                <a:latin typeface="Tw Cen MT" pitchFamily="34" charset="0"/>
              </a:rPr>
              <a:t>3. Quels sont les moyens de transports qui permettent de circuler à l’intérieur de l’aire métropolitaine ? </a:t>
            </a:r>
          </a:p>
        </p:txBody>
      </p:sp>
      <p:sp>
        <p:nvSpPr>
          <p:cNvPr id="4" name="ZoneTexte 3"/>
          <p:cNvSpPr txBox="1"/>
          <p:nvPr/>
        </p:nvSpPr>
        <p:spPr>
          <a:xfrm>
            <a:off x="0" y="38377"/>
            <a:ext cx="914400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II. Des aménagements qui renforcent l’attractivité</a:t>
            </a:r>
            <a:endParaRPr lang="fr-FR" sz="2400" b="1" u="sng" dirty="0">
              <a:solidFill>
                <a:schemeClr val="tx2">
                  <a:lumMod val="50000"/>
                </a:schemeClr>
              </a:solidFill>
              <a:latin typeface="John Handy LET" pitchFamily="2" charset="0"/>
            </a:endParaRPr>
          </a:p>
        </p:txBody>
      </p:sp>
      <p:sp>
        <p:nvSpPr>
          <p:cNvPr id="5" name="Rectangle 4"/>
          <p:cNvSpPr/>
          <p:nvPr/>
        </p:nvSpPr>
        <p:spPr>
          <a:xfrm>
            <a:off x="3286116" y="5330153"/>
            <a:ext cx="571504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1400" b="1" dirty="0" smtClean="0">
                <a:latin typeface="Tw Cen MT" pitchFamily="34" charset="0"/>
              </a:rPr>
              <a:t>1. La ceinture verte (Green </a:t>
            </a:r>
            <a:r>
              <a:rPr lang="fr-FR" sz="1400" b="1" dirty="0" err="1" smtClean="0">
                <a:latin typeface="Tw Cen MT" pitchFamily="34" charset="0"/>
              </a:rPr>
              <a:t>belt</a:t>
            </a:r>
            <a:r>
              <a:rPr lang="fr-FR" sz="1400" b="1" dirty="0" smtClean="0">
                <a:latin typeface="Tw Cen MT" pitchFamily="34" charset="0"/>
              </a:rPr>
              <a:t>) est un concept créé pour contrôler la croissance des villes. Elle fut appliquée à Londres dès1947. L'idée est d'entourer une agglomération d'une zone non-bâtie, où l'urbanisation sera limitée, afin de maintenir un espace où l'agriculture, les forêts et les loisirs de plein air pourront se développer. Le but principal de la politique des ceintures vertes est d'empêcher l'étalement urbain.</a:t>
            </a:r>
            <a:endParaRPr lang="fr-FR" sz="1400" b="1" dirty="0">
              <a:latin typeface="Tw Cen MT" pitchFamily="34" charset="0"/>
            </a:endParaRPr>
          </a:p>
        </p:txBody>
      </p:sp>
      <p:sp>
        <p:nvSpPr>
          <p:cNvPr id="7" name="Rectangle 6"/>
          <p:cNvSpPr/>
          <p:nvPr/>
        </p:nvSpPr>
        <p:spPr>
          <a:xfrm>
            <a:off x="3286116" y="5214950"/>
            <a:ext cx="5715040" cy="15465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1350" b="1" dirty="0" smtClean="0">
                <a:latin typeface="Tw Cen MT" pitchFamily="34" charset="0"/>
              </a:rPr>
              <a:t>3. C’est grâce au réseau routier (routes régionales, autoroutes…) que les différents comtés de l’aire urbaine londonienne sont reliés entre eux. Le M25, autoroute périphérique qui entoure le Grand Londres permet d’accéder au cœur de la ville qui rassemble l’essentiel des activités économiques. Il est cependant quotidiennement congestionné. L’autre moyen de transport  utilisé est la voie ferrée : le réseau s’organise en forme de toile d’araignée et il gagne en densité au cœur de la ville. </a:t>
            </a:r>
            <a:endParaRPr lang="fr-FR" sz="1350" b="1" dirty="0">
              <a:latin typeface="Tw Cen MT" pitchFamily="34" charset="0"/>
            </a:endParaRPr>
          </a:p>
        </p:txBody>
      </p:sp>
      <p:sp>
        <p:nvSpPr>
          <p:cNvPr id="6" name="Rectangle 5"/>
          <p:cNvSpPr/>
          <p:nvPr/>
        </p:nvSpPr>
        <p:spPr>
          <a:xfrm>
            <a:off x="3286116" y="4493651"/>
            <a:ext cx="5715040" cy="229293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1300" b="1" dirty="0" smtClean="0">
                <a:latin typeface="Tw Cen MT" pitchFamily="34" charset="0"/>
              </a:rPr>
              <a:t>2. Londres dispose de cinq aéroports internationaux : Heathrow (4</a:t>
            </a:r>
            <a:r>
              <a:rPr lang="fr-FR" sz="1300" b="1" baseline="30000" dirty="0" smtClean="0">
                <a:latin typeface="Tw Cen MT" pitchFamily="34" charset="0"/>
              </a:rPr>
              <a:t>ème</a:t>
            </a:r>
            <a:r>
              <a:rPr lang="fr-FR" sz="1300" b="1" dirty="0" smtClean="0">
                <a:latin typeface="Tw Cen MT" pitchFamily="34" charset="0"/>
              </a:rPr>
              <a:t> aéroport mondial en termes de trafic de passagers, avec environ 65,9 millions qui y ont transité en 2010/1</a:t>
            </a:r>
            <a:r>
              <a:rPr lang="fr-FR" sz="1300" b="1" baseline="30000" dirty="0" smtClean="0">
                <a:latin typeface="Tw Cen MT" pitchFamily="34" charset="0"/>
              </a:rPr>
              <a:t>er</a:t>
            </a:r>
            <a:r>
              <a:rPr lang="fr-FR" sz="1300" b="1" dirty="0" smtClean="0">
                <a:latin typeface="Tw Cen MT" pitchFamily="34" charset="0"/>
              </a:rPr>
              <a:t>  aéroport mondial pour le trafic international avec plus de 63 millions de passagers en 2011), Luton, </a:t>
            </a:r>
            <a:r>
              <a:rPr lang="fr-FR" sz="1300" b="1" dirty="0" err="1" smtClean="0">
                <a:latin typeface="Tw Cen MT" pitchFamily="34" charset="0"/>
              </a:rPr>
              <a:t>Stansted</a:t>
            </a:r>
            <a:r>
              <a:rPr lang="fr-FR" sz="1300" b="1" dirty="0" smtClean="0">
                <a:latin typeface="Tw Cen MT" pitchFamily="34" charset="0"/>
              </a:rPr>
              <a:t>, </a:t>
            </a:r>
            <a:r>
              <a:rPr lang="fr-FR" sz="1300" b="1" dirty="0" err="1" smtClean="0">
                <a:latin typeface="Tw Cen MT" pitchFamily="34" charset="0"/>
              </a:rPr>
              <a:t>Gatwick</a:t>
            </a:r>
            <a:r>
              <a:rPr lang="fr-FR" sz="1300" b="1" dirty="0" smtClean="0">
                <a:latin typeface="Tw Cen MT" pitchFamily="34" charset="0"/>
              </a:rPr>
              <a:t> et l’aéroport de la City (vols européens + un long courrier en provenance de New York). De plus, pour relier le continent Européen, Londres dispose d’une ligne à grande vitesse (CTRL : Liaison ferroviaire du Tunnel sous la Manche). Il faut environ 2h15 pour relier Londres à Paris et 1h50 pour se rendre à Bruxelles via l’Eurostar. Cette accessibilité multiple fait de Londres un nœud de communication international, un </a:t>
            </a:r>
            <a:r>
              <a:rPr lang="fr-FR" sz="1300" b="1" u="sng" dirty="0" smtClean="0">
                <a:latin typeface="Tw Cen MT" pitchFamily="34" charset="0"/>
              </a:rPr>
              <a:t>hub majeur au niveau planétaire</a:t>
            </a:r>
            <a:r>
              <a:rPr lang="fr-FR" sz="1300" b="1" dirty="0" smtClean="0">
                <a:latin typeface="Tw Cen MT" pitchFamily="34" charset="0"/>
              </a:rPr>
              <a:t> (plateforme de correspondance, interface privilégiée par sa position spatiale et ses infrastructures de communication).</a:t>
            </a:r>
            <a:endParaRPr lang="fr-FR" sz="1300" b="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
                                        </p:tgtEl>
                                      </p:cBhvr>
                                    </p:animEffect>
                                  </p:childTnLst>
                                </p:cTn>
                              </p:par>
                            </p:childTnLst>
                          </p:cTn>
                        </p:par>
                        <p:par>
                          <p:cTn id="19" fill="hold">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xit" presetSubtype="0" fill="hold" grpId="1" nodeType="clickEffect">
                                  <p:stCondLst>
                                    <p:cond delay="0"/>
                                  </p:stCondLst>
                                  <p:childTnLst>
                                    <p:anim calcmode="lin" valueType="num">
                                      <p:cBhvr>
                                        <p:cTn id="36" dur="1000"/>
                                        <p:tgtEl>
                                          <p:spTgt spid="5"/>
                                        </p:tgtEl>
                                        <p:attrNameLst>
                                          <p:attrName>ppt_w</p:attrName>
                                        </p:attrNameLst>
                                      </p:cBhvr>
                                      <p:tavLst>
                                        <p:tav tm="0">
                                          <p:val>
                                            <p:strVal val="ppt_w"/>
                                          </p:val>
                                        </p:tav>
                                        <p:tav tm="100000">
                                          <p:val>
                                            <p:strVal val="ppt_w*0.70"/>
                                          </p:val>
                                        </p:tav>
                                      </p:tavLst>
                                    </p:anim>
                                    <p:anim calcmode="lin" valueType="num">
                                      <p:cBhvr>
                                        <p:cTn id="37" dur="1000"/>
                                        <p:tgtEl>
                                          <p:spTgt spid="5"/>
                                        </p:tgtEl>
                                        <p:attrNameLst>
                                          <p:attrName>ppt_h</p:attrName>
                                        </p:attrNameLst>
                                      </p:cBhvr>
                                      <p:tavLst>
                                        <p:tav tm="0">
                                          <p:val>
                                            <p:strVal val="ppt_h"/>
                                          </p:val>
                                        </p:tav>
                                        <p:tav tm="100000">
                                          <p:val>
                                            <p:strVal val="ppt_h"/>
                                          </p:val>
                                        </p:tav>
                                      </p:tavLst>
                                    </p:anim>
                                    <p:animEffect transition="out" filter="fade">
                                      <p:cBhvr>
                                        <p:cTn id="38" dur="1000"/>
                                        <p:tgtEl>
                                          <p:spTgt spid="5"/>
                                        </p:tgtEl>
                                      </p:cBhvr>
                                    </p:animEffect>
                                    <p:set>
                                      <p:cBhvr>
                                        <p:cTn id="39" dur="1" fill="hold">
                                          <p:stCondLst>
                                            <p:cond delay="9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900" decel="100000" fill="hold"/>
                                        <p:tgtEl>
                                          <p:spTgt spid="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xit" presetSubtype="0" fill="hold" grpId="1" nodeType="clickEffect">
                                  <p:stCondLst>
                                    <p:cond delay="0"/>
                                  </p:stCondLst>
                                  <p:childTnLst>
                                    <p:anim calcmode="lin" valueType="num">
                                      <p:cBhvr>
                                        <p:cTn id="51" dur="1000"/>
                                        <p:tgtEl>
                                          <p:spTgt spid="6"/>
                                        </p:tgtEl>
                                        <p:attrNameLst>
                                          <p:attrName>ppt_w</p:attrName>
                                        </p:attrNameLst>
                                      </p:cBhvr>
                                      <p:tavLst>
                                        <p:tav tm="0">
                                          <p:val>
                                            <p:strVal val="ppt_w"/>
                                          </p:val>
                                        </p:tav>
                                        <p:tav tm="100000">
                                          <p:val>
                                            <p:strVal val="ppt_w*0.70"/>
                                          </p:val>
                                        </p:tav>
                                      </p:tavLst>
                                    </p:anim>
                                    <p:anim calcmode="lin" valueType="num">
                                      <p:cBhvr>
                                        <p:cTn id="52" dur="1000"/>
                                        <p:tgtEl>
                                          <p:spTgt spid="6"/>
                                        </p:tgtEl>
                                        <p:attrNameLst>
                                          <p:attrName>ppt_h</p:attrName>
                                        </p:attrNameLst>
                                      </p:cBhvr>
                                      <p:tavLst>
                                        <p:tav tm="0">
                                          <p:val>
                                            <p:strVal val="ppt_h"/>
                                          </p:val>
                                        </p:tav>
                                        <p:tav tm="100000">
                                          <p:val>
                                            <p:strVal val="ppt_h"/>
                                          </p:val>
                                        </p:tav>
                                      </p:tavLst>
                                    </p:anim>
                                    <p:animEffect transition="out" filter="fade">
                                      <p:cBhvr>
                                        <p:cTn id="53" dur="1000"/>
                                        <p:tgtEl>
                                          <p:spTgt spid="6"/>
                                        </p:tgtEl>
                                      </p:cBhvr>
                                    </p:animEffect>
                                    <p:set>
                                      <p:cBhvr>
                                        <p:cTn id="54" dur="1" fill="hold">
                                          <p:stCondLst>
                                            <p:cond delay="999"/>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900" decel="100000" fill="hold"/>
                                        <p:tgtEl>
                                          <p:spTgt spid="7"/>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5" presetClass="exit" presetSubtype="0" fill="hold" grpId="1" nodeType="clickEffect">
                                  <p:stCondLst>
                                    <p:cond delay="0"/>
                                  </p:stCondLst>
                                  <p:childTnLst>
                                    <p:anim calcmode="lin" valueType="num">
                                      <p:cBhvr>
                                        <p:cTn id="66" dur="1000"/>
                                        <p:tgtEl>
                                          <p:spTgt spid="7"/>
                                        </p:tgtEl>
                                        <p:attrNameLst>
                                          <p:attrName>ppt_w</p:attrName>
                                        </p:attrNameLst>
                                      </p:cBhvr>
                                      <p:tavLst>
                                        <p:tav tm="0">
                                          <p:val>
                                            <p:strVal val="ppt_w"/>
                                          </p:val>
                                        </p:tav>
                                        <p:tav tm="100000">
                                          <p:val>
                                            <p:strVal val="ppt_w*0.70"/>
                                          </p:val>
                                        </p:tav>
                                      </p:tavLst>
                                    </p:anim>
                                    <p:anim calcmode="lin" valueType="num">
                                      <p:cBhvr>
                                        <p:cTn id="67" dur="1000"/>
                                        <p:tgtEl>
                                          <p:spTgt spid="7"/>
                                        </p:tgtEl>
                                        <p:attrNameLst>
                                          <p:attrName>ppt_h</p:attrName>
                                        </p:attrNameLst>
                                      </p:cBhvr>
                                      <p:tavLst>
                                        <p:tav tm="0">
                                          <p:val>
                                            <p:strVal val="ppt_h"/>
                                          </p:val>
                                        </p:tav>
                                        <p:tav tm="100000">
                                          <p:val>
                                            <p:strVal val="ppt_h"/>
                                          </p:val>
                                        </p:tav>
                                      </p:tavLst>
                                    </p:anim>
                                    <p:animEffect transition="out" filter="fade">
                                      <p:cBhvr>
                                        <p:cTn id="68" dur="1000"/>
                                        <p:tgtEl>
                                          <p:spTgt spid="7"/>
                                        </p:tgtEl>
                                      </p:cBhvr>
                                    </p:animEffect>
                                    <p:set>
                                      <p:cBhvr>
                                        <p:cTn id="6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7" grpId="0" animBg="1"/>
      <p:bldP spid="7"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00100" y="428604"/>
            <a:ext cx="7143800" cy="5929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4" name="Groupe 53"/>
          <p:cNvGrpSpPr/>
          <p:nvPr/>
        </p:nvGrpSpPr>
        <p:grpSpPr>
          <a:xfrm>
            <a:off x="1571604" y="778207"/>
            <a:ext cx="6296025" cy="4870118"/>
            <a:chOff x="8491609" y="778207"/>
            <a:chExt cx="6296025" cy="4870118"/>
          </a:xfrm>
        </p:grpSpPr>
        <p:sp>
          <p:nvSpPr>
            <p:cNvPr id="52" name="Forme libre 51"/>
            <p:cNvSpPr/>
            <p:nvPr/>
          </p:nvSpPr>
          <p:spPr>
            <a:xfrm>
              <a:off x="8491609" y="778207"/>
              <a:ext cx="6296025" cy="4870118"/>
            </a:xfrm>
            <a:custGeom>
              <a:avLst/>
              <a:gdLst>
                <a:gd name="connsiteX0" fmla="*/ 828675 w 6296025"/>
                <a:gd name="connsiteY0" fmla="*/ 1145843 h 4870118"/>
                <a:gd name="connsiteX1" fmla="*/ 800100 w 6296025"/>
                <a:gd name="connsiteY1" fmla="*/ 2546018 h 4870118"/>
                <a:gd name="connsiteX2" fmla="*/ 1571625 w 6296025"/>
                <a:gd name="connsiteY2" fmla="*/ 3165143 h 4870118"/>
                <a:gd name="connsiteX3" fmla="*/ 1885950 w 6296025"/>
                <a:gd name="connsiteY3" fmla="*/ 3879518 h 4870118"/>
                <a:gd name="connsiteX4" fmla="*/ 2886075 w 6296025"/>
                <a:gd name="connsiteY4" fmla="*/ 4136693 h 4870118"/>
                <a:gd name="connsiteX5" fmla="*/ 4305300 w 6296025"/>
                <a:gd name="connsiteY5" fmla="*/ 4098593 h 4870118"/>
                <a:gd name="connsiteX6" fmla="*/ 5657850 w 6296025"/>
                <a:gd name="connsiteY6" fmla="*/ 1755443 h 4870118"/>
                <a:gd name="connsiteX7" fmla="*/ 5095875 w 6296025"/>
                <a:gd name="connsiteY7" fmla="*/ 1041068 h 4870118"/>
                <a:gd name="connsiteX8" fmla="*/ 3638550 w 6296025"/>
                <a:gd name="connsiteY8" fmla="*/ 507668 h 4870118"/>
                <a:gd name="connsiteX9" fmla="*/ 2838450 w 6296025"/>
                <a:gd name="connsiteY9" fmla="*/ 440993 h 4870118"/>
                <a:gd name="connsiteX10" fmla="*/ 904875 w 6296025"/>
                <a:gd name="connsiteY10" fmla="*/ 1069643 h 4870118"/>
                <a:gd name="connsiteX11" fmla="*/ 771525 w 6296025"/>
                <a:gd name="connsiteY11" fmla="*/ 1060118 h 4870118"/>
                <a:gd name="connsiteX12" fmla="*/ 476250 w 6296025"/>
                <a:gd name="connsiteY12" fmla="*/ 641018 h 4870118"/>
                <a:gd name="connsiteX13" fmla="*/ 200025 w 6296025"/>
                <a:gd name="connsiteY13" fmla="*/ 250493 h 4870118"/>
                <a:gd name="connsiteX14" fmla="*/ 628650 w 6296025"/>
                <a:gd name="connsiteY14" fmla="*/ 155243 h 4870118"/>
                <a:gd name="connsiteX15" fmla="*/ 2238375 w 6296025"/>
                <a:gd name="connsiteY15" fmla="*/ 2843 h 4870118"/>
                <a:gd name="connsiteX16" fmla="*/ 4038600 w 6296025"/>
                <a:gd name="connsiteY16" fmla="*/ 12368 h 4870118"/>
                <a:gd name="connsiteX17" fmla="*/ 5781675 w 6296025"/>
                <a:gd name="connsiteY17" fmla="*/ 726743 h 4870118"/>
                <a:gd name="connsiteX18" fmla="*/ 6200775 w 6296025"/>
                <a:gd name="connsiteY18" fmla="*/ 1517318 h 4870118"/>
                <a:gd name="connsiteX19" fmla="*/ 6296025 w 6296025"/>
                <a:gd name="connsiteY19" fmla="*/ 2717468 h 4870118"/>
                <a:gd name="connsiteX20" fmla="*/ 6067425 w 6296025"/>
                <a:gd name="connsiteY20" fmla="*/ 3631868 h 4870118"/>
                <a:gd name="connsiteX21" fmla="*/ 5581650 w 6296025"/>
                <a:gd name="connsiteY21" fmla="*/ 4165268 h 4870118"/>
                <a:gd name="connsiteX22" fmla="*/ 4705350 w 6296025"/>
                <a:gd name="connsiteY22" fmla="*/ 4774868 h 4870118"/>
                <a:gd name="connsiteX23" fmla="*/ 3190875 w 6296025"/>
                <a:gd name="connsiteY23" fmla="*/ 4870118 h 4870118"/>
                <a:gd name="connsiteX24" fmla="*/ 1647825 w 6296025"/>
                <a:gd name="connsiteY24" fmla="*/ 4812968 h 4870118"/>
                <a:gd name="connsiteX25" fmla="*/ 857250 w 6296025"/>
                <a:gd name="connsiteY25" fmla="*/ 4508168 h 4870118"/>
                <a:gd name="connsiteX26" fmla="*/ 581025 w 6296025"/>
                <a:gd name="connsiteY26" fmla="*/ 3736643 h 4870118"/>
                <a:gd name="connsiteX27" fmla="*/ 371475 w 6296025"/>
                <a:gd name="connsiteY27" fmla="*/ 2479343 h 4870118"/>
                <a:gd name="connsiteX28" fmla="*/ 57150 w 6296025"/>
                <a:gd name="connsiteY28" fmla="*/ 1822118 h 4870118"/>
                <a:gd name="connsiteX29" fmla="*/ 0 w 6296025"/>
                <a:gd name="connsiteY29" fmla="*/ 1050593 h 4870118"/>
                <a:gd name="connsiteX30" fmla="*/ 133350 w 6296025"/>
                <a:gd name="connsiteY30" fmla="*/ 260018 h 4870118"/>
                <a:gd name="connsiteX31" fmla="*/ 1047750 w 6296025"/>
                <a:gd name="connsiteY31" fmla="*/ 1012493 h 4870118"/>
                <a:gd name="connsiteX32" fmla="*/ 828675 w 6296025"/>
                <a:gd name="connsiteY32" fmla="*/ 1145843 h 48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96025" h="4870118">
                  <a:moveTo>
                    <a:pt x="828675" y="1145843"/>
                  </a:moveTo>
                  <a:lnTo>
                    <a:pt x="800100" y="2546018"/>
                  </a:lnTo>
                  <a:lnTo>
                    <a:pt x="1571625" y="3165143"/>
                  </a:lnTo>
                  <a:lnTo>
                    <a:pt x="1885950" y="3879518"/>
                  </a:lnTo>
                  <a:lnTo>
                    <a:pt x="2886075" y="4136693"/>
                  </a:lnTo>
                  <a:lnTo>
                    <a:pt x="4305300" y="4098593"/>
                  </a:lnTo>
                  <a:lnTo>
                    <a:pt x="5657850" y="1755443"/>
                  </a:lnTo>
                  <a:lnTo>
                    <a:pt x="5095875" y="1041068"/>
                  </a:lnTo>
                  <a:lnTo>
                    <a:pt x="3638550" y="507668"/>
                  </a:lnTo>
                  <a:lnTo>
                    <a:pt x="2838450" y="440993"/>
                  </a:lnTo>
                  <a:lnTo>
                    <a:pt x="904875" y="1069643"/>
                  </a:lnTo>
                  <a:lnTo>
                    <a:pt x="771525" y="1060118"/>
                  </a:lnTo>
                  <a:lnTo>
                    <a:pt x="476250" y="641018"/>
                  </a:lnTo>
                  <a:cubicBezTo>
                    <a:pt x="188625" y="247931"/>
                    <a:pt x="29199" y="250493"/>
                    <a:pt x="200025" y="250493"/>
                  </a:cubicBezTo>
                  <a:lnTo>
                    <a:pt x="628650" y="155243"/>
                  </a:lnTo>
                  <a:cubicBezTo>
                    <a:pt x="2181083" y="0"/>
                    <a:pt x="1642116" y="2843"/>
                    <a:pt x="2238375" y="2843"/>
                  </a:cubicBezTo>
                  <a:lnTo>
                    <a:pt x="4038600" y="12368"/>
                  </a:lnTo>
                  <a:lnTo>
                    <a:pt x="5781675" y="726743"/>
                  </a:lnTo>
                  <a:lnTo>
                    <a:pt x="6200775" y="1517318"/>
                  </a:lnTo>
                  <a:lnTo>
                    <a:pt x="6296025" y="2717468"/>
                  </a:lnTo>
                  <a:lnTo>
                    <a:pt x="6067425" y="3631868"/>
                  </a:lnTo>
                  <a:lnTo>
                    <a:pt x="5581650" y="4165268"/>
                  </a:lnTo>
                  <a:lnTo>
                    <a:pt x="4705350" y="4774868"/>
                  </a:lnTo>
                  <a:cubicBezTo>
                    <a:pt x="4200564" y="4807226"/>
                    <a:pt x="3696697" y="4870118"/>
                    <a:pt x="3190875" y="4870118"/>
                  </a:cubicBezTo>
                  <a:cubicBezTo>
                    <a:pt x="2676529" y="4850950"/>
                    <a:pt x="2162528" y="4812968"/>
                    <a:pt x="1647825" y="4812968"/>
                  </a:cubicBezTo>
                  <a:lnTo>
                    <a:pt x="857250" y="4508168"/>
                  </a:lnTo>
                  <a:lnTo>
                    <a:pt x="581025" y="3736643"/>
                  </a:lnTo>
                  <a:lnTo>
                    <a:pt x="371475" y="2479343"/>
                  </a:lnTo>
                  <a:lnTo>
                    <a:pt x="57150" y="1822118"/>
                  </a:lnTo>
                  <a:lnTo>
                    <a:pt x="0" y="1050593"/>
                  </a:lnTo>
                  <a:lnTo>
                    <a:pt x="133350" y="260018"/>
                  </a:lnTo>
                  <a:lnTo>
                    <a:pt x="1047750" y="1012493"/>
                  </a:lnTo>
                  <a:lnTo>
                    <a:pt x="828675" y="1145843"/>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rot="20350545">
              <a:off x="8756776" y="1140960"/>
              <a:ext cx="928694" cy="74169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49" name="Freeform 1" descr="Diagonales larges vers le bas"/>
          <p:cNvSpPr>
            <a:spLocks/>
          </p:cNvSpPr>
          <p:nvPr/>
        </p:nvSpPr>
        <p:spPr bwMode="auto">
          <a:xfrm>
            <a:off x="5143504" y="2592388"/>
            <a:ext cx="1908000" cy="1008000"/>
          </a:xfrm>
          <a:custGeom>
            <a:avLst/>
            <a:gdLst/>
            <a:ahLst/>
            <a:cxnLst>
              <a:cxn ang="0">
                <a:pos x="2901" y="0"/>
              </a:cxn>
              <a:cxn ang="0">
                <a:pos x="2901" y="1543"/>
              </a:cxn>
              <a:cxn ang="0">
                <a:pos x="437" y="1058"/>
              </a:cxn>
              <a:cxn ang="0">
                <a:pos x="116" y="922"/>
              </a:cxn>
              <a:cxn ang="0">
                <a:pos x="0" y="417"/>
              </a:cxn>
              <a:cxn ang="0">
                <a:pos x="21" y="123"/>
              </a:cxn>
              <a:cxn ang="0">
                <a:pos x="185" y="123"/>
              </a:cxn>
              <a:cxn ang="0">
                <a:pos x="676" y="403"/>
              </a:cxn>
              <a:cxn ang="0">
                <a:pos x="1215" y="321"/>
              </a:cxn>
              <a:cxn ang="0">
                <a:pos x="2369" y="7"/>
              </a:cxn>
              <a:cxn ang="0">
                <a:pos x="2901" y="0"/>
              </a:cxn>
            </a:cxnLst>
            <a:rect l="0" t="0" r="r" b="b"/>
            <a:pathLst>
              <a:path w="2901" h="1543">
                <a:moveTo>
                  <a:pt x="2901" y="0"/>
                </a:moveTo>
                <a:lnTo>
                  <a:pt x="2901" y="1543"/>
                </a:lnTo>
                <a:lnTo>
                  <a:pt x="437" y="1058"/>
                </a:lnTo>
                <a:lnTo>
                  <a:pt x="116" y="922"/>
                </a:lnTo>
                <a:lnTo>
                  <a:pt x="0" y="417"/>
                </a:lnTo>
                <a:lnTo>
                  <a:pt x="21" y="123"/>
                </a:lnTo>
                <a:lnTo>
                  <a:pt x="185" y="123"/>
                </a:lnTo>
                <a:lnTo>
                  <a:pt x="676" y="403"/>
                </a:lnTo>
                <a:lnTo>
                  <a:pt x="1215" y="321"/>
                </a:lnTo>
                <a:lnTo>
                  <a:pt x="2369" y="7"/>
                </a:lnTo>
                <a:lnTo>
                  <a:pt x="2901" y="0"/>
                </a:lnTo>
                <a:close/>
              </a:path>
            </a:pathLst>
          </a:custGeom>
          <a:pattFill prst="wdDnDiag">
            <a:fgClr>
              <a:srgbClr val="000000"/>
            </a:fgClr>
            <a:bgClr>
              <a:srgbClr val="FFFFFF"/>
            </a:bgClr>
          </a:patt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5" name="Forme libre 14"/>
          <p:cNvSpPr/>
          <p:nvPr/>
        </p:nvSpPr>
        <p:spPr>
          <a:xfrm>
            <a:off x="2511552" y="1341120"/>
            <a:ext cx="4547616" cy="3438144"/>
          </a:xfrm>
          <a:custGeom>
            <a:avLst/>
            <a:gdLst>
              <a:gd name="connsiteX0" fmla="*/ 707136 w 4547616"/>
              <a:gd name="connsiteY0" fmla="*/ 2499360 h 3438144"/>
              <a:gd name="connsiteX1" fmla="*/ 0 w 4547616"/>
              <a:gd name="connsiteY1" fmla="*/ 1938528 h 3438144"/>
              <a:gd name="connsiteX2" fmla="*/ 24384 w 4547616"/>
              <a:gd name="connsiteY2" fmla="*/ 609600 h 3438144"/>
              <a:gd name="connsiteX3" fmla="*/ 1901952 w 4547616"/>
              <a:gd name="connsiteY3" fmla="*/ 0 h 3438144"/>
              <a:gd name="connsiteX4" fmla="*/ 2657856 w 4547616"/>
              <a:gd name="connsiteY4" fmla="*/ 60960 h 3438144"/>
              <a:gd name="connsiteX5" fmla="*/ 4011168 w 4547616"/>
              <a:gd name="connsiteY5" fmla="*/ 548640 h 3438144"/>
              <a:gd name="connsiteX6" fmla="*/ 4547616 w 4547616"/>
              <a:gd name="connsiteY6" fmla="*/ 1194816 h 3438144"/>
              <a:gd name="connsiteX7" fmla="*/ 3291840 w 4547616"/>
              <a:gd name="connsiteY7" fmla="*/ 3401568 h 3438144"/>
              <a:gd name="connsiteX8" fmla="*/ 1950720 w 4547616"/>
              <a:gd name="connsiteY8" fmla="*/ 3438144 h 3438144"/>
              <a:gd name="connsiteX9" fmla="*/ 1024128 w 4547616"/>
              <a:gd name="connsiteY9" fmla="*/ 3218688 h 3438144"/>
              <a:gd name="connsiteX10" fmla="*/ 707136 w 4547616"/>
              <a:gd name="connsiteY10" fmla="*/ 2499360 h 34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616" h="3438144">
                <a:moveTo>
                  <a:pt x="707136" y="2499360"/>
                </a:moveTo>
                <a:lnTo>
                  <a:pt x="0" y="1938528"/>
                </a:lnTo>
                <a:lnTo>
                  <a:pt x="24384" y="609600"/>
                </a:lnTo>
                <a:lnTo>
                  <a:pt x="1901952" y="0"/>
                </a:lnTo>
                <a:lnTo>
                  <a:pt x="2657856" y="60960"/>
                </a:lnTo>
                <a:lnTo>
                  <a:pt x="4011168" y="548640"/>
                </a:lnTo>
                <a:lnTo>
                  <a:pt x="4547616" y="1194816"/>
                </a:lnTo>
                <a:lnTo>
                  <a:pt x="3291840" y="3401568"/>
                </a:lnTo>
                <a:lnTo>
                  <a:pt x="1950720" y="3438144"/>
                </a:lnTo>
                <a:lnTo>
                  <a:pt x="1024128" y="3218688"/>
                </a:lnTo>
                <a:lnTo>
                  <a:pt x="707136" y="249936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rot="19078099">
            <a:off x="1960534" y="4350827"/>
            <a:ext cx="713144" cy="307777"/>
          </a:xfrm>
          <a:prstGeom prst="rect">
            <a:avLst/>
          </a:prstGeom>
          <a:noFill/>
        </p:spPr>
        <p:txBody>
          <a:bodyPr wrap="none" rtlCol="0">
            <a:spAutoFit/>
          </a:bodyPr>
          <a:lstStyle/>
          <a:p>
            <a:r>
              <a:rPr lang="fr-FR" sz="1400" b="1" dirty="0" smtClean="0">
                <a:solidFill>
                  <a:srgbClr val="002060"/>
                </a:solidFill>
                <a:latin typeface="Tw Cen MT" pitchFamily="34" charset="0"/>
              </a:rPr>
              <a:t>Tamise</a:t>
            </a:r>
            <a:endParaRPr lang="fr-FR" sz="1400" b="1" dirty="0">
              <a:solidFill>
                <a:srgbClr val="002060"/>
              </a:solidFill>
              <a:latin typeface="Tw Cen MT" pitchFamily="34" charset="0"/>
            </a:endParaRPr>
          </a:p>
        </p:txBody>
      </p:sp>
      <p:sp>
        <p:nvSpPr>
          <p:cNvPr id="22" name="ZoneTexte 21"/>
          <p:cNvSpPr txBox="1"/>
          <p:nvPr/>
        </p:nvSpPr>
        <p:spPr>
          <a:xfrm>
            <a:off x="4000496" y="2643182"/>
            <a:ext cx="696024" cy="307777"/>
          </a:xfrm>
          <a:prstGeom prst="rect">
            <a:avLst/>
          </a:prstGeom>
          <a:noFill/>
        </p:spPr>
        <p:txBody>
          <a:bodyPr wrap="none" rtlCol="0">
            <a:spAutoFit/>
          </a:bodyPr>
          <a:lstStyle/>
          <a:p>
            <a:r>
              <a:rPr lang="fr-FR" sz="1400" b="1" dirty="0" smtClean="0">
                <a:latin typeface="Tw Cen MT" pitchFamily="34" charset="0"/>
              </a:rPr>
              <a:t>La City</a:t>
            </a:r>
            <a:endParaRPr lang="fr-FR" sz="1400" b="1" dirty="0">
              <a:latin typeface="Tw Cen MT" pitchFamily="34" charset="0"/>
            </a:endParaRPr>
          </a:p>
        </p:txBody>
      </p:sp>
      <p:sp>
        <p:nvSpPr>
          <p:cNvPr id="24" name="Étoile à 5 branches 23"/>
          <p:cNvSpPr/>
          <p:nvPr/>
        </p:nvSpPr>
        <p:spPr>
          <a:xfrm>
            <a:off x="4357686" y="2928934"/>
            <a:ext cx="214314" cy="214314"/>
          </a:xfrm>
          <a:prstGeom prst="star5">
            <a:avLst/>
          </a:prstGeom>
          <a:solidFill>
            <a:srgbClr val="00B05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3357554" y="2880000"/>
            <a:ext cx="1085425" cy="307777"/>
          </a:xfrm>
          <a:prstGeom prst="rect">
            <a:avLst/>
          </a:prstGeom>
          <a:noFill/>
        </p:spPr>
        <p:txBody>
          <a:bodyPr wrap="none" rtlCol="0">
            <a:spAutoFit/>
          </a:bodyPr>
          <a:lstStyle/>
          <a:p>
            <a:r>
              <a:rPr lang="fr-FR" sz="1400" b="1" dirty="0" smtClean="0">
                <a:latin typeface="Tw Cen MT" pitchFamily="34" charset="0"/>
              </a:rPr>
              <a:t>Westminster</a:t>
            </a:r>
            <a:endParaRPr lang="fr-FR" sz="1400" b="1" dirty="0">
              <a:latin typeface="Tw Cen MT" pitchFamily="34" charset="0"/>
            </a:endParaRPr>
          </a:p>
        </p:txBody>
      </p:sp>
      <p:sp>
        <p:nvSpPr>
          <p:cNvPr id="27" name="ZoneTexte 26"/>
          <p:cNvSpPr txBox="1"/>
          <p:nvPr/>
        </p:nvSpPr>
        <p:spPr>
          <a:xfrm rot="14968931">
            <a:off x="2571316" y="3043359"/>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31" name="ZoneTexte 30"/>
          <p:cNvSpPr txBox="1"/>
          <p:nvPr/>
        </p:nvSpPr>
        <p:spPr>
          <a:xfrm>
            <a:off x="2500298" y="2928934"/>
            <a:ext cx="914033" cy="307777"/>
          </a:xfrm>
          <a:prstGeom prst="rect">
            <a:avLst/>
          </a:prstGeom>
          <a:noFill/>
        </p:spPr>
        <p:txBody>
          <a:bodyPr wrap="none" rtlCol="0">
            <a:spAutoFit/>
          </a:bodyPr>
          <a:lstStyle/>
          <a:p>
            <a:r>
              <a:rPr lang="fr-FR" sz="1400" b="1" dirty="0" smtClean="0">
                <a:latin typeface="Tw Cen MT" pitchFamily="34" charset="0"/>
              </a:rPr>
              <a:t>Heathrow</a:t>
            </a:r>
            <a:endParaRPr lang="fr-FR" sz="1400" b="1" dirty="0">
              <a:latin typeface="Tw Cen MT" pitchFamily="34" charset="0"/>
            </a:endParaRPr>
          </a:p>
        </p:txBody>
      </p:sp>
      <p:sp>
        <p:nvSpPr>
          <p:cNvPr id="32" name="Forme libre 31"/>
          <p:cNvSpPr>
            <a:spLocks noChangeAspect="1"/>
          </p:cNvSpPr>
          <p:nvPr/>
        </p:nvSpPr>
        <p:spPr>
          <a:xfrm>
            <a:off x="2405887" y="1260000"/>
            <a:ext cx="4809319" cy="3636000"/>
          </a:xfrm>
          <a:custGeom>
            <a:avLst/>
            <a:gdLst>
              <a:gd name="connsiteX0" fmla="*/ 707136 w 4547616"/>
              <a:gd name="connsiteY0" fmla="*/ 2499360 h 3438144"/>
              <a:gd name="connsiteX1" fmla="*/ 0 w 4547616"/>
              <a:gd name="connsiteY1" fmla="*/ 1938528 h 3438144"/>
              <a:gd name="connsiteX2" fmla="*/ 24384 w 4547616"/>
              <a:gd name="connsiteY2" fmla="*/ 609600 h 3438144"/>
              <a:gd name="connsiteX3" fmla="*/ 1901952 w 4547616"/>
              <a:gd name="connsiteY3" fmla="*/ 0 h 3438144"/>
              <a:gd name="connsiteX4" fmla="*/ 2657856 w 4547616"/>
              <a:gd name="connsiteY4" fmla="*/ 60960 h 3438144"/>
              <a:gd name="connsiteX5" fmla="*/ 4011168 w 4547616"/>
              <a:gd name="connsiteY5" fmla="*/ 548640 h 3438144"/>
              <a:gd name="connsiteX6" fmla="*/ 4547616 w 4547616"/>
              <a:gd name="connsiteY6" fmla="*/ 1194816 h 3438144"/>
              <a:gd name="connsiteX7" fmla="*/ 3291840 w 4547616"/>
              <a:gd name="connsiteY7" fmla="*/ 3401568 h 3438144"/>
              <a:gd name="connsiteX8" fmla="*/ 1950720 w 4547616"/>
              <a:gd name="connsiteY8" fmla="*/ 3438144 h 3438144"/>
              <a:gd name="connsiteX9" fmla="*/ 1024128 w 4547616"/>
              <a:gd name="connsiteY9" fmla="*/ 3218688 h 3438144"/>
              <a:gd name="connsiteX10" fmla="*/ 707136 w 4547616"/>
              <a:gd name="connsiteY10" fmla="*/ 2499360 h 34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616" h="3438144">
                <a:moveTo>
                  <a:pt x="707136" y="2499360"/>
                </a:moveTo>
                <a:lnTo>
                  <a:pt x="0" y="1938528"/>
                </a:lnTo>
                <a:lnTo>
                  <a:pt x="24384" y="609600"/>
                </a:lnTo>
                <a:lnTo>
                  <a:pt x="1901952" y="0"/>
                </a:lnTo>
                <a:lnTo>
                  <a:pt x="2657856" y="60960"/>
                </a:lnTo>
                <a:lnTo>
                  <a:pt x="4011168" y="548640"/>
                </a:lnTo>
                <a:lnTo>
                  <a:pt x="4547616" y="1194816"/>
                </a:lnTo>
                <a:lnTo>
                  <a:pt x="3291840" y="3401568"/>
                </a:lnTo>
                <a:lnTo>
                  <a:pt x="1950720" y="3438144"/>
                </a:lnTo>
                <a:lnTo>
                  <a:pt x="1024128" y="3218688"/>
                </a:lnTo>
                <a:lnTo>
                  <a:pt x="707136" y="2499360"/>
                </a:lnTo>
                <a:close/>
              </a:path>
            </a:pathLst>
          </a:cu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Arc 38"/>
          <p:cNvSpPr/>
          <p:nvPr/>
        </p:nvSpPr>
        <p:spPr>
          <a:xfrm>
            <a:off x="5357818" y="4429132"/>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flipH="1">
            <a:off x="2500298" y="4429132"/>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rc 40"/>
          <p:cNvSpPr/>
          <p:nvPr/>
        </p:nvSpPr>
        <p:spPr>
          <a:xfrm rot="16200000">
            <a:off x="6250793" y="392886"/>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Arc 41"/>
          <p:cNvSpPr/>
          <p:nvPr/>
        </p:nvSpPr>
        <p:spPr>
          <a:xfrm rot="5400000" flipH="1">
            <a:off x="1321571" y="464323"/>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ZoneTexte 47"/>
          <p:cNvSpPr txBox="1"/>
          <p:nvPr/>
        </p:nvSpPr>
        <p:spPr>
          <a:xfrm>
            <a:off x="5000628" y="2357430"/>
            <a:ext cx="818237" cy="307777"/>
          </a:xfrm>
          <a:prstGeom prst="rect">
            <a:avLst/>
          </a:prstGeom>
          <a:noFill/>
        </p:spPr>
        <p:txBody>
          <a:bodyPr wrap="none" rtlCol="0">
            <a:spAutoFit/>
          </a:bodyPr>
          <a:lstStyle/>
          <a:p>
            <a:r>
              <a:rPr lang="fr-FR" sz="1400" b="1" dirty="0" smtClean="0">
                <a:latin typeface="Tw Cen MT" pitchFamily="34" charset="0"/>
              </a:rPr>
              <a:t>Stratford</a:t>
            </a:r>
            <a:endParaRPr lang="fr-FR" sz="1400" b="1" dirty="0">
              <a:latin typeface="Tw Cen MT" pitchFamily="34" charset="0"/>
            </a:endParaRPr>
          </a:p>
        </p:txBody>
      </p:sp>
      <p:sp>
        <p:nvSpPr>
          <p:cNvPr id="49" name="ZoneTexte 48"/>
          <p:cNvSpPr txBox="1"/>
          <p:nvPr/>
        </p:nvSpPr>
        <p:spPr>
          <a:xfrm>
            <a:off x="4500562" y="1000108"/>
            <a:ext cx="516488" cy="307777"/>
          </a:xfrm>
          <a:prstGeom prst="rect">
            <a:avLst/>
          </a:prstGeom>
          <a:noFill/>
        </p:spPr>
        <p:txBody>
          <a:bodyPr wrap="none" rtlCol="0">
            <a:spAutoFit/>
          </a:bodyPr>
          <a:lstStyle/>
          <a:p>
            <a:r>
              <a:rPr lang="fr-FR" sz="1400" b="1" dirty="0" smtClean="0">
                <a:latin typeface="Tw Cen MT" pitchFamily="34" charset="0"/>
              </a:rPr>
              <a:t>M25</a:t>
            </a:r>
            <a:endParaRPr lang="fr-FR" sz="1400" b="1" dirty="0">
              <a:latin typeface="Tw Cen MT" pitchFamily="34" charset="0"/>
            </a:endParaRPr>
          </a:p>
        </p:txBody>
      </p:sp>
      <p:sp>
        <p:nvSpPr>
          <p:cNvPr id="55" name="ZoneTexte 54"/>
          <p:cNvSpPr txBox="1"/>
          <p:nvPr/>
        </p:nvSpPr>
        <p:spPr>
          <a:xfrm rot="14968931">
            <a:off x="3701806" y="622943"/>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7" name="ZoneTexte 56"/>
          <p:cNvSpPr txBox="1"/>
          <p:nvPr/>
        </p:nvSpPr>
        <p:spPr>
          <a:xfrm rot="14968931">
            <a:off x="6345013" y="614467"/>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8" name="ZoneTexte 57"/>
          <p:cNvSpPr txBox="1"/>
          <p:nvPr/>
        </p:nvSpPr>
        <p:spPr>
          <a:xfrm rot="14968931">
            <a:off x="4344749" y="4972185"/>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59" name="Ellipse 58"/>
          <p:cNvSpPr/>
          <p:nvPr/>
        </p:nvSpPr>
        <p:spPr>
          <a:xfrm>
            <a:off x="3929058" y="785794"/>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6572264" y="785794"/>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2786050" y="3214686"/>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4572000" y="5143512"/>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63"/>
          <p:cNvCxnSpPr>
            <a:stCxn id="13" idx="11"/>
            <a:endCxn id="16" idx="3"/>
          </p:cNvCxnSpPr>
          <p:nvPr/>
        </p:nvCxnSpPr>
        <p:spPr>
          <a:xfrm>
            <a:off x="6986016" y="3194304"/>
            <a:ext cx="1157884" cy="198977"/>
          </a:xfrm>
          <a:prstGeom prst="line">
            <a:avLst/>
          </a:prstGeom>
          <a:ln w="57150">
            <a:solidFill>
              <a:srgbClr val="002060"/>
            </a:solidFill>
          </a:ln>
        </p:spPr>
        <p:style>
          <a:lnRef idx="3">
            <a:schemeClr val="accent1"/>
          </a:lnRef>
          <a:fillRef idx="0">
            <a:schemeClr val="accent1"/>
          </a:fillRef>
          <a:effectRef idx="2">
            <a:schemeClr val="accent1"/>
          </a:effectRef>
          <a:fontRef idx="minor">
            <a:schemeClr val="tx1"/>
          </a:fontRef>
        </p:style>
      </p:cxnSp>
      <p:sp>
        <p:nvSpPr>
          <p:cNvPr id="66" name="ZoneTexte 65"/>
          <p:cNvSpPr txBox="1"/>
          <p:nvPr/>
        </p:nvSpPr>
        <p:spPr>
          <a:xfrm>
            <a:off x="0" y="-24"/>
            <a:ext cx="1428728" cy="461665"/>
          </a:xfrm>
          <a:prstGeom prst="rect">
            <a:avLst/>
          </a:prstGeom>
          <a:noFill/>
        </p:spPr>
        <p:txBody>
          <a:bodyPr wrap="square" rtlCol="0">
            <a:spAutoFit/>
          </a:bodyPr>
          <a:lstStyle/>
          <a:p>
            <a:r>
              <a:rPr lang="fr-FR" sz="2400" b="1" u="sng" dirty="0" smtClean="0">
                <a:solidFill>
                  <a:schemeClr val="tx2">
                    <a:lumMod val="50000"/>
                  </a:schemeClr>
                </a:solidFill>
                <a:latin typeface="John Handy LET" pitchFamily="2" charset="0"/>
              </a:rPr>
              <a:t>Schéma</a:t>
            </a:r>
            <a:endParaRPr lang="fr-FR" sz="2400" b="1" u="sng" dirty="0">
              <a:solidFill>
                <a:schemeClr val="tx2">
                  <a:lumMod val="50000"/>
                </a:schemeClr>
              </a:solidFill>
              <a:latin typeface="John Handy LET" pitchFamily="2" charset="0"/>
            </a:endParaRPr>
          </a:p>
        </p:txBody>
      </p:sp>
      <p:sp>
        <p:nvSpPr>
          <p:cNvPr id="67" name="ZoneTexte 66"/>
          <p:cNvSpPr txBox="1"/>
          <p:nvPr/>
        </p:nvSpPr>
        <p:spPr>
          <a:xfrm>
            <a:off x="2786050" y="38377"/>
            <a:ext cx="635795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L’organisation d’une ville mondiale : Londres</a:t>
            </a:r>
            <a:endParaRPr lang="fr-FR" sz="2400" b="1" u="sng" dirty="0">
              <a:solidFill>
                <a:schemeClr val="tx2">
                  <a:lumMod val="50000"/>
                </a:schemeClr>
              </a:solidFill>
              <a:latin typeface="John Handy LET" pitchFamily="2" charset="0"/>
            </a:endParaRPr>
          </a:p>
        </p:txBody>
      </p:sp>
      <p:sp>
        <p:nvSpPr>
          <p:cNvPr id="68" name="Rectangle 67"/>
          <p:cNvSpPr/>
          <p:nvPr/>
        </p:nvSpPr>
        <p:spPr>
          <a:xfrm>
            <a:off x="71438" y="5572140"/>
            <a:ext cx="2857488" cy="107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Ceinture verte</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aéroports internationaux</a:t>
            </a:r>
          </a:p>
        </p:txBody>
      </p:sp>
      <p:grpSp>
        <p:nvGrpSpPr>
          <p:cNvPr id="71" name="Groupe 70"/>
          <p:cNvGrpSpPr/>
          <p:nvPr/>
        </p:nvGrpSpPr>
        <p:grpSpPr>
          <a:xfrm>
            <a:off x="285720" y="5857892"/>
            <a:ext cx="477054" cy="727737"/>
            <a:chOff x="9470750" y="5346909"/>
            <a:chExt cx="477054" cy="727737"/>
          </a:xfrm>
        </p:grpSpPr>
        <p:sp>
          <p:nvSpPr>
            <p:cNvPr id="69" name="ZoneTexte 68"/>
            <p:cNvSpPr txBox="1"/>
            <p:nvPr/>
          </p:nvSpPr>
          <p:spPr>
            <a:xfrm rot="14968931">
              <a:off x="9345408" y="5472251"/>
              <a:ext cx="727737" cy="477054"/>
            </a:xfrm>
            <a:prstGeom prst="rect">
              <a:avLst/>
            </a:prstGeom>
            <a:noFill/>
          </p:spPr>
          <p:txBody>
            <a:bodyPr wrap="square" rtlCol="0">
              <a:spAutoFit/>
            </a:bodyPr>
            <a:lstStyle/>
            <a:p>
              <a:r>
                <a:rPr lang="fr-FR" sz="2500" dirty="0" smtClean="0">
                  <a:sym typeface="Webdings"/>
                </a:rPr>
                <a:t></a:t>
              </a:r>
              <a:endParaRPr lang="fr-FR" sz="2500" dirty="0"/>
            </a:p>
          </p:txBody>
        </p:sp>
        <p:sp>
          <p:nvSpPr>
            <p:cNvPr id="70" name="Ellipse 69"/>
            <p:cNvSpPr/>
            <p:nvPr/>
          </p:nvSpPr>
          <p:spPr>
            <a:xfrm>
              <a:off x="9572660" y="5643578"/>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2" name="Rectangle 71"/>
          <p:cNvSpPr/>
          <p:nvPr/>
        </p:nvSpPr>
        <p:spPr>
          <a:xfrm>
            <a:off x="214282" y="5715016"/>
            <a:ext cx="714380" cy="35719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6143636" y="5572140"/>
            <a:ext cx="2857488" cy="107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smtClean="0">
                <a:solidFill>
                  <a:schemeClr val="tx1"/>
                </a:solidFill>
                <a:latin typeface="Tw Cen MT" pitchFamily="34" charset="0"/>
              </a:rPr>
              <a:t>Ligne de l’Eurostar</a:t>
            </a:r>
          </a:p>
          <a:p>
            <a:pPr algn="r"/>
            <a:endParaRPr lang="fr-FR" sz="1400" b="1" dirty="0" smtClean="0">
              <a:solidFill>
                <a:schemeClr val="tx1"/>
              </a:solidFill>
              <a:latin typeface="Tw Cen MT" pitchFamily="34" charset="0"/>
            </a:endParaRPr>
          </a:p>
          <a:p>
            <a:pPr algn="r"/>
            <a:r>
              <a:rPr lang="fr-FR" sz="1400" b="1" dirty="0" smtClean="0">
                <a:solidFill>
                  <a:schemeClr val="tx1"/>
                </a:solidFill>
                <a:latin typeface="Tw Cen MT" pitchFamily="34" charset="0"/>
              </a:rPr>
              <a:t>Voies ferrées </a:t>
            </a:r>
          </a:p>
        </p:txBody>
      </p:sp>
      <p:cxnSp>
        <p:nvCxnSpPr>
          <p:cNvPr id="76" name="Connecteur droit avec flèche 75"/>
          <p:cNvCxnSpPr/>
          <p:nvPr/>
        </p:nvCxnSpPr>
        <p:spPr>
          <a:xfrm>
            <a:off x="6357950" y="5857892"/>
            <a:ext cx="785818" cy="1588"/>
          </a:xfrm>
          <a:prstGeom prst="straightConnector1">
            <a:avLst/>
          </a:prstGeom>
          <a:ln>
            <a:solidFill>
              <a:schemeClr val="accent6">
                <a:lumMod val="75000"/>
              </a:schemeClr>
            </a:solid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sp>
        <p:nvSpPr>
          <p:cNvPr id="77" name="ZoneTexte 76"/>
          <p:cNvSpPr txBox="1"/>
          <p:nvPr/>
        </p:nvSpPr>
        <p:spPr>
          <a:xfrm>
            <a:off x="7572396" y="4793945"/>
            <a:ext cx="540000" cy="50400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1300" b="1" i="1" dirty="0" smtClean="0">
                <a:latin typeface="Tw Cen MT" pitchFamily="34" charset="0"/>
              </a:rPr>
              <a:t>Vers </a:t>
            </a:r>
          </a:p>
          <a:p>
            <a:pPr algn="ctr"/>
            <a:r>
              <a:rPr lang="fr-FR" sz="1300" b="1" i="1" dirty="0" smtClean="0">
                <a:latin typeface="Tw Cen MT" pitchFamily="34" charset="0"/>
              </a:rPr>
              <a:t>l’Europe</a:t>
            </a:r>
            <a:endParaRPr lang="fr-FR" sz="1300" b="1" i="1" dirty="0">
              <a:latin typeface="Tw Cen MT" pitchFamily="34" charset="0"/>
            </a:endParaRPr>
          </a:p>
        </p:txBody>
      </p:sp>
      <p:sp>
        <p:nvSpPr>
          <p:cNvPr id="78" name="Arc 77"/>
          <p:cNvSpPr/>
          <p:nvPr/>
        </p:nvSpPr>
        <p:spPr>
          <a:xfrm flipH="1">
            <a:off x="1928794" y="364331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9" name="Connecteur droit avec flèche 78"/>
          <p:cNvCxnSpPr/>
          <p:nvPr/>
        </p:nvCxnSpPr>
        <p:spPr>
          <a:xfrm rot="10800000">
            <a:off x="1785918" y="2928934"/>
            <a:ext cx="571504" cy="1588"/>
          </a:xfrm>
          <a:prstGeom prst="straightConnector1">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80" name="Arc 79"/>
          <p:cNvSpPr/>
          <p:nvPr/>
        </p:nvSpPr>
        <p:spPr>
          <a:xfrm>
            <a:off x="5643570" y="4000504"/>
            <a:ext cx="1643074" cy="2143140"/>
          </a:xfrm>
          <a:prstGeom prst="arc">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1" name="Connecteur droit avec flèche 50"/>
          <p:cNvCxnSpPr>
            <a:stCxn id="9" idx="0"/>
          </p:cNvCxnSpPr>
          <p:nvPr/>
        </p:nvCxnSpPr>
        <p:spPr>
          <a:xfrm rot="5400000" flipH="1" flipV="1">
            <a:off x="4554141" y="1339438"/>
            <a:ext cx="1643074" cy="1250167"/>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rot="10800000">
            <a:off x="3000364" y="1500174"/>
            <a:ext cx="1714514" cy="1428762"/>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a:stCxn id="9" idx="4"/>
          </p:cNvCxnSpPr>
          <p:nvPr/>
        </p:nvCxnSpPr>
        <p:spPr>
          <a:xfrm rot="5400000">
            <a:off x="2875347" y="3125390"/>
            <a:ext cx="2000266" cy="1750231"/>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a:off x="4786314" y="2928934"/>
            <a:ext cx="2500330" cy="1285884"/>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Forme libre 72"/>
          <p:cNvSpPr/>
          <p:nvPr/>
        </p:nvSpPr>
        <p:spPr>
          <a:xfrm>
            <a:off x="4807131" y="2697480"/>
            <a:ext cx="3252652" cy="2057400"/>
          </a:xfrm>
          <a:custGeom>
            <a:avLst/>
            <a:gdLst>
              <a:gd name="connsiteX0" fmla="*/ 0 w 3252652"/>
              <a:gd name="connsiteY0" fmla="*/ 32657 h 2057400"/>
              <a:gd name="connsiteX1" fmla="*/ 470263 w 3252652"/>
              <a:gd name="connsiteY1" fmla="*/ 45720 h 2057400"/>
              <a:gd name="connsiteX2" fmla="*/ 796835 w 3252652"/>
              <a:gd name="connsiteY2" fmla="*/ 45720 h 2057400"/>
              <a:gd name="connsiteX3" fmla="*/ 1136469 w 3252652"/>
              <a:gd name="connsiteY3" fmla="*/ 320040 h 2057400"/>
              <a:gd name="connsiteX4" fmla="*/ 1436915 w 3252652"/>
              <a:gd name="connsiteY4" fmla="*/ 659674 h 2057400"/>
              <a:gd name="connsiteX5" fmla="*/ 1998618 w 3252652"/>
              <a:gd name="connsiteY5" fmla="*/ 973183 h 2057400"/>
              <a:gd name="connsiteX6" fmla="*/ 2860766 w 3252652"/>
              <a:gd name="connsiteY6" fmla="*/ 1561011 h 2057400"/>
              <a:gd name="connsiteX7" fmla="*/ 3252652 w 3252652"/>
              <a:gd name="connsiteY7" fmla="*/ 20574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2652" h="2057400">
                <a:moveTo>
                  <a:pt x="0" y="32657"/>
                </a:moveTo>
                <a:lnTo>
                  <a:pt x="470263" y="45720"/>
                </a:lnTo>
                <a:cubicBezTo>
                  <a:pt x="603069" y="47897"/>
                  <a:pt x="685801" y="0"/>
                  <a:pt x="796835" y="45720"/>
                </a:cubicBezTo>
                <a:cubicBezTo>
                  <a:pt x="907869" y="91440"/>
                  <a:pt x="1029789" y="217714"/>
                  <a:pt x="1136469" y="320040"/>
                </a:cubicBezTo>
                <a:cubicBezTo>
                  <a:pt x="1243149" y="422366"/>
                  <a:pt x="1293224" y="550817"/>
                  <a:pt x="1436915" y="659674"/>
                </a:cubicBezTo>
                <a:cubicBezTo>
                  <a:pt x="1580607" y="768531"/>
                  <a:pt x="1761310" y="822960"/>
                  <a:pt x="1998618" y="973183"/>
                </a:cubicBezTo>
                <a:cubicBezTo>
                  <a:pt x="2235926" y="1123406"/>
                  <a:pt x="2651760" y="1380308"/>
                  <a:pt x="2860766" y="1561011"/>
                </a:cubicBezTo>
                <a:cubicBezTo>
                  <a:pt x="3069772" y="1741714"/>
                  <a:pt x="3161212" y="1899557"/>
                  <a:pt x="3252652" y="2057400"/>
                </a:cubicBezTo>
              </a:path>
            </a:pathLst>
          </a:custGeom>
          <a:ln w="57150">
            <a:solidFill>
              <a:schemeClr val="accent6">
                <a:lumMod val="75000"/>
              </a:schemeClr>
            </a:solidFill>
            <a:headEnd type="oval"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28" name="ZoneTexte 27"/>
          <p:cNvSpPr txBox="1"/>
          <p:nvPr/>
        </p:nvSpPr>
        <p:spPr>
          <a:xfrm rot="14968931">
            <a:off x="5130567" y="2614731"/>
            <a:ext cx="727737" cy="477054"/>
          </a:xfrm>
          <a:prstGeom prst="rect">
            <a:avLst/>
          </a:prstGeom>
          <a:noFill/>
        </p:spPr>
        <p:txBody>
          <a:bodyPr wrap="square" rtlCol="0">
            <a:spAutoFit/>
          </a:bodyPr>
          <a:lstStyle/>
          <a:p>
            <a:r>
              <a:rPr lang="fr-FR" sz="2500" dirty="0" smtClean="0">
                <a:sym typeface="Webdings"/>
              </a:rPr>
              <a:t></a:t>
            </a:r>
            <a:endParaRPr lang="fr-FR" sz="2500" dirty="0"/>
          </a:p>
        </p:txBody>
      </p:sp>
      <p:cxnSp>
        <p:nvCxnSpPr>
          <p:cNvPr id="94" name="Connecteur droit avec flèche 93"/>
          <p:cNvCxnSpPr/>
          <p:nvPr/>
        </p:nvCxnSpPr>
        <p:spPr>
          <a:xfrm>
            <a:off x="6357950" y="6357958"/>
            <a:ext cx="795342" cy="9524"/>
          </a:xfrm>
          <a:prstGeom prst="straightConnector1">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Ellipse 95"/>
          <p:cNvSpPr/>
          <p:nvPr/>
        </p:nvSpPr>
        <p:spPr>
          <a:xfrm>
            <a:off x="5357818" y="2786058"/>
            <a:ext cx="357190"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5072066" y="2621157"/>
            <a:ext cx="1218988" cy="307777"/>
          </a:xfrm>
          <a:prstGeom prst="rect">
            <a:avLst/>
          </a:prstGeom>
          <a:solidFill>
            <a:schemeClr val="bg1">
              <a:alpha val="57000"/>
            </a:schemeClr>
          </a:solidFill>
        </p:spPr>
        <p:txBody>
          <a:bodyPr wrap="none" rtlCol="0">
            <a:spAutoFit/>
          </a:bodyPr>
          <a:lstStyle/>
          <a:p>
            <a:r>
              <a:rPr lang="fr-FR" sz="1400" b="1" dirty="0" err="1" smtClean="0">
                <a:latin typeface="Tw Cen MT" pitchFamily="34" charset="0"/>
              </a:rPr>
              <a:t>Canary</a:t>
            </a:r>
            <a:r>
              <a:rPr lang="fr-FR" sz="1400" b="1" dirty="0" smtClean="0">
                <a:latin typeface="Tw Cen MT" pitchFamily="34" charset="0"/>
              </a:rPr>
              <a:t> Wharf</a:t>
            </a:r>
            <a:endParaRPr lang="fr-FR" sz="1400" b="1" dirty="0">
              <a:latin typeface="Tw Cen MT" pitchFamily="34" charset="0"/>
            </a:endParaRPr>
          </a:p>
        </p:txBody>
      </p:sp>
      <p:sp>
        <p:nvSpPr>
          <p:cNvPr id="36" name="Hexagone 35"/>
          <p:cNvSpPr/>
          <p:nvPr/>
        </p:nvSpPr>
        <p:spPr>
          <a:xfrm>
            <a:off x="4929190" y="2571744"/>
            <a:ext cx="180000" cy="180000"/>
          </a:xfrm>
          <a:prstGeom prst="hexagon">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0" name="Ellipse 9"/>
          <p:cNvSpPr/>
          <p:nvPr/>
        </p:nvSpPr>
        <p:spPr>
          <a:xfrm>
            <a:off x="5072066" y="2857496"/>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9" name="Ellipse 8"/>
          <p:cNvSpPr/>
          <p:nvPr/>
        </p:nvSpPr>
        <p:spPr>
          <a:xfrm>
            <a:off x="4643438" y="2786058"/>
            <a:ext cx="214314" cy="214314"/>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Forme libre 12"/>
          <p:cNvSpPr/>
          <p:nvPr/>
        </p:nvSpPr>
        <p:spPr>
          <a:xfrm>
            <a:off x="2145792" y="2893568"/>
            <a:ext cx="4840224" cy="1910080"/>
          </a:xfrm>
          <a:custGeom>
            <a:avLst/>
            <a:gdLst>
              <a:gd name="connsiteX0" fmla="*/ 0 w 4840224"/>
              <a:gd name="connsiteY0" fmla="*/ 1910080 h 1910080"/>
              <a:gd name="connsiteX1" fmla="*/ 1194816 w 4840224"/>
              <a:gd name="connsiteY1" fmla="*/ 971296 h 1910080"/>
              <a:gd name="connsiteX2" fmla="*/ 1438656 w 4840224"/>
              <a:gd name="connsiteY2" fmla="*/ 1154176 h 1910080"/>
              <a:gd name="connsiteX3" fmla="*/ 1511808 w 4840224"/>
              <a:gd name="connsiteY3" fmla="*/ 325120 h 1910080"/>
              <a:gd name="connsiteX4" fmla="*/ 2182368 w 4840224"/>
              <a:gd name="connsiteY4" fmla="*/ 361696 h 1910080"/>
              <a:gd name="connsiteX5" fmla="*/ 2511552 w 4840224"/>
              <a:gd name="connsiteY5" fmla="*/ 117856 h 1910080"/>
              <a:gd name="connsiteX6" fmla="*/ 2828544 w 4840224"/>
              <a:gd name="connsiteY6" fmla="*/ 117856 h 1910080"/>
              <a:gd name="connsiteX7" fmla="*/ 3035808 w 4840224"/>
              <a:gd name="connsiteY7" fmla="*/ 288544 h 1910080"/>
              <a:gd name="connsiteX8" fmla="*/ 3169920 w 4840224"/>
              <a:gd name="connsiteY8" fmla="*/ 130048 h 1910080"/>
              <a:gd name="connsiteX9" fmla="*/ 3474720 w 4840224"/>
              <a:gd name="connsiteY9" fmla="*/ 178816 h 1910080"/>
              <a:gd name="connsiteX10" fmla="*/ 3986784 w 4840224"/>
              <a:gd name="connsiteY10" fmla="*/ 20320 h 1910080"/>
              <a:gd name="connsiteX11" fmla="*/ 4840224 w 4840224"/>
              <a:gd name="connsiteY11" fmla="*/ 300736 h 191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0224" h="1910080">
                <a:moveTo>
                  <a:pt x="0" y="1910080"/>
                </a:moveTo>
                <a:cubicBezTo>
                  <a:pt x="477520" y="1503680"/>
                  <a:pt x="955040" y="1097280"/>
                  <a:pt x="1194816" y="971296"/>
                </a:cubicBezTo>
                <a:cubicBezTo>
                  <a:pt x="1434592" y="845312"/>
                  <a:pt x="1385824" y="1261872"/>
                  <a:pt x="1438656" y="1154176"/>
                </a:cubicBezTo>
                <a:cubicBezTo>
                  <a:pt x="1491488" y="1046480"/>
                  <a:pt x="1387856" y="457200"/>
                  <a:pt x="1511808" y="325120"/>
                </a:cubicBezTo>
                <a:cubicBezTo>
                  <a:pt x="1635760" y="193040"/>
                  <a:pt x="2015744" y="396240"/>
                  <a:pt x="2182368" y="361696"/>
                </a:cubicBezTo>
                <a:cubicBezTo>
                  <a:pt x="2348992" y="327152"/>
                  <a:pt x="2403856" y="158496"/>
                  <a:pt x="2511552" y="117856"/>
                </a:cubicBezTo>
                <a:cubicBezTo>
                  <a:pt x="2619248" y="77216"/>
                  <a:pt x="2741168" y="89408"/>
                  <a:pt x="2828544" y="117856"/>
                </a:cubicBezTo>
                <a:cubicBezTo>
                  <a:pt x="2915920" y="146304"/>
                  <a:pt x="2978912" y="286512"/>
                  <a:pt x="3035808" y="288544"/>
                </a:cubicBezTo>
                <a:cubicBezTo>
                  <a:pt x="3092704" y="290576"/>
                  <a:pt x="3096768" y="148336"/>
                  <a:pt x="3169920" y="130048"/>
                </a:cubicBezTo>
                <a:cubicBezTo>
                  <a:pt x="3243072" y="111760"/>
                  <a:pt x="3338576" y="197104"/>
                  <a:pt x="3474720" y="178816"/>
                </a:cubicBezTo>
                <a:cubicBezTo>
                  <a:pt x="3610864" y="160528"/>
                  <a:pt x="3759200" y="0"/>
                  <a:pt x="3986784" y="20320"/>
                </a:cubicBezTo>
                <a:cubicBezTo>
                  <a:pt x="4214368" y="40640"/>
                  <a:pt x="4527296" y="170688"/>
                  <a:pt x="4840224" y="300736"/>
                </a:cubicBez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800" decel="100000"/>
                                        <p:tgtEl>
                                          <p:spTgt spid="55"/>
                                        </p:tgtEl>
                                      </p:cBhvr>
                                    </p:animEffect>
                                    <p:anim calcmode="lin" valueType="num">
                                      <p:cBhvr>
                                        <p:cTn id="15" dur="800" decel="100000" fill="hold"/>
                                        <p:tgtEl>
                                          <p:spTgt spid="55"/>
                                        </p:tgtEl>
                                        <p:attrNameLst>
                                          <p:attrName>style.rotation</p:attrName>
                                        </p:attrNameLst>
                                      </p:cBhvr>
                                      <p:tavLst>
                                        <p:tav tm="0">
                                          <p:val>
                                            <p:fltVal val="-90"/>
                                          </p:val>
                                        </p:tav>
                                        <p:tav tm="100000">
                                          <p:val>
                                            <p:fltVal val="0"/>
                                          </p:val>
                                        </p:tav>
                                      </p:tavLst>
                                    </p:anim>
                                    <p:anim calcmode="lin" valueType="num">
                                      <p:cBhvr>
                                        <p:cTn id="16" dur="800" decel="100000" fill="hold"/>
                                        <p:tgtEl>
                                          <p:spTgt spid="55"/>
                                        </p:tgtEl>
                                        <p:attrNameLst>
                                          <p:attrName>ppt_x</p:attrName>
                                        </p:attrNameLst>
                                      </p:cBhvr>
                                      <p:tavLst>
                                        <p:tav tm="0">
                                          <p:val>
                                            <p:strVal val="#ppt_x+0.4"/>
                                          </p:val>
                                        </p:tav>
                                        <p:tav tm="100000">
                                          <p:val>
                                            <p:strVal val="#ppt_x-0.05"/>
                                          </p:val>
                                        </p:tav>
                                      </p:tavLst>
                                    </p:anim>
                                    <p:anim calcmode="lin" valueType="num">
                                      <p:cBhvr>
                                        <p:cTn id="17" dur="800" decel="100000" fill="hold"/>
                                        <p:tgtEl>
                                          <p:spTgt spid="5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800" decel="100000"/>
                                        <p:tgtEl>
                                          <p:spTgt spid="57"/>
                                        </p:tgtEl>
                                      </p:cBhvr>
                                    </p:animEffect>
                                    <p:anim calcmode="lin" valueType="num">
                                      <p:cBhvr>
                                        <p:cTn id="24" dur="800" decel="100000" fill="hold"/>
                                        <p:tgtEl>
                                          <p:spTgt spid="57"/>
                                        </p:tgtEl>
                                        <p:attrNameLst>
                                          <p:attrName>style.rotation</p:attrName>
                                        </p:attrNameLst>
                                      </p:cBhvr>
                                      <p:tavLst>
                                        <p:tav tm="0">
                                          <p:val>
                                            <p:fltVal val="-90"/>
                                          </p:val>
                                        </p:tav>
                                        <p:tav tm="100000">
                                          <p:val>
                                            <p:fltVal val="0"/>
                                          </p:val>
                                        </p:tav>
                                      </p:tavLst>
                                    </p:anim>
                                    <p:anim calcmode="lin" valueType="num">
                                      <p:cBhvr>
                                        <p:cTn id="25" dur="800" decel="100000" fill="hold"/>
                                        <p:tgtEl>
                                          <p:spTgt spid="57"/>
                                        </p:tgtEl>
                                        <p:attrNameLst>
                                          <p:attrName>ppt_x</p:attrName>
                                        </p:attrNameLst>
                                      </p:cBhvr>
                                      <p:tavLst>
                                        <p:tav tm="0">
                                          <p:val>
                                            <p:strVal val="#ppt_x+0.4"/>
                                          </p:val>
                                        </p:tav>
                                        <p:tav tm="100000">
                                          <p:val>
                                            <p:strVal val="#ppt_x-0.05"/>
                                          </p:val>
                                        </p:tav>
                                      </p:tavLst>
                                    </p:anim>
                                    <p:anim calcmode="lin" valueType="num">
                                      <p:cBhvr>
                                        <p:cTn id="26" dur="800" decel="100000" fill="hold"/>
                                        <p:tgtEl>
                                          <p:spTgt spid="5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7"/>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800" decel="100000"/>
                                        <p:tgtEl>
                                          <p:spTgt spid="58"/>
                                        </p:tgtEl>
                                      </p:cBhvr>
                                    </p:animEffect>
                                    <p:anim calcmode="lin" valueType="num">
                                      <p:cBhvr>
                                        <p:cTn id="33" dur="800" decel="100000" fill="hold"/>
                                        <p:tgtEl>
                                          <p:spTgt spid="58"/>
                                        </p:tgtEl>
                                        <p:attrNameLst>
                                          <p:attrName>style.rotation</p:attrName>
                                        </p:attrNameLst>
                                      </p:cBhvr>
                                      <p:tavLst>
                                        <p:tav tm="0">
                                          <p:val>
                                            <p:fltVal val="-90"/>
                                          </p:val>
                                        </p:tav>
                                        <p:tav tm="100000">
                                          <p:val>
                                            <p:fltVal val="0"/>
                                          </p:val>
                                        </p:tav>
                                      </p:tavLst>
                                    </p:anim>
                                    <p:anim calcmode="lin" valueType="num">
                                      <p:cBhvr>
                                        <p:cTn id="34" dur="800" decel="100000" fill="hold"/>
                                        <p:tgtEl>
                                          <p:spTgt spid="58"/>
                                        </p:tgtEl>
                                        <p:attrNameLst>
                                          <p:attrName>ppt_x</p:attrName>
                                        </p:attrNameLst>
                                      </p:cBhvr>
                                      <p:tavLst>
                                        <p:tav tm="0">
                                          <p:val>
                                            <p:strVal val="#ppt_x+0.4"/>
                                          </p:val>
                                        </p:tav>
                                        <p:tav tm="100000">
                                          <p:val>
                                            <p:strVal val="#ppt_x-0.05"/>
                                          </p:val>
                                        </p:tav>
                                      </p:tavLst>
                                    </p:anim>
                                    <p:anim calcmode="lin" valueType="num">
                                      <p:cBhvr>
                                        <p:cTn id="35" dur="800" decel="100000" fill="hold"/>
                                        <p:tgtEl>
                                          <p:spTgt spid="5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plus(in)">
                                      <p:cBhvr>
                                        <p:cTn id="42" dur="2000"/>
                                        <p:tgtEl>
                                          <p:spTgt spid="59"/>
                                        </p:tgtEl>
                                      </p:cBhvr>
                                    </p:animEffect>
                                  </p:childTnLst>
                                </p:cTn>
                              </p:par>
                            </p:childTnLst>
                          </p:cTn>
                        </p:par>
                        <p:par>
                          <p:cTn id="43" fill="hold">
                            <p:stCondLst>
                              <p:cond delay="2000"/>
                            </p:stCondLst>
                            <p:childTnLst>
                              <p:par>
                                <p:cTn id="44" presetID="13" presetClass="entr" presetSubtype="16"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plus(in)">
                                      <p:cBhvr>
                                        <p:cTn id="46" dur="2000"/>
                                        <p:tgtEl>
                                          <p:spTgt spid="60"/>
                                        </p:tgtEl>
                                      </p:cBhvr>
                                    </p:animEffect>
                                  </p:childTnLst>
                                </p:cTn>
                              </p:par>
                            </p:childTnLst>
                          </p:cTn>
                        </p:par>
                        <p:par>
                          <p:cTn id="47" fill="hold">
                            <p:stCondLst>
                              <p:cond delay="4000"/>
                            </p:stCondLst>
                            <p:childTnLst>
                              <p:par>
                                <p:cTn id="48" presetID="13" presetClass="entr" presetSubtype="16"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plus(in)">
                                      <p:cBhvr>
                                        <p:cTn id="50" dur="2000"/>
                                        <p:tgtEl>
                                          <p:spTgt spid="6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slide(fromBottom)">
                                      <p:cBhvr>
                                        <p:cTn id="55" dur="500"/>
                                        <p:tgtEl>
                                          <p:spTgt spid="6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ppt_w</p:attrName>
                                        </p:attrNameLst>
                                      </p:cBhvr>
                                      <p:tavLst>
                                        <p:tav tm="0">
                                          <p:val>
                                            <p:fltVal val="0"/>
                                          </p:val>
                                        </p:tav>
                                        <p:tav tm="100000">
                                          <p:val>
                                            <p:strVal val="#ppt_w"/>
                                          </p:val>
                                        </p:tav>
                                      </p:tavLst>
                                    </p:anim>
                                    <p:anim calcmode="lin" valueType="num">
                                      <p:cBhvr>
                                        <p:cTn id="61" dur="500" fill="hold"/>
                                        <p:tgtEl>
                                          <p:spTgt spid="72"/>
                                        </p:tgtEl>
                                        <p:attrNameLst>
                                          <p:attrName>ppt_h</p:attrName>
                                        </p:attrNameLst>
                                      </p:cBhvr>
                                      <p:tavLst>
                                        <p:tav tm="0">
                                          <p:val>
                                            <p:fltVal val="0"/>
                                          </p:val>
                                        </p:tav>
                                        <p:tav tm="100000">
                                          <p:val>
                                            <p:strVal val="#ppt_h"/>
                                          </p:val>
                                        </p:tav>
                                      </p:tavLst>
                                    </p:anim>
                                    <p:animEffect transition="in" filter="fade">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70" dur="1000" fill="hold"/>
                                        <p:tgtEl>
                                          <p:spTgt spid="7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7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2000"/>
                                        <p:tgtEl>
                                          <p:spTgt spid="73"/>
                                        </p:tgtEl>
                                      </p:cBhvr>
                                    </p:animEffect>
                                  </p:childTnLst>
                                </p:cTn>
                              </p:par>
                            </p:childTnLst>
                          </p:cTn>
                        </p:par>
                        <p:par>
                          <p:cTn id="80" fill="hold">
                            <p:stCondLst>
                              <p:cond delay="2000"/>
                            </p:stCondLst>
                            <p:childTnLst>
                              <p:par>
                                <p:cTn id="81" presetID="12" presetClass="entr" presetSubtype="4"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slide(fromBottom)">
                                      <p:cBhvr>
                                        <p:cTn id="83" dur="500"/>
                                        <p:tgtEl>
                                          <p:spTgt spid="7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1000"/>
                                        <p:tgtEl>
                                          <p:spTgt spid="51"/>
                                        </p:tgtEl>
                                      </p:cBhvr>
                                    </p:animEffect>
                                  </p:childTnLst>
                                </p:cTn>
                              </p:par>
                            </p:childTnLst>
                          </p:cTn>
                        </p:par>
                        <p:par>
                          <p:cTn id="89" fill="hold">
                            <p:stCondLst>
                              <p:cond delay="1000"/>
                            </p:stCondLst>
                            <p:childTnLst>
                              <p:par>
                                <p:cTn id="90" presetID="22" presetClass="entr" presetSubtype="4"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wipe(down)">
                                      <p:cBhvr>
                                        <p:cTn id="92" dur="1000"/>
                                        <p:tgtEl>
                                          <p:spTgt spid="65"/>
                                        </p:tgtEl>
                                      </p:cBhvr>
                                    </p:animEffect>
                                  </p:childTnLst>
                                </p:cTn>
                              </p:par>
                            </p:childTnLst>
                          </p:cTn>
                        </p:par>
                        <p:par>
                          <p:cTn id="93" fill="hold">
                            <p:stCondLst>
                              <p:cond delay="2000"/>
                            </p:stCondLst>
                            <p:childTnLst>
                              <p:par>
                                <p:cTn id="94" presetID="22" presetClass="entr" presetSubtype="1" fill="hold" nodeType="after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wipe(up)">
                                      <p:cBhvr>
                                        <p:cTn id="96" dur="1000"/>
                                        <p:tgtEl>
                                          <p:spTgt spid="84"/>
                                        </p:tgtEl>
                                      </p:cBhvr>
                                    </p:animEffect>
                                  </p:childTnLst>
                                </p:cTn>
                              </p:par>
                            </p:childTnLst>
                          </p:cTn>
                        </p:par>
                        <p:par>
                          <p:cTn id="97" fill="hold">
                            <p:stCondLst>
                              <p:cond delay="3000"/>
                            </p:stCondLst>
                            <p:childTnLst>
                              <p:par>
                                <p:cTn id="98" presetID="22" presetClass="entr" presetSubtype="1" fill="hold"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wipe(up)">
                                      <p:cBhvr>
                                        <p:cTn id="100" dur="1000"/>
                                        <p:tgtEl>
                                          <p:spTgt spid="88"/>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4" fill="hold" grpId="0" nodeType="click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slide(fromBottom)">
                                      <p:cBhvr>
                                        <p:cTn id="105" dur="500"/>
                                        <p:tgtEl>
                                          <p:spTgt spid="74"/>
                                        </p:tgtEl>
                                      </p:cBhvr>
                                    </p:animEffect>
                                  </p:childTnLst>
                                </p:cTn>
                              </p:par>
                            </p:childTnLst>
                          </p:cTn>
                        </p:par>
                      </p:childTnLst>
                    </p:cTn>
                  </p:par>
                  <p:par>
                    <p:cTn id="106" fill="hold">
                      <p:stCondLst>
                        <p:cond delay="indefinite"/>
                      </p:stCondLst>
                      <p:childTnLst>
                        <p:par>
                          <p:cTn id="107" fill="hold">
                            <p:stCondLst>
                              <p:cond delay="0"/>
                            </p:stCondLst>
                            <p:childTnLst>
                              <p:par>
                                <p:cTn id="108" presetID="30" presetClass="entr" presetSubtype="0" fill="hold" nodeType="click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fade">
                                      <p:cBhvr>
                                        <p:cTn id="110" dur="800" decel="100000"/>
                                        <p:tgtEl>
                                          <p:spTgt spid="76"/>
                                        </p:tgtEl>
                                      </p:cBhvr>
                                    </p:animEffect>
                                    <p:anim calcmode="lin" valueType="num">
                                      <p:cBhvr>
                                        <p:cTn id="111" dur="800" decel="100000" fill="hold"/>
                                        <p:tgtEl>
                                          <p:spTgt spid="76"/>
                                        </p:tgtEl>
                                        <p:attrNameLst>
                                          <p:attrName>style.rotation</p:attrName>
                                        </p:attrNameLst>
                                      </p:cBhvr>
                                      <p:tavLst>
                                        <p:tav tm="0">
                                          <p:val>
                                            <p:fltVal val="-90"/>
                                          </p:val>
                                        </p:tav>
                                        <p:tav tm="100000">
                                          <p:val>
                                            <p:fltVal val="0"/>
                                          </p:val>
                                        </p:tav>
                                      </p:tavLst>
                                    </p:anim>
                                    <p:anim calcmode="lin" valueType="num">
                                      <p:cBhvr>
                                        <p:cTn id="112" dur="800" decel="100000" fill="hold"/>
                                        <p:tgtEl>
                                          <p:spTgt spid="76"/>
                                        </p:tgtEl>
                                        <p:attrNameLst>
                                          <p:attrName>ppt_x</p:attrName>
                                        </p:attrNameLst>
                                      </p:cBhvr>
                                      <p:tavLst>
                                        <p:tav tm="0">
                                          <p:val>
                                            <p:strVal val="#ppt_x+0.4"/>
                                          </p:val>
                                        </p:tav>
                                        <p:tav tm="100000">
                                          <p:val>
                                            <p:strVal val="#ppt_x-0.05"/>
                                          </p:val>
                                        </p:tav>
                                      </p:tavLst>
                                    </p:anim>
                                    <p:anim calcmode="lin" valueType="num">
                                      <p:cBhvr>
                                        <p:cTn id="113" dur="800" decel="100000" fill="hold"/>
                                        <p:tgtEl>
                                          <p:spTgt spid="76"/>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30" presetClass="entr" presetSubtype="0" fill="hold" nodeType="click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800" decel="100000"/>
                                        <p:tgtEl>
                                          <p:spTgt spid="94"/>
                                        </p:tgtEl>
                                      </p:cBhvr>
                                    </p:animEffect>
                                    <p:anim calcmode="lin" valueType="num">
                                      <p:cBhvr>
                                        <p:cTn id="121" dur="800" decel="100000" fill="hold"/>
                                        <p:tgtEl>
                                          <p:spTgt spid="94"/>
                                        </p:tgtEl>
                                        <p:attrNameLst>
                                          <p:attrName>style.rotation</p:attrName>
                                        </p:attrNameLst>
                                      </p:cBhvr>
                                      <p:tavLst>
                                        <p:tav tm="0">
                                          <p:val>
                                            <p:fltVal val="-90"/>
                                          </p:val>
                                        </p:tav>
                                        <p:tav tm="100000">
                                          <p:val>
                                            <p:fltVal val="0"/>
                                          </p:val>
                                        </p:tav>
                                      </p:tavLst>
                                    </p:anim>
                                    <p:anim calcmode="lin" valueType="num">
                                      <p:cBhvr>
                                        <p:cTn id="122" dur="800" decel="100000" fill="hold"/>
                                        <p:tgtEl>
                                          <p:spTgt spid="94"/>
                                        </p:tgtEl>
                                        <p:attrNameLst>
                                          <p:attrName>ppt_x</p:attrName>
                                        </p:attrNameLst>
                                      </p:cBhvr>
                                      <p:tavLst>
                                        <p:tav tm="0">
                                          <p:val>
                                            <p:strVal val="#ppt_x+0.4"/>
                                          </p:val>
                                        </p:tav>
                                        <p:tav tm="100000">
                                          <p:val>
                                            <p:strVal val="#ppt_x-0.05"/>
                                          </p:val>
                                        </p:tav>
                                      </p:tavLst>
                                    </p:anim>
                                    <p:anim calcmode="lin" valueType="num">
                                      <p:cBhvr>
                                        <p:cTn id="123" dur="800" decel="100000" fill="hold"/>
                                        <p:tgtEl>
                                          <p:spTgt spid="94"/>
                                        </p:tgtEl>
                                        <p:attrNameLst>
                                          <p:attrName>ppt_y</p:attrName>
                                        </p:attrNameLst>
                                      </p:cBhvr>
                                      <p:tavLst>
                                        <p:tav tm="0">
                                          <p:val>
                                            <p:strVal val="#ppt_y-0.4"/>
                                          </p:val>
                                        </p:tav>
                                        <p:tav tm="100000">
                                          <p:val>
                                            <p:strVal val="#ppt_y+0.1"/>
                                          </p:val>
                                        </p:tav>
                                      </p:tavLst>
                                    </p:anim>
                                    <p:anim calcmode="lin" valueType="num">
                                      <p:cBhvr>
                                        <p:cTn id="124" dur="200" accel="100000" fill="hold">
                                          <p:stCondLst>
                                            <p:cond delay="800"/>
                                          </p:stCondLst>
                                        </p:cTn>
                                        <p:tgtEl>
                                          <p:spTgt spid="94"/>
                                        </p:tgtEl>
                                        <p:attrNameLst>
                                          <p:attrName>ppt_x</p:attrName>
                                        </p:attrNameLst>
                                      </p:cBhvr>
                                      <p:tavLst>
                                        <p:tav tm="0">
                                          <p:val>
                                            <p:strVal val="#ppt_x-0.05"/>
                                          </p:val>
                                        </p:tav>
                                        <p:tav tm="100000">
                                          <p:val>
                                            <p:strVal val="#ppt_x"/>
                                          </p:val>
                                        </p:tav>
                                      </p:tavLst>
                                    </p:anim>
                                    <p:anim calcmode="lin" valueType="num">
                                      <p:cBhvr>
                                        <p:cTn id="125" dur="200" accel="100000" fill="hold">
                                          <p:stCondLst>
                                            <p:cond delay="800"/>
                                          </p:stCondLst>
                                        </p:cTn>
                                        <p:tgtEl>
                                          <p:spTgt spid="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8" grpId="0"/>
      <p:bldP spid="59" grpId="0" animBg="1"/>
      <p:bldP spid="60" grpId="0" animBg="1"/>
      <p:bldP spid="62" grpId="0" animBg="1"/>
      <p:bldP spid="68" grpId="0" animBg="1"/>
      <p:bldP spid="72" grpId="0" animBg="1"/>
      <p:bldP spid="74" grpId="0" animBg="1"/>
      <p:bldP spid="77"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8377"/>
            <a:ext cx="9144000" cy="461665"/>
          </a:xfrm>
          <a:prstGeom prst="rect">
            <a:avLst/>
          </a:prstGeom>
          <a:noFill/>
        </p:spPr>
        <p:txBody>
          <a:bodyPr wrap="square" rtlCol="0">
            <a:spAutoFit/>
          </a:bodyPr>
          <a:lstStyle/>
          <a:p>
            <a:pPr algn="r"/>
            <a:r>
              <a:rPr lang="fr-FR" sz="2400" b="1" u="sng" dirty="0" smtClean="0">
                <a:solidFill>
                  <a:schemeClr val="tx2">
                    <a:lumMod val="50000"/>
                  </a:schemeClr>
                </a:solidFill>
                <a:latin typeface="John Handy LET" pitchFamily="2" charset="0"/>
              </a:rPr>
              <a:t>II. Des aménagements qui renforcent l’attractivité. </a:t>
            </a:r>
            <a:endParaRPr lang="fr-FR" sz="2400" b="1" u="sng" dirty="0">
              <a:solidFill>
                <a:schemeClr val="tx2">
                  <a:lumMod val="50000"/>
                </a:schemeClr>
              </a:solidFill>
              <a:latin typeface="John Handy LET" pitchFamily="2" charset="0"/>
            </a:endParaRPr>
          </a:p>
        </p:txBody>
      </p:sp>
      <p:sp>
        <p:nvSpPr>
          <p:cNvPr id="4" name="Rectangle 3"/>
          <p:cNvSpPr/>
          <p:nvPr/>
        </p:nvSpPr>
        <p:spPr>
          <a:xfrm>
            <a:off x="142860" y="446389"/>
            <a:ext cx="5929338" cy="6263253"/>
          </a:xfrm>
          <a:prstGeom prst="rect">
            <a:avLst/>
          </a:prstGeom>
          <a:solidFill>
            <a:schemeClr val="accent6">
              <a:lumMod val="60000"/>
              <a:lumOff val="40000"/>
            </a:schemeClr>
          </a:solidFill>
          <a:ln>
            <a:solidFill>
              <a:srgbClr val="C00000"/>
            </a:solidFill>
          </a:ln>
        </p:spPr>
        <p:txBody>
          <a:bodyPr wrap="square">
            <a:spAutoFit/>
          </a:bodyPr>
          <a:lstStyle/>
          <a:p>
            <a:pPr algn="ctr"/>
            <a:r>
              <a:rPr lang="fr-FR" sz="1300" b="1" u="sng" cap="small" dirty="0" smtClean="0">
                <a:latin typeface="Tw Cen MT" pitchFamily="34" charset="0"/>
              </a:rPr>
              <a:t>Les JO, vitrine et levier d'une capitale de la mondialisation</a:t>
            </a:r>
          </a:p>
          <a:p>
            <a:pPr algn="just"/>
            <a:r>
              <a:rPr lang="fr-FR" sz="1300" b="1" dirty="0" smtClean="0">
                <a:latin typeface="Tw Cen MT" pitchFamily="34" charset="0"/>
              </a:rPr>
              <a:t>À l’occasion des jeux olympiques, les édiles locaux veulent approfondir une vaste opération de renouvellement urbain. Cette opération « permet à l’État et à la municipalité de Londres de substituer à Stratford, banlieue industrielle en déclin de l’est londonien, un territoire plus compétitif dans le contexte de mondialisation et de métropolisation »</a:t>
            </a:r>
          </a:p>
          <a:p>
            <a:pPr algn="just"/>
            <a:r>
              <a:rPr lang="fr-FR" sz="1300" b="1" dirty="0" smtClean="0">
                <a:latin typeface="Tw Cen MT" pitchFamily="34" charset="0"/>
              </a:rPr>
              <a:t>Il s’agit de « transformer physiquement un espace vaste et faiblement peuplé pour lui permettre de se conformer économiquement et socialement à celui d’une ville globale. Plus concrètement, est entendue la planification d’un ensemble de quartiers, dense, attractif et résolument tourné vers les acteurs internationaux de l’immobilier dans le contexte d’un désengagement financier des pouvoirs publics. » </a:t>
            </a:r>
          </a:p>
          <a:p>
            <a:pPr algn="just"/>
            <a:r>
              <a:rPr lang="fr-FR" sz="1300" b="1" dirty="0" smtClean="0">
                <a:latin typeface="Tw Cen MT" pitchFamily="34" charset="0"/>
              </a:rPr>
              <a:t>Les aménagements prévus dans le cadres des jeux olympiques s’inscrivent dans un projet plus large entamé dans les années 2000 : le Grand Londres. « Le programme de rénovation urbaine et d’équipement est ainsi relativement conforme aux autres opérations d’aménagement menées dans le Grand Londres depuis 2000. Depuis la publication du premier </a:t>
            </a:r>
            <a:r>
              <a:rPr lang="fr-FR" sz="1300" b="1" i="1" dirty="0" smtClean="0">
                <a:latin typeface="Tw Cen MT" pitchFamily="34" charset="0"/>
              </a:rPr>
              <a:t>London Plan</a:t>
            </a:r>
            <a:r>
              <a:rPr lang="fr-FR" sz="1300" b="1" dirty="0" smtClean="0">
                <a:latin typeface="Tw Cen MT" pitchFamily="34" charset="0"/>
              </a:rPr>
              <a:t> en 2004, la municipalité du Grand Londres a identifié des zones à réaménager en priorité : les </a:t>
            </a:r>
            <a:r>
              <a:rPr lang="fr-FR" sz="1300" b="1" i="1" dirty="0" err="1" smtClean="0">
                <a:latin typeface="Tw Cen MT" pitchFamily="34" charset="0"/>
              </a:rPr>
              <a:t>opportunity</a:t>
            </a:r>
            <a:r>
              <a:rPr lang="fr-FR" sz="1300" b="1" i="1" dirty="0" smtClean="0">
                <a:latin typeface="Tw Cen MT" pitchFamily="34" charset="0"/>
              </a:rPr>
              <a:t> areas</a:t>
            </a:r>
            <a:r>
              <a:rPr lang="fr-FR" sz="1300" b="1" dirty="0" smtClean="0">
                <a:latin typeface="Tw Cen MT" pitchFamily="34" charset="0"/>
              </a:rPr>
              <a:t>. Ces espaces qui ont en commun un niveau élevé de précarité et/ou un niveau d’accessibilité important, doivent assurer (et/ou absorber) l’essentiel de la croissance de la ville durant les vingt prochaines années. Contrainte spatialement par une ceinture verte, Londres mise sur une croissance urbaine compacte, faiblement consommatrice d’espace et d’énergie. Le principe est alors de densifier ponctuellement les nœuds de réseaux de transports collectifs pour minimiser les déplacements motorisés »</a:t>
            </a:r>
          </a:p>
          <a:p>
            <a:pPr algn="just"/>
            <a:r>
              <a:rPr lang="fr-FR" sz="1300" b="1" dirty="0" smtClean="0">
                <a:latin typeface="Tw Cen MT" pitchFamily="34" charset="0"/>
              </a:rPr>
              <a:t>Les jeux ont pour principal effet d’accélérer le processus de renouvellement notamment à Stratford, au prix parfois d’une gouvernance locale sacrifiée « Pour accélérer le processus de décision et structurer le renouvellement d’un vaste espace qui dépasse largement le seul district de Stratford, la mairie de Londres va devoir compter avec un État très présent, et tous deux dessaisiront partiellement les collectivités locales de leurs compétences d’aménagement. » </a:t>
            </a:r>
          </a:p>
          <a:p>
            <a:pPr algn="r"/>
            <a:r>
              <a:rPr lang="fr-FR" sz="800" b="1" i="1" dirty="0" smtClean="0">
                <a:latin typeface="Tw Cen MT" pitchFamily="34" charset="0"/>
              </a:rPr>
              <a:t>Le texte cité est de Manuel Appert, "Les JO 2012 à Londres : un grand événement alibi du renouvellement urbain à l'est de la capitale", </a:t>
            </a:r>
            <a:r>
              <a:rPr lang="fr-FR" sz="800" b="1" i="1" dirty="0" err="1" smtClean="0">
                <a:latin typeface="Tw Cen MT" pitchFamily="34" charset="0"/>
              </a:rPr>
              <a:t>Géoconfluence</a:t>
            </a:r>
            <a:endParaRPr lang="fr-FR" sz="800" b="1" i="1" dirty="0" smtClean="0">
              <a:latin typeface="Tw Cen MT" pitchFamily="34" charset="0"/>
            </a:endParaRPr>
          </a:p>
          <a:p>
            <a:pPr algn="r"/>
            <a:r>
              <a:rPr lang="fr-FR" sz="800" b="1" i="1" dirty="0" smtClean="0">
                <a:latin typeface="Tw Cen MT" pitchFamily="34" charset="0"/>
              </a:rPr>
              <a:t>http://www.franceculture.fr/blog-globe-2012-06-27-londres-2012-en-cartes-et-diaporama-les-jo-vitrine-de-la-mondialisation</a:t>
            </a:r>
          </a:p>
        </p:txBody>
      </p:sp>
      <p:sp>
        <p:nvSpPr>
          <p:cNvPr id="5" name="Rectangle 4"/>
          <p:cNvSpPr/>
          <p:nvPr/>
        </p:nvSpPr>
        <p:spPr>
          <a:xfrm>
            <a:off x="6143636" y="450345"/>
            <a:ext cx="2916000" cy="1692771"/>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300" b="1" u="sng" dirty="0" smtClean="0">
                <a:latin typeface="Tw Cen MT" pitchFamily="34" charset="0"/>
              </a:rPr>
              <a:t>Questions</a:t>
            </a:r>
          </a:p>
          <a:p>
            <a:pPr algn="just"/>
            <a:r>
              <a:rPr lang="fr-FR" sz="1300" b="1" dirty="0" smtClean="0">
                <a:latin typeface="Tw Cen MT" pitchFamily="34" charset="0"/>
              </a:rPr>
              <a:t>1. Qu’appelle-t-on « </a:t>
            </a:r>
            <a:r>
              <a:rPr lang="fr-FR" sz="1300" b="1" dirty="0" err="1" smtClean="0">
                <a:latin typeface="Tw Cen MT" pitchFamily="34" charset="0"/>
              </a:rPr>
              <a:t>opportunity</a:t>
            </a:r>
            <a:r>
              <a:rPr lang="fr-FR" sz="1300" b="1" dirty="0" smtClean="0">
                <a:latin typeface="Tw Cen MT" pitchFamily="34" charset="0"/>
              </a:rPr>
              <a:t> areas » ?</a:t>
            </a:r>
          </a:p>
          <a:p>
            <a:pPr algn="just"/>
            <a:r>
              <a:rPr lang="fr-FR" sz="1300" b="1" dirty="0" smtClean="0">
                <a:latin typeface="Tw Cen MT" pitchFamily="34" charset="0"/>
              </a:rPr>
              <a:t>2. Pourquoi peut-on dire que les JO s’inscrivent dans une politique plus globale de renouvellement urbain ?</a:t>
            </a:r>
          </a:p>
          <a:p>
            <a:pPr algn="just"/>
            <a:r>
              <a:rPr lang="fr-FR" sz="1300" b="1" dirty="0" smtClean="0">
                <a:latin typeface="Tw Cen MT" pitchFamily="34" charset="0"/>
              </a:rPr>
              <a:t>3. Qui sont les promoteurs de cette rénovation ? Quels objectifs visent-ils ?</a:t>
            </a:r>
          </a:p>
        </p:txBody>
      </p:sp>
      <p:sp>
        <p:nvSpPr>
          <p:cNvPr id="7" name="Rectangle 6"/>
          <p:cNvSpPr/>
          <p:nvPr/>
        </p:nvSpPr>
        <p:spPr>
          <a:xfrm>
            <a:off x="6156594" y="2214554"/>
            <a:ext cx="2916000" cy="21698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1350" b="1" smtClean="0">
                <a:latin typeface="Tw Cen MT" pitchFamily="34" charset="0"/>
              </a:rPr>
              <a:t>1. Les « opportunity areas » sont des zones du Grand Londres visées prioritairement par la rénovation urbaine. Elles sont en général situées dans des quartiers défavorisés mais qui présentent l’avantage d’être correctement desservis par les transports en commun. Elles ont pour rôle d’absorber la croissance de la population urbaine. </a:t>
            </a:r>
            <a:endParaRPr lang="fr-FR" sz="1350" b="1" dirty="0">
              <a:latin typeface="Tw Cen MT" pitchFamily="34" charset="0"/>
            </a:endParaRPr>
          </a:p>
        </p:txBody>
      </p:sp>
      <p:sp>
        <p:nvSpPr>
          <p:cNvPr id="8" name="Rectangle 7"/>
          <p:cNvSpPr/>
          <p:nvPr/>
        </p:nvSpPr>
        <p:spPr>
          <a:xfrm>
            <a:off x="6143636" y="2214554"/>
            <a:ext cx="2916000"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1350" b="1" dirty="0" smtClean="0">
                <a:latin typeface="Tw Cen MT" pitchFamily="34" charset="0"/>
              </a:rPr>
              <a:t>2. La complète métamorphose de Stratford à l’occasion des JO montre que l’on entend transformer la ville pour orienter son évolution vers une organisation répondant aux exigences de la mondialisation et d’une ville globale. Cette banlieue industrielle en déclin est devenue en moins de 10 ans, un pôle de redynamisation de l’Est londonien : au-delà de l’accueil des JO, cet espace doit permettre de résorber une partie de l’extension urbaine tout en se présentant comme un territoire ouvert aux investissements internationaux.  </a:t>
            </a:r>
            <a:endParaRPr lang="fr-FR" sz="1350" b="1" dirty="0">
              <a:latin typeface="Tw Cen MT" pitchFamily="34" charset="0"/>
            </a:endParaRPr>
          </a:p>
        </p:txBody>
      </p:sp>
      <p:sp>
        <p:nvSpPr>
          <p:cNvPr id="6" name="Rectangle 5"/>
          <p:cNvSpPr/>
          <p:nvPr/>
        </p:nvSpPr>
        <p:spPr>
          <a:xfrm>
            <a:off x="6143636" y="2214554"/>
            <a:ext cx="2916000" cy="279307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1350" b="1" dirty="0" smtClean="0">
                <a:latin typeface="Tw Cen MT" pitchFamily="34" charset="0"/>
              </a:rPr>
              <a:t>3. Les promoteurs de cette rénovation sont la municipalité (GLA : </a:t>
            </a:r>
            <a:r>
              <a:rPr lang="fr-FR" sz="1350" b="1" dirty="0" err="1" smtClean="0">
                <a:latin typeface="Tw Cen MT" pitchFamily="34" charset="0"/>
              </a:rPr>
              <a:t>Greatest</a:t>
            </a:r>
            <a:r>
              <a:rPr lang="fr-FR" sz="1350" b="1" dirty="0" smtClean="0">
                <a:latin typeface="Tw Cen MT" pitchFamily="34" charset="0"/>
              </a:rPr>
              <a:t> London </a:t>
            </a:r>
            <a:r>
              <a:rPr lang="fr-FR" sz="1350" b="1" dirty="0" err="1" smtClean="0">
                <a:latin typeface="Tw Cen MT" pitchFamily="34" charset="0"/>
              </a:rPr>
              <a:t>Authority</a:t>
            </a:r>
            <a:r>
              <a:rPr lang="fr-FR" sz="1350" b="1" dirty="0" smtClean="0">
                <a:latin typeface="Tw Cen MT" pitchFamily="34" charset="0"/>
              </a:rPr>
              <a:t>) et l’Etat. Les collectivités locales n’ont plus guère de compétences dans l’aménagement de Stratford.  Les objectifs visés dépassent le cadre urbain : il s’agit ici de renforcer l’internationalité de la ville en attirant une clientèle cosmopolite qui viendra investir et s’installer dans cet espace au détriment d’une population originelle poussée aux marges.</a:t>
            </a:r>
            <a:endParaRPr lang="fr-FR" sz="1350" b="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xit" presetSubtype="0" fill="hold" grpId="1" nodeType="clickEffect">
                                  <p:stCondLst>
                                    <p:cond delay="0"/>
                                  </p:stCondLst>
                                  <p:childTnLst>
                                    <p:anim calcmode="lin" valueType="num">
                                      <p:cBhvr>
                                        <p:cTn id="32" dur="1000"/>
                                        <p:tgtEl>
                                          <p:spTgt spid="7"/>
                                        </p:tgtEl>
                                        <p:attrNameLst>
                                          <p:attrName>ppt_w</p:attrName>
                                        </p:attrNameLst>
                                      </p:cBhvr>
                                      <p:tavLst>
                                        <p:tav tm="0">
                                          <p:val>
                                            <p:strVal val="ppt_w"/>
                                          </p:val>
                                        </p:tav>
                                        <p:tav tm="100000">
                                          <p:val>
                                            <p:strVal val="ppt_w*0.70"/>
                                          </p:val>
                                        </p:tav>
                                      </p:tavLst>
                                    </p:anim>
                                    <p:anim calcmode="lin" valueType="num">
                                      <p:cBhvr>
                                        <p:cTn id="33" dur="1000"/>
                                        <p:tgtEl>
                                          <p:spTgt spid="7"/>
                                        </p:tgtEl>
                                        <p:attrNameLst>
                                          <p:attrName>ppt_h</p:attrName>
                                        </p:attrNameLst>
                                      </p:cBhvr>
                                      <p:tavLst>
                                        <p:tav tm="0">
                                          <p:val>
                                            <p:strVal val="ppt_h"/>
                                          </p:val>
                                        </p:tav>
                                        <p:tav tm="100000">
                                          <p:val>
                                            <p:strVal val="ppt_h"/>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900" decel="100000" fill="hold"/>
                                        <p:tgtEl>
                                          <p:spTgt spid="8"/>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5" presetClass="exit" presetSubtype="0" fill="hold" grpId="1" nodeType="clickEffect">
                                  <p:stCondLst>
                                    <p:cond delay="0"/>
                                  </p:stCondLst>
                                  <p:childTnLst>
                                    <p:anim calcmode="lin" valueType="num">
                                      <p:cBhvr>
                                        <p:cTn id="47" dur="1000"/>
                                        <p:tgtEl>
                                          <p:spTgt spid="8"/>
                                        </p:tgtEl>
                                        <p:attrNameLst>
                                          <p:attrName>ppt_w</p:attrName>
                                        </p:attrNameLst>
                                      </p:cBhvr>
                                      <p:tavLst>
                                        <p:tav tm="0">
                                          <p:val>
                                            <p:strVal val="ppt_w"/>
                                          </p:val>
                                        </p:tav>
                                        <p:tav tm="100000">
                                          <p:val>
                                            <p:strVal val="ppt_w*0.70"/>
                                          </p:val>
                                        </p:tav>
                                      </p:tavLst>
                                    </p:anim>
                                    <p:anim calcmode="lin" valueType="num">
                                      <p:cBhvr>
                                        <p:cTn id="48" dur="1000"/>
                                        <p:tgtEl>
                                          <p:spTgt spid="8"/>
                                        </p:tgtEl>
                                        <p:attrNameLst>
                                          <p:attrName>ppt_h</p:attrName>
                                        </p:attrNameLst>
                                      </p:cBhvr>
                                      <p:tavLst>
                                        <p:tav tm="0">
                                          <p:val>
                                            <p:strVal val="ppt_h"/>
                                          </p:val>
                                        </p:tav>
                                        <p:tav tm="100000">
                                          <p:val>
                                            <p:strVal val="ppt_h"/>
                                          </p:val>
                                        </p:tav>
                                      </p:tavLst>
                                    </p:anim>
                                    <p:animEffect transition="out" filter="fade">
                                      <p:cBhvr>
                                        <p:cTn id="49" dur="1000"/>
                                        <p:tgtEl>
                                          <p:spTgt spid="8"/>
                                        </p:tgtEl>
                                      </p:cBhvr>
                                    </p:animEffect>
                                    <p:set>
                                      <p:cBhvr>
                                        <p:cTn id="50" dur="1" fill="hold">
                                          <p:stCondLst>
                                            <p:cond delay="9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900" decel="100000" fill="hold"/>
                                        <p:tgtEl>
                                          <p:spTgt spid="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xit" presetSubtype="0" fill="hold" grpId="1" nodeType="clickEffect">
                                  <p:stCondLst>
                                    <p:cond delay="0"/>
                                  </p:stCondLst>
                                  <p:childTnLst>
                                    <p:anim calcmode="lin" valueType="num">
                                      <p:cBhvr>
                                        <p:cTn id="62" dur="1000"/>
                                        <p:tgtEl>
                                          <p:spTgt spid="6"/>
                                        </p:tgtEl>
                                        <p:attrNameLst>
                                          <p:attrName>ppt_w</p:attrName>
                                        </p:attrNameLst>
                                      </p:cBhvr>
                                      <p:tavLst>
                                        <p:tav tm="0">
                                          <p:val>
                                            <p:strVal val="ppt_w"/>
                                          </p:val>
                                        </p:tav>
                                        <p:tav tm="100000">
                                          <p:val>
                                            <p:strVal val="ppt_w*0.70"/>
                                          </p:val>
                                        </p:tav>
                                      </p:tavLst>
                                    </p:anim>
                                    <p:anim calcmode="lin" valueType="num">
                                      <p:cBhvr>
                                        <p:cTn id="63" dur="1000"/>
                                        <p:tgtEl>
                                          <p:spTgt spid="6"/>
                                        </p:tgtEl>
                                        <p:attrNameLst>
                                          <p:attrName>ppt_h</p:attrName>
                                        </p:attrNameLst>
                                      </p:cBhvr>
                                      <p:tavLst>
                                        <p:tav tm="0">
                                          <p:val>
                                            <p:strVal val="ppt_h"/>
                                          </p:val>
                                        </p:tav>
                                        <p:tav tm="100000">
                                          <p:val>
                                            <p:strVal val="ppt_h"/>
                                          </p:val>
                                        </p:tav>
                                      </p:tavLst>
                                    </p:anim>
                                    <p:animEffect transition="out" filter="fade">
                                      <p:cBhvr>
                                        <p:cTn id="64" dur="1000"/>
                                        <p:tgtEl>
                                          <p:spTgt spid="6"/>
                                        </p:tgtEl>
                                      </p:cBhvr>
                                    </p:animEffect>
                                    <p:set>
                                      <p:cBhvr>
                                        <p:cTn id="65"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7" grpId="1" animBg="1"/>
      <p:bldP spid="8" grpId="0" animBg="1"/>
      <p:bldP spid="8" grpId="1" animBg="1"/>
      <p:bldP spid="6" grpId="0" animBg="1"/>
      <p:bldP spid="6" grpId="1"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17312</TotalTime>
  <Words>3054</Words>
  <Application>Microsoft Office PowerPoint</Application>
  <PresentationFormat>Affichage à l'écran (4:3)</PresentationFormat>
  <Paragraphs>294</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dc:creator>
  <cp:lastModifiedBy>User</cp:lastModifiedBy>
  <cp:revision>51</cp:revision>
  <dcterms:created xsi:type="dcterms:W3CDTF">2012-07-30T10:18:48Z</dcterms:created>
  <dcterms:modified xsi:type="dcterms:W3CDTF">2015-10-22T16:39:51Z</dcterms:modified>
</cp:coreProperties>
</file>