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7" r:id="rId2"/>
    <p:sldId id="409" r:id="rId3"/>
    <p:sldId id="414" r:id="rId4"/>
    <p:sldId id="420" r:id="rId5"/>
    <p:sldId id="417" r:id="rId6"/>
    <p:sldId id="443" r:id="rId7"/>
    <p:sldId id="421" r:id="rId8"/>
    <p:sldId id="425" r:id="rId9"/>
    <p:sldId id="436" r:id="rId10"/>
    <p:sldId id="426" r:id="rId11"/>
    <p:sldId id="428" r:id="rId12"/>
    <p:sldId id="433" r:id="rId13"/>
    <p:sldId id="430" r:id="rId14"/>
    <p:sldId id="418" r:id="rId15"/>
    <p:sldId id="419" r:id="rId16"/>
    <p:sldId id="464" r:id="rId17"/>
    <p:sldId id="434" r:id="rId18"/>
    <p:sldId id="437" r:id="rId19"/>
    <p:sldId id="438" r:id="rId20"/>
    <p:sldId id="440" r:id="rId21"/>
    <p:sldId id="441" r:id="rId22"/>
    <p:sldId id="449" r:id="rId23"/>
    <p:sldId id="450" r:id="rId24"/>
    <p:sldId id="451" r:id="rId25"/>
    <p:sldId id="447" r:id="rId26"/>
    <p:sldId id="448" r:id="rId27"/>
    <p:sldId id="453" r:id="rId28"/>
    <p:sldId id="463" r:id="rId29"/>
    <p:sldId id="459" r:id="rId30"/>
    <p:sldId id="376" r:id="rId31"/>
    <p:sldId id="374" r:id="rId32"/>
    <p:sldId id="467" r:id="rId33"/>
    <p:sldId id="481" r:id="rId34"/>
    <p:sldId id="483" r:id="rId35"/>
    <p:sldId id="491" r:id="rId36"/>
    <p:sldId id="511" r:id="rId37"/>
    <p:sldId id="508" r:id="rId38"/>
    <p:sldId id="509" r:id="rId39"/>
    <p:sldId id="510" r:id="rId40"/>
    <p:sldId id="501" r:id="rId41"/>
    <p:sldId id="502" r:id="rId42"/>
    <p:sldId id="503" r:id="rId43"/>
    <p:sldId id="504" r:id="rId44"/>
    <p:sldId id="505" r:id="rId45"/>
    <p:sldId id="506" r:id="rId46"/>
    <p:sldId id="507" r:id="rId47"/>
    <p:sldId id="469" r:id="rId48"/>
    <p:sldId id="512" r:id="rId49"/>
    <p:sldId id="513" r:id="rId50"/>
    <p:sldId id="514" r:id="rId51"/>
    <p:sldId id="515" r:id="rId52"/>
    <p:sldId id="516" r:id="rId53"/>
    <p:sldId id="468" r:id="rId54"/>
    <p:sldId id="471" r:id="rId55"/>
    <p:sldId id="475" r:id="rId56"/>
    <p:sldId id="473" r:id="rId57"/>
    <p:sldId id="479" r:id="rId58"/>
    <p:sldId id="478" r:id="rId59"/>
    <p:sldId id="391" r:id="rId60"/>
    <p:sldId id="517" r:id="rId61"/>
    <p:sldId id="518" r:id="rId62"/>
    <p:sldId id="477" r:id="rId63"/>
    <p:sldId id="476" r:id="rId64"/>
    <p:sldId id="411" r:id="rId65"/>
    <p:sldId id="413" r:id="rId66"/>
    <p:sldId id="470" r:id="rId67"/>
    <p:sldId id="432" r:id="rId6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94660"/>
  </p:normalViewPr>
  <p:slideViewPr>
    <p:cSldViewPr>
      <p:cViewPr>
        <p:scale>
          <a:sx n="66" d="100"/>
          <a:sy n="66" d="100"/>
        </p:scale>
        <p:origin x="-2286" y="-9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p:txBody>
          <a:bodyPr/>
          <a:lstStyle>
            <a:lvl1pPr>
              <a:defRPr/>
            </a:lvl1pPr>
          </a:lstStyle>
          <a:p>
            <a:pPr>
              <a:defRPr/>
            </a:pPr>
            <a:endParaRPr lang="fr-FR"/>
          </a:p>
        </p:txBody>
      </p:sp>
      <p:sp>
        <p:nvSpPr>
          <p:cNvPr id="5" name="Rectangle 5"/>
          <p:cNvSpPr>
            <a:spLocks noGrp="1" noChangeArrowheads="1"/>
          </p:cNvSpPr>
          <p:nvPr>
            <p:ph type="ftr" sz="quarter" idx="11"/>
          </p:nvPr>
        </p:nvSpPr>
        <p:spPr/>
        <p:txBody>
          <a:bodyPr/>
          <a:lstStyle>
            <a:lvl1pPr>
              <a:defRPr/>
            </a:lvl1pPr>
          </a:lstStyle>
          <a:p>
            <a:pPr>
              <a:defRPr/>
            </a:pPr>
            <a:endParaRPr lang="fr-FR"/>
          </a:p>
        </p:txBody>
      </p:sp>
      <p:sp>
        <p:nvSpPr>
          <p:cNvPr id="6" name="Rectangle 6"/>
          <p:cNvSpPr>
            <a:spLocks noGrp="1" noChangeArrowheads="1"/>
          </p:cNvSpPr>
          <p:nvPr>
            <p:ph type="sldNum" sz="quarter" idx="12"/>
          </p:nvPr>
        </p:nvSpPr>
        <p:spPr/>
        <p:txBody>
          <a:bodyPr/>
          <a:lstStyle>
            <a:lvl1pPr>
              <a:defRPr/>
            </a:lvl1pPr>
          </a:lstStyle>
          <a:p>
            <a:pPr>
              <a:defRPr/>
            </a:pPr>
            <a:fld id="{6E2021AD-E421-44A2-921B-4C95E5058258}" type="slidenum">
              <a:rPr lang="fr-FR"/>
              <a:pPr>
                <a:defRPr/>
              </a:pPr>
              <a:t>‹N°›</a:t>
            </a:fld>
            <a:endParaRPr lang="fr-FR"/>
          </a:p>
        </p:txBody>
      </p:sp>
    </p:spTree>
    <p:extLst>
      <p:ext uri="{BB962C8B-B14F-4D97-AF65-F5344CB8AC3E}">
        <p14:creationId xmlns:p14="http://schemas.microsoft.com/office/powerpoint/2010/main" val="1456274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88EF544-BFEA-4558-A588-9F4433FE8207}" type="slidenum">
              <a:rPr lang="fr-FR"/>
              <a:pPr>
                <a:defRPr/>
              </a:pPr>
              <a:t>‹N°›</a:t>
            </a:fld>
            <a:endParaRPr lang="fr-FR"/>
          </a:p>
        </p:txBody>
      </p:sp>
    </p:spTree>
    <p:extLst>
      <p:ext uri="{BB962C8B-B14F-4D97-AF65-F5344CB8AC3E}">
        <p14:creationId xmlns:p14="http://schemas.microsoft.com/office/powerpoint/2010/main" val="1704810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5BA26D4-A21B-48B8-9712-B7162CA6067D}" type="slidenum">
              <a:rPr lang="fr-FR"/>
              <a:pPr>
                <a:defRPr/>
              </a:pPr>
              <a:t>‹N°›</a:t>
            </a:fld>
            <a:endParaRPr lang="fr-FR"/>
          </a:p>
        </p:txBody>
      </p:sp>
    </p:spTree>
    <p:extLst>
      <p:ext uri="{BB962C8B-B14F-4D97-AF65-F5344CB8AC3E}">
        <p14:creationId xmlns:p14="http://schemas.microsoft.com/office/powerpoint/2010/main" val="511351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1F3E6BD5-2FB6-4634-BE04-C5BCA3CC63A2}" type="slidenum">
              <a:rPr lang="fr-FR"/>
              <a:pPr>
                <a:defRPr/>
              </a:pPr>
              <a:t>‹N°›</a:t>
            </a:fld>
            <a:endParaRPr lang="fr-FR"/>
          </a:p>
        </p:txBody>
      </p:sp>
    </p:spTree>
    <p:extLst>
      <p:ext uri="{BB962C8B-B14F-4D97-AF65-F5344CB8AC3E}">
        <p14:creationId xmlns:p14="http://schemas.microsoft.com/office/powerpoint/2010/main" val="409894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D4ADF64-B9DD-4118-A18C-2D9FBFD03A8B}" type="slidenum">
              <a:rPr lang="fr-FR"/>
              <a:pPr>
                <a:defRPr/>
              </a:pPr>
              <a:t>‹N°›</a:t>
            </a:fld>
            <a:endParaRPr lang="fr-FR"/>
          </a:p>
        </p:txBody>
      </p:sp>
    </p:spTree>
    <p:extLst>
      <p:ext uri="{BB962C8B-B14F-4D97-AF65-F5344CB8AC3E}">
        <p14:creationId xmlns:p14="http://schemas.microsoft.com/office/powerpoint/2010/main" val="153723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6A38A36-D6DA-4E32-B41A-966BE2683C7F}" type="slidenum">
              <a:rPr lang="fr-FR"/>
              <a:pPr>
                <a:defRPr/>
              </a:pPr>
              <a:t>‹N°›</a:t>
            </a:fld>
            <a:endParaRPr lang="fr-FR"/>
          </a:p>
        </p:txBody>
      </p:sp>
    </p:spTree>
    <p:extLst>
      <p:ext uri="{BB962C8B-B14F-4D97-AF65-F5344CB8AC3E}">
        <p14:creationId xmlns:p14="http://schemas.microsoft.com/office/powerpoint/2010/main" val="1519752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63D8EA0-B9AF-482F-A93F-E200442ED3AF}" type="slidenum">
              <a:rPr lang="fr-FR"/>
              <a:pPr>
                <a:defRPr/>
              </a:pPr>
              <a:t>‹N°›</a:t>
            </a:fld>
            <a:endParaRPr lang="fr-FR"/>
          </a:p>
        </p:txBody>
      </p:sp>
    </p:spTree>
    <p:extLst>
      <p:ext uri="{BB962C8B-B14F-4D97-AF65-F5344CB8AC3E}">
        <p14:creationId xmlns:p14="http://schemas.microsoft.com/office/powerpoint/2010/main" val="343561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1B0B31E1-6BDD-4701-B87A-9980F7D16BBB}" type="slidenum">
              <a:rPr lang="fr-FR"/>
              <a:pPr>
                <a:defRPr/>
              </a:pPr>
              <a:t>‹N°›</a:t>
            </a:fld>
            <a:endParaRPr lang="fr-FR"/>
          </a:p>
        </p:txBody>
      </p:sp>
    </p:spTree>
    <p:extLst>
      <p:ext uri="{BB962C8B-B14F-4D97-AF65-F5344CB8AC3E}">
        <p14:creationId xmlns:p14="http://schemas.microsoft.com/office/powerpoint/2010/main" val="2538161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365FB93B-57BF-4AF9-B22B-68198EB283F5}" type="slidenum">
              <a:rPr lang="fr-FR"/>
              <a:pPr>
                <a:defRPr/>
              </a:pPr>
              <a:t>‹N°›</a:t>
            </a:fld>
            <a:endParaRPr lang="fr-FR"/>
          </a:p>
        </p:txBody>
      </p:sp>
    </p:spTree>
    <p:extLst>
      <p:ext uri="{BB962C8B-B14F-4D97-AF65-F5344CB8AC3E}">
        <p14:creationId xmlns:p14="http://schemas.microsoft.com/office/powerpoint/2010/main" val="139224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AD194D3C-B893-4C8E-B067-F7718CAC5C59}" type="slidenum">
              <a:rPr lang="fr-FR"/>
              <a:pPr>
                <a:defRPr/>
              </a:pPr>
              <a:t>‹N°›</a:t>
            </a:fld>
            <a:endParaRPr lang="fr-FR"/>
          </a:p>
        </p:txBody>
      </p:sp>
    </p:spTree>
    <p:extLst>
      <p:ext uri="{BB962C8B-B14F-4D97-AF65-F5344CB8AC3E}">
        <p14:creationId xmlns:p14="http://schemas.microsoft.com/office/powerpoint/2010/main" val="338373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410A0E8-730F-4CBB-81E7-EF8978FC92A6}" type="slidenum">
              <a:rPr lang="fr-FR"/>
              <a:pPr>
                <a:defRPr/>
              </a:pPr>
              <a:t>‹N°›</a:t>
            </a:fld>
            <a:endParaRPr lang="fr-FR"/>
          </a:p>
        </p:txBody>
      </p:sp>
    </p:spTree>
    <p:extLst>
      <p:ext uri="{BB962C8B-B14F-4D97-AF65-F5344CB8AC3E}">
        <p14:creationId xmlns:p14="http://schemas.microsoft.com/office/powerpoint/2010/main" val="292210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4EC9C67-D77A-4EB9-9D0A-A4D0A06AF515}" type="slidenum">
              <a:rPr lang="fr-FR"/>
              <a:pPr>
                <a:defRPr/>
              </a:pPr>
              <a:t>‹N°›</a:t>
            </a:fld>
            <a:endParaRPr lang="fr-FR"/>
          </a:p>
        </p:txBody>
      </p:sp>
    </p:spTree>
    <p:extLst>
      <p:ext uri="{BB962C8B-B14F-4D97-AF65-F5344CB8AC3E}">
        <p14:creationId xmlns:p14="http://schemas.microsoft.com/office/powerpoint/2010/main" val="3369362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l="-10000" r="-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97A566EF-DA9A-4F2F-A848-6B4AF641FA78}"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51"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rient07.files.wordpress.com/2012/03/654px-stele_of_vultures_detail_02.jpg"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2.xml"/><Relationship Id="rId4" Type="http://schemas.openxmlformats.org/officeDocument/2006/relationships/image" Target="../media/image60.jpeg"/></Relationships>
</file>

<file path=ppt/slides/_rels/slide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classes.bnf.fr/dossiecr/" TargetMode="External"/><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hyperlink" Target="http://www.louvre.fr/sites/default/files/medias/medias_fichiers/fichiers/pdf/louvre-dossier-professeur-gilgamesh.pdf" TargetMode="External"/><Relationship Id="rId4" Type="http://schemas.openxmlformats.org/officeDocument/2006/relationships/hyperlink" Target="http://www.louvre.fr/oeuvre-notices/stele-des-vautours"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pedagogie.ac-toulouse.fr/histgeo/hg06/IMG/pdf/H1_Orient_ancien_Mesopotamie_-_Aurelie_RODES.pdf" TargetMode="External"/><Relationship Id="rId2" Type="http://schemas.openxmlformats.org/officeDocument/2006/relationships/hyperlink" Target="http://www.pedagogie.ac-aix-marseille.fr/upload/docs/application/pdf/2011-08/ppa044_quelle.pdf" TargetMode="External"/><Relationship Id="rId1" Type="http://schemas.openxmlformats.org/officeDocument/2006/relationships/slideLayout" Target="../slideLayouts/slideLayout12.xml"/><Relationship Id="rId4" Type="http://schemas.openxmlformats.org/officeDocument/2006/relationships/hyperlink" Target="http://prezi.com/yblrzwzwow_ht/la-stele-des-vautours/"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louvre.fr/oeuvre-notices/stele-des-vautours" TargetMode="External"/><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hyperlink" Target="http://commons.wikimedia.org/wiki/File:Stele_of_Vultures_detail_01a.jpg#mediaviewer/Fichier:Stele_of_Vultures_detail_01a.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290" name="Image 1" descr="http://orient07.files.wordpress.com/2012/03/654px-stele_of_vultures_detail_02.jpg?w=584">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664" b="3366"/>
          <a:stretch/>
        </p:blipFill>
        <p:spPr bwMode="auto">
          <a:xfrm>
            <a:off x="2771800" y="548680"/>
            <a:ext cx="6372200" cy="6309320"/>
          </a:xfrm>
          <a:prstGeom prst="rect">
            <a:avLst/>
          </a:prstGeom>
          <a:noFill/>
          <a:ln>
            <a:noFill/>
          </a:ln>
          <a:effectLst>
            <a:outerShdw blurRad="63500" sx="102000" sy="102000" algn="c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343567" y="0"/>
            <a:ext cx="8456867" cy="830997"/>
          </a:xfrm>
          <a:prstGeom prst="rect">
            <a:avLst/>
          </a:prstGeom>
          <a:noFill/>
        </p:spPr>
        <p:txBody>
          <a:bodyPr wrap="none" rtlCol="0">
            <a:spAutoFit/>
          </a:bodyPr>
          <a:lstStyle/>
          <a:p>
            <a:pPr algn="ctr"/>
            <a:r>
              <a:rPr lang="fr-FR" sz="4800" b="1" dirty="0" smtClean="0">
                <a:ln w="10541" cmpd="sng">
                  <a:solidFill>
                    <a:srgbClr val="7D7D7D">
                      <a:tint val="100000"/>
                      <a:shade val="100000"/>
                      <a:satMod val="110000"/>
                    </a:srgbClr>
                  </a:solidFill>
                  <a:prstDash val="solid"/>
                </a:ln>
                <a:solidFill>
                  <a:sysClr val="windowText" lastClr="000000"/>
                </a:solidFill>
                <a:latin typeface="Castellar" pitchFamily="18" charset="0"/>
              </a:rPr>
              <a:t>La stèle des vautours</a:t>
            </a:r>
            <a:endParaRPr lang="fr-FR" sz="4800" b="1" dirty="0">
              <a:ln w="10541" cmpd="sng">
                <a:solidFill>
                  <a:srgbClr val="7D7D7D">
                    <a:tint val="100000"/>
                    <a:shade val="100000"/>
                    <a:satMod val="110000"/>
                  </a:srgbClr>
                </a:solidFill>
                <a:prstDash val="solid"/>
              </a:ln>
              <a:solidFill>
                <a:sysClr val="windowText" lastClr="000000"/>
              </a:solidFill>
              <a:latin typeface="Castellar" pitchFamily="18" charset="0"/>
            </a:endParaRPr>
          </a:p>
        </p:txBody>
      </p:sp>
      <p:sp>
        <p:nvSpPr>
          <p:cNvPr id="5" name="ZoneTexte 4"/>
          <p:cNvSpPr txBox="1"/>
          <p:nvPr/>
        </p:nvSpPr>
        <p:spPr>
          <a:xfrm>
            <a:off x="251520" y="5085184"/>
            <a:ext cx="4968552" cy="1200329"/>
          </a:xfrm>
          <a:prstGeom prst="rect">
            <a:avLst/>
          </a:prstGeom>
          <a:noFill/>
        </p:spPr>
        <p:txBody>
          <a:bodyPr wrap="square" rtlCol="0">
            <a:spAutoFit/>
          </a:bodyPr>
          <a:lstStyle/>
          <a:p>
            <a:pPr algn="ctr"/>
            <a:r>
              <a:rPr lang="fr-FR" sz="3600" b="1" cap="small" dirty="0" smtClean="0">
                <a:latin typeface="Tw Cen MT" pitchFamily="34" charset="0"/>
              </a:rPr>
              <a:t>L’orient ancien au III</a:t>
            </a:r>
            <a:r>
              <a:rPr lang="fr-FR" sz="3600" b="1" cap="small" baseline="30000" dirty="0" smtClean="0">
                <a:latin typeface="Tw Cen MT" pitchFamily="34" charset="0"/>
              </a:rPr>
              <a:t>ème</a:t>
            </a:r>
            <a:r>
              <a:rPr lang="fr-FR" sz="3600" b="1" cap="small" dirty="0" smtClean="0">
                <a:latin typeface="Tw Cen MT" pitchFamily="34" charset="0"/>
              </a:rPr>
              <a:t> millénaire avant J-C</a:t>
            </a:r>
            <a:endParaRPr lang="fr-FR" sz="3600" b="1" cap="small" dirty="0">
              <a:latin typeface="Tw Cen M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le:Stele of Vultures detail 0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836613"/>
            <a:ext cx="83947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re 6"/>
          <p:cNvSpPr>
            <a:spLocks noGrp="1"/>
          </p:cNvSpPr>
          <p:nvPr>
            <p:ph type="title"/>
          </p:nvPr>
        </p:nvSpPr>
        <p:spPr>
          <a:xfrm>
            <a:off x="107950" y="0"/>
            <a:ext cx="8578850" cy="692150"/>
          </a:xfrm>
        </p:spPr>
        <p:txBody>
          <a:bodyPr/>
          <a:lstStyle/>
          <a:p>
            <a:pPr algn="l"/>
            <a:r>
              <a:rPr lang="fr-FR" altLang="fr-FR" sz="5400" smtClean="0">
                <a:latin typeface="Cambria" pitchFamily="18" charset="0"/>
              </a:rPr>
              <a:t>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23813" y="0"/>
            <a:ext cx="647700" cy="804863"/>
          </a:xfrm>
        </p:spPr>
        <p:txBody>
          <a:bodyPr/>
          <a:lstStyle/>
          <a:p>
            <a:r>
              <a:rPr lang="fr-FR" altLang="fr-FR" sz="5400" smtClean="0">
                <a:latin typeface="Cambria" pitchFamily="18" charset="0"/>
              </a:rPr>
              <a:t>2</a:t>
            </a:r>
            <a:endParaRPr lang="fr-FR" altLang="fr-FR" sz="5400" smtClean="0"/>
          </a:p>
        </p:txBody>
      </p:sp>
      <p:pic>
        <p:nvPicPr>
          <p:cNvPr id="13315" name="Picture 2" descr="File:Stele of Vultures detail 0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1268413"/>
            <a:ext cx="8748712"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333375"/>
            <a:ext cx="6697662" cy="628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txBox="1">
            <a:spLocks/>
          </p:cNvSpPr>
          <p:nvPr/>
        </p:nvSpPr>
        <p:spPr>
          <a:xfrm>
            <a:off x="23813" y="0"/>
            <a:ext cx="647700" cy="8048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fr-FR" altLang="fr-FR" sz="5400" kern="0" dirty="0">
                <a:latin typeface="Cambria" pitchFamily="18" charset="0"/>
              </a:rPr>
              <a:t>3</a:t>
            </a:r>
            <a:r>
              <a:rPr lang="fr-FR" altLang="fr-FR" sz="5400" kern="0" dirty="0" smtClean="0">
                <a:latin typeface="Cambria" pitchFamily="18" charset="0"/>
              </a:rPr>
              <a:t> </a:t>
            </a:r>
            <a:endParaRPr lang="fr-FR" altLang="fr-FR" sz="5400" kern="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tèle des Vautou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076325"/>
            <a:ext cx="4465637"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411413" y="1076325"/>
            <a:ext cx="4465637" cy="4968875"/>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upload.wikimedia.org/wikipedia/commons/thumb/f/f6/P1130737_Louvre_st%C3%A8les_des_Vautours_rwk.JPG/640px-P1130737_Louvre_st%C3%A8les_des_Vautours_rw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908050"/>
            <a:ext cx="600075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e 10"/>
          <p:cNvGrpSpPr>
            <a:grpSpLocks/>
          </p:cNvGrpSpPr>
          <p:nvPr/>
        </p:nvGrpSpPr>
        <p:grpSpPr bwMode="auto">
          <a:xfrm>
            <a:off x="95250" y="2060575"/>
            <a:ext cx="2820988" cy="1509713"/>
            <a:chOff x="95300" y="2060848"/>
            <a:chExt cx="2820516" cy="1510109"/>
          </a:xfrm>
        </p:grpSpPr>
        <p:grpSp>
          <p:nvGrpSpPr>
            <p:cNvPr id="16389" name="Groupe 8"/>
            <p:cNvGrpSpPr>
              <a:grpSpLocks/>
            </p:cNvGrpSpPr>
            <p:nvPr/>
          </p:nvGrpSpPr>
          <p:grpSpPr bwMode="auto">
            <a:xfrm>
              <a:off x="95300" y="2060848"/>
              <a:ext cx="2820516" cy="1510109"/>
              <a:chOff x="95300" y="2060848"/>
              <a:chExt cx="2820516" cy="1510109"/>
            </a:xfrm>
          </p:grpSpPr>
          <p:sp>
            <p:nvSpPr>
              <p:cNvPr id="3" name="Rectangle 2"/>
              <p:cNvSpPr/>
              <p:nvPr/>
            </p:nvSpPr>
            <p:spPr>
              <a:xfrm>
                <a:off x="2052360" y="2060848"/>
                <a:ext cx="863456" cy="1510109"/>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392" name="ZoneTexte 3"/>
              <p:cNvSpPr txBox="1">
                <a:spLocks noChangeArrowheads="1"/>
              </p:cNvSpPr>
              <p:nvPr/>
            </p:nvSpPr>
            <p:spPr bwMode="auto">
              <a:xfrm>
                <a:off x="95300" y="2354237"/>
                <a:ext cx="1308348" cy="92333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fr-FR" altLang="fr-FR" sz="1800"/>
                  <a:t>Gros plan </a:t>
                </a:r>
              </a:p>
              <a:p>
                <a:r>
                  <a:rPr lang="fr-FR" altLang="fr-FR" sz="1800"/>
                  <a:t>de cette</a:t>
                </a:r>
              </a:p>
              <a:p>
                <a:r>
                  <a:rPr lang="fr-FR" altLang="fr-FR" sz="1800"/>
                  <a:t> zone</a:t>
                </a:r>
              </a:p>
            </p:txBody>
          </p:sp>
        </p:grpSp>
        <p:cxnSp>
          <p:nvCxnSpPr>
            <p:cNvPr id="6" name="Connecteur droit avec flèche 5"/>
            <p:cNvCxnSpPr/>
            <p:nvPr/>
          </p:nvCxnSpPr>
          <p:spPr>
            <a:xfrm>
              <a:off x="1403181" y="2815109"/>
              <a:ext cx="64917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 name="Titre 1"/>
          <p:cNvSpPr txBox="1">
            <a:spLocks/>
          </p:cNvSpPr>
          <p:nvPr/>
        </p:nvSpPr>
        <p:spPr>
          <a:xfrm>
            <a:off x="23813" y="0"/>
            <a:ext cx="647700" cy="8048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fr-FR" altLang="fr-FR" sz="5400" kern="0" dirty="0">
                <a:latin typeface="Cambria" pitchFamily="18" charset="0"/>
              </a:rPr>
              <a:t>4</a:t>
            </a:r>
            <a:endParaRPr lang="fr-FR" altLang="fr-FR" sz="5400" kern="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576263"/>
            <a:ext cx="4205287"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1" name="ZoneTexte 1"/>
          <p:cNvSpPr txBox="1">
            <a:spLocks noChangeArrowheads="1"/>
          </p:cNvSpPr>
          <p:nvPr/>
        </p:nvSpPr>
        <p:spPr bwMode="auto">
          <a:xfrm>
            <a:off x="5435600" y="576263"/>
            <a:ext cx="3240088"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fr-FR" altLang="fr-FR" sz="2800">
                <a:latin typeface="Cambria" pitchFamily="18" charset="0"/>
              </a:rPr>
              <a:t>La stèle présente sur ses deux faces un texte en  sumérien de 830 lignes, écrit à la première personne, au nom du roi Eannatum, afin de glorifier sa victoire.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333375"/>
            <a:ext cx="8229600" cy="6191250"/>
          </a:xfrm>
        </p:spPr>
        <p:txBody>
          <a:bodyPr/>
          <a:lstStyle/>
          <a:p>
            <a:pPr marL="0" indent="0">
              <a:buFontTx/>
              <a:buNone/>
              <a:defRPr/>
            </a:pPr>
            <a:endParaRPr lang="fr-FR" sz="1600" dirty="0" smtClean="0">
              <a:latin typeface="Cambria" panose="02040503050406030204" pitchFamily="18" charset="0"/>
            </a:endParaRPr>
          </a:p>
          <a:p>
            <a:pPr marL="0" indent="0">
              <a:buFontTx/>
              <a:buNone/>
              <a:defRPr/>
            </a:pPr>
            <a:r>
              <a:rPr lang="fr-FR" sz="2400" dirty="0" smtClean="0">
                <a:latin typeface="Cambria" panose="02040503050406030204" pitchFamily="18" charset="0"/>
              </a:rPr>
              <a:t>Le roi de Lagash, Eannatum,  célèbre sa victoire :</a:t>
            </a:r>
          </a:p>
          <a:p>
            <a:pPr marL="0" indent="0">
              <a:spcAft>
                <a:spcPts val="600"/>
              </a:spcAft>
              <a:buFontTx/>
              <a:buNone/>
              <a:defRPr/>
            </a:pPr>
            <a:r>
              <a:rPr lang="fr-FR" sz="2600" dirty="0" smtClean="0">
                <a:latin typeface="Cambria" panose="02040503050406030204" pitchFamily="18" charset="0"/>
              </a:rPr>
              <a:t> </a:t>
            </a:r>
            <a:r>
              <a:rPr lang="fr-FR" altLang="fr-FR" sz="2600" dirty="0" smtClean="0">
                <a:latin typeface="Cambria" panose="02040503050406030204" pitchFamily="18" charset="0"/>
              </a:rPr>
              <a:t>"</a:t>
            </a:r>
            <a:r>
              <a:rPr lang="fr-FR" altLang="fr-FR" sz="2600" i="1" dirty="0" smtClean="0">
                <a:latin typeface="Cambria" panose="02040503050406030204" pitchFamily="18" charset="0"/>
              </a:rPr>
              <a:t>Eannatum frappa Umma. Il eut vite dénombré 3 600 cadavres [...]. Moi Eannatum, comme un mauvais vent d'orage, je déchaînai la tempête !</a:t>
            </a:r>
            <a:r>
              <a:rPr lang="fr-FR" altLang="fr-FR" sz="2600" dirty="0" smtClean="0">
                <a:latin typeface="Cambria" panose="02040503050406030204" pitchFamily="18" charset="0"/>
              </a:rPr>
              <a:t>« </a:t>
            </a:r>
          </a:p>
          <a:p>
            <a:pPr marL="0" indent="0">
              <a:spcAft>
                <a:spcPts val="600"/>
              </a:spcAft>
              <a:buFontTx/>
              <a:buNone/>
              <a:defRPr/>
            </a:pPr>
            <a:r>
              <a:rPr lang="fr-FR" sz="2400" dirty="0" smtClean="0">
                <a:latin typeface="Cambria" panose="02040503050406030204" pitchFamily="18" charset="0"/>
              </a:rPr>
              <a:t>Il a repris la région disputée et </a:t>
            </a:r>
            <a:r>
              <a:rPr lang="fr-FR" sz="2400" dirty="0">
                <a:latin typeface="Cambria" panose="02040503050406030204" pitchFamily="18" charset="0"/>
              </a:rPr>
              <a:t>délimite avec Umma la frontière, sur laquelle est érigée une stèle. </a:t>
            </a:r>
            <a:r>
              <a:rPr lang="fr-FR" altLang="fr-FR" sz="2400" dirty="0" smtClean="0">
                <a:latin typeface="Cambria" panose="02040503050406030204" pitchFamily="18" charset="0"/>
              </a:rPr>
              <a:t>L’inscription </a:t>
            </a:r>
            <a:r>
              <a:rPr lang="fr-FR" sz="2400" dirty="0" smtClean="0">
                <a:latin typeface="Cambria" panose="02040503050406030204" pitchFamily="18" charset="0"/>
              </a:rPr>
              <a:t>fait </a:t>
            </a:r>
            <a:r>
              <a:rPr lang="fr-FR" sz="2400" dirty="0">
                <a:latin typeface="Cambria" panose="02040503050406030204" pitchFamily="18" charset="0"/>
              </a:rPr>
              <a:t>une large place aux serments prêtés par les deux souverains devant </a:t>
            </a:r>
            <a:r>
              <a:rPr lang="fr-FR" sz="2400" dirty="0" smtClean="0">
                <a:latin typeface="Cambria" panose="02040503050406030204" pitchFamily="18" charset="0"/>
              </a:rPr>
              <a:t>les divinités :  </a:t>
            </a:r>
          </a:p>
          <a:p>
            <a:pPr marL="0" indent="0">
              <a:buFontTx/>
              <a:buNone/>
              <a:defRPr/>
            </a:pPr>
            <a:r>
              <a:rPr lang="fr-FR" sz="2600" dirty="0" smtClean="0">
                <a:latin typeface="Cambria" panose="02040503050406030204" pitchFamily="18" charset="0"/>
              </a:rPr>
              <a:t>"</a:t>
            </a:r>
            <a:r>
              <a:rPr lang="fr-FR" sz="2600" i="1" dirty="0">
                <a:latin typeface="Cambria" panose="02040503050406030204" pitchFamily="18" charset="0"/>
              </a:rPr>
              <a:t>Que jamais l'homme d'Umma ne franchisse la frontière de Ningirsu ! Qu'il n'en altère pas le talus et le fossé ! Qu'il n'en déplace pas la stèle ! S'il franchissait la frontière, que le grand filet d'Enlil, le roi du ciel et de la terre, par lequel il a prêté serment, s'abatte sur Umma </a:t>
            </a:r>
            <a:r>
              <a:rPr lang="fr-FR" sz="2600" dirty="0" smtClean="0">
                <a:latin typeface="Cambria" panose="02040503050406030204" pitchFamily="18" charset="0"/>
              </a:rPr>
              <a:t>!".                                         </a:t>
            </a:r>
            <a:endParaRPr lang="fr-FR" sz="2600" dirty="0">
              <a:latin typeface="Cambria" panose="02040503050406030204" pitchFamily="18" charset="0"/>
            </a:endParaRPr>
          </a:p>
          <a:p>
            <a:pPr>
              <a:defRPr/>
            </a:pP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55588" y="195263"/>
            <a:ext cx="8736012" cy="59309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contenu 1"/>
          <p:cNvSpPr>
            <a:spLocks noGrp="1"/>
          </p:cNvSpPr>
          <p:nvPr>
            <p:ph/>
          </p:nvPr>
        </p:nvSpPr>
        <p:spPr>
          <a:xfrm>
            <a:off x="457200" y="692150"/>
            <a:ext cx="8229600" cy="5434013"/>
          </a:xfrm>
        </p:spPr>
        <p:txBody>
          <a:bodyPr/>
          <a:lstStyle/>
          <a:p>
            <a:pPr marL="0" indent="0">
              <a:buFontTx/>
              <a:buNone/>
            </a:pPr>
            <a:r>
              <a:rPr lang="fr-FR" altLang="fr-FR" smtClean="0">
                <a:latin typeface="Cambria" pitchFamily="18" charset="0"/>
              </a:rPr>
              <a:t>Possibilité de distribuer des informations complémentaires ou un questionnaire plus précis d’identification des différents éléments. </a:t>
            </a:r>
          </a:p>
          <a:p>
            <a:pPr marL="0" indent="0">
              <a:buFontTx/>
              <a:buNone/>
            </a:pPr>
            <a:endParaRPr lang="fr-FR" altLang="fr-FR" smtClean="0">
              <a:latin typeface="Cambri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6"/>
          <p:cNvSpPr>
            <a:spLocks noGrp="1"/>
          </p:cNvSpPr>
          <p:nvPr>
            <p:ph type="title"/>
          </p:nvPr>
        </p:nvSpPr>
        <p:spPr>
          <a:xfrm>
            <a:off x="457200" y="274638"/>
            <a:ext cx="585788" cy="490537"/>
          </a:xfrm>
        </p:spPr>
        <p:txBody>
          <a:bodyPr/>
          <a:lstStyle/>
          <a:p>
            <a:pPr algn="l"/>
            <a:r>
              <a:rPr lang="fr-FR" altLang="fr-FR" sz="5400" smtClean="0">
                <a:latin typeface="Cambria" pitchFamily="18" charset="0"/>
              </a:rPr>
              <a:t>1</a:t>
            </a:r>
          </a:p>
        </p:txBody>
      </p:sp>
      <p:pic>
        <p:nvPicPr>
          <p:cNvPr id="21507" name="Picture 2" descr="C:\Users\Corinne\Pictures\Image1.jpg"/>
          <p:cNvPicPr>
            <a:picLocks noChangeAspect="1" noChangeArrowheads="1"/>
          </p:cNvPicPr>
          <p:nvPr/>
        </p:nvPicPr>
        <p:blipFill>
          <a:blip r:embed="rId2">
            <a:extLst>
              <a:ext uri="{28A0092B-C50C-407E-A947-70E740481C1C}">
                <a14:useLocalDpi xmlns:a14="http://schemas.microsoft.com/office/drawing/2010/main" val="0"/>
              </a:ext>
            </a:extLst>
          </a:blip>
          <a:srcRect l="4559" t="3911" r="27338" b="63350"/>
          <a:stretch>
            <a:fillRect/>
          </a:stretch>
        </p:blipFill>
        <p:spPr bwMode="auto">
          <a:xfrm>
            <a:off x="1771650" y="538163"/>
            <a:ext cx="6223000"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6"/>
          <p:cNvSpPr txBox="1">
            <a:spLocks/>
          </p:cNvSpPr>
          <p:nvPr/>
        </p:nvSpPr>
        <p:spPr bwMode="auto">
          <a:xfrm>
            <a:off x="468313" y="292100"/>
            <a:ext cx="585787"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defRPr/>
            </a:pPr>
            <a:r>
              <a:rPr lang="fr-FR" sz="5400" kern="0" dirty="0" smtClean="0">
                <a:latin typeface="Cambria" panose="02040503050406030204" pitchFamily="18" charset="0"/>
              </a:rPr>
              <a:t>1</a:t>
            </a:r>
            <a:endParaRPr lang="fr-FR" sz="5400" kern="0" dirty="0">
              <a:latin typeface="Cambria" panose="02040503050406030204" pitchFamily="18" charset="0"/>
            </a:endParaRPr>
          </a:p>
        </p:txBody>
      </p:sp>
      <p:sp>
        <p:nvSpPr>
          <p:cNvPr id="21509" name="ZoneTexte 2"/>
          <p:cNvSpPr txBox="1">
            <a:spLocks noChangeArrowheads="1"/>
          </p:cNvSpPr>
          <p:nvPr/>
        </p:nvSpPr>
        <p:spPr bwMode="auto">
          <a:xfrm>
            <a:off x="468313" y="3944938"/>
            <a:ext cx="82073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fr-FR" altLang="fr-FR" sz="2400">
                <a:latin typeface="Cambria" pitchFamily="18" charset="0"/>
              </a:rPr>
              <a:t>1</a:t>
            </a:r>
            <a:r>
              <a:rPr lang="fr-FR" altLang="fr-FR" sz="2400" baseline="30000">
                <a:latin typeface="Cambria" pitchFamily="18" charset="0"/>
              </a:rPr>
              <a:t>er</a:t>
            </a:r>
            <a:r>
              <a:rPr lang="fr-FR" altLang="fr-FR" sz="2400">
                <a:latin typeface="Cambria" pitchFamily="18" charset="0"/>
              </a:rPr>
              <a:t> registre* : </a:t>
            </a:r>
          </a:p>
          <a:p>
            <a:r>
              <a:rPr lang="fr-FR" altLang="fr-FR" sz="2400">
                <a:latin typeface="Cambria" pitchFamily="18" charset="0"/>
              </a:rPr>
              <a:t>Les vautours emportent les restes des ennemis vaincus.</a:t>
            </a:r>
          </a:p>
          <a:p>
            <a:endParaRPr lang="fr-FR" altLang="fr-FR" sz="1800"/>
          </a:p>
        </p:txBody>
      </p:sp>
      <p:sp>
        <p:nvSpPr>
          <p:cNvPr id="21510" name="ZoneTexte 3"/>
          <p:cNvSpPr txBox="1">
            <a:spLocks noChangeArrowheads="1"/>
          </p:cNvSpPr>
          <p:nvPr/>
        </p:nvSpPr>
        <p:spPr bwMode="auto">
          <a:xfrm>
            <a:off x="468313" y="5976938"/>
            <a:ext cx="79200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fr-FR" altLang="fr-FR" sz="1800"/>
              <a:t>* Ce terme peut générer des confusions en raison de son acception en cours de français.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79388" y="404813"/>
          <a:ext cx="8713787" cy="6092825"/>
        </p:xfrm>
        <a:graphic>
          <a:graphicData uri="http://schemas.openxmlformats.org/drawingml/2006/table">
            <a:tbl>
              <a:tblPr firstRow="1" bandRow="1">
                <a:tableStyleId>{5C22544A-7EE6-4342-B048-85BDC9FD1C3A}</a:tableStyleId>
              </a:tblPr>
              <a:tblGrid>
                <a:gridCol w="3240665"/>
                <a:gridCol w="5473122"/>
              </a:tblGrid>
              <a:tr h="910132">
                <a:tc gridSpan="2">
                  <a:txBody>
                    <a:bodyPr/>
                    <a:lstStyle/>
                    <a:p>
                      <a:pPr algn="ctr"/>
                      <a:r>
                        <a:rPr lang="fr-FR" sz="2400" b="1" dirty="0" smtClean="0">
                          <a:solidFill>
                            <a:schemeClr val="tx1"/>
                          </a:solidFill>
                          <a:latin typeface="Cambria" panose="02040503050406030204" pitchFamily="18" charset="0"/>
                          <a:ea typeface="Verdana" panose="020B0604030504040204" pitchFamily="34" charset="0"/>
                          <a:cs typeface="Verdana" panose="020B0604030504040204" pitchFamily="34" charset="0"/>
                        </a:rPr>
                        <a:t>I -</a:t>
                      </a:r>
                      <a:r>
                        <a:rPr lang="fr-FR" sz="2400" b="1" baseline="0" dirty="0" smtClean="0">
                          <a:solidFill>
                            <a:schemeClr val="tx1"/>
                          </a:solidFill>
                          <a:latin typeface="Cambria" panose="02040503050406030204" pitchFamily="18" charset="0"/>
                          <a:ea typeface="Verdana" panose="020B0604030504040204" pitchFamily="34" charset="0"/>
                          <a:cs typeface="Verdana" panose="020B0604030504040204" pitchFamily="34" charset="0"/>
                        </a:rPr>
                        <a:t> </a:t>
                      </a:r>
                      <a:r>
                        <a:rPr lang="fr-FR" sz="2400" b="1" dirty="0" smtClean="0">
                          <a:solidFill>
                            <a:schemeClr val="tx1"/>
                          </a:solidFill>
                          <a:latin typeface="Cambria" panose="02040503050406030204" pitchFamily="18" charset="0"/>
                          <a:ea typeface="Verdana" panose="020B0604030504040204" pitchFamily="34" charset="0"/>
                          <a:cs typeface="Verdana" panose="020B0604030504040204" pitchFamily="34" charset="0"/>
                        </a:rPr>
                        <a:t>L’ORIENT ANCIEN</a:t>
                      </a:r>
                    </a:p>
                    <a:p>
                      <a:pPr algn="ctr"/>
                      <a:r>
                        <a:rPr lang="fr-FR" sz="2400" b="1" dirty="0" smtClean="0">
                          <a:solidFill>
                            <a:schemeClr val="tx1"/>
                          </a:solidFill>
                          <a:latin typeface="Cambria" panose="02040503050406030204" pitchFamily="18" charset="0"/>
                          <a:ea typeface="Verdana" panose="020B0604030504040204" pitchFamily="34" charset="0"/>
                          <a:cs typeface="Verdana" panose="020B0604030504040204" pitchFamily="34" charset="0"/>
                        </a:rPr>
                        <a:t>(environ</a:t>
                      </a:r>
                      <a:r>
                        <a:rPr lang="fr-FR" sz="2400" b="1" baseline="0" dirty="0" smtClean="0">
                          <a:solidFill>
                            <a:schemeClr val="tx1"/>
                          </a:solidFill>
                          <a:latin typeface="Cambria" panose="02040503050406030204" pitchFamily="18" charset="0"/>
                          <a:ea typeface="Verdana" panose="020B0604030504040204" pitchFamily="34" charset="0"/>
                          <a:cs typeface="Verdana" panose="020B0604030504040204" pitchFamily="34" charset="0"/>
                        </a:rPr>
                        <a:t> 10% du temps consacré à l’histoire)</a:t>
                      </a:r>
                      <a:endParaRPr lang="fr-FR" sz="2400" b="1" dirty="0">
                        <a:solidFill>
                          <a:schemeClr val="tx1"/>
                        </a:solidFill>
                        <a:latin typeface="Cambria" panose="02040503050406030204" pitchFamily="18" charset="0"/>
                        <a:ea typeface="Verdana" panose="020B0604030504040204" pitchFamily="34" charset="0"/>
                        <a:cs typeface="Verdana" panose="020B0604030504040204" pitchFamily="34" charset="0"/>
                      </a:endParaRPr>
                    </a:p>
                  </a:txBody>
                  <a:tcPr marL="91449" marR="91449"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hMerge="1">
                  <a:txBody>
                    <a:bodyPr/>
                    <a:lstStyle/>
                    <a:p>
                      <a:endParaRPr lang="fr-FR" dirty="0"/>
                    </a:p>
                  </a:txBody>
                  <a:tcPr>
                    <a:blipFill dpi="0" rotWithShape="1">
                      <a:blip r:embed="rId2">
                        <a:extLst>
                          <a:ext uri="{28A0092B-C50C-407E-A947-70E740481C1C}">
                            <a14:useLocalDpi xmlns:a14="http://schemas.microsoft.com/office/drawing/2010/main" val="0"/>
                          </a:ext>
                        </a:extLst>
                      </a:blip>
                      <a:srcRect/>
                      <a:stretch>
                        <a:fillRect/>
                      </a:stretch>
                    </a:blipFill>
                  </a:tcPr>
                </a:tc>
              </a:tr>
              <a:tr h="2947656">
                <a:tc>
                  <a:txBody>
                    <a:bodyPr/>
                    <a:lstStyle/>
                    <a:p>
                      <a:r>
                        <a:rPr lang="fr-FR" sz="2200" b="1" i="1" dirty="0" smtClean="0">
                          <a:latin typeface="Cambria" panose="02040503050406030204" pitchFamily="18" charset="0"/>
                        </a:rPr>
                        <a:t>CONNAISSANCES</a:t>
                      </a:r>
                    </a:p>
                    <a:p>
                      <a:r>
                        <a:rPr lang="fr-FR" sz="2200" b="1" i="0" dirty="0" smtClean="0">
                          <a:latin typeface="Cambria" panose="02040503050406030204" pitchFamily="18" charset="0"/>
                        </a:rPr>
                        <a:t>L’Orient</a:t>
                      </a:r>
                      <a:r>
                        <a:rPr lang="fr-FR" sz="2200" b="1" i="0" baseline="0" dirty="0" smtClean="0">
                          <a:latin typeface="Cambria" panose="02040503050406030204" pitchFamily="18" charset="0"/>
                        </a:rPr>
                        <a:t> ancien au IIIe millénaire av. J.-C.  </a:t>
                      </a:r>
                      <a:r>
                        <a:rPr lang="fr-FR" sz="2200" b="0" i="0" baseline="0" dirty="0" smtClean="0">
                          <a:latin typeface="Cambria" panose="02040503050406030204" pitchFamily="18" charset="0"/>
                        </a:rPr>
                        <a:t>: premières écritures et premiers Etats</a:t>
                      </a:r>
                      <a:endParaRPr lang="fr-FR" sz="2200" b="0" i="0" dirty="0">
                        <a:latin typeface="Cambria" panose="02040503050406030204" pitchFamily="18" charset="0"/>
                      </a:endParaRPr>
                    </a:p>
                  </a:txBody>
                  <a:tcPr marL="91449" marR="91449"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a:txBody>
                    <a:bodyPr/>
                    <a:lstStyle/>
                    <a:p>
                      <a:r>
                        <a:rPr lang="fr-FR" sz="2200" b="1" i="1" dirty="0" smtClean="0">
                          <a:latin typeface="Cambria" panose="02040503050406030204" pitchFamily="18" charset="0"/>
                        </a:rPr>
                        <a:t>DEMARCHES</a:t>
                      </a:r>
                    </a:p>
                    <a:p>
                      <a:r>
                        <a:rPr lang="fr-FR" sz="2200" b="1" i="0" dirty="0" smtClean="0">
                          <a:latin typeface="Cambria" panose="02040503050406030204" pitchFamily="18" charset="0"/>
                        </a:rPr>
                        <a:t>Etude</a:t>
                      </a:r>
                      <a:r>
                        <a:rPr lang="fr-FR" sz="2200" b="1" i="0" baseline="0" dirty="0" smtClean="0">
                          <a:latin typeface="Cambria" panose="02040503050406030204" pitchFamily="18" charset="0"/>
                        </a:rPr>
                        <a:t> au choix </a:t>
                      </a:r>
                      <a:r>
                        <a:rPr lang="fr-FR" sz="2200" b="0" i="1" baseline="0" dirty="0" smtClean="0">
                          <a:latin typeface="Cambria" panose="02040503050406030204" pitchFamily="18" charset="0"/>
                        </a:rPr>
                        <a:t> </a:t>
                      </a:r>
                      <a:r>
                        <a:rPr lang="fr-FR" sz="2200" b="0" i="0" baseline="0" dirty="0" smtClean="0">
                          <a:latin typeface="Cambria" panose="02040503050406030204" pitchFamily="18" charset="0"/>
                        </a:rPr>
                        <a:t>: un site ou un monument de Mésopotamie ou d’Egypte du IIIe millénaire av. J.-C… (œuvres de référence à l’école primaire :une sculpture égyptienne, un bas-relief mésopotamien…) Cette étude est remise en perspective dans l’espace de l’Orient ancien. </a:t>
                      </a:r>
                      <a:endParaRPr lang="fr-FR" sz="2200" b="1" i="0" dirty="0">
                        <a:latin typeface="Cambria" panose="02040503050406030204" pitchFamily="18" charset="0"/>
                      </a:endParaRPr>
                    </a:p>
                  </a:txBody>
                  <a:tcPr marL="91449" marR="91449"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r>
              <a:tr h="2235037">
                <a:tc gridSpan="2">
                  <a:txBody>
                    <a:bodyPr/>
                    <a:lstStyle/>
                    <a:p>
                      <a:r>
                        <a:rPr lang="fr-FR" sz="2200" b="1" i="1" dirty="0" smtClean="0">
                          <a:latin typeface="Cambria" panose="02040503050406030204" pitchFamily="18" charset="0"/>
                        </a:rPr>
                        <a:t>CAPACITES</a:t>
                      </a:r>
                    </a:p>
                    <a:p>
                      <a:r>
                        <a:rPr lang="fr-FR" sz="2200" b="1" i="0" dirty="0" smtClean="0">
                          <a:latin typeface="Cambria" panose="02040503050406030204" pitchFamily="18" charset="0"/>
                        </a:rPr>
                        <a:t>Connaître</a:t>
                      </a:r>
                      <a:r>
                        <a:rPr lang="fr-FR" sz="2200" b="1" i="0" baseline="0" dirty="0" smtClean="0">
                          <a:latin typeface="Cambria" panose="02040503050406030204" pitchFamily="18" charset="0"/>
                        </a:rPr>
                        <a:t> et utiliser les repères suivants</a:t>
                      </a:r>
                    </a:p>
                    <a:p>
                      <a:pPr marL="285750" indent="-285750">
                        <a:buFontTx/>
                        <a:buChar char="-"/>
                      </a:pPr>
                      <a:r>
                        <a:rPr lang="fr-FR" sz="2200" b="0" i="0" baseline="0" dirty="0" smtClean="0">
                          <a:latin typeface="Cambria" panose="02040503050406030204" pitchFamily="18" charset="0"/>
                        </a:rPr>
                        <a:t>Le site étudié, la Mésopotamie et l’Egypte, sur une carte</a:t>
                      </a:r>
                    </a:p>
                    <a:p>
                      <a:pPr marL="285750" indent="-285750">
                        <a:buFontTx/>
                        <a:buChar char="-"/>
                      </a:pPr>
                      <a:r>
                        <a:rPr lang="fr-FR" sz="2200" b="0" i="0" baseline="0" dirty="0" smtClean="0">
                          <a:latin typeface="Cambria" panose="02040503050406030204" pitchFamily="18" charset="0"/>
                        </a:rPr>
                        <a:t>Les premières civilisations (IIIe millénaire av. J.-C.)</a:t>
                      </a:r>
                    </a:p>
                    <a:p>
                      <a:pPr marL="0" indent="0">
                        <a:buFontTx/>
                        <a:buNone/>
                      </a:pPr>
                      <a:r>
                        <a:rPr lang="fr-FR" sz="2200" b="1" i="0" baseline="0" dirty="0" smtClean="0">
                          <a:latin typeface="Cambria" panose="02040503050406030204" pitchFamily="18" charset="0"/>
                        </a:rPr>
                        <a:t>Décrire </a:t>
                      </a:r>
                      <a:r>
                        <a:rPr lang="fr-FR" sz="2200" b="0" i="0" baseline="0" dirty="0" smtClean="0">
                          <a:latin typeface="Cambria" panose="02040503050406030204" pitchFamily="18" charset="0"/>
                        </a:rPr>
                        <a:t>un monument de Mésopotamie ou d’Egypte</a:t>
                      </a:r>
                    </a:p>
                    <a:p>
                      <a:pPr marL="0" indent="0">
                        <a:buFontTx/>
                        <a:buNone/>
                      </a:pPr>
                      <a:r>
                        <a:rPr lang="fr-FR" sz="2200" b="1" i="0" baseline="0" dirty="0" smtClean="0">
                          <a:latin typeface="Cambria" panose="02040503050406030204" pitchFamily="18" charset="0"/>
                        </a:rPr>
                        <a:t>Expliquer</a:t>
                      </a:r>
                      <a:r>
                        <a:rPr lang="fr-FR" sz="2200" b="0" i="0" baseline="0" dirty="0" smtClean="0">
                          <a:latin typeface="Cambria" panose="02040503050406030204" pitchFamily="18" charset="0"/>
                        </a:rPr>
                        <a:t> le rôle de l’écriture</a:t>
                      </a:r>
                      <a:endParaRPr lang="fr-FR" sz="2200" b="1" i="0" dirty="0">
                        <a:latin typeface="Cambria" panose="02040503050406030204" pitchFamily="18" charset="0"/>
                      </a:endParaRPr>
                    </a:p>
                  </a:txBody>
                  <a:tcPr marL="91449" marR="91449"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hMerge="1">
                  <a:txBody>
                    <a:bodyPr/>
                    <a:lstStyle/>
                    <a:p>
                      <a:endParaRPr lang="fr-FR" dirty="0"/>
                    </a:p>
                  </a:txBody>
                  <a:tcPr>
                    <a:blipFill dpi="0" rotWithShape="1">
                      <a:blip r:embed="rId2">
                        <a:extLst>
                          <a:ext uri="{28A0092B-C50C-407E-A947-70E740481C1C}">
                            <a14:useLocalDpi xmlns:a14="http://schemas.microsoft.com/office/drawing/2010/main" val="0"/>
                          </a:ext>
                        </a:extLst>
                      </a:blip>
                      <a:srcRect/>
                      <a:stretch>
                        <a:fillRect/>
                      </a:stretch>
                    </a:blip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le:Stele of Vultures detail 0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620713"/>
            <a:ext cx="34290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re 6"/>
          <p:cNvSpPr>
            <a:spLocks noGrp="1"/>
          </p:cNvSpPr>
          <p:nvPr>
            <p:ph type="title"/>
          </p:nvPr>
        </p:nvSpPr>
        <p:spPr>
          <a:xfrm>
            <a:off x="107950" y="0"/>
            <a:ext cx="8578850" cy="692150"/>
          </a:xfrm>
        </p:spPr>
        <p:txBody>
          <a:bodyPr/>
          <a:lstStyle/>
          <a:p>
            <a:pPr algn="l"/>
            <a:r>
              <a:rPr lang="fr-FR" altLang="fr-FR" sz="5400" smtClean="0">
                <a:latin typeface="Cambria" pitchFamily="18" charset="0"/>
              </a:rPr>
              <a:t>2</a:t>
            </a:r>
          </a:p>
        </p:txBody>
      </p:sp>
      <p:sp>
        <p:nvSpPr>
          <p:cNvPr id="22532" name="ZoneTexte 1"/>
          <p:cNvSpPr txBox="1">
            <a:spLocks noChangeArrowheads="1"/>
          </p:cNvSpPr>
          <p:nvPr/>
        </p:nvSpPr>
        <p:spPr bwMode="auto">
          <a:xfrm>
            <a:off x="395288" y="3068638"/>
            <a:ext cx="83534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fr-FR" altLang="fr-FR" sz="2200">
                <a:latin typeface="Cambria" pitchFamily="18" charset="0"/>
              </a:rPr>
              <a:t>2</a:t>
            </a:r>
            <a:r>
              <a:rPr lang="fr-FR" altLang="fr-FR" sz="2200" baseline="30000">
                <a:latin typeface="Cambria" pitchFamily="18" charset="0"/>
              </a:rPr>
              <a:t>ème</a:t>
            </a:r>
            <a:r>
              <a:rPr lang="fr-FR" altLang="fr-FR" sz="2200">
                <a:latin typeface="Cambria" pitchFamily="18" charset="0"/>
              </a:rPr>
              <a:t> registre </a:t>
            </a:r>
          </a:p>
          <a:p>
            <a:r>
              <a:rPr lang="fr-FR" altLang="fr-FR" sz="2200">
                <a:latin typeface="Cambria" pitchFamily="18" charset="0"/>
              </a:rPr>
              <a:t>« Le souverain de Lagash marche à la tête de son armée. Eannatum est vêtu de la jupe à mèches laineuses appelée </a:t>
            </a:r>
            <a:r>
              <a:rPr lang="fr-FR" altLang="fr-FR" sz="2200" i="1">
                <a:latin typeface="Cambria" pitchFamily="18" charset="0"/>
              </a:rPr>
              <a:t>kaunakès</a:t>
            </a:r>
            <a:r>
              <a:rPr lang="fr-FR" altLang="fr-FR" sz="2200">
                <a:latin typeface="Cambria" pitchFamily="18" charset="0"/>
              </a:rPr>
              <a:t>, recouverte partiellement par une tunique en laine passant sur l'épaule gauche. Il porte le casque à chignon, apanage des hauts personnages. Les soldats, casqués eux aussi et armés de longues piques, s'avancent en formation serrée, se protégeant mutuellement derrière de hauts boucliers rectangulaires. L'armée de Lagash triomphante piétine les cadavres des ennemis. » </a:t>
            </a:r>
            <a:r>
              <a:rPr lang="fr-FR" altLang="fr-FR" sz="800"/>
              <a:t>Patrick Pouysségur </a:t>
            </a:r>
            <a:endParaRPr lang="fr-FR" altLang="fr-FR" sz="800">
              <a:latin typeface="Cambr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23813" y="0"/>
            <a:ext cx="647700" cy="804863"/>
          </a:xfrm>
        </p:spPr>
        <p:txBody>
          <a:bodyPr/>
          <a:lstStyle/>
          <a:p>
            <a:r>
              <a:rPr lang="fr-FR" altLang="fr-FR" sz="5400" smtClean="0">
                <a:latin typeface="Cambria" pitchFamily="18" charset="0"/>
              </a:rPr>
              <a:t>2</a:t>
            </a:r>
            <a:endParaRPr lang="fr-FR" altLang="fr-FR" sz="5400" smtClean="0"/>
          </a:p>
        </p:txBody>
      </p:sp>
      <p:pic>
        <p:nvPicPr>
          <p:cNvPr id="23555" name="Picture 2" descr="File:Stele of Vultures detail 0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476250"/>
            <a:ext cx="3727450"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ZoneTexte 1"/>
          <p:cNvSpPr txBox="1">
            <a:spLocks noChangeArrowheads="1"/>
          </p:cNvSpPr>
          <p:nvPr/>
        </p:nvSpPr>
        <p:spPr bwMode="auto">
          <a:xfrm>
            <a:off x="827088" y="2924175"/>
            <a:ext cx="7416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fr-FR" altLang="fr-FR" sz="2400">
                <a:latin typeface="Cambria" pitchFamily="18" charset="0"/>
              </a:rPr>
              <a:t>3</a:t>
            </a:r>
            <a:r>
              <a:rPr lang="fr-FR" altLang="fr-FR" sz="2400" baseline="30000">
                <a:latin typeface="Cambria" pitchFamily="18" charset="0"/>
              </a:rPr>
              <a:t>ème</a:t>
            </a:r>
            <a:r>
              <a:rPr lang="fr-FR" altLang="fr-FR" sz="2400">
                <a:latin typeface="Cambria" pitchFamily="18" charset="0"/>
              </a:rPr>
              <a:t> registre </a:t>
            </a:r>
          </a:p>
          <a:p>
            <a:r>
              <a:rPr lang="fr-FR" altLang="fr-FR" sz="2400">
                <a:latin typeface="Cambria" pitchFamily="18" charset="0"/>
              </a:rPr>
              <a:t>« Les soldats marchent alignés sur deux colonnes derrière leur souverain monté sur un char. Ils tiennent leur pique relevée et la hache de guerre à l'épaule. Eannatum brandit lui aussi une longue pique ainsi qu'un sabre recourbé, une arme d'apparat. Il se tient debout sur un char à quatre roues pourvu d'un haut tablier frontal duquel émergent des javelots rangés dans un carquois. » </a:t>
            </a:r>
            <a:r>
              <a:rPr lang="fr-FR" altLang="fr-FR" sz="800"/>
              <a:t>Patrick Pouysségur </a:t>
            </a:r>
            <a:endParaRPr lang="fr-FR" altLang="fr-FR" sz="800">
              <a:latin typeface="Cambr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38138"/>
            <a:ext cx="6191250" cy="618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C:\Documents and Settings\sylvie\Bureau\temp.orient\MeskalamdugHelmetbl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38" y="1236663"/>
            <a:ext cx="3076575" cy="280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ZoneTexte 6"/>
          <p:cNvSpPr txBox="1">
            <a:spLocks noChangeArrowheads="1"/>
          </p:cNvSpPr>
          <p:nvPr/>
        </p:nvSpPr>
        <p:spPr bwMode="auto">
          <a:xfrm>
            <a:off x="323850" y="4941888"/>
            <a:ext cx="30765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fr-FR" altLang="fr-FR" sz="2400">
                <a:latin typeface="Cambria" pitchFamily="18" charset="0"/>
              </a:rPr>
              <a:t>Casque du roi d’Ur, cité proche de Lagash. (Muséum de Bagdad)</a:t>
            </a:r>
          </a:p>
          <a:p>
            <a:endParaRPr lang="fr-FR" altLang="fr-FR" sz="1800"/>
          </a:p>
        </p:txBody>
      </p:sp>
      <p:pic>
        <p:nvPicPr>
          <p:cNvPr id="3" name="Picture 4" descr="C:\Documents and Settings\sylvie\Bureau\temp.orient\ph0205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1204913"/>
            <a:ext cx="5118100"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a:spLocks noChangeArrowheads="1"/>
          </p:cNvSpPr>
          <p:nvPr/>
        </p:nvSpPr>
        <p:spPr bwMode="auto">
          <a:xfrm>
            <a:off x="3851275" y="4941888"/>
            <a:ext cx="51196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fr-FR" altLang="fr-FR" sz="2400">
                <a:latin typeface="Cambria" pitchFamily="18" charset="0"/>
              </a:rPr>
              <a:t>Étendard d’Ur, petit coffre en bois incrusté de lapis-lazuli, qui montre le même type de char réservé au roi.  (British muséum)</a:t>
            </a:r>
          </a:p>
          <a:p>
            <a:endParaRPr lang="fr-FR" altLang="fr-FR" sz="240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500063"/>
            <a:ext cx="2962275" cy="5376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ZoneTexte 5"/>
          <p:cNvSpPr txBox="1">
            <a:spLocks noChangeArrowheads="1"/>
          </p:cNvSpPr>
          <p:nvPr/>
        </p:nvSpPr>
        <p:spPr bwMode="auto">
          <a:xfrm>
            <a:off x="249238" y="5876925"/>
            <a:ext cx="2962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fr-FR" altLang="fr-FR" sz="1800">
                <a:latin typeface="Cambria" pitchFamily="18" charset="0"/>
              </a:rPr>
              <a:t>Statue de l’intendant Ebih-il, portant le kaunakès, musée du Louvre </a:t>
            </a:r>
          </a:p>
        </p:txBody>
      </p:sp>
      <p:grpSp>
        <p:nvGrpSpPr>
          <p:cNvPr id="11" name="Groupe 10"/>
          <p:cNvGrpSpPr>
            <a:grpSpLocks/>
          </p:cNvGrpSpPr>
          <p:nvPr/>
        </p:nvGrpSpPr>
        <p:grpSpPr bwMode="auto">
          <a:xfrm>
            <a:off x="6442075" y="503238"/>
            <a:ext cx="2543175" cy="6159500"/>
            <a:chOff x="6441825" y="503920"/>
            <a:chExt cx="2543250" cy="6158182"/>
          </a:xfrm>
        </p:grpSpPr>
        <p:pic>
          <p:nvPicPr>
            <p:cNvPr id="266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175" y="503920"/>
              <a:ext cx="2059551"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34" name="ZoneTexte 6"/>
            <p:cNvSpPr txBox="1">
              <a:spLocks noChangeArrowheads="1"/>
            </p:cNvSpPr>
            <p:nvPr/>
          </p:nvSpPr>
          <p:spPr bwMode="auto">
            <a:xfrm>
              <a:off x="6441825" y="6015771"/>
              <a:ext cx="2543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fr-FR" altLang="fr-FR" sz="1800">
                  <a:latin typeface="Cambria" pitchFamily="18" charset="0"/>
                </a:rPr>
                <a:t>Balenciaga s/s2013, en référence au kaunakès</a:t>
              </a:r>
            </a:p>
          </p:txBody>
        </p:sp>
      </p:grpSp>
      <p:grpSp>
        <p:nvGrpSpPr>
          <p:cNvPr id="10" name="Groupe 9"/>
          <p:cNvGrpSpPr>
            <a:grpSpLocks/>
          </p:cNvGrpSpPr>
          <p:nvPr/>
        </p:nvGrpSpPr>
        <p:grpSpPr bwMode="auto">
          <a:xfrm>
            <a:off x="3779838" y="500063"/>
            <a:ext cx="2376487" cy="6300787"/>
            <a:chOff x="3779912" y="499728"/>
            <a:chExt cx="2376264" cy="6300874"/>
          </a:xfrm>
        </p:grpSpPr>
        <p:pic>
          <p:nvPicPr>
            <p:cNvPr id="2663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4104" y="499728"/>
              <a:ext cx="2133255"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2" name="ZoneTexte 7"/>
            <p:cNvSpPr txBox="1">
              <a:spLocks noChangeArrowheads="1"/>
            </p:cNvSpPr>
            <p:nvPr/>
          </p:nvSpPr>
          <p:spPr bwMode="auto">
            <a:xfrm>
              <a:off x="3779912" y="5877272"/>
              <a:ext cx="237626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fr-FR" altLang="fr-FR" sz="1800">
                  <a:latin typeface="Cambria" pitchFamily="18" charset="0"/>
                </a:rPr>
                <a:t>Pedro Lourenco F/W 2013 / jupe type kaunakes</a:t>
              </a:r>
            </a:p>
          </p:txBody>
        </p:sp>
      </p:grpSp>
      <p:sp>
        <p:nvSpPr>
          <p:cNvPr id="26630" name="ZoneTexte 8"/>
          <p:cNvSpPr txBox="1">
            <a:spLocks noChangeArrowheads="1"/>
          </p:cNvSpPr>
          <p:nvPr/>
        </p:nvSpPr>
        <p:spPr bwMode="auto">
          <a:xfrm>
            <a:off x="468313" y="0"/>
            <a:ext cx="3598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fr-FR" altLang="fr-FR" sz="2800">
                <a:solidFill>
                  <a:schemeClr val="bg1"/>
                </a:solidFill>
                <a:latin typeface="Cambria" pitchFamily="18" charset="0"/>
              </a:rPr>
              <a:t>Clin d’œil de la mode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3" y="765175"/>
            <a:ext cx="7750175" cy="532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675" y="260350"/>
            <a:ext cx="3154363" cy="217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5" name="ZoneTexte 3"/>
          <p:cNvSpPr txBox="1">
            <a:spLocks noChangeArrowheads="1"/>
          </p:cNvSpPr>
          <p:nvPr/>
        </p:nvSpPr>
        <p:spPr bwMode="auto">
          <a:xfrm>
            <a:off x="566738" y="2708275"/>
            <a:ext cx="79930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fr-FR" altLang="fr-FR" sz="2400">
                <a:latin typeface="Cambria" pitchFamily="18" charset="0"/>
              </a:rPr>
              <a:t>4</a:t>
            </a:r>
            <a:r>
              <a:rPr lang="fr-FR" altLang="fr-FR" sz="2400" baseline="30000">
                <a:latin typeface="Cambria" pitchFamily="18" charset="0"/>
              </a:rPr>
              <a:t>ème</a:t>
            </a:r>
            <a:r>
              <a:rPr lang="fr-FR" altLang="fr-FR" sz="2400">
                <a:latin typeface="Cambria" pitchFamily="18" charset="0"/>
              </a:rPr>
              <a:t> registre (qui n’a pas été présenté aux élèves)</a:t>
            </a:r>
          </a:p>
          <a:p>
            <a:r>
              <a:rPr lang="fr-FR" altLang="fr-FR" sz="2400">
                <a:latin typeface="Cambria" pitchFamily="18" charset="0"/>
              </a:rPr>
              <a:t>« Très fragmentaire, il illustre les cérémonies funéraires. Pour ensevelir les cadavres amoncelés de leurs camarades, les soldats de Lagash gravissent une échelle en portant sur la tête un panier rempli de terre. Des animaux, dont un taureau couché sur le dos et ligoté, sont prêts à être immolés tandis qu’un prêtre en nudité rituelle fait des libations devant un personnage assis dont il ne reste plus que les pieds, soit le roi, soit le dieu de la cité. » </a:t>
            </a:r>
            <a:r>
              <a:rPr lang="fr-FR" altLang="fr-FR" sz="800">
                <a:latin typeface="Cambria" pitchFamily="18" charset="0"/>
              </a:rPr>
              <a:t>Patrick Pouysségur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7088" y="692150"/>
            <a:ext cx="2473325" cy="232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390525" y="3357563"/>
            <a:ext cx="8424863" cy="3046412"/>
          </a:xfrm>
          <a:prstGeom prst="rect">
            <a:avLst/>
          </a:prstGeom>
          <a:noFill/>
        </p:spPr>
        <p:txBody>
          <a:bodyPr>
            <a:spAutoFit/>
          </a:bodyPr>
          <a:lstStyle/>
          <a:p>
            <a:pPr>
              <a:defRPr/>
            </a:pPr>
            <a:r>
              <a:rPr lang="fr-FR" sz="2400" dirty="0">
                <a:latin typeface="Cambria" panose="02040503050406030204" pitchFamily="18" charset="0"/>
              </a:rPr>
              <a:t>« Le dieu Ningirsu, reconnaissable à sa très grande taille, tient dans sa main gauche son animal attribut, l'aigle léontocéphale Imdugud</a:t>
            </a:r>
            <a:r>
              <a:rPr lang="fr-FR" sz="2400" dirty="0">
                <a:effectLst>
                  <a:outerShdw blurRad="38100" dist="38100" dir="2700000" algn="tl">
                    <a:srgbClr val="000000">
                      <a:alpha val="43137"/>
                    </a:srgbClr>
                  </a:outerShdw>
                </a:effectLst>
                <a:latin typeface="Cambria" panose="02040503050406030204" pitchFamily="18" charset="0"/>
              </a:rPr>
              <a:t>. </a:t>
            </a:r>
            <a:r>
              <a:rPr lang="fr-FR" sz="2400" dirty="0">
                <a:latin typeface="Cambria" panose="02040503050406030204" pitchFamily="18" charset="0"/>
              </a:rPr>
              <a:t>Celui-ci tient dans ses serres deux lions formant les poignées d'un grand filet dans lequel sont entassés des hommes. Il s'agit là des ennemis de Lagash, capturés lors de la bataille et offerts à Ningirsu. Ce dernier, de sa main droite assène un coup de massue sur la tête de l'un d'entre eux dont la tête dépassait du filet, le roi d'Umma. » </a:t>
            </a:r>
            <a:r>
              <a:rPr lang="fr-FR" sz="800" dirty="0">
                <a:latin typeface="Cambria" panose="02040503050406030204" pitchFamily="18" charset="0"/>
              </a:rPr>
              <a:t>Patrick Pouysségur </a:t>
            </a:r>
            <a:endParaRPr lang="fr-FR" sz="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p:nvPr>
        </p:nvSpPr>
        <p:spPr/>
        <p:txBody>
          <a:bodyPr/>
          <a:lstStyle/>
          <a:p>
            <a:pPr marL="0" indent="0">
              <a:buFontTx/>
              <a:buNone/>
              <a:defRPr/>
            </a:pPr>
            <a:endParaRPr lang="fr-FR" dirty="0" smtClean="0">
              <a:latin typeface="Cambria" panose="02040503050406030204" pitchFamily="18" charset="0"/>
            </a:endParaRPr>
          </a:p>
          <a:p>
            <a:pPr marL="0" indent="0">
              <a:buFontTx/>
              <a:buNone/>
              <a:defRPr/>
            </a:pPr>
            <a:r>
              <a:rPr lang="fr-FR" dirty="0" smtClean="0">
                <a:latin typeface="Cambria" panose="02040503050406030204" pitchFamily="18" charset="0"/>
              </a:rPr>
              <a:t>Le reste de la face « mythologique », très lacunaire, semble évoquer la présence aux côtés du dieu triomphant d'une déesse, sans doute Nanshe, l'épouse de Ningirsu, également associée à l'aigle léontocéphale. Le registre inférieur laisse entrevoir le dieu sur un char, en compagnie de la même déesse. </a:t>
            </a:r>
          </a:p>
          <a:p>
            <a:pPr>
              <a:defRPr/>
            </a:pP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77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138" y="2667000"/>
            <a:ext cx="61817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77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r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52400" y="0"/>
            <a:ext cx="8766175" cy="1957388"/>
          </a:xfrm>
        </p:spPr>
      </p:pic>
      <p:sp>
        <p:nvSpPr>
          <p:cNvPr id="3" name="Espace réservé du contenu 2"/>
          <p:cNvSpPr>
            <a:spLocks noGrp="1"/>
          </p:cNvSpPr>
          <p:nvPr>
            <p:ph idx="1"/>
          </p:nvPr>
        </p:nvSpPr>
        <p:spPr/>
        <p:txBody>
          <a:bodyPr/>
          <a:lstStyle/>
          <a:p>
            <a:pPr marL="0" indent="0">
              <a:buFontTx/>
              <a:buNone/>
              <a:defRPr/>
            </a:pPr>
            <a:r>
              <a:rPr lang="fr-FR" sz="2600" dirty="0" smtClean="0">
                <a:latin typeface="Cambria" panose="02040503050406030204" pitchFamily="18" charset="0"/>
                <a:ea typeface="Verdana" panose="020B0604030504040204" pitchFamily="34" charset="0"/>
                <a:cs typeface="Verdana" panose="020B0604030504040204" pitchFamily="34" charset="0"/>
              </a:rPr>
              <a:t>L’étude de la stèle des vautours est appréhendée sous plusieurs angles : </a:t>
            </a:r>
          </a:p>
          <a:p>
            <a:pPr>
              <a:buFontTx/>
              <a:buChar char="-"/>
              <a:defRPr/>
            </a:pPr>
            <a:r>
              <a:rPr lang="fr-FR" sz="2600" dirty="0" smtClean="0">
                <a:latin typeface="Cambria" panose="02040503050406030204" pitchFamily="18" charset="0"/>
                <a:ea typeface="Verdana" panose="020B0604030504040204" pitchFamily="34" charset="0"/>
                <a:cs typeface="Verdana" panose="020B0604030504040204" pitchFamily="34" charset="0"/>
              </a:rPr>
              <a:t>épistémologique (réflexion sur les sources en histoire)</a:t>
            </a:r>
          </a:p>
          <a:p>
            <a:pPr>
              <a:buFontTx/>
              <a:buChar char="-"/>
              <a:defRPr/>
            </a:pPr>
            <a:r>
              <a:rPr lang="fr-FR" sz="2600" dirty="0" smtClean="0">
                <a:latin typeface="Cambria" panose="02040503050406030204" pitchFamily="18" charset="0"/>
                <a:ea typeface="Verdana" panose="020B0604030504040204" pitchFamily="34" charset="0"/>
                <a:cs typeface="Verdana" panose="020B0604030504040204" pitchFamily="34" charset="0"/>
              </a:rPr>
              <a:t>historique (première stèle historiée connue – écriture = témoignage, commémoration)</a:t>
            </a:r>
          </a:p>
          <a:p>
            <a:pPr>
              <a:buFontTx/>
              <a:buChar char="-"/>
              <a:defRPr/>
            </a:pPr>
            <a:r>
              <a:rPr lang="fr-FR" sz="2600" dirty="0">
                <a:latin typeface="Cambria" panose="02040503050406030204" pitchFamily="18" charset="0"/>
                <a:ea typeface="Verdana" panose="020B0604030504040204" pitchFamily="34" charset="0"/>
                <a:cs typeface="Verdana" panose="020B0604030504040204" pitchFamily="34" charset="0"/>
              </a:rPr>
              <a:t>p</a:t>
            </a:r>
            <a:r>
              <a:rPr lang="fr-FR" sz="2600" dirty="0" smtClean="0">
                <a:latin typeface="Cambria" panose="02040503050406030204" pitchFamily="18" charset="0"/>
                <a:ea typeface="Verdana" panose="020B0604030504040204" pitchFamily="34" charset="0"/>
                <a:cs typeface="Verdana" panose="020B0604030504040204" pitchFamily="34" charset="0"/>
              </a:rPr>
              <a:t>olitique (un conflit frontalier entre deux cités-Etat) </a:t>
            </a:r>
          </a:p>
          <a:p>
            <a:pPr>
              <a:buFontTx/>
              <a:buChar char="-"/>
              <a:defRPr/>
            </a:pPr>
            <a:r>
              <a:rPr lang="fr-FR" sz="2600" dirty="0" smtClean="0">
                <a:latin typeface="Cambria" panose="02040503050406030204" pitchFamily="18" charset="0"/>
                <a:ea typeface="Verdana" panose="020B0604030504040204" pitchFamily="34" charset="0"/>
                <a:cs typeface="Verdana" panose="020B0604030504040204" pitchFamily="34" charset="0"/>
              </a:rPr>
              <a:t>économique (un conflit pour le contrôle d’une zone irriguée ) </a:t>
            </a:r>
          </a:p>
          <a:p>
            <a:pPr>
              <a:buFontTx/>
              <a:buChar char="-"/>
              <a:defRPr/>
            </a:pPr>
            <a:r>
              <a:rPr lang="fr-FR" sz="2600" dirty="0" smtClean="0">
                <a:latin typeface="Cambria" panose="02040503050406030204" pitchFamily="18" charset="0"/>
                <a:ea typeface="Verdana" panose="020B0604030504040204" pitchFamily="34" charset="0"/>
                <a:cs typeface="Verdana" panose="020B0604030504040204" pitchFamily="34" charset="0"/>
              </a:rPr>
              <a:t>religieux (remerciement envers le dieu protecteur) </a:t>
            </a:r>
          </a:p>
          <a:p>
            <a:pPr>
              <a:buFontTx/>
              <a:buChar char="-"/>
              <a:defRPr/>
            </a:pPr>
            <a:r>
              <a:rPr lang="fr-FR" sz="2600" dirty="0" smtClean="0">
                <a:latin typeface="Cambria" panose="02040503050406030204" pitchFamily="18" charset="0"/>
                <a:ea typeface="Verdana" panose="020B0604030504040204" pitchFamily="34" charset="0"/>
                <a:cs typeface="Verdana" panose="020B0604030504040204" pitchFamily="34" charset="0"/>
              </a:rPr>
              <a:t>artistique et esthétique (stèle historiée et épigraphiée) </a:t>
            </a:r>
          </a:p>
          <a:p>
            <a:pPr marL="0" indent="0">
              <a:buFontTx/>
              <a:buNone/>
              <a:defRPr/>
            </a:pPr>
            <a:endParaRPr lang="fr-FR"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p:txBody>
          <a:bodyPr/>
          <a:lstStyle/>
          <a:p>
            <a:r>
              <a:rPr lang="fr-FR" altLang="fr-FR" smtClean="0">
                <a:latin typeface="Cambria" pitchFamily="18" charset="0"/>
              </a:rPr>
              <a:t>Contextualisation </a:t>
            </a:r>
          </a:p>
        </p:txBody>
      </p:sp>
      <p:sp>
        <p:nvSpPr>
          <p:cNvPr id="32771" name="Espace réservé du contenu 1"/>
          <p:cNvSpPr>
            <a:spLocks noGrp="1"/>
          </p:cNvSpPr>
          <p:nvPr>
            <p:ph idx="1"/>
          </p:nvPr>
        </p:nvSpPr>
        <p:spPr/>
        <p:txBody>
          <a:bodyPr/>
          <a:lstStyle/>
          <a:p>
            <a:pPr>
              <a:buFontTx/>
              <a:buChar char="-"/>
            </a:pPr>
            <a:r>
              <a:rPr lang="fr-FR" altLang="fr-FR" smtClean="0">
                <a:latin typeface="Cambria" pitchFamily="18" charset="0"/>
              </a:rPr>
              <a:t>Situer dans l’espace</a:t>
            </a:r>
          </a:p>
          <a:p>
            <a:pPr>
              <a:buFontTx/>
              <a:buChar char="-"/>
            </a:pPr>
            <a:r>
              <a:rPr lang="fr-FR" altLang="fr-FR" smtClean="0">
                <a:latin typeface="Cambria" pitchFamily="18" charset="0"/>
              </a:rPr>
              <a:t>Situer dans le temps</a:t>
            </a:r>
          </a:p>
          <a:p>
            <a:pPr>
              <a:buFontTx/>
              <a:buChar char="-"/>
            </a:pPr>
            <a:r>
              <a:rPr lang="fr-FR" altLang="fr-FR" smtClean="0">
                <a:latin typeface="Cambria" pitchFamily="18" charset="0"/>
              </a:rPr>
              <a:t>Mise en perspective historique</a:t>
            </a:r>
          </a:p>
          <a:p>
            <a:pPr>
              <a:buFontTx/>
              <a:buChar char="-"/>
            </a:pPr>
            <a:r>
              <a:rPr lang="fr-FR" altLang="fr-FR" smtClean="0">
                <a:latin typeface="Cambria" pitchFamily="18" charset="0"/>
              </a:rPr>
              <a:t>Problématisation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te de l`Orient ancien, Mésopotamie et Egypte, au IIIè millénaire avant JC, histoire, cours, Last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04813"/>
            <a:ext cx="8208963" cy="6148387"/>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115888"/>
            <a:ext cx="8478837" cy="6573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p:cNvSpPr/>
          <p:nvPr/>
        </p:nvSpPr>
        <p:spPr>
          <a:xfrm>
            <a:off x="4787900" y="1557338"/>
            <a:ext cx="647700" cy="935037"/>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 name="Ellipse 4"/>
          <p:cNvSpPr/>
          <p:nvPr/>
        </p:nvSpPr>
        <p:spPr>
          <a:xfrm rot="18539941">
            <a:off x="4090987" y="1770063"/>
            <a:ext cx="701675" cy="179705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8" name="Ellipse 7"/>
          <p:cNvSpPr/>
          <p:nvPr/>
        </p:nvSpPr>
        <p:spPr>
          <a:xfrm>
            <a:off x="6011863" y="3403600"/>
            <a:ext cx="1728787" cy="6731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9" name="Rectangle à coins arrondis 8"/>
          <p:cNvSpPr/>
          <p:nvPr/>
        </p:nvSpPr>
        <p:spPr>
          <a:xfrm>
            <a:off x="2771775" y="1268413"/>
            <a:ext cx="2339975" cy="4318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nvGrpSpPr>
          <p:cNvPr id="11" name="Groupe 10"/>
          <p:cNvGrpSpPr>
            <a:grpSpLocks/>
          </p:cNvGrpSpPr>
          <p:nvPr/>
        </p:nvGrpSpPr>
        <p:grpSpPr bwMode="auto">
          <a:xfrm>
            <a:off x="0" y="0"/>
            <a:ext cx="9144000" cy="6858000"/>
            <a:chOff x="0" y="0"/>
            <a:chExt cx="9144001" cy="6858000"/>
          </a:xfrm>
        </p:grpSpPr>
        <p:pic>
          <p:nvPicPr>
            <p:cNvPr id="33804" name="Picture 3" descr="C:\Documents and Settings\sylvie\Bureau\temp.orient\euphra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2" descr="C:\Documents and Settings\sylvie\Bureau\temp.orient\tigre_rivie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0"/>
              <a:ext cx="4571999"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228975"/>
              <a:ext cx="9144001"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Rectangle 9"/>
          <p:cNvSpPr>
            <a:spLocks noChangeArrowheads="1"/>
          </p:cNvSpPr>
          <p:nvPr/>
        </p:nvSpPr>
        <p:spPr bwMode="auto">
          <a:xfrm>
            <a:off x="0" y="44450"/>
            <a:ext cx="376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altLang="fr-FR" sz="2800"/>
              <a:t>L’Euphrate aujourd’hui</a:t>
            </a:r>
          </a:p>
        </p:txBody>
      </p:sp>
      <p:sp>
        <p:nvSpPr>
          <p:cNvPr id="16" name="Rectangle 15"/>
          <p:cNvSpPr>
            <a:spLocks noChangeArrowheads="1"/>
          </p:cNvSpPr>
          <p:nvPr/>
        </p:nvSpPr>
        <p:spPr bwMode="auto">
          <a:xfrm>
            <a:off x="4938713" y="0"/>
            <a:ext cx="3448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altLang="fr-FR" sz="2800"/>
              <a:t>Le Tigre aujourd’hui</a:t>
            </a:r>
          </a:p>
        </p:txBody>
      </p:sp>
      <p:sp>
        <p:nvSpPr>
          <p:cNvPr id="17" name="Rectangle 16"/>
          <p:cNvSpPr>
            <a:spLocks noChangeArrowheads="1"/>
          </p:cNvSpPr>
          <p:nvPr/>
        </p:nvSpPr>
        <p:spPr bwMode="auto">
          <a:xfrm>
            <a:off x="74613" y="3403600"/>
            <a:ext cx="75898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altLang="fr-FR" sz="2800"/>
              <a:t>Agriculture irriguée dans une oasis aujourd’hui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P spid="9" grpId="0" animBg="1"/>
      <p:bldP spid="10" grpId="0"/>
      <p:bldP spid="16"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33375"/>
            <a:ext cx="8748712" cy="189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87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524125"/>
            <a:ext cx="8748712" cy="214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lèche vers le haut 4"/>
          <p:cNvSpPr/>
          <p:nvPr/>
        </p:nvSpPr>
        <p:spPr>
          <a:xfrm>
            <a:off x="1527175" y="4133850"/>
            <a:ext cx="484188" cy="1382713"/>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 name="ZoneTexte 5"/>
          <p:cNvSpPr txBox="1">
            <a:spLocks noChangeArrowheads="1"/>
          </p:cNvSpPr>
          <p:nvPr/>
        </p:nvSpPr>
        <p:spPr bwMode="auto">
          <a:xfrm>
            <a:off x="261938" y="5530850"/>
            <a:ext cx="3014662" cy="9540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a:r>
              <a:rPr lang="fr-FR" altLang="fr-FR" sz="2800">
                <a:latin typeface="Cambria" pitchFamily="18" charset="0"/>
              </a:rPr>
              <a:t>Stèle des vautours</a:t>
            </a:r>
          </a:p>
          <a:p>
            <a:pPr algn="ctr"/>
            <a:r>
              <a:rPr lang="fr-FR" altLang="fr-FR" sz="2800">
                <a:latin typeface="Cambria" pitchFamily="18" charset="0"/>
              </a:rPr>
              <a:t>2450 av. J.-C.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8787"/>
                                        </p:tgtEl>
                                        <p:attrNameLst>
                                          <p:attrName>style.visibility</p:attrName>
                                        </p:attrNameLst>
                                      </p:cBhvr>
                                      <p:to>
                                        <p:strVal val="visible"/>
                                      </p:to>
                                    </p:set>
                                    <p:anim calcmode="lin" valueType="num">
                                      <p:cBhvr additive="base">
                                        <p:cTn id="7" dur="500" fill="hold"/>
                                        <p:tgtEl>
                                          <p:spTgt spid="118787"/>
                                        </p:tgtEl>
                                        <p:attrNameLst>
                                          <p:attrName>ppt_x</p:attrName>
                                        </p:attrNameLst>
                                      </p:cBhvr>
                                      <p:tavLst>
                                        <p:tav tm="0">
                                          <p:val>
                                            <p:strVal val="#ppt_x"/>
                                          </p:val>
                                        </p:tav>
                                        <p:tav tm="100000">
                                          <p:val>
                                            <p:strVal val="#ppt_x"/>
                                          </p:val>
                                        </p:tav>
                                      </p:tavLst>
                                    </p:anim>
                                    <p:anim calcmode="lin" valueType="num">
                                      <p:cBhvr additive="base">
                                        <p:cTn id="8" dur="500" fill="hold"/>
                                        <p:tgtEl>
                                          <p:spTgt spid="11878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contenu 1"/>
          <p:cNvSpPr>
            <a:spLocks noGrp="1"/>
          </p:cNvSpPr>
          <p:nvPr>
            <p:ph/>
          </p:nvPr>
        </p:nvSpPr>
        <p:spPr>
          <a:xfrm>
            <a:off x="457200" y="188913"/>
            <a:ext cx="8229600" cy="6151562"/>
          </a:xfrm>
        </p:spPr>
        <p:txBody>
          <a:bodyPr/>
          <a:lstStyle/>
          <a:p>
            <a:pPr marL="0" indent="0">
              <a:buFontTx/>
              <a:buNone/>
            </a:pPr>
            <a:r>
              <a:rPr lang="fr-FR" altLang="fr-FR" sz="2400" i="1" smtClean="0">
                <a:latin typeface="Cambria" pitchFamily="18" charset="0"/>
              </a:rPr>
              <a:t>C’est l’époque des cités-Etat en Mésopotamie (période des dynasties archaïques). Les villes de Mésopotamie du Sud, très proches les unes des autres, s'égrenaient le long du Tigre, de l'Euphrate. La cité-Etat d’Umma se trouvait en amont, à une trentaine de kilomètres de la cité de Lagash sur un bras du Tigre. </a:t>
            </a:r>
          </a:p>
          <a:p>
            <a:pPr marL="0" indent="0">
              <a:buFontTx/>
              <a:buNone/>
            </a:pPr>
            <a:r>
              <a:rPr lang="fr-FR" altLang="fr-FR" sz="2400" i="1" smtClean="0">
                <a:latin typeface="Cambria" pitchFamily="18" charset="0"/>
              </a:rPr>
              <a:t>Le conflit entre les deux cités a eu pour objet le contrôle d’une zone de culture irriguée. Dans une région désertique, le conflit foncier est nécessairement lié à l’eau. Les deux cités en appelèrent d’abord vers  -2 500 à l’arbitrage de Messalim, roi de Kish, qui dominait alors la basse Mésopotamie. Ce dernier trancha en faveur de Lagash. Par la suite , cet accord ne fut sans doute pas respecté et les deux cités s’affrontèrent. </a:t>
            </a:r>
          </a:p>
          <a:p>
            <a:pPr marL="0" indent="0">
              <a:buFontTx/>
              <a:buNone/>
            </a:pPr>
            <a:r>
              <a:rPr lang="fr-FR" altLang="fr-FR" sz="2400" i="1" smtClean="0">
                <a:latin typeface="Cambria" pitchFamily="18" charset="0"/>
              </a:rPr>
              <a:t>Le roi de Lagash commémora sa victoire sur la stèle des Vautours mais choisit cependant de laisser les habitants d’Umma d’exploiter cette terre contre loyer, que le roi d’Umma promit de payer en jurant par six dieux différents .</a:t>
            </a:r>
          </a:p>
          <a:p>
            <a:pPr marL="0" indent="0">
              <a:buFontTx/>
              <a:buNone/>
            </a:pPr>
            <a:endParaRPr lang="fr-FR" altLang="fr-FR" smtClean="0"/>
          </a:p>
        </p:txBody>
      </p:sp>
      <p:sp>
        <p:nvSpPr>
          <p:cNvPr id="35843" name="ZoneTexte 2"/>
          <p:cNvSpPr txBox="1">
            <a:spLocks noChangeArrowheads="1"/>
          </p:cNvSpPr>
          <p:nvPr/>
        </p:nvSpPr>
        <p:spPr bwMode="auto">
          <a:xfrm>
            <a:off x="7248525" y="6596063"/>
            <a:ext cx="18954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r"/>
            <a:r>
              <a:rPr lang="fr-FR" altLang="fr-FR" sz="1100"/>
              <a:t>V. Andréassian, J. Margat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188913"/>
            <a:ext cx="8229600" cy="5937250"/>
          </a:xfrm>
        </p:spPr>
        <p:txBody>
          <a:bodyPr/>
          <a:lstStyle/>
          <a:p>
            <a:pPr marL="0" indent="0">
              <a:buFontTx/>
              <a:buNone/>
              <a:defRPr/>
            </a:pPr>
            <a:r>
              <a:rPr lang="fr-FR" dirty="0" smtClean="0">
                <a:latin typeface="Cambria" panose="02040503050406030204" pitchFamily="18" charset="0"/>
              </a:rPr>
              <a:t>L’étude de la </a:t>
            </a:r>
            <a:r>
              <a:rPr lang="fr-FR" dirty="0">
                <a:latin typeface="Cambria" panose="02040503050406030204" pitchFamily="18" charset="0"/>
              </a:rPr>
              <a:t>stèle </a:t>
            </a:r>
            <a:r>
              <a:rPr lang="fr-FR" dirty="0" smtClean="0">
                <a:latin typeface="Cambria" panose="02040503050406030204" pitchFamily="18" charset="0"/>
              </a:rPr>
              <a:t>permet donc d’aborder : </a:t>
            </a:r>
          </a:p>
          <a:p>
            <a:pPr>
              <a:buFontTx/>
              <a:buChar char="-"/>
              <a:defRPr/>
            </a:pPr>
            <a:r>
              <a:rPr lang="fr-FR" dirty="0" smtClean="0">
                <a:latin typeface="Cambria" panose="02040503050406030204" pitchFamily="18" charset="0"/>
              </a:rPr>
              <a:t>la </a:t>
            </a:r>
            <a:r>
              <a:rPr lang="fr-FR" b="1" dirty="0" smtClean="0">
                <a:latin typeface="Cambria" panose="02040503050406030204" pitchFamily="18" charset="0"/>
              </a:rPr>
              <a:t>notion de l’Etat</a:t>
            </a:r>
            <a:r>
              <a:rPr lang="fr-FR" dirty="0" smtClean="0">
                <a:latin typeface="Cambria" panose="02040503050406030204" pitchFamily="18" charset="0"/>
              </a:rPr>
              <a:t> </a:t>
            </a:r>
            <a:r>
              <a:rPr lang="fr-FR" dirty="0">
                <a:latin typeface="Cambria" panose="02040503050406030204" pitchFamily="18" charset="0"/>
              </a:rPr>
              <a:t>au travers </a:t>
            </a:r>
            <a:r>
              <a:rPr lang="fr-FR" dirty="0" smtClean="0">
                <a:latin typeface="Cambria" panose="02040503050406030204" pitchFamily="18" charset="0"/>
              </a:rPr>
              <a:t>de la représentation du roi et de ses pouvoirs militaires, religieux (et fiscaux, perception d’un impôt) ;</a:t>
            </a:r>
          </a:p>
          <a:p>
            <a:pPr>
              <a:buFontTx/>
              <a:buChar char="-"/>
              <a:defRPr/>
            </a:pPr>
            <a:r>
              <a:rPr lang="fr-FR" dirty="0" smtClean="0">
                <a:latin typeface="Cambria" panose="02040503050406030204" pitchFamily="18" charset="0"/>
              </a:rPr>
              <a:t>la </a:t>
            </a:r>
            <a:r>
              <a:rPr lang="fr-FR" dirty="0">
                <a:latin typeface="Cambria" panose="02040503050406030204" pitchFamily="18" charset="0"/>
              </a:rPr>
              <a:t>perception du </a:t>
            </a:r>
            <a:r>
              <a:rPr lang="fr-FR" b="1" dirty="0">
                <a:latin typeface="Cambria" panose="02040503050406030204" pitchFamily="18" charset="0"/>
              </a:rPr>
              <a:t>sacré </a:t>
            </a:r>
            <a:r>
              <a:rPr lang="fr-FR" dirty="0" smtClean="0">
                <a:latin typeface="Cambria" panose="02040503050406030204" pitchFamily="18" charset="0"/>
              </a:rPr>
              <a:t>à travers le représentation du dieu tutélaire, </a:t>
            </a:r>
            <a:r>
              <a:rPr lang="fr-FR" dirty="0">
                <a:latin typeface="Cambria" panose="02040503050406030204" pitchFamily="18" charset="0"/>
              </a:rPr>
              <a:t>des rites </a:t>
            </a:r>
            <a:r>
              <a:rPr lang="fr-FR" dirty="0" smtClean="0">
                <a:latin typeface="Cambria" panose="02040503050406030204" pitchFamily="18" charset="0"/>
              </a:rPr>
              <a:t>funéraires, et son lien avec le politique ;</a:t>
            </a:r>
          </a:p>
          <a:p>
            <a:pPr>
              <a:buFontTx/>
              <a:buChar char="-"/>
              <a:defRPr/>
            </a:pPr>
            <a:r>
              <a:rPr lang="fr-FR" dirty="0" smtClean="0">
                <a:latin typeface="Cambria" panose="02040503050406030204" pitchFamily="18" charset="0"/>
              </a:rPr>
              <a:t>la richesse des productions artistiques ;</a:t>
            </a:r>
          </a:p>
          <a:p>
            <a:pPr>
              <a:buFontTx/>
              <a:buChar char="-"/>
              <a:defRPr/>
            </a:pPr>
            <a:r>
              <a:rPr lang="fr-FR" dirty="0" smtClean="0">
                <a:latin typeface="Cambria" panose="02040503050406030204" pitchFamily="18" charset="0"/>
              </a:rPr>
              <a:t>le rôle de </a:t>
            </a:r>
            <a:r>
              <a:rPr lang="fr-FR" b="1" dirty="0" smtClean="0">
                <a:latin typeface="Cambria" panose="02040503050406030204" pitchFamily="18" charset="0"/>
              </a:rPr>
              <a:t>l’écriture, </a:t>
            </a:r>
            <a:r>
              <a:rPr lang="fr-FR" dirty="0" smtClean="0">
                <a:latin typeface="Cambria" panose="02040503050406030204" pitchFamily="18" charset="0"/>
              </a:rPr>
              <a:t>qui se fait ici vecteur de l’idéologie royale, des croyances religieuses et support de poésie.</a:t>
            </a:r>
          </a:p>
          <a:p>
            <a:pPr marL="0" indent="0">
              <a:buFontTx/>
              <a:buNone/>
              <a:defRPr/>
            </a:pPr>
            <a:r>
              <a:rPr lang="fr-FR" dirty="0" smtClean="0">
                <a:latin typeface="Cambria" panose="02040503050406030204" pitchFamily="18" charset="0"/>
              </a:rPr>
              <a:t>  </a:t>
            </a:r>
            <a:r>
              <a:rPr lang="fr-FR" b="1" dirty="0" smtClean="0">
                <a:latin typeface="Cambria" panose="02040503050406030204" pitchFamily="18" charset="0"/>
              </a:rPr>
              <a:t> </a:t>
            </a:r>
            <a:endParaRPr lang="fr-FR" dirty="0" smtClean="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p:nvPr>
        </p:nvSpPr>
        <p:spPr/>
        <p:txBody>
          <a:bodyPr/>
          <a:lstStyle/>
          <a:p>
            <a:pPr marL="0" indent="0">
              <a:buFontTx/>
              <a:buNone/>
              <a:defRPr/>
            </a:pPr>
            <a:r>
              <a:rPr lang="fr-FR" dirty="0" smtClean="0">
                <a:latin typeface="Cambria" panose="02040503050406030204" pitchFamily="18" charset="0"/>
              </a:rPr>
              <a:t>La stèle des Vautours permet aussi : </a:t>
            </a:r>
          </a:p>
          <a:p>
            <a:pPr>
              <a:buFontTx/>
              <a:buChar char="-"/>
              <a:defRPr/>
            </a:pPr>
            <a:r>
              <a:rPr lang="fr-FR" dirty="0" smtClean="0">
                <a:latin typeface="Cambria" panose="02040503050406030204" pitchFamily="18" charset="0"/>
              </a:rPr>
              <a:t>d’appréhender indirectement le contexte d’une économie prospère qui repose sur l’agriculture irriguée et l’élevage (aux origines de l’invention de l’écriture dans cette région)</a:t>
            </a:r>
          </a:p>
          <a:p>
            <a:pPr>
              <a:buFontTx/>
              <a:buChar char="-"/>
              <a:defRPr/>
            </a:pPr>
            <a:r>
              <a:rPr lang="fr-FR" dirty="0" smtClean="0">
                <a:latin typeface="Cambria" panose="02040503050406030204" pitchFamily="18" charset="0"/>
              </a:rPr>
              <a:t>de formuler la problématique en lien avec l’intitulé des programmes : </a:t>
            </a:r>
            <a:r>
              <a:rPr lang="fr-FR" dirty="0">
                <a:latin typeface="Cambria" panose="02040503050406030204" pitchFamily="18" charset="0"/>
              </a:rPr>
              <a:t>l</a:t>
            </a:r>
            <a:r>
              <a:rPr lang="fr-FR" dirty="0" smtClean="0">
                <a:latin typeface="Cambria" panose="02040503050406030204" pitchFamily="18" charset="0"/>
              </a:rPr>
              <a:t>’Orient ancien au IIIe millénaire av. J.-C.  : </a:t>
            </a:r>
            <a:r>
              <a:rPr lang="fr-FR" b="1" dirty="0" smtClean="0">
                <a:latin typeface="Cambria" panose="02040503050406030204" pitchFamily="18" charset="0"/>
              </a:rPr>
              <a:t>Quels liens établir entre la naissance des premières écritures et celle des premiers Etats ?</a:t>
            </a:r>
          </a:p>
          <a:p>
            <a:pPr>
              <a:buFontTx/>
              <a:buChar char="-"/>
              <a:defRPr/>
            </a:pPr>
            <a:endParaRPr lang="fr-FR" dirty="0" smtClean="0"/>
          </a:p>
          <a:p>
            <a:pPr>
              <a:buFontTx/>
              <a:buChar char="-"/>
              <a:defRPr/>
            </a:pPr>
            <a:endParaRPr lang="fr-FR" dirty="0"/>
          </a:p>
          <a:p>
            <a:pPr marL="0" indent="0">
              <a:buFontTx/>
              <a:buNone/>
              <a:defRPr/>
            </a:pPr>
            <a:endParaRPr lang="fr-FR"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p:cNvPicPr>
            <a:picLocks noGrp="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55588" y="176213"/>
            <a:ext cx="8669337" cy="594995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contenu 3"/>
          <p:cNvSpPr>
            <a:spLocks noGrp="1"/>
          </p:cNvSpPr>
          <p:nvPr>
            <p:ph/>
          </p:nvPr>
        </p:nvSpPr>
        <p:spPr>
          <a:xfrm>
            <a:off x="457200" y="115888"/>
            <a:ext cx="8229600" cy="6010275"/>
          </a:xfrm>
        </p:spPr>
        <p:txBody>
          <a:bodyPr/>
          <a:lstStyle/>
          <a:p>
            <a:pPr marL="0" indent="0">
              <a:buFontTx/>
              <a:buNone/>
              <a:defRPr/>
            </a:pPr>
            <a:endParaRPr lang="fr-FR" altLang="fr-FR" sz="2800" u="sng" dirty="0" smtClean="0">
              <a:effectLst>
                <a:outerShdw blurRad="38100" dist="38100" dir="2700000" algn="tl">
                  <a:srgbClr val="000000">
                    <a:alpha val="43137"/>
                  </a:srgbClr>
                </a:outerShdw>
              </a:effectLst>
              <a:latin typeface="Cambria" pitchFamily="18" charset="0"/>
            </a:endParaRPr>
          </a:p>
          <a:p>
            <a:pPr marL="0" indent="0">
              <a:buFontTx/>
              <a:buNone/>
              <a:defRPr/>
            </a:pPr>
            <a:r>
              <a:rPr lang="fr-FR" altLang="fr-FR" sz="2800" u="sng" dirty="0" smtClean="0">
                <a:effectLst>
                  <a:outerShdw blurRad="38100" dist="38100" dir="2700000" algn="tl">
                    <a:srgbClr val="000000">
                      <a:alpha val="43137"/>
                    </a:srgbClr>
                  </a:outerShdw>
                </a:effectLst>
                <a:latin typeface="Cambria" pitchFamily="18" charset="0"/>
              </a:rPr>
              <a:t>Le support : pourquoi une  stèle historiée </a:t>
            </a:r>
            <a:r>
              <a:rPr lang="fr-FR" altLang="fr-FR" sz="2800" dirty="0" smtClean="0">
                <a:effectLst>
                  <a:outerShdw blurRad="38100" dist="38100" dir="2700000" algn="tl">
                    <a:srgbClr val="000000">
                      <a:alpha val="43137"/>
                    </a:srgbClr>
                  </a:outerShdw>
                </a:effectLst>
                <a:latin typeface="Cambria" pitchFamily="18" charset="0"/>
              </a:rPr>
              <a:t>? </a:t>
            </a:r>
          </a:p>
          <a:p>
            <a:pPr>
              <a:buFontTx/>
              <a:buChar char="-"/>
              <a:defRPr/>
            </a:pPr>
            <a:r>
              <a:rPr lang="fr-FR" altLang="fr-FR" sz="2800" dirty="0" smtClean="0">
                <a:latin typeface="Cambria" pitchFamily="18" charset="0"/>
              </a:rPr>
              <a:t>symbolique de la verticalité de la stèle et de ses deux faces ; </a:t>
            </a:r>
          </a:p>
          <a:p>
            <a:pPr>
              <a:buFontTx/>
              <a:buChar char="-"/>
              <a:defRPr/>
            </a:pPr>
            <a:r>
              <a:rPr lang="fr-FR" altLang="fr-FR" sz="2800" dirty="0" smtClean="0">
                <a:latin typeface="Cambria" pitchFamily="18" charset="0"/>
              </a:rPr>
              <a:t>technique du bas-relief ;</a:t>
            </a:r>
          </a:p>
          <a:p>
            <a:pPr>
              <a:buFontTx/>
              <a:buChar char="-"/>
              <a:defRPr/>
            </a:pPr>
            <a:r>
              <a:rPr lang="fr-FR" sz="2800" dirty="0" smtClean="0">
                <a:latin typeface="Cambria" panose="02040503050406030204" pitchFamily="18" charset="0"/>
              </a:rPr>
              <a:t>association remarquable entre les images et le texte . C’est une première dans l'histoire de l'art sumérien, qu</a:t>
            </a:r>
            <a:r>
              <a:rPr lang="fr-FR" sz="2800" dirty="0">
                <a:latin typeface="Cambria" panose="02040503050406030204" pitchFamily="18" charset="0"/>
              </a:rPr>
              <a:t>i</a:t>
            </a:r>
            <a:r>
              <a:rPr lang="fr-FR" sz="2800" dirty="0" smtClean="0">
                <a:latin typeface="Cambria" panose="02040503050406030204" pitchFamily="18" charset="0"/>
              </a:rPr>
              <a:t>  montre le développement de la narration historiographique ;</a:t>
            </a:r>
          </a:p>
          <a:p>
            <a:pPr>
              <a:buFontTx/>
              <a:buChar char="-"/>
              <a:defRPr/>
            </a:pPr>
            <a:r>
              <a:rPr lang="fr-FR" sz="2800" dirty="0">
                <a:latin typeface="Cambria" panose="02040503050406030204" pitchFamily="18" charset="0"/>
              </a:rPr>
              <a:t>une  composition en bandes horizontales qui forme le schéma narratif avec une variation du nombre de registres ( 4 sur la face </a:t>
            </a:r>
            <a:r>
              <a:rPr lang="fr-FR" sz="2800" dirty="0" smtClean="0">
                <a:latin typeface="Cambria" panose="02040503050406030204" pitchFamily="18" charset="0"/>
              </a:rPr>
              <a:t>« historique », </a:t>
            </a:r>
            <a:r>
              <a:rPr lang="fr-FR" sz="2800" dirty="0">
                <a:latin typeface="Cambria" panose="02040503050406030204" pitchFamily="18" charset="0"/>
              </a:rPr>
              <a:t>2 sur la face « mythologique ». </a:t>
            </a:r>
            <a:endParaRPr lang="fr-FR" altLang="fr-FR" sz="2800" dirty="0">
              <a:latin typeface="Cambria" panose="02040503050406030204" pitchFamily="18" charset="0"/>
            </a:endParaRPr>
          </a:p>
          <a:p>
            <a:pPr>
              <a:buFontTx/>
              <a:buChar char="-"/>
              <a:defRPr/>
            </a:pPr>
            <a:endParaRPr lang="fr-FR" sz="2800" dirty="0" smtClean="0">
              <a:latin typeface="Cambria" panose="02040503050406030204" pitchFamily="18" charset="0"/>
            </a:endParaRPr>
          </a:p>
          <a:p>
            <a:pPr marL="0" indent="0">
              <a:buFontTx/>
              <a:buNone/>
              <a:defRPr/>
            </a:pPr>
            <a:endParaRPr lang="fr-FR" altLang="fr-FR" dirty="0" smtClean="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p:nvPr>
        </p:nvSpPr>
        <p:spPr/>
        <p:txBody>
          <a:bodyPr/>
          <a:lstStyle/>
          <a:p>
            <a:pPr marL="0" indent="0">
              <a:buFontTx/>
              <a:buNone/>
              <a:defRPr/>
            </a:pPr>
            <a:endParaRPr lang="fr-FR" sz="2800" u="sng" dirty="0" smtClean="0">
              <a:effectLst>
                <a:outerShdw blurRad="38100" dist="38100" dir="2700000" algn="tl">
                  <a:srgbClr val="000000">
                    <a:alpha val="43137"/>
                  </a:srgbClr>
                </a:outerShdw>
              </a:effectLst>
              <a:latin typeface="Cambria" panose="02040503050406030204" pitchFamily="18" charset="0"/>
            </a:endParaRPr>
          </a:p>
          <a:p>
            <a:pPr marL="0" indent="0">
              <a:buFontTx/>
              <a:buNone/>
              <a:defRPr/>
            </a:pPr>
            <a:r>
              <a:rPr lang="fr-FR" sz="2800" u="sng" dirty="0" smtClean="0">
                <a:effectLst>
                  <a:outerShdw blurRad="38100" dist="38100" dir="2700000" algn="tl">
                    <a:srgbClr val="000000">
                      <a:alpha val="43137"/>
                    </a:srgbClr>
                  </a:outerShdw>
                </a:effectLst>
                <a:latin typeface="Cambria" panose="02040503050406030204" pitchFamily="18" charset="0"/>
              </a:rPr>
              <a:t>Comment le mouvement est-il représenté sur les deux faces ?</a:t>
            </a:r>
          </a:p>
          <a:p>
            <a:pPr>
              <a:buFontTx/>
              <a:buChar char="-"/>
              <a:defRPr/>
            </a:pPr>
            <a:r>
              <a:rPr lang="fr-FR" sz="2800" dirty="0" smtClean="0">
                <a:latin typeface="Cambria" panose="02040503050406030204" pitchFamily="18" charset="0"/>
              </a:rPr>
              <a:t>face « historique » : scènes de profil, vol des vautours qui crée un mouvement vers la droite, avancée des troupes avec dominante de lignes horizontales, défilé de la victoire avec des lignes obliques ;</a:t>
            </a:r>
          </a:p>
          <a:p>
            <a:pPr>
              <a:buFontTx/>
              <a:buChar char="-"/>
              <a:defRPr/>
            </a:pPr>
            <a:r>
              <a:rPr lang="fr-FR" sz="2800" dirty="0">
                <a:latin typeface="Cambria" panose="02040503050406030204" pitchFamily="18" charset="0"/>
              </a:rPr>
              <a:t>f</a:t>
            </a:r>
            <a:r>
              <a:rPr lang="fr-FR" sz="2800" dirty="0" smtClean="0">
                <a:latin typeface="Cambria" panose="02040503050406030204" pitchFamily="18" charset="0"/>
              </a:rPr>
              <a:t>ace « mythologique »  : scène principale vue de face, nombre de registres moins important.</a:t>
            </a:r>
          </a:p>
          <a:p>
            <a:pPr marL="0" indent="0">
              <a:buFontTx/>
              <a:buNone/>
              <a:defRPr/>
            </a:pPr>
            <a:r>
              <a:rPr lang="fr-FR" sz="2800" dirty="0" smtClean="0">
                <a:latin typeface="Cambria" panose="02040503050406030204" pitchFamily="18" charset="0"/>
              </a:rPr>
              <a:t>Contraste entre les deux faces. </a:t>
            </a:r>
            <a:r>
              <a:rPr lang="fr-FR" sz="2800" dirty="0">
                <a:latin typeface="Cambria" panose="02040503050406030204" pitchFamily="18" charset="0"/>
              </a:rPr>
              <a:t>La face « historique » semble plus dynamique que la face « mythologique </a:t>
            </a:r>
            <a:r>
              <a:rPr lang="fr-FR" sz="2800" dirty="0" smtClean="0">
                <a:latin typeface="Cambria" panose="02040503050406030204" pitchFamily="18" charset="0"/>
              </a:rPr>
              <a:t>». </a:t>
            </a:r>
            <a:endParaRPr lang="fr-FR" sz="2800" dirty="0">
              <a:latin typeface="Cambria" panose="020405030504060302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p:nvPr>
        </p:nvSpPr>
        <p:spPr/>
        <p:txBody>
          <a:bodyPr/>
          <a:lstStyle/>
          <a:p>
            <a:pPr marL="0" indent="0">
              <a:buFontTx/>
              <a:buNone/>
              <a:defRPr/>
            </a:pPr>
            <a:r>
              <a:rPr lang="fr-FR" altLang="fr-FR" sz="2800" u="sng" dirty="0">
                <a:effectLst>
                  <a:outerShdw blurRad="38100" dist="38100" dir="2700000" algn="tl">
                    <a:srgbClr val="000000">
                      <a:alpha val="43137"/>
                    </a:srgbClr>
                  </a:outerShdw>
                </a:effectLst>
                <a:latin typeface="Cambria" pitchFamily="18" charset="0"/>
              </a:rPr>
              <a:t>Comment </a:t>
            </a:r>
            <a:r>
              <a:rPr lang="fr-FR" altLang="fr-FR" sz="2800" u="sng" dirty="0" smtClean="0">
                <a:effectLst>
                  <a:outerShdw blurRad="38100" dist="38100" dir="2700000" algn="tl">
                    <a:srgbClr val="000000">
                      <a:alpha val="43137"/>
                    </a:srgbClr>
                  </a:outerShdw>
                </a:effectLst>
                <a:latin typeface="Cambria" pitchFamily="18" charset="0"/>
              </a:rPr>
              <a:t>l’artiste montre-t-il la puissance du roi et du dieu ?</a:t>
            </a:r>
          </a:p>
          <a:p>
            <a:pPr>
              <a:buFontTx/>
              <a:buChar char="-"/>
              <a:defRPr/>
            </a:pPr>
            <a:r>
              <a:rPr lang="fr-FR" altLang="fr-FR" sz="2800" dirty="0" smtClean="0">
                <a:latin typeface="Cambria" pitchFamily="18" charset="0"/>
              </a:rPr>
              <a:t>le roi n’est pas représenté en « taille héroïque », il est cependant  bien identifiable par sa position de guide, son vêtement et ses attributs ;  </a:t>
            </a:r>
          </a:p>
          <a:p>
            <a:pPr>
              <a:buFontTx/>
              <a:buChar char="-"/>
              <a:defRPr/>
            </a:pPr>
            <a:r>
              <a:rPr lang="fr-FR" altLang="fr-FR" sz="2800" dirty="0" smtClean="0">
                <a:latin typeface="Cambria" pitchFamily="18" charset="0"/>
              </a:rPr>
              <a:t>la puissance de son armée est figurée par « le contraste entre </a:t>
            </a:r>
            <a:r>
              <a:rPr lang="fr-FR" altLang="fr-FR" sz="2800" dirty="0">
                <a:latin typeface="Cambria" panose="02040503050406030204" pitchFamily="18" charset="0"/>
              </a:rPr>
              <a:t>s</a:t>
            </a:r>
            <a:r>
              <a:rPr lang="fr-FR" sz="2800" dirty="0" smtClean="0">
                <a:latin typeface="Cambria" panose="02040503050406030204" pitchFamily="18" charset="0"/>
              </a:rPr>
              <a:t>es troupes puissamment armées, organisées, où tous les soldats sont exactement identiques, dans une stricte isocéphalie alors que les soldats d'Umma sont chétifs, vaincus et désorganisés. Les soldats de la cité d'Umma sont représentés dénudés, attachés, entassés les uns sur les autres. » </a:t>
            </a:r>
            <a:r>
              <a:rPr lang="fr-FR" altLang="fr-FR" sz="800" dirty="0">
                <a:latin typeface="Cambria" pitchFamily="18" charset="0"/>
              </a:rPr>
              <a:t>Wikipédia</a:t>
            </a:r>
          </a:p>
          <a:p>
            <a:pPr>
              <a:buFontTx/>
              <a:buChar char="-"/>
              <a:defRPr/>
            </a:pPr>
            <a:endParaRPr lang="fr-FR" altLang="fr-FR" sz="2800" dirty="0" smtClean="0">
              <a:latin typeface="Cambria" pitchFamily="18" charset="0"/>
            </a:endParaRPr>
          </a:p>
          <a:p>
            <a:pPr marL="0" indent="0">
              <a:buFontTx/>
              <a:buNone/>
              <a:defRPr/>
            </a:pPr>
            <a:endParaRPr lang="fr-FR" altLang="fr-FR" sz="2800" dirty="0" smtClean="0">
              <a:latin typeface="Cambria" pitchFamily="18" charset="0"/>
            </a:endParaRPr>
          </a:p>
          <a:p>
            <a:pPr marL="0" indent="0">
              <a:buFontTx/>
              <a:buNone/>
              <a:defRPr/>
            </a:pPr>
            <a:endParaRPr lang="fr-F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endParaRPr lang="fr-FR" altLang="fr-FR" smtClean="0"/>
          </a:p>
        </p:txBody>
      </p:sp>
      <p:sp>
        <p:nvSpPr>
          <p:cNvPr id="3" name="Espace réservé du contenu 2"/>
          <p:cNvSpPr>
            <a:spLocks noGrp="1"/>
          </p:cNvSpPr>
          <p:nvPr>
            <p:ph idx="1"/>
          </p:nvPr>
        </p:nvSpPr>
        <p:spPr/>
        <p:txBody>
          <a:bodyPr/>
          <a:lstStyle/>
          <a:p>
            <a:pPr marL="0" indent="0">
              <a:buFontTx/>
              <a:buNone/>
              <a:defRPr/>
            </a:pPr>
            <a:r>
              <a:rPr lang="fr-FR" sz="2600" dirty="0" smtClean="0">
                <a:latin typeface="Cambria" panose="02040503050406030204" pitchFamily="18" charset="0"/>
              </a:rPr>
              <a:t>Capacités privilégiées dans cette séance :</a:t>
            </a:r>
          </a:p>
          <a:p>
            <a:pPr>
              <a:buFontTx/>
              <a:buChar char="-"/>
              <a:defRPr/>
            </a:pPr>
            <a:r>
              <a:rPr lang="fr-FR" sz="2600" dirty="0">
                <a:latin typeface="Cambria" panose="02040503050406030204" pitchFamily="18" charset="0"/>
              </a:rPr>
              <a:t>o</a:t>
            </a:r>
            <a:r>
              <a:rPr lang="fr-FR" sz="2600" dirty="0" smtClean="0">
                <a:latin typeface="Cambria" panose="02040503050406030204" pitchFamily="18" charset="0"/>
              </a:rPr>
              <a:t>bserver, décrire, raconter</a:t>
            </a:r>
          </a:p>
          <a:p>
            <a:pPr>
              <a:buFontTx/>
              <a:buChar char="-"/>
              <a:defRPr/>
            </a:pPr>
            <a:r>
              <a:rPr lang="fr-FR" sz="2600" dirty="0" smtClean="0">
                <a:latin typeface="Cambria" panose="02040503050406030204" pitchFamily="18" charset="0"/>
                <a:ea typeface="Verdana" panose="020B0604030504040204" pitchFamily="34" charset="0"/>
                <a:cs typeface="Verdana" panose="020B0604030504040204" pitchFamily="34" charset="0"/>
              </a:rPr>
              <a:t>lire et </a:t>
            </a:r>
            <a:r>
              <a:rPr lang="fr-FR" sz="2600" dirty="0">
                <a:latin typeface="Cambria" panose="02040503050406030204" pitchFamily="18" charset="0"/>
                <a:ea typeface="Verdana" panose="020B0604030504040204" pitchFamily="34" charset="0"/>
                <a:cs typeface="Verdana" panose="020B0604030504040204" pitchFamily="34" charset="0"/>
              </a:rPr>
              <a:t>employer </a:t>
            </a:r>
            <a:r>
              <a:rPr lang="fr-FR" sz="2600" dirty="0" smtClean="0">
                <a:latin typeface="Cambria" panose="02040503050406030204" pitchFamily="18" charset="0"/>
                <a:ea typeface="Verdana" panose="020B0604030504040204" pitchFamily="34" charset="0"/>
                <a:cs typeface="Verdana" panose="020B0604030504040204" pitchFamily="34" charset="0"/>
              </a:rPr>
              <a:t> différents langages – image</a:t>
            </a:r>
          </a:p>
          <a:p>
            <a:pPr>
              <a:buFontTx/>
              <a:buChar char="-"/>
              <a:defRPr/>
            </a:pPr>
            <a:r>
              <a:rPr lang="fr-FR" sz="2600" dirty="0">
                <a:latin typeface="Cambria" panose="02040503050406030204" pitchFamily="18" charset="0"/>
                <a:ea typeface="Verdana" panose="020B0604030504040204" pitchFamily="34" charset="0"/>
                <a:cs typeface="Verdana" panose="020B0604030504040204" pitchFamily="34" charset="0"/>
              </a:rPr>
              <a:t>ê</a:t>
            </a:r>
            <a:r>
              <a:rPr lang="fr-FR" sz="2600" dirty="0" smtClean="0">
                <a:latin typeface="Cambria" panose="02040503050406030204" pitchFamily="18" charset="0"/>
                <a:ea typeface="Verdana" panose="020B0604030504040204" pitchFamily="34" charset="0"/>
                <a:cs typeface="Verdana" panose="020B0604030504040204" pitchFamily="34" charset="0"/>
              </a:rPr>
              <a:t>tre sensible </a:t>
            </a:r>
            <a:r>
              <a:rPr lang="fr-FR" sz="2600" dirty="0">
                <a:latin typeface="Cambria" panose="02040503050406030204" pitchFamily="18" charset="0"/>
                <a:ea typeface="Verdana" panose="020B0604030504040204" pitchFamily="34" charset="0"/>
                <a:cs typeface="Verdana" panose="020B0604030504040204" pitchFamily="34" charset="0"/>
              </a:rPr>
              <a:t>aux </a:t>
            </a:r>
            <a:r>
              <a:rPr lang="fr-FR" sz="2600" dirty="0" smtClean="0">
                <a:latin typeface="Cambria" panose="02040503050406030204" pitchFamily="18" charset="0"/>
                <a:ea typeface="Verdana" panose="020B0604030504040204" pitchFamily="34" charset="0"/>
                <a:cs typeface="Verdana" panose="020B0604030504040204" pitchFamily="34" charset="0"/>
              </a:rPr>
              <a:t>enjeux </a:t>
            </a:r>
            <a:r>
              <a:rPr lang="fr-FR" sz="2600" dirty="0">
                <a:latin typeface="Cambria" panose="02040503050406030204" pitchFamily="18" charset="0"/>
                <a:ea typeface="Verdana" panose="020B0604030504040204" pitchFamily="34" charset="0"/>
                <a:cs typeface="Verdana" panose="020B0604030504040204" pitchFamily="34" charset="0"/>
              </a:rPr>
              <a:t>esthétiques et </a:t>
            </a:r>
            <a:r>
              <a:rPr lang="fr-FR" sz="2600" dirty="0" smtClean="0">
                <a:latin typeface="Cambria" panose="02040503050406030204" pitchFamily="18" charset="0"/>
                <a:ea typeface="Verdana" panose="020B0604030504040204" pitchFamily="34" charset="0"/>
                <a:cs typeface="Verdana" panose="020B0604030504040204" pitchFamily="34" charset="0"/>
              </a:rPr>
              <a:t>humains </a:t>
            </a:r>
            <a:r>
              <a:rPr lang="fr-FR" sz="2600" dirty="0">
                <a:latin typeface="Cambria" panose="02040503050406030204" pitchFamily="18" charset="0"/>
                <a:ea typeface="Verdana" panose="020B0604030504040204" pitchFamily="34" charset="0"/>
                <a:cs typeface="Verdana" panose="020B0604030504040204" pitchFamily="34" charset="0"/>
              </a:rPr>
              <a:t>d’une </a:t>
            </a:r>
            <a:r>
              <a:rPr lang="fr-FR" sz="2600" dirty="0" smtClean="0">
                <a:latin typeface="Cambria" panose="02040503050406030204" pitchFamily="18" charset="0"/>
                <a:ea typeface="Verdana" panose="020B0604030504040204" pitchFamily="34" charset="0"/>
                <a:cs typeface="Verdana" panose="020B0604030504040204" pitchFamily="34" charset="0"/>
              </a:rPr>
              <a:t>œuvre artistique</a:t>
            </a:r>
            <a:endParaRPr lang="fr-FR" sz="2600" dirty="0">
              <a:latin typeface="Cambria" panose="02040503050406030204" pitchFamily="18" charset="0"/>
              <a:ea typeface="Verdana" panose="020B0604030504040204" pitchFamily="34" charset="0"/>
              <a:cs typeface="Verdana" panose="020B0604030504040204" pitchFamily="34" charset="0"/>
            </a:endParaRPr>
          </a:p>
          <a:p>
            <a:pPr>
              <a:buFontTx/>
              <a:buChar char="-"/>
              <a:defRPr/>
            </a:pPr>
            <a:endParaRPr lang="fr-FR" sz="2600" dirty="0" smtClean="0">
              <a:latin typeface="Cambria" panose="02040503050406030204" pitchFamily="18" charset="0"/>
            </a:endParaRPr>
          </a:p>
          <a:p>
            <a:pPr>
              <a:buFontTx/>
              <a:buChar char="-"/>
              <a:defRPr/>
            </a:pPr>
            <a:endParaRPr lang="fr-FR" sz="2600"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188913"/>
            <a:ext cx="8229600" cy="5937250"/>
          </a:xfrm>
        </p:spPr>
        <p:txBody>
          <a:bodyPr/>
          <a:lstStyle/>
          <a:p>
            <a:pPr>
              <a:buFontTx/>
              <a:buChar char="-"/>
              <a:defRPr/>
            </a:pPr>
            <a:r>
              <a:rPr lang="fr-FR" sz="2800" dirty="0" smtClean="0">
                <a:latin typeface="Cambria" panose="02040503050406030204" pitchFamily="18" charset="0"/>
              </a:rPr>
              <a:t>le dieu Ningirsu est surdimensionné. Il est présenté de face avec des épaules à forte carrure mais son visage est de profil (cf. art égyptien). Il est doté d’attributs qui représentent sa puissance, l’aigle léontocéphale et la massue ;</a:t>
            </a:r>
          </a:p>
          <a:p>
            <a:pPr>
              <a:buFontTx/>
              <a:buChar char="-"/>
              <a:defRPr/>
            </a:pPr>
            <a:r>
              <a:rPr lang="fr-FR" sz="2800" dirty="0" smtClean="0">
                <a:latin typeface="Cambria" panose="02040503050406030204" pitchFamily="18" charset="0"/>
              </a:rPr>
              <a:t>le lion et l’aigle symbolisent la puissance, le vautour </a:t>
            </a:r>
            <a:r>
              <a:rPr lang="fr-FR" altLang="fr-FR" sz="2800" dirty="0" smtClean="0">
                <a:latin typeface="Cambria" panose="02040503050406030204" pitchFamily="18" charset="0"/>
              </a:rPr>
              <a:t>est également symbole de la guerre et du pouvoir car la mort y est alors omniprésente.</a:t>
            </a:r>
          </a:p>
          <a:p>
            <a:pPr marL="0" indent="0">
              <a:buFontTx/>
              <a:buNone/>
              <a:defRPr/>
            </a:pPr>
            <a:r>
              <a:rPr lang="fr-FR" sz="2800" u="sng" dirty="0" smtClean="0">
                <a:effectLst>
                  <a:outerShdw blurRad="38100" dist="38100" dir="2700000" algn="tl">
                    <a:srgbClr val="000000">
                      <a:alpha val="43137"/>
                    </a:srgbClr>
                  </a:outerShdw>
                </a:effectLst>
                <a:latin typeface="Cambria" panose="02040503050406030204" pitchFamily="18" charset="0"/>
              </a:rPr>
              <a:t>La représentation est-elle réaliste ?</a:t>
            </a:r>
          </a:p>
          <a:p>
            <a:pPr marL="0" indent="0">
              <a:buFontTx/>
              <a:buNone/>
              <a:defRPr/>
            </a:pPr>
            <a:r>
              <a:rPr lang="fr-FR" sz="2800" dirty="0" smtClean="0">
                <a:latin typeface="Cambria" panose="02040503050406030204" pitchFamily="18" charset="0"/>
              </a:rPr>
              <a:t>La représentation n’est que partiellement réaliste : </a:t>
            </a:r>
          </a:p>
          <a:p>
            <a:pPr>
              <a:buFontTx/>
              <a:buChar char="-"/>
              <a:defRPr/>
            </a:pPr>
            <a:r>
              <a:rPr lang="fr-FR" sz="2800" dirty="0" smtClean="0">
                <a:latin typeface="Cambria" panose="02040503050406030204" pitchFamily="18" charset="0"/>
              </a:rPr>
              <a:t>elle sert le discours politique et religieux ;</a:t>
            </a:r>
          </a:p>
          <a:p>
            <a:pPr>
              <a:buFontTx/>
              <a:buChar char="-"/>
              <a:defRPr/>
            </a:pPr>
            <a:r>
              <a:rPr lang="fr-FR" sz="2800" dirty="0" smtClean="0">
                <a:latin typeface="Cambria" panose="02040503050406030204" pitchFamily="18" charset="0"/>
              </a:rPr>
              <a:t>elle correspond aux traditions artistiques et aux moyens techniques de l’époque.</a:t>
            </a:r>
            <a:endParaRPr lang="fr-FR" sz="2800" dirty="0">
              <a:latin typeface="Cambria" panose="020405030504060302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contenu 1"/>
          <p:cNvSpPr>
            <a:spLocks noGrp="1"/>
          </p:cNvSpPr>
          <p:nvPr>
            <p:ph/>
          </p:nvPr>
        </p:nvSpPr>
        <p:spPr/>
        <p:txBody>
          <a:bodyPr/>
          <a:lstStyle/>
          <a:p>
            <a:pPr marL="0" indent="0">
              <a:buFontTx/>
              <a:buNone/>
              <a:defRPr/>
            </a:pPr>
            <a:r>
              <a:rPr lang="fr-FR" altLang="fr-FR" u="sng" dirty="0" smtClean="0">
                <a:effectLst>
                  <a:outerShdw blurRad="38100" dist="38100" dir="2700000" algn="tl">
                    <a:srgbClr val="000000">
                      <a:alpha val="43137"/>
                    </a:srgbClr>
                  </a:outerShdw>
                </a:effectLst>
                <a:latin typeface="Cambria" pitchFamily="18" charset="0"/>
              </a:rPr>
              <a:t>Interroger les élèves sur leur ressenti de l’</a:t>
            </a:r>
            <a:r>
              <a:rPr lang="fr-FR" altLang="fr-FR" u="sng" dirty="0" err="1" smtClean="0">
                <a:effectLst>
                  <a:outerShdw blurRad="38100" dist="38100" dir="2700000" algn="tl">
                    <a:srgbClr val="000000">
                      <a:alpha val="43137"/>
                    </a:srgbClr>
                  </a:outerShdw>
                </a:effectLst>
                <a:latin typeface="Cambria" pitchFamily="18" charset="0"/>
              </a:rPr>
              <a:t>oeuvre</a:t>
            </a:r>
            <a:r>
              <a:rPr lang="fr-FR" altLang="fr-FR" dirty="0" smtClean="0">
                <a:latin typeface="Cambria" pitchFamily="18" charset="0"/>
              </a:rPr>
              <a:t>. </a:t>
            </a:r>
          </a:p>
          <a:p>
            <a:pPr marL="0" indent="0">
              <a:buFontTx/>
              <a:buNone/>
              <a:defRPr/>
            </a:pPr>
            <a:endParaRPr lang="fr-FR" altLang="fr-FR" dirty="0">
              <a:latin typeface="Cambria" pitchFamily="18" charset="0"/>
            </a:endParaRPr>
          </a:p>
          <a:p>
            <a:pPr marL="0" indent="0">
              <a:buFontTx/>
              <a:buNone/>
              <a:defRPr/>
            </a:pPr>
            <a:r>
              <a:rPr lang="fr-FR" altLang="fr-FR" dirty="0" smtClean="0">
                <a:latin typeface="Cambria" pitchFamily="18" charset="0"/>
              </a:rPr>
              <a:t>Vocabulaire à retenir par les élèves : stèle historiée, bas relief.</a:t>
            </a:r>
          </a:p>
          <a:p>
            <a:pPr marL="0" indent="0">
              <a:buFontTx/>
              <a:buNone/>
              <a:defRPr/>
            </a:pPr>
            <a:endParaRPr lang="fr-FR" altLang="fr-FR" dirty="0" smtClean="0">
              <a:latin typeface="Cambria" pitchFamily="18" charset="0"/>
            </a:endParaRPr>
          </a:p>
          <a:p>
            <a:pPr marL="0" indent="0">
              <a:buFontTx/>
              <a:buNone/>
              <a:defRPr/>
            </a:pPr>
            <a:r>
              <a:rPr lang="fr-FR" altLang="fr-FR" dirty="0" smtClean="0">
                <a:latin typeface="Cambria" pitchFamily="18" charset="0"/>
              </a:rPr>
              <a:t>Travail d’invention possible : imaginer ou dessiner les parties manquantes.</a:t>
            </a:r>
          </a:p>
          <a:p>
            <a:pPr marL="0" indent="0">
              <a:buFontTx/>
              <a:buNone/>
              <a:defRPr/>
            </a:pPr>
            <a:endParaRPr lang="fr-FR" altLang="fr-FR"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25" y="360363"/>
            <a:ext cx="3952875" cy="619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59" name="ZoneTexte 4"/>
          <p:cNvSpPr txBox="1">
            <a:spLocks noChangeArrowheads="1"/>
          </p:cNvSpPr>
          <p:nvPr/>
        </p:nvSpPr>
        <p:spPr bwMode="auto">
          <a:xfrm>
            <a:off x="4572000" y="4243388"/>
            <a:ext cx="4176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endParaRPr lang="fr-FR" altLang="fr-FR" sz="1800"/>
          </a:p>
          <a:p>
            <a:endParaRPr lang="fr-FR" altLang="fr-FR" sz="1800"/>
          </a:p>
        </p:txBody>
      </p:sp>
      <p:sp>
        <p:nvSpPr>
          <p:cNvPr id="45060" name="ZoneTexte 6"/>
          <p:cNvSpPr txBox="1">
            <a:spLocks noChangeArrowheads="1"/>
          </p:cNvSpPr>
          <p:nvPr/>
        </p:nvSpPr>
        <p:spPr bwMode="auto">
          <a:xfrm>
            <a:off x="4572000" y="361950"/>
            <a:ext cx="4176713"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fr-FR" altLang="fr-FR" sz="2800">
                <a:latin typeface="Cambria" pitchFamily="18" charset="0"/>
              </a:rPr>
              <a:t>ŒUVRE CONNEXE </a:t>
            </a:r>
          </a:p>
          <a:p>
            <a:r>
              <a:rPr lang="fr-FR" altLang="fr-FR" sz="2800">
                <a:latin typeface="Cambria" pitchFamily="18" charset="0"/>
              </a:rPr>
              <a:t>LE VASE D’EN-METENA</a:t>
            </a:r>
          </a:p>
          <a:p>
            <a:endParaRPr lang="fr-FR" altLang="fr-FR" sz="1200"/>
          </a:p>
          <a:p>
            <a:r>
              <a:rPr lang="fr-FR" altLang="fr-FR" sz="2200">
                <a:latin typeface="Cambria" pitchFamily="18" charset="0"/>
              </a:rPr>
              <a:t>Vase dédié par En-metena, roi de Lagash au dieu Ningirsu, vers          2 400 av. J.-C., argent et cuivre, 35 cm – 18 cm de diamètre,  découvert à Tello (Girsu), Musée du Louvre.</a:t>
            </a:r>
          </a:p>
          <a:p>
            <a:endParaRPr lang="fr-FR" altLang="fr-FR" sz="1200">
              <a:latin typeface="Cambria" pitchFamily="18" charset="0"/>
            </a:endParaRPr>
          </a:p>
          <a:p>
            <a:r>
              <a:rPr lang="fr-FR" altLang="fr-FR" sz="2200">
                <a:latin typeface="Cambria" pitchFamily="18" charset="0"/>
              </a:rPr>
              <a:t>Le vase du roi En-metena est l’un des objets les plus beaux et les plus célèbres que l’on ait retrouvés de la civilisation de Sumer. Il allie à la fois l’argent et le cuivre dans une composition unique en son genre et témoigne des qualités remarquables des métallurgistes sumériens.</a:t>
            </a:r>
            <a:endParaRPr lang="fr-FR" altLang="fr-FR" sz="18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247650"/>
            <a:ext cx="6619875" cy="388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083" name="ZoneTexte 3"/>
          <p:cNvSpPr txBox="1">
            <a:spLocks noChangeArrowheads="1"/>
          </p:cNvSpPr>
          <p:nvPr/>
        </p:nvSpPr>
        <p:spPr bwMode="auto">
          <a:xfrm>
            <a:off x="468313" y="4175125"/>
            <a:ext cx="8207375"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just"/>
            <a:r>
              <a:rPr lang="fr-FR" altLang="fr-FR" sz="2300">
                <a:latin typeface="Cambria" pitchFamily="18" charset="0"/>
              </a:rPr>
              <a:t>Sur le pourtour de ce vase liturgique se déploie un motif représenté quatre fois : l'aigle léontocéphale, attribut du dieu Ningirsu, prend entre ses serres des lions, qui mordent des cerfs et des chèvres. Ils évoluent sur une ligne représentant le sol,  matérialisé par des chevrons.</a:t>
            </a:r>
          </a:p>
          <a:p>
            <a:pPr algn="just"/>
            <a:r>
              <a:rPr lang="fr-FR" altLang="fr-FR" sz="2300">
                <a:latin typeface="Cambria" pitchFamily="18" charset="0"/>
              </a:rPr>
              <a:t>Au-dessus, une autre frise représente sept génisses couchées en train de se relever . </a:t>
            </a:r>
            <a:endParaRPr lang="fr-FR" altLang="fr-FR" sz="23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93713"/>
            <a:ext cx="7721600" cy="4033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7" name="ZoneTexte 3"/>
          <p:cNvSpPr txBox="1">
            <a:spLocks noChangeArrowheads="1"/>
          </p:cNvSpPr>
          <p:nvPr/>
        </p:nvSpPr>
        <p:spPr bwMode="auto">
          <a:xfrm>
            <a:off x="755650" y="4621213"/>
            <a:ext cx="7721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just"/>
            <a:r>
              <a:rPr lang="fr-FR" altLang="fr-FR" sz="2400">
                <a:latin typeface="Cambria" pitchFamily="18" charset="0"/>
              </a:rPr>
              <a:t>Ces deux registres montrent un contraste entre le monde animal sauvage avec les lions  et le calme des pâtures avec les génisses. Ce thème, souvent repris, témoigne de la fierté des Sumériens d'avoir maîtrisé la nature.</a:t>
            </a:r>
            <a:endParaRPr lang="fr-FR" altLang="fr-FR" sz="1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oneTexte 1"/>
          <p:cNvSpPr txBox="1">
            <a:spLocks noChangeArrowheads="1"/>
          </p:cNvSpPr>
          <p:nvPr/>
        </p:nvSpPr>
        <p:spPr bwMode="auto">
          <a:xfrm>
            <a:off x="827088" y="4365625"/>
            <a:ext cx="7777162"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just"/>
            <a:r>
              <a:rPr lang="fr-FR" altLang="fr-FR" sz="2200">
                <a:latin typeface="Cambria" pitchFamily="18" charset="0"/>
              </a:rPr>
              <a:t>Le vase porte une inscription cunéiforme placée sur le col du vase : « Pour Ningirsu, le champion d'Enlil, En-metena, le prince de Lagash … son maître qui l'aime, a façonné un vase d'argent purifié dans lequel Ningirsu puisse manger … et pour sa vie, l'a porté à Ningirsu de l'Eninnu. En ce temps-là, Dudu était prêtre de Ningirsu. »</a:t>
            </a:r>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3" y="404813"/>
            <a:ext cx="7480300" cy="367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00025"/>
            <a:ext cx="6116637" cy="6459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155" name="ZoneTexte 1"/>
          <p:cNvSpPr txBox="1">
            <a:spLocks noChangeArrowheads="1"/>
          </p:cNvSpPr>
          <p:nvPr/>
        </p:nvSpPr>
        <p:spPr bwMode="auto">
          <a:xfrm>
            <a:off x="6443663" y="549275"/>
            <a:ext cx="24495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fr-FR" altLang="fr-FR" sz="2000">
                <a:latin typeface="Cambria" pitchFamily="18" charset="0"/>
              </a:rPr>
              <a:t>Bas-relief votif de Dudu, prêtre de Ningirsu, au temps du roi Ente-mena de Lagash, vers          2 400 av. J.-C., musée du Louvre.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Titr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52400" y="274638"/>
            <a:ext cx="8991600" cy="2670175"/>
          </a:xfrm>
        </p:spPr>
      </p:pic>
      <p:sp>
        <p:nvSpPr>
          <p:cNvPr id="50179" name="Espace réservé du contenu 2"/>
          <p:cNvSpPr>
            <a:spLocks noGrp="1"/>
          </p:cNvSpPr>
          <p:nvPr>
            <p:ph idx="1"/>
          </p:nvPr>
        </p:nvSpPr>
        <p:spPr>
          <a:xfrm>
            <a:off x="457200" y="2997200"/>
            <a:ext cx="8229600" cy="3128963"/>
          </a:xfrm>
        </p:spPr>
        <p:txBody>
          <a:bodyPr/>
          <a:lstStyle/>
          <a:p>
            <a:pPr marL="0" indent="0">
              <a:buFontTx/>
              <a:buNone/>
            </a:pPr>
            <a:endParaRPr lang="fr-FR" altLang="fr-FR"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r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0" y="274638"/>
            <a:ext cx="9010650" cy="1262062"/>
          </a:xfrm>
        </p:spPr>
      </p:pic>
      <p:sp>
        <p:nvSpPr>
          <p:cNvPr id="51203" name="Espace réservé du contenu 2"/>
          <p:cNvSpPr>
            <a:spLocks noGrp="1"/>
          </p:cNvSpPr>
          <p:nvPr>
            <p:ph idx="1"/>
          </p:nvPr>
        </p:nvSpPr>
        <p:spPr/>
        <p:txBody>
          <a:bodyPr/>
          <a:lstStyle/>
          <a:p>
            <a:pPr marL="0" indent="0">
              <a:buFontTx/>
              <a:buNone/>
            </a:pPr>
            <a:r>
              <a:rPr lang="fr-FR" altLang="fr-FR" smtClean="0">
                <a:latin typeface="Cambria" pitchFamily="18" charset="0"/>
              </a:rPr>
              <a:t>Ouvrir le champ géographique et chronologique, avec un travail  sur d’autres écritures.</a:t>
            </a:r>
          </a:p>
          <a:p>
            <a:pPr marL="0" indent="0">
              <a:buFontTx/>
              <a:buNone/>
            </a:pPr>
            <a:endParaRPr lang="fr-FR" altLang="fr-FR"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p:cNvSpPr>
            <a:spLocks noGrp="1"/>
          </p:cNvSpPr>
          <p:nvPr>
            <p:ph type="title"/>
          </p:nvPr>
        </p:nvSpPr>
        <p:spPr>
          <a:xfrm>
            <a:off x="457200" y="0"/>
            <a:ext cx="8229600" cy="1417638"/>
          </a:xfrm>
        </p:spPr>
        <p:txBody>
          <a:bodyPr/>
          <a:lstStyle/>
          <a:p>
            <a:pPr algn="just"/>
            <a:r>
              <a:rPr lang="fr-FR" altLang="fr-FR" sz="2400" smtClean="0"/>
              <a:t/>
            </a:r>
            <a:br>
              <a:rPr lang="fr-FR" altLang="fr-FR" sz="2400" smtClean="0"/>
            </a:br>
            <a:r>
              <a:rPr lang="fr-FR" altLang="fr-FR" sz="2400" smtClean="0"/>
              <a:t/>
            </a:r>
            <a:br>
              <a:rPr lang="fr-FR" altLang="fr-FR" sz="2400" smtClean="0"/>
            </a:br>
            <a:r>
              <a:rPr lang="fr-FR" altLang="fr-FR" sz="2400" smtClean="0"/>
              <a:t/>
            </a:r>
            <a:br>
              <a:rPr lang="fr-FR" altLang="fr-FR" sz="2400" smtClean="0"/>
            </a:br>
            <a:r>
              <a:rPr lang="fr-FR" altLang="fr-FR" sz="2400" smtClean="0"/>
              <a:t/>
            </a:r>
            <a:br>
              <a:rPr lang="fr-FR" altLang="fr-FR" sz="2400" smtClean="0"/>
            </a:br>
            <a:r>
              <a:rPr lang="fr-FR" altLang="fr-FR" sz="2400" smtClean="0"/>
              <a:t>« </a:t>
            </a:r>
            <a:r>
              <a:rPr lang="fr-FR" altLang="fr-FR" sz="2400" smtClean="0">
                <a:latin typeface="Cambria" pitchFamily="18" charset="0"/>
              </a:rPr>
              <a:t>En Chine, les premiers textes connus sont des textes divinatoires gravés sur os ou plastrons de tortues. Parmi les écritures en usage aujourd'hui, l'écriture chinoise est sans doute la plus ancienne. Les plus anciens vestiges de l'écriture chinoise datent du XIV</a:t>
            </a:r>
            <a:r>
              <a:rPr lang="fr-FR" altLang="fr-FR" sz="2400" baseline="30000" smtClean="0">
                <a:latin typeface="Cambria" pitchFamily="18" charset="0"/>
              </a:rPr>
              <a:t>e</a:t>
            </a:r>
            <a:r>
              <a:rPr lang="fr-FR" altLang="fr-FR" sz="2400" smtClean="0">
                <a:latin typeface="Cambria" pitchFamily="18" charset="0"/>
              </a:rPr>
              <a:t> siècle avant notre ère. Ce sont des inscriptions oraculaires * qui témoignent de la relation originelle entre la divination et l'écriture. »</a:t>
            </a:r>
          </a:p>
        </p:txBody>
      </p:sp>
      <p:pic>
        <p:nvPicPr>
          <p:cNvPr id="52227" name="Picture 2" descr="http://classes.bnf.fr/ecritures/images/1/n018-d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2828925"/>
            <a:ext cx="3457575"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ZoneTexte 3"/>
          <p:cNvSpPr txBox="1">
            <a:spLocks noChangeArrowheads="1"/>
          </p:cNvSpPr>
          <p:nvPr/>
        </p:nvSpPr>
        <p:spPr bwMode="auto">
          <a:xfrm>
            <a:off x="6789738" y="6526213"/>
            <a:ext cx="2447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fr-FR" altLang="fr-FR" sz="1600" i="1">
                <a:latin typeface="Cambria" pitchFamily="18" charset="0"/>
              </a:rPr>
              <a:t>Extraits du site de la BNF</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r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52400" y="274638"/>
            <a:ext cx="8766175" cy="1346200"/>
          </a:xfrm>
        </p:spPr>
      </p:pic>
      <p:sp>
        <p:nvSpPr>
          <p:cNvPr id="7171" name="Espace réservé du contenu 2"/>
          <p:cNvSpPr>
            <a:spLocks noGrp="1"/>
          </p:cNvSpPr>
          <p:nvPr>
            <p:ph idx="1"/>
          </p:nvPr>
        </p:nvSpPr>
        <p:spPr/>
        <p:txBody>
          <a:bodyPr/>
          <a:lstStyle/>
          <a:p>
            <a:pPr marL="0" indent="0">
              <a:buFontTx/>
              <a:buNone/>
            </a:pPr>
            <a:r>
              <a:rPr lang="fr-FR" altLang="fr-FR" smtClean="0">
                <a:latin typeface="Cambria" pitchFamily="18" charset="0"/>
              </a:rPr>
              <a:t>MISE EN INTRIGUE</a:t>
            </a:r>
          </a:p>
          <a:p>
            <a:pPr marL="0" indent="0">
              <a:buFontTx/>
              <a:buNone/>
            </a:pPr>
            <a:r>
              <a:rPr lang="fr-FR" altLang="fr-FR" smtClean="0">
                <a:latin typeface="Cambria" pitchFamily="18" charset="0"/>
              </a:rPr>
              <a:t>En 1881, un archéologue*, Édouard de Sarzec a découvert à Girsu, en Mésopotamie (actuelle Tello, Iraq), les fragments* d’une  stèle en calcaire, datée vers 2 450 avant J.-C., qu’on appelle la « stèle des Vautours », aujourd’hui conservée au musée du Louvre. Il s’agit de la plus ancienne stèle historiée* connue à ce jour.</a:t>
            </a:r>
          </a:p>
          <a:p>
            <a:pPr marL="0" indent="0">
              <a:buFontTx/>
              <a:buNone/>
            </a:pPr>
            <a:r>
              <a:rPr lang="fr-FR" altLang="fr-FR" smtClean="0">
                <a:latin typeface="Cambria" pitchFamily="18" charset="0"/>
              </a:rPr>
              <a:t>*</a:t>
            </a:r>
            <a:r>
              <a:rPr lang="fr-FR" altLang="fr-FR" sz="1600" smtClean="0">
                <a:latin typeface="Cambria" pitchFamily="18" charset="0"/>
              </a:rPr>
              <a:t>termes nécessitant l’élaboration d’une définition avec les élèves</a:t>
            </a:r>
          </a:p>
          <a:p>
            <a:pPr marL="0" indent="0">
              <a:buFontTx/>
              <a:buNone/>
            </a:pPr>
            <a:endParaRPr lang="fr-FR" altLang="fr-FR" smtClean="0">
              <a:latin typeface="Cambria"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classes.bnf.fr/ecritures/images/1/e2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2466975"/>
            <a:ext cx="404495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itre 1"/>
          <p:cNvSpPr>
            <a:spLocks noGrp="1"/>
          </p:cNvSpPr>
          <p:nvPr>
            <p:ph type="title"/>
          </p:nvPr>
        </p:nvSpPr>
        <p:spPr/>
        <p:txBody>
          <a:bodyPr/>
          <a:lstStyle/>
          <a:p>
            <a:pPr algn="just"/>
            <a:r>
              <a:rPr lang="fr-FR" altLang="fr-FR" sz="2400" smtClean="0"/>
              <a:t/>
            </a:r>
            <a:br>
              <a:rPr lang="fr-FR" altLang="fr-FR" sz="2400" smtClean="0"/>
            </a:br>
            <a:r>
              <a:rPr lang="fr-FR" altLang="fr-FR" sz="2400" smtClean="0"/>
              <a:t/>
            </a:r>
            <a:br>
              <a:rPr lang="fr-FR" altLang="fr-FR" sz="2400" smtClean="0"/>
            </a:br>
            <a:r>
              <a:rPr lang="fr-FR" altLang="fr-FR" sz="2400" smtClean="0"/>
              <a:t/>
            </a:r>
            <a:br>
              <a:rPr lang="fr-FR" altLang="fr-FR" sz="2400" smtClean="0"/>
            </a:br>
            <a:r>
              <a:rPr lang="fr-FR" altLang="fr-FR" sz="2400" smtClean="0"/>
              <a:t>«</a:t>
            </a:r>
            <a:r>
              <a:rPr lang="fr-FR" altLang="fr-FR" sz="2400" smtClean="0">
                <a:latin typeface="Cambria" pitchFamily="18" charset="0"/>
              </a:rPr>
              <a:t>Dans l'Amérique précolombienne, où coexistent civilisations de l'écrit et civilisations de tradition orale, seule l'Amérique centrale a vu se développer une tradition de l'écrit. Elle commence vers 2000-1500 avant J.-C. avec les Olmèques, dont le calendrier comprend des signes gravés (glyphes) associés aux différents éléments chronologiques (jour, année, cycle...).» </a:t>
            </a:r>
          </a:p>
        </p:txBody>
      </p:sp>
      <p:sp>
        <p:nvSpPr>
          <p:cNvPr id="53252" name="ZoneTexte 3"/>
          <p:cNvSpPr txBox="1">
            <a:spLocks noChangeArrowheads="1"/>
          </p:cNvSpPr>
          <p:nvPr/>
        </p:nvSpPr>
        <p:spPr bwMode="auto">
          <a:xfrm>
            <a:off x="6684963" y="6519863"/>
            <a:ext cx="2447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fr-FR" altLang="fr-FR" sz="1600" i="1">
                <a:latin typeface="Cambria" pitchFamily="18" charset="0"/>
              </a:rPr>
              <a:t>Extraits du site de la BNF</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classes.bnf.fr/ecritures/images/1/n0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2043113"/>
            <a:ext cx="3140075" cy="47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itre 1"/>
          <p:cNvSpPr>
            <a:spLocks noGrp="1"/>
          </p:cNvSpPr>
          <p:nvPr>
            <p:ph type="title"/>
          </p:nvPr>
        </p:nvSpPr>
        <p:spPr/>
        <p:txBody>
          <a:bodyPr/>
          <a:lstStyle/>
          <a:p>
            <a:pPr algn="just"/>
            <a:r>
              <a:rPr lang="fr-FR" altLang="fr-FR" sz="2400" smtClean="0"/>
              <a:t/>
            </a:r>
            <a:br>
              <a:rPr lang="fr-FR" altLang="fr-FR" sz="2400" smtClean="0"/>
            </a:br>
            <a:r>
              <a:rPr lang="fr-FR" altLang="fr-FR" sz="2400" smtClean="0">
                <a:latin typeface="Cambria" pitchFamily="18" charset="0"/>
              </a:rPr>
              <a:t>Entre le III</a:t>
            </a:r>
            <a:r>
              <a:rPr lang="fr-FR" altLang="fr-FR" sz="2400" baseline="30000" smtClean="0">
                <a:latin typeface="Cambria" pitchFamily="18" charset="0"/>
              </a:rPr>
              <a:t>e</a:t>
            </a:r>
            <a:r>
              <a:rPr lang="fr-FR" altLang="fr-FR" sz="2400" smtClean="0">
                <a:latin typeface="Cambria" pitchFamily="18" charset="0"/>
              </a:rPr>
              <a:t> et le X</a:t>
            </a:r>
            <a:r>
              <a:rPr lang="fr-FR" altLang="fr-FR" sz="2400" baseline="30000" smtClean="0">
                <a:latin typeface="Cambria" pitchFamily="18" charset="0"/>
              </a:rPr>
              <a:t>e</a:t>
            </a:r>
            <a:r>
              <a:rPr lang="fr-FR" altLang="fr-FR" sz="2400" smtClean="0">
                <a:latin typeface="Cambria" pitchFamily="18" charset="0"/>
              </a:rPr>
              <a:t> siècle de notre ère, la brillante civilisation maya manifeste un goût sans précédent pour l'écriture qui recouvre alors stèles, linteaux, panneaux, frises, objets mobiliers... Elle sert à enregistrer le temps et à inscrire les événements marquants de la cité.</a:t>
            </a:r>
          </a:p>
        </p:txBody>
      </p:sp>
      <p:sp>
        <p:nvSpPr>
          <p:cNvPr id="54276" name="ZoneTexte 3"/>
          <p:cNvSpPr txBox="1">
            <a:spLocks noChangeArrowheads="1"/>
          </p:cNvSpPr>
          <p:nvPr/>
        </p:nvSpPr>
        <p:spPr bwMode="auto">
          <a:xfrm>
            <a:off x="6696075" y="6519863"/>
            <a:ext cx="2447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r"/>
            <a:r>
              <a:rPr lang="fr-FR" altLang="fr-FR" sz="1600" i="1">
                <a:latin typeface="Cambria" pitchFamily="18" charset="0"/>
              </a:rPr>
              <a:t>Extraits du site de la BNF</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3"/>
          <p:cNvSpPr>
            <a:spLocks noGrp="1"/>
          </p:cNvSpPr>
          <p:nvPr>
            <p:ph type="title"/>
          </p:nvPr>
        </p:nvSpPr>
        <p:spPr>
          <a:xfrm>
            <a:off x="457200" y="274638"/>
            <a:ext cx="8229600" cy="2146300"/>
          </a:xfrm>
        </p:spPr>
        <p:txBody>
          <a:bodyPr/>
          <a:lstStyle/>
          <a:p>
            <a:pPr algn="just"/>
            <a:r>
              <a:rPr lang="fr-FR" altLang="fr-FR" sz="2400" smtClean="0"/>
              <a:t/>
            </a:r>
            <a:br>
              <a:rPr lang="fr-FR" altLang="fr-FR" sz="2400" smtClean="0"/>
            </a:br>
            <a:r>
              <a:rPr lang="fr-FR" altLang="fr-FR" sz="2400" smtClean="0">
                <a:latin typeface="Cambria" pitchFamily="18" charset="0"/>
              </a:rPr>
              <a:t>À partir du XI</a:t>
            </a:r>
            <a:r>
              <a:rPr lang="fr-FR" altLang="fr-FR" sz="2400" baseline="30000" smtClean="0">
                <a:latin typeface="Cambria" pitchFamily="18" charset="0"/>
              </a:rPr>
              <a:t>e</a:t>
            </a:r>
            <a:r>
              <a:rPr lang="fr-FR" altLang="fr-FR" sz="2400" smtClean="0">
                <a:latin typeface="Cambria" pitchFamily="18" charset="0"/>
              </a:rPr>
              <a:t> siècle, la civilisation nahuatl investit le plateau mexicain et développe jusqu'à l'arrivée des Espagnols (1519-1521) une écriture pictographique dont le livre peint est le support privilégié. Les liens graphiques (lignes, pointillés, chemins, traces de pas) qui structurent les textes aztèques qui nous sont parvenus réunissent personnages et pictogrammes gravés (glyphes). </a:t>
            </a:r>
          </a:p>
        </p:txBody>
      </p:sp>
      <p:pic>
        <p:nvPicPr>
          <p:cNvPr id="55299" name="Picture 2" descr="http://classes.bnf.fr/ecritures/images/2/n0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2924175"/>
            <a:ext cx="6811962"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ZoneTexte 3"/>
          <p:cNvSpPr txBox="1">
            <a:spLocks noChangeArrowheads="1"/>
          </p:cNvSpPr>
          <p:nvPr/>
        </p:nvSpPr>
        <p:spPr bwMode="auto">
          <a:xfrm>
            <a:off x="6696075" y="6494463"/>
            <a:ext cx="2447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r"/>
            <a:r>
              <a:rPr lang="fr-FR" altLang="fr-FR" sz="1600" i="1">
                <a:latin typeface="Cambria" pitchFamily="18" charset="0"/>
              </a:rPr>
              <a:t>Extraits du site de la BNF</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Titr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52400" y="274638"/>
            <a:ext cx="8991600" cy="3359150"/>
          </a:xfrm>
        </p:spPr>
      </p:pic>
      <p:sp>
        <p:nvSpPr>
          <p:cNvPr id="56323" name="Espace réservé du contenu 2"/>
          <p:cNvSpPr>
            <a:spLocks noGrp="1"/>
          </p:cNvSpPr>
          <p:nvPr>
            <p:ph idx="1"/>
          </p:nvPr>
        </p:nvSpPr>
        <p:spPr>
          <a:xfrm>
            <a:off x="457200" y="3860800"/>
            <a:ext cx="8229600" cy="2265363"/>
          </a:xfrm>
        </p:spPr>
        <p:txBody>
          <a:bodyPr/>
          <a:lstStyle/>
          <a:p>
            <a:pPr marL="0" indent="0">
              <a:buFontTx/>
              <a:buNone/>
            </a:pPr>
            <a:endParaRPr lang="fr-FR" altLang="fr-FR" sz="1400" smtClean="0">
              <a:latin typeface="Cambria" pitchFamily="18" charset="0"/>
            </a:endParaRPr>
          </a:p>
          <a:p>
            <a:pPr marL="0" indent="0">
              <a:buFontTx/>
              <a:buNone/>
            </a:pPr>
            <a:endParaRPr lang="fr-FR" altLang="fr-FR" sz="44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r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52400" y="274638"/>
            <a:ext cx="8534400" cy="1328737"/>
          </a:xfrm>
        </p:spPr>
      </p:pic>
      <p:sp>
        <p:nvSpPr>
          <p:cNvPr id="57347" name="Espace réservé du contenu 2"/>
          <p:cNvSpPr>
            <a:spLocks noGrp="1"/>
          </p:cNvSpPr>
          <p:nvPr>
            <p:ph idx="1"/>
          </p:nvPr>
        </p:nvSpPr>
        <p:spPr/>
        <p:txBody>
          <a:bodyPr/>
          <a:lstStyle/>
          <a:p>
            <a:pPr marL="0" indent="0">
              <a:buFontTx/>
              <a:buNone/>
            </a:pPr>
            <a:r>
              <a:rPr lang="fr-FR" altLang="fr-FR" smtClean="0">
                <a:latin typeface="Cambria" pitchFamily="18" charset="0"/>
              </a:rPr>
              <a:t>Toute activité consistant à « jouer avec les mots ». Exemples : les calligrammes.</a:t>
            </a:r>
          </a:p>
          <a:p>
            <a:pPr marL="0" indent="0">
              <a:buFontTx/>
              <a:buNone/>
            </a:pPr>
            <a:r>
              <a:rPr lang="fr-FR" altLang="fr-FR" smtClean="0">
                <a:latin typeface="Cambria" pitchFamily="18" charset="0"/>
              </a:rPr>
              <a:t>Un </a:t>
            </a:r>
            <a:r>
              <a:rPr lang="fr-FR" altLang="fr-FR" b="1" smtClean="0">
                <a:latin typeface="Cambria" pitchFamily="18" charset="0"/>
              </a:rPr>
              <a:t>calligramme</a:t>
            </a:r>
            <a:r>
              <a:rPr lang="fr-FR" altLang="fr-FR" smtClean="0">
                <a:latin typeface="Cambria" pitchFamily="18" charset="0"/>
              </a:rPr>
              <a:t> est un poème dont la disposition graphique sur la page forme un dessin, généralement en rapport avec le sujet du texte, mais il arrive que la forme apporte un sens qui s'oppose au texte. Cela permet d'allier l'imagination visuelle à celle portée par les mots.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1"/>
          <p:cNvSpPr>
            <a:spLocks noGrp="1"/>
          </p:cNvSpPr>
          <p:nvPr>
            <p:ph type="title"/>
          </p:nvPr>
        </p:nvSpPr>
        <p:spPr/>
        <p:txBody>
          <a:bodyPr/>
          <a:lstStyle/>
          <a:p>
            <a:endParaRPr lang="fr-FR" altLang="fr-FR" smtClean="0"/>
          </a:p>
        </p:txBody>
      </p:sp>
      <p:sp>
        <p:nvSpPr>
          <p:cNvPr id="58371" name="Espace réservé du contenu 2"/>
          <p:cNvSpPr>
            <a:spLocks noGrp="1"/>
          </p:cNvSpPr>
          <p:nvPr>
            <p:ph idx="1"/>
          </p:nvPr>
        </p:nvSpPr>
        <p:spPr/>
        <p:txBody>
          <a:bodyPr/>
          <a:lstStyle/>
          <a:p>
            <a:endParaRPr lang="fr-FR" altLang="fr-FR" smtClean="0"/>
          </a:p>
        </p:txBody>
      </p:sp>
      <p:pic>
        <p:nvPicPr>
          <p:cNvPr id="583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0"/>
            <a:ext cx="92519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ilpleu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925" y="333375"/>
            <a:ext cx="3743325"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1"/>
          <p:cNvSpPr>
            <a:spLocks noChangeArrowheads="1"/>
          </p:cNvSpPr>
          <p:nvPr/>
        </p:nvSpPr>
        <p:spPr bwMode="auto">
          <a:xfrm>
            <a:off x="5292725" y="5254625"/>
            <a:ext cx="3387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a:t>Guillaume APOLLINAIRE, </a:t>
            </a:r>
            <a:r>
              <a:rPr lang="fr-FR" altLang="fr-FR" i="1"/>
              <a:t>Calligrammes poèmes de la paix et de la guerre 1913-1916</a:t>
            </a:r>
            <a:r>
              <a:rPr lang="fr-FR" altLang="fr-FR"/>
              <a:t>, Mercure de France, 1918</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Rectangle 2"/>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52400" y="274638"/>
            <a:ext cx="8534400" cy="1346200"/>
          </a:xfrm>
        </p:spPr>
      </p:pic>
      <p:sp>
        <p:nvSpPr>
          <p:cNvPr id="60419" name="Rectangle 3"/>
          <p:cNvSpPr>
            <a:spLocks noGrp="1" noChangeArrowheads="1"/>
          </p:cNvSpPr>
          <p:nvPr>
            <p:ph type="body" idx="1"/>
          </p:nvPr>
        </p:nvSpPr>
        <p:spPr/>
        <p:txBody>
          <a:bodyPr/>
          <a:lstStyle/>
          <a:p>
            <a:pPr eaLnBrk="1" hangingPunct="1">
              <a:buFontTx/>
              <a:buNone/>
            </a:pPr>
            <a:r>
              <a:rPr lang="fr-FR" altLang="fr-FR" smtClean="0"/>
              <a:t>   </a:t>
            </a:r>
            <a:r>
              <a:rPr lang="fr-FR" altLang="fr-FR" smtClean="0">
                <a:latin typeface="Cambria" pitchFamily="18" charset="0"/>
              </a:rPr>
              <a:t>A toutes les époques, s'exprime le souci, derrière les signes abstraits de notre alphabet, de retrouver une dimension figurative. Peintres, calligraphes, graphistes ou publicitaires, illustrateurs de livres pour enfants, écrivains et poètes, réintroduisent dans la lettre les images perdues.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0"/>
            <a:ext cx="3708400" cy="6837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43" name="ZoneTexte 3"/>
          <p:cNvSpPr txBox="1">
            <a:spLocks noChangeArrowheads="1"/>
          </p:cNvSpPr>
          <p:nvPr/>
        </p:nvSpPr>
        <p:spPr bwMode="auto">
          <a:xfrm>
            <a:off x="5148263" y="2781300"/>
            <a:ext cx="360045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fr-FR" altLang="fr-FR" sz="1800" i="1">
                <a:latin typeface="Cambria" pitchFamily="18" charset="0"/>
              </a:rPr>
              <a:t>MORALIA IN JOB</a:t>
            </a:r>
            <a:r>
              <a:rPr lang="fr-FR" altLang="fr-FR" sz="1800">
                <a:latin typeface="Cambria" pitchFamily="18" charset="0"/>
              </a:rPr>
              <a:t> </a:t>
            </a:r>
            <a:r>
              <a:rPr lang="fr-FR" altLang="fr-FR" sz="1800" i="1">
                <a:latin typeface="Cambria" pitchFamily="18" charset="0"/>
              </a:rPr>
              <a:t>(Morales sur Job)</a:t>
            </a:r>
            <a:r>
              <a:rPr lang="fr-FR" altLang="fr-FR" sz="1800">
                <a:latin typeface="Cambria" pitchFamily="18" charset="0"/>
              </a:rPr>
              <a:t> de Grégoire le Grand </a:t>
            </a:r>
            <a:br>
              <a:rPr lang="fr-FR" altLang="fr-FR" sz="1800">
                <a:latin typeface="Cambria" pitchFamily="18" charset="0"/>
              </a:rPr>
            </a:br>
            <a:r>
              <a:rPr lang="fr-FR" altLang="fr-FR" sz="1800" i="1">
                <a:latin typeface="Cambria" pitchFamily="18" charset="0"/>
              </a:rPr>
              <a:t>Bibliothèque Municipale de Dijon. </a:t>
            </a:r>
          </a:p>
          <a:p>
            <a:r>
              <a:rPr lang="fr-FR" altLang="fr-FR" sz="1800">
                <a:latin typeface="Cambria" pitchFamily="18" charset="0"/>
              </a:rPr>
              <a:t>Initiale "I" du livre 21. Essartage d'un arbre par les moines, fol 21..</a:t>
            </a:r>
          </a:p>
          <a:p>
            <a:r>
              <a:rPr lang="fr-FR" altLang="fr-FR" sz="1800">
                <a:latin typeface="Cambria" pitchFamily="18" charset="0"/>
              </a:rPr>
              <a:t> </a:t>
            </a:r>
          </a:p>
          <a:p>
            <a:r>
              <a:rPr lang="fr-FR" altLang="fr-FR" sz="1800">
                <a:latin typeface="Cambria" pitchFamily="18" charset="0"/>
              </a:rPr>
              <a:t>L'artiste porte l'art de l'initiale à maturité et dépasse de loin le cadre historié : en fait, le corps de l'initiale disparaît, il est entièrement figuré, comme ce qu'il contient. C'est la scène qui donne corps à la lettre, et non l'inverse.</a:t>
            </a:r>
            <a:r>
              <a:rPr lang="fr-FR" altLang="fr-FR" sz="1800" b="1">
                <a:latin typeface="Cambria" pitchFamily="18" charset="0"/>
              </a:rPr>
              <a:t> </a:t>
            </a:r>
            <a:endParaRPr lang="fr-FR" altLang="fr-FR" sz="1800">
              <a:latin typeface="Cambria" pitchFamily="18" charset="0"/>
            </a:endParaRPr>
          </a:p>
        </p:txBody>
      </p:sp>
      <p:sp>
        <p:nvSpPr>
          <p:cNvPr id="61444" name="ZoneTexte 4"/>
          <p:cNvSpPr txBox="1">
            <a:spLocks noChangeArrowheads="1"/>
          </p:cNvSpPr>
          <p:nvPr/>
        </p:nvSpPr>
        <p:spPr bwMode="auto">
          <a:xfrm>
            <a:off x="5283200" y="620713"/>
            <a:ext cx="30241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a:r>
              <a:rPr lang="fr-FR" altLang="fr-FR" sz="2800">
                <a:latin typeface="Cambria" pitchFamily="18" charset="0"/>
              </a:rPr>
              <a:t>Les enluminures médiévales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468313" y="260350"/>
            <a:ext cx="8207375" cy="1431925"/>
          </a:xfrm>
        </p:spPr>
        <p:txBody>
          <a:bodyPr/>
          <a:lstStyle/>
          <a:p>
            <a:pPr algn="l" eaLnBrk="1" hangingPunct="1"/>
            <a:r>
              <a:rPr lang="fr-FR" altLang="fr-FR" sz="2000" b="1" smtClean="0"/>
              <a:t/>
            </a:r>
            <a:br>
              <a:rPr lang="fr-FR" altLang="fr-FR" sz="2000" b="1" smtClean="0"/>
            </a:br>
            <a:r>
              <a:rPr lang="fr-FR" altLang="fr-FR" sz="2800" smtClean="0">
                <a:latin typeface="Cambria" pitchFamily="18" charset="0"/>
              </a:rPr>
              <a:t>La calligraphie persane </a:t>
            </a:r>
            <a:br>
              <a:rPr lang="fr-FR" altLang="fr-FR" sz="2800" smtClean="0">
                <a:latin typeface="Cambria" pitchFamily="18" charset="0"/>
              </a:rPr>
            </a:br>
            <a:endParaRPr lang="fr-FR" altLang="fr-FR" sz="2800" smtClean="0">
              <a:latin typeface="Cambria" pitchFamily="18" charset="0"/>
            </a:endParaRPr>
          </a:p>
        </p:txBody>
      </p:sp>
      <p:pic>
        <p:nvPicPr>
          <p:cNvPr id="62467" name="Picture 3" descr="gc148-1"/>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50825" y="1700213"/>
            <a:ext cx="6627813"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68" name="ZoneTexte 3"/>
          <p:cNvSpPr txBox="1">
            <a:spLocks noChangeArrowheads="1"/>
          </p:cNvSpPr>
          <p:nvPr/>
        </p:nvSpPr>
        <p:spPr bwMode="auto">
          <a:xfrm>
            <a:off x="7938" y="6542088"/>
            <a:ext cx="2447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fr-FR" altLang="fr-FR" sz="1600" i="1">
                <a:latin typeface="Cambria" pitchFamily="18" charset="0"/>
              </a:rPr>
              <a:t>Extraits du site de la BNF</a:t>
            </a:r>
          </a:p>
        </p:txBody>
      </p:sp>
      <p:sp>
        <p:nvSpPr>
          <p:cNvPr id="62469" name="ZoneTexte 2"/>
          <p:cNvSpPr txBox="1">
            <a:spLocks noChangeArrowheads="1"/>
          </p:cNvSpPr>
          <p:nvPr/>
        </p:nvSpPr>
        <p:spPr bwMode="auto">
          <a:xfrm>
            <a:off x="7019925" y="1658938"/>
            <a:ext cx="1944688"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fr-FR" altLang="fr-FR" sz="1800">
                <a:latin typeface="Cambria" pitchFamily="18" charset="0"/>
              </a:rPr>
              <a:t>« La fête est arrivée et l'œil du firmament est devenu comme illuminé par la nouvelle lune ; elle avait, tel un roi, une couronne semblable à un croissant au sommet de sa tête… »</a:t>
            </a:r>
          </a:p>
          <a:p>
            <a:r>
              <a:rPr lang="fr-FR" altLang="fr-FR" sz="1800">
                <a:latin typeface="Cambria" pitchFamily="18" charset="0"/>
              </a:rPr>
              <a:t>Faïzabad, vers 1765-1775, </a:t>
            </a:r>
            <a:br>
              <a:rPr lang="fr-FR" altLang="fr-FR" sz="1800">
                <a:latin typeface="Cambria" pitchFamily="18" charset="0"/>
              </a:rPr>
            </a:br>
            <a:r>
              <a:rPr lang="fr-FR" altLang="fr-FR" sz="1800" i="1">
                <a:latin typeface="Cambria" pitchFamily="18" charset="0"/>
              </a:rPr>
              <a:t>Paris, BnF, Manuscrits orientaux, Persan.</a:t>
            </a:r>
            <a:r>
              <a:rPr lang="fr-FR" altLang="fr-FR" sz="1800">
                <a:latin typeface="Cambria" pitchFamily="18" charset="0"/>
              </a:rPr>
              <a:t/>
            </a:r>
            <a:br>
              <a:rPr lang="fr-FR" altLang="fr-FR" sz="1800">
                <a:latin typeface="Cambria" pitchFamily="18" charset="0"/>
              </a:rPr>
            </a:br>
            <a:endParaRPr lang="fr-FR" altLang="fr-FR" sz="1800">
              <a:latin typeface="Cambr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p:cNvSpPr>
            <a:spLocks noGrp="1"/>
          </p:cNvSpPr>
          <p:nvPr>
            <p:ph/>
          </p:nvPr>
        </p:nvSpPr>
        <p:spPr/>
        <p:txBody>
          <a:bodyPr/>
          <a:lstStyle/>
          <a:p>
            <a:pPr marL="0" indent="0">
              <a:buFontTx/>
              <a:buNone/>
            </a:pPr>
            <a:endParaRPr lang="fr-FR" altLang="fr-FR" smtClean="0">
              <a:latin typeface="Cambria" pitchFamily="18" charset="0"/>
            </a:endParaRPr>
          </a:p>
          <a:p>
            <a:pPr marL="0" indent="0">
              <a:buFontTx/>
              <a:buNone/>
            </a:pPr>
            <a:r>
              <a:rPr lang="fr-FR" altLang="fr-FR" smtClean="0">
                <a:latin typeface="Cambria" pitchFamily="18" charset="0"/>
              </a:rPr>
              <a:t>Cette stèle commémore, par le texte et l'image, une importante victoire remportée par le roi de Lagash, Eannatum, sur la cité voisine d'Umma.</a:t>
            </a:r>
          </a:p>
          <a:p>
            <a:pPr marL="0" indent="0">
              <a:buFontTx/>
              <a:buNone/>
            </a:pPr>
            <a:endParaRPr lang="fr-FR" altLang="fr-FR"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668463"/>
            <a:ext cx="7343775"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491" name="Titre 4"/>
          <p:cNvSpPr>
            <a:spLocks noGrp="1"/>
          </p:cNvSpPr>
          <p:nvPr>
            <p:ph type="title"/>
          </p:nvPr>
        </p:nvSpPr>
        <p:spPr/>
        <p:txBody>
          <a:bodyPr/>
          <a:lstStyle/>
          <a:p>
            <a:pPr algn="l"/>
            <a:r>
              <a:rPr lang="fr-FR" altLang="fr-FR" sz="2200" smtClean="0"/>
              <a:t>L’alphabet afaka dans les œuvres de Marcel Pinas. </a:t>
            </a:r>
            <a:r>
              <a:rPr lang="fr-FR" altLang="fr-FR" sz="1800" smtClean="0"/>
              <a:t>« Je signe toutes mes créations en utilisant ce syllabaire. Dans mes peintures, j’utilise les signes Afaka comme des éléments plastiques, des motifs parmi d’autres. Je les combine avec des couleurs, des formes, des objets, c’est devenu mon langage.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063" y="690563"/>
            <a:ext cx="455295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515" name="Picture 5" descr="pat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08025"/>
            <a:ext cx="45910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ZoneTexte 1"/>
          <p:cNvSpPr txBox="1">
            <a:spLocks noChangeArrowheads="1"/>
          </p:cNvSpPr>
          <p:nvPr/>
        </p:nvSpPr>
        <p:spPr bwMode="auto">
          <a:xfrm>
            <a:off x="0" y="0"/>
            <a:ext cx="4932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fr-FR" altLang="fr-FR" sz="4000">
                <a:latin typeface="Cambria" pitchFamily="18" charset="0"/>
              </a:rPr>
              <a:t> Les abécédaires</a:t>
            </a:r>
            <a:r>
              <a:rPr lang="fr-FR" altLang="fr-FR" sz="4000"/>
              <a:t> </a:t>
            </a:r>
          </a:p>
        </p:txBody>
      </p:sp>
      <p:sp>
        <p:nvSpPr>
          <p:cNvPr id="64517" name="ZoneTexte 5"/>
          <p:cNvSpPr txBox="1">
            <a:spLocks noChangeArrowheads="1"/>
          </p:cNvSpPr>
          <p:nvPr/>
        </p:nvSpPr>
        <p:spPr bwMode="auto">
          <a:xfrm>
            <a:off x="0" y="6423025"/>
            <a:ext cx="2447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fr-FR" altLang="fr-FR" sz="1600" i="1">
                <a:latin typeface="Cambria" pitchFamily="18" charset="0"/>
              </a:rPr>
              <a:t>Extraits du site de la BNF</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descr="patience..."/>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685925" y="-9525"/>
            <a:ext cx="5543550" cy="2214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5" descr="pat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4708525"/>
            <a:ext cx="7302500" cy="2166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5" descr="pat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205038"/>
            <a:ext cx="6745287" cy="2503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ZoneTexte 4"/>
          <p:cNvSpPr txBox="1">
            <a:spLocks noChangeArrowheads="1"/>
          </p:cNvSpPr>
          <p:nvPr/>
        </p:nvSpPr>
        <p:spPr bwMode="auto">
          <a:xfrm>
            <a:off x="6708775" y="6486525"/>
            <a:ext cx="2447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r"/>
            <a:r>
              <a:rPr lang="fr-FR" altLang="fr-FR" sz="1600" i="1">
                <a:latin typeface="Cambria" pitchFamily="18" charset="0"/>
              </a:rPr>
              <a:t>Extraits du site de la BNF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r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219075" y="139700"/>
            <a:ext cx="8467725" cy="1609725"/>
          </a:xfrm>
        </p:spPr>
      </p:pic>
      <p:sp>
        <p:nvSpPr>
          <p:cNvPr id="66563" name="Espace réservé du contenu 2"/>
          <p:cNvSpPr>
            <a:spLocks noGrp="1"/>
          </p:cNvSpPr>
          <p:nvPr>
            <p:ph idx="1"/>
          </p:nvPr>
        </p:nvSpPr>
        <p:spPr>
          <a:xfrm>
            <a:off x="457200" y="1412875"/>
            <a:ext cx="8229600" cy="4713288"/>
          </a:xfrm>
        </p:spPr>
        <p:txBody>
          <a:bodyPr/>
          <a:lstStyle/>
          <a:p>
            <a:pPr eaLnBrk="1" hangingPunct="1">
              <a:lnSpc>
                <a:spcPct val="80000"/>
              </a:lnSpc>
              <a:buFontTx/>
              <a:buChar char="-"/>
            </a:pPr>
            <a:r>
              <a:rPr lang="fr-FR" altLang="fr-FR" sz="3000" smtClean="0">
                <a:latin typeface="Cambria" pitchFamily="18" charset="0"/>
              </a:rPr>
              <a:t>Les droits de l’enfant : le droit à l’éducation en France et dans le monde (programme de 6</a:t>
            </a:r>
            <a:r>
              <a:rPr lang="fr-FR" altLang="fr-FR" sz="3000" baseline="30000" smtClean="0">
                <a:latin typeface="Cambria" pitchFamily="18" charset="0"/>
              </a:rPr>
              <a:t>ème</a:t>
            </a:r>
            <a:r>
              <a:rPr lang="fr-FR" altLang="fr-FR" sz="3000" smtClean="0">
                <a:latin typeface="Cambria" pitchFamily="18" charset="0"/>
              </a:rPr>
              <a:t>).</a:t>
            </a:r>
          </a:p>
          <a:p>
            <a:pPr eaLnBrk="1" hangingPunct="1">
              <a:lnSpc>
                <a:spcPct val="80000"/>
              </a:lnSpc>
              <a:buFontTx/>
              <a:buChar char="-"/>
            </a:pPr>
            <a:r>
              <a:rPr lang="fr-FR" altLang="fr-FR" sz="3000" smtClean="0">
                <a:latin typeface="Cambria" pitchFamily="18" charset="0"/>
              </a:rPr>
              <a:t>Inégalités et discriminations  : le problème de l’égalité entre les hommes et les femmes dans l’accès à l’éducation et aux études supérieures en France et dans le monde (programme de 5</a:t>
            </a:r>
            <a:r>
              <a:rPr lang="fr-FR" altLang="fr-FR" sz="3000" baseline="30000" smtClean="0">
                <a:latin typeface="Cambria" pitchFamily="18" charset="0"/>
              </a:rPr>
              <a:t>ème</a:t>
            </a:r>
            <a:r>
              <a:rPr lang="fr-FR" altLang="fr-FR" sz="3000" smtClean="0">
                <a:latin typeface="Cambria" pitchFamily="18" charset="0"/>
              </a:rPr>
              <a:t>).</a:t>
            </a:r>
          </a:p>
          <a:p>
            <a:pPr eaLnBrk="1" hangingPunct="1">
              <a:lnSpc>
                <a:spcPct val="80000"/>
              </a:lnSpc>
              <a:buFontTx/>
              <a:buChar char="-"/>
            </a:pPr>
            <a:r>
              <a:rPr lang="fr-FR" altLang="fr-FR" sz="3000" smtClean="0">
                <a:latin typeface="Cambria" pitchFamily="18" charset="0"/>
              </a:rPr>
              <a:t>Réflexion sur les fonctions de l’écriture : « conserver la mémoire, communiquer avec les autres à travers l'espace et le temps, </a:t>
            </a:r>
            <a:br>
              <a:rPr lang="fr-FR" altLang="fr-FR" sz="3000" smtClean="0">
                <a:latin typeface="Cambria" pitchFamily="18" charset="0"/>
              </a:rPr>
            </a:br>
            <a:r>
              <a:rPr lang="fr-FR" altLang="fr-FR" sz="3000" smtClean="0">
                <a:latin typeface="Cambria" pitchFamily="18" charset="0"/>
              </a:rPr>
              <a:t>redoubler la parole, s'approprier le monde, murmurer les secrets, communiquer avec soi - même? »</a:t>
            </a:r>
            <a:endParaRPr lang="fr-FR" altLang="fr-FR" smtClean="0">
              <a:latin typeface="Cambria" pitchFamily="18" charset="0"/>
            </a:endParaRPr>
          </a:p>
          <a:p>
            <a:pPr eaLnBrk="1" hangingPunct="1">
              <a:lnSpc>
                <a:spcPct val="80000"/>
              </a:lnSpc>
              <a:buFontTx/>
              <a:buChar char="-"/>
            </a:pPr>
            <a:endParaRPr lang="fr-FR" altLang="fr-FR" smtClean="0">
              <a:latin typeface="Cambria" pitchFamily="18" charset="0"/>
            </a:endParaRPr>
          </a:p>
        </p:txBody>
      </p:sp>
      <p:sp>
        <p:nvSpPr>
          <p:cNvPr id="66564" name="ZoneTexte 3"/>
          <p:cNvSpPr txBox="1">
            <a:spLocks noChangeArrowheads="1"/>
          </p:cNvSpPr>
          <p:nvPr/>
        </p:nvSpPr>
        <p:spPr bwMode="auto">
          <a:xfrm>
            <a:off x="2627313" y="6165850"/>
            <a:ext cx="14398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r"/>
            <a:r>
              <a:rPr lang="fr-FR" altLang="fr-FR" sz="800" i="1">
                <a:latin typeface="Cambria" pitchFamily="18" charset="0"/>
              </a:rPr>
              <a:t>Extraits du site de la BNF</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r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7200" y="274638"/>
            <a:ext cx="8229600" cy="1328737"/>
          </a:xfrm>
        </p:spPr>
      </p:pic>
      <p:sp>
        <p:nvSpPr>
          <p:cNvPr id="3" name="Espace réservé du contenu 2"/>
          <p:cNvSpPr>
            <a:spLocks noGrp="1"/>
          </p:cNvSpPr>
          <p:nvPr>
            <p:ph idx="1"/>
          </p:nvPr>
        </p:nvSpPr>
        <p:spPr>
          <a:xfrm>
            <a:off x="457200" y="1341438"/>
            <a:ext cx="8229600" cy="4784725"/>
          </a:xfrm>
        </p:spPr>
        <p:txBody>
          <a:bodyPr/>
          <a:lstStyle/>
          <a:p>
            <a:pPr marL="0" indent="0">
              <a:buFontTx/>
              <a:buNone/>
              <a:defRPr/>
            </a:pPr>
            <a:r>
              <a:rPr lang="fr-FR" sz="2000" dirty="0" smtClean="0">
                <a:latin typeface="Cambria" panose="02040503050406030204" pitchFamily="18" charset="0"/>
              </a:rPr>
              <a:t>- ANDREASSIAN Vazken et MARGAT Jean, </a:t>
            </a:r>
            <a:r>
              <a:rPr lang="fr-FR" sz="2000" i="1" dirty="0" smtClean="0">
                <a:latin typeface="Cambria" panose="02040503050406030204" pitchFamily="18" charset="0"/>
              </a:rPr>
              <a:t>Rivières et rivaux, </a:t>
            </a:r>
            <a:r>
              <a:rPr lang="fr-FR" sz="2000" dirty="0" smtClean="0">
                <a:latin typeface="Cambria" panose="02040503050406030204" pitchFamily="18" charset="0"/>
              </a:rPr>
              <a:t>Quae, 2012 138p.</a:t>
            </a:r>
          </a:p>
          <a:p>
            <a:pPr marL="0" indent="0">
              <a:buFontTx/>
              <a:buNone/>
              <a:defRPr/>
            </a:pPr>
            <a:endParaRPr lang="fr-FR" sz="1200" dirty="0" smtClean="0">
              <a:latin typeface="Cambria" panose="02040503050406030204" pitchFamily="18" charset="0"/>
            </a:endParaRPr>
          </a:p>
          <a:p>
            <a:pPr marL="0" indent="0">
              <a:buFontTx/>
              <a:buNone/>
              <a:defRPr/>
            </a:pPr>
            <a:r>
              <a:rPr lang="fr-FR" sz="2000" dirty="0" smtClean="0">
                <a:latin typeface="Cambria" panose="02040503050406030204" pitchFamily="18" charset="0"/>
              </a:rPr>
              <a:t>- </a:t>
            </a:r>
            <a:r>
              <a:rPr lang="fr-FR" sz="2000" dirty="0">
                <a:latin typeface="Cambria" panose="02040503050406030204" pitchFamily="18" charset="0"/>
              </a:rPr>
              <a:t>AMIET Pierre, </a:t>
            </a:r>
            <a:r>
              <a:rPr lang="fr-FR" sz="2000" i="1" dirty="0">
                <a:latin typeface="Cambria" panose="02040503050406030204" pitchFamily="18" charset="0"/>
              </a:rPr>
              <a:t>L'Art antique du Proche-Orient</a:t>
            </a:r>
            <a:r>
              <a:rPr lang="fr-FR" sz="2000" dirty="0">
                <a:latin typeface="Cambria" panose="02040503050406030204" pitchFamily="18" charset="0"/>
              </a:rPr>
              <a:t>, Mazenod, Paris, 1977, p. 369, fig. 328.</a:t>
            </a:r>
            <a:br>
              <a:rPr lang="fr-FR" sz="2000" dirty="0">
                <a:latin typeface="Cambria" panose="02040503050406030204" pitchFamily="18" charset="0"/>
              </a:rPr>
            </a:br>
            <a:r>
              <a:rPr lang="fr-FR" sz="2000" dirty="0">
                <a:latin typeface="Cambria" panose="02040503050406030204" pitchFamily="18" charset="0"/>
              </a:rPr>
              <a:t/>
            </a:r>
            <a:br>
              <a:rPr lang="fr-FR" sz="2000" dirty="0">
                <a:latin typeface="Cambria" panose="02040503050406030204" pitchFamily="18" charset="0"/>
              </a:rPr>
            </a:br>
            <a:r>
              <a:rPr lang="fr-FR" sz="2000" dirty="0">
                <a:latin typeface="Cambria" panose="02040503050406030204" pitchFamily="18" charset="0"/>
              </a:rPr>
              <a:t>- HUOT Jean-Louis, </a:t>
            </a:r>
            <a:r>
              <a:rPr lang="fr-FR" sz="2000" i="1" dirty="0">
                <a:latin typeface="Cambria" panose="02040503050406030204" pitchFamily="18" charset="0"/>
              </a:rPr>
              <a:t>Les Sumériens : entre le Tigre et l'Euphrate</a:t>
            </a:r>
            <a:r>
              <a:rPr lang="fr-FR" sz="2000" dirty="0">
                <a:latin typeface="Cambria" panose="02040503050406030204" pitchFamily="18" charset="0"/>
              </a:rPr>
              <a:t>, Errance, Paris, 1989, pp. 222-224.</a:t>
            </a:r>
            <a:br>
              <a:rPr lang="fr-FR" sz="2000" dirty="0">
                <a:latin typeface="Cambria" panose="02040503050406030204" pitchFamily="18" charset="0"/>
              </a:rPr>
            </a:br>
            <a:r>
              <a:rPr lang="fr-FR" sz="2000" dirty="0">
                <a:latin typeface="Cambria" panose="02040503050406030204" pitchFamily="18" charset="0"/>
              </a:rPr>
              <a:t/>
            </a:r>
            <a:br>
              <a:rPr lang="fr-FR" sz="2000" dirty="0">
                <a:latin typeface="Cambria" panose="02040503050406030204" pitchFamily="18" charset="0"/>
              </a:rPr>
            </a:br>
            <a:r>
              <a:rPr lang="fr-FR" sz="2000" dirty="0">
                <a:latin typeface="Cambria" panose="02040503050406030204" pitchFamily="18" charset="0"/>
              </a:rPr>
              <a:t>- PARROT André, </a:t>
            </a:r>
            <a:r>
              <a:rPr lang="fr-FR" sz="2000" i="1" dirty="0">
                <a:latin typeface="Cambria" panose="02040503050406030204" pitchFamily="18" charset="0"/>
              </a:rPr>
              <a:t>Tello, vingt campagnes de fouilles, 1877-1933</a:t>
            </a:r>
            <a:r>
              <a:rPr lang="fr-FR" sz="2000" dirty="0">
                <a:latin typeface="Cambria" panose="02040503050406030204" pitchFamily="18" charset="0"/>
              </a:rPr>
              <a:t>, Albin Michel, Paris, 1948, pp. 95-101.</a:t>
            </a:r>
            <a:br>
              <a:rPr lang="fr-FR" sz="2000" dirty="0">
                <a:latin typeface="Cambria" panose="02040503050406030204" pitchFamily="18" charset="0"/>
              </a:rPr>
            </a:br>
            <a:r>
              <a:rPr lang="fr-FR" sz="2000" dirty="0">
                <a:latin typeface="Cambria" panose="02040503050406030204" pitchFamily="18" charset="0"/>
              </a:rPr>
              <a:t/>
            </a:r>
            <a:br>
              <a:rPr lang="fr-FR" sz="2000" dirty="0">
                <a:latin typeface="Cambria" panose="02040503050406030204" pitchFamily="18" charset="0"/>
              </a:rPr>
            </a:br>
            <a:r>
              <a:rPr lang="fr-FR" sz="2000" dirty="0">
                <a:latin typeface="Cambria" panose="02040503050406030204" pitchFamily="18" charset="0"/>
              </a:rPr>
              <a:t>- SARZEC Édouard (de),</a:t>
            </a:r>
            <a:r>
              <a:rPr lang="fr-FR" sz="2000" i="1" dirty="0">
                <a:latin typeface="Cambria" panose="02040503050406030204" pitchFamily="18" charset="0"/>
              </a:rPr>
              <a:t> Découvertes en Chaldée,</a:t>
            </a:r>
            <a:r>
              <a:rPr lang="fr-FR" sz="2000" dirty="0">
                <a:latin typeface="Cambria" panose="02040503050406030204" pitchFamily="18" charset="0"/>
              </a:rPr>
              <a:t> Leroux, Paris, 1884-1912, pp. 36, 68, 94-103, 174-195.</a:t>
            </a:r>
            <a:br>
              <a:rPr lang="fr-FR" sz="2000" dirty="0">
                <a:latin typeface="Cambria" panose="02040503050406030204" pitchFamily="18" charset="0"/>
              </a:rPr>
            </a:br>
            <a:r>
              <a:rPr lang="fr-FR" sz="2000" dirty="0">
                <a:latin typeface="Cambria" panose="02040503050406030204" pitchFamily="18" charset="0"/>
              </a:rPr>
              <a:t/>
            </a:r>
            <a:br>
              <a:rPr lang="fr-FR" sz="2000" dirty="0">
                <a:latin typeface="Cambria" panose="02040503050406030204" pitchFamily="18" charset="0"/>
              </a:rPr>
            </a:br>
            <a:r>
              <a:rPr lang="fr-FR" sz="2000" dirty="0">
                <a:latin typeface="Cambria" panose="02040503050406030204" pitchFamily="18" charset="0"/>
              </a:rPr>
              <a:t>- SOLLBERGER Edmond, KUPPER Jean-Robert, </a:t>
            </a:r>
            <a:r>
              <a:rPr lang="fr-FR" sz="2000" i="1" dirty="0">
                <a:latin typeface="Cambria" panose="02040503050406030204" pitchFamily="18" charset="0"/>
              </a:rPr>
              <a:t>Inscriptions royales sumériennes et akkadiennes</a:t>
            </a:r>
            <a:r>
              <a:rPr lang="fr-FR" sz="2000" dirty="0">
                <a:latin typeface="Cambria" panose="02040503050406030204" pitchFamily="18" charset="0"/>
              </a:rPr>
              <a:t>, Cerf, Paris, 1971.</a:t>
            </a:r>
          </a:p>
          <a:p>
            <a:pPr>
              <a:defRPr/>
            </a:pPr>
            <a:endParaRPr lang="fr-F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r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7200" y="274638"/>
            <a:ext cx="8229600" cy="1328737"/>
          </a:xfrm>
        </p:spPr>
      </p:pic>
      <p:sp>
        <p:nvSpPr>
          <p:cNvPr id="3" name="Espace réservé du contenu 2"/>
          <p:cNvSpPr>
            <a:spLocks noGrp="1"/>
          </p:cNvSpPr>
          <p:nvPr>
            <p:ph idx="1"/>
          </p:nvPr>
        </p:nvSpPr>
        <p:spPr/>
        <p:txBody>
          <a:bodyPr/>
          <a:lstStyle/>
          <a:p>
            <a:pPr>
              <a:buFontTx/>
              <a:buChar char="-"/>
              <a:defRPr/>
            </a:pPr>
            <a:r>
              <a:rPr lang="fr-FR" sz="2000" dirty="0">
                <a:latin typeface="Cambria" panose="02040503050406030204" pitchFamily="18" charset="0"/>
              </a:rPr>
              <a:t>Site de la Bibliothèque nationale de France, </a:t>
            </a:r>
            <a:r>
              <a:rPr lang="fr-FR" sz="2000" dirty="0">
                <a:latin typeface="Cambria" panose="02040503050406030204" pitchFamily="18" charset="0"/>
                <a:hlinkClick r:id="rId3"/>
              </a:rPr>
              <a:t>http://classes.bnf.fr/dossiecr</a:t>
            </a:r>
            <a:r>
              <a:rPr lang="fr-FR" sz="2000" dirty="0" smtClean="0">
                <a:latin typeface="Cambria" panose="02040503050406030204" pitchFamily="18" charset="0"/>
                <a:hlinkClick r:id="rId3"/>
              </a:rPr>
              <a:t>/</a:t>
            </a:r>
            <a:endParaRPr lang="fr-FR" sz="2000" dirty="0" smtClean="0">
              <a:latin typeface="Cambria" panose="02040503050406030204" pitchFamily="18" charset="0"/>
            </a:endParaRPr>
          </a:p>
          <a:p>
            <a:pPr>
              <a:buFontTx/>
              <a:buChar char="-"/>
              <a:defRPr/>
            </a:pPr>
            <a:endParaRPr lang="fr-FR" sz="2000" dirty="0">
              <a:latin typeface="Cambria" panose="02040503050406030204" pitchFamily="18" charset="0"/>
            </a:endParaRPr>
          </a:p>
          <a:p>
            <a:pPr>
              <a:buFontTx/>
              <a:buChar char="-"/>
              <a:defRPr/>
            </a:pPr>
            <a:r>
              <a:rPr lang="fr-FR" sz="2000" dirty="0">
                <a:latin typeface="Cambria" panose="02040503050406030204" pitchFamily="18" charset="0"/>
              </a:rPr>
              <a:t>PUISSEGUR Patrick, </a:t>
            </a:r>
            <a:r>
              <a:rPr lang="fr-FR" sz="2000" i="1" dirty="0">
                <a:latin typeface="Cambria" panose="02040503050406030204" pitchFamily="18" charset="0"/>
              </a:rPr>
              <a:t>La stèle des vautours, </a:t>
            </a:r>
            <a:r>
              <a:rPr lang="fr-FR" sz="2000" dirty="0">
                <a:latin typeface="Cambria" panose="02040503050406030204" pitchFamily="18" charset="0"/>
              </a:rPr>
              <a:t>Musée du Louvre, Département des Antiquités orientales : Mésopotamie, </a:t>
            </a:r>
            <a:r>
              <a:rPr lang="fr-FR" sz="2000" u="sng" dirty="0">
                <a:latin typeface="Cambria" panose="02040503050406030204" pitchFamily="18" charset="0"/>
                <a:hlinkClick r:id="rId4"/>
              </a:rPr>
              <a:t>http://www.louvre.fr/oeuvre-notices/stele-des-vautours</a:t>
            </a:r>
            <a:endParaRPr lang="fr-FR" sz="2000" u="sng" dirty="0">
              <a:latin typeface="Cambria" panose="02040503050406030204" pitchFamily="18" charset="0"/>
            </a:endParaRPr>
          </a:p>
          <a:p>
            <a:pPr>
              <a:buFontTx/>
              <a:buChar char="-"/>
              <a:defRPr/>
            </a:pPr>
            <a:endParaRPr lang="fr-FR" sz="2000" dirty="0">
              <a:latin typeface="Cambria" panose="02040503050406030204" pitchFamily="18" charset="0"/>
            </a:endParaRPr>
          </a:p>
          <a:p>
            <a:pPr>
              <a:buFontTx/>
              <a:buChar char="-"/>
              <a:defRPr/>
            </a:pPr>
            <a:endParaRPr lang="fr-FR" sz="2000" dirty="0">
              <a:latin typeface="Cambria" panose="02040503050406030204" pitchFamily="18" charset="0"/>
            </a:endParaRPr>
          </a:p>
          <a:p>
            <a:pPr>
              <a:buFontTx/>
              <a:buChar char="-"/>
              <a:defRPr/>
            </a:pPr>
            <a:r>
              <a:rPr lang="fr-FR" sz="2000" dirty="0" smtClean="0">
                <a:latin typeface="Cambria" panose="02040503050406030204" pitchFamily="18" charset="0"/>
              </a:rPr>
              <a:t>DERCY Benoît, </a:t>
            </a:r>
            <a:r>
              <a:rPr lang="fr-FR" sz="2000" i="1" dirty="0" smtClean="0">
                <a:latin typeface="Cambria" panose="02040503050406030204" pitchFamily="18" charset="0"/>
              </a:rPr>
              <a:t>Découverte du Proche Orient ancien par les mythes. Pistes de questionnement des œuvres avec les élèves</a:t>
            </a:r>
            <a:r>
              <a:rPr lang="fr-FR" sz="2000" dirty="0" smtClean="0">
                <a:latin typeface="Cambria" panose="02040503050406030204" pitchFamily="18" charset="0"/>
              </a:rPr>
              <a:t>, Musée du Louvre, </a:t>
            </a:r>
            <a:r>
              <a:rPr lang="fr-FR" sz="2000" dirty="0" smtClean="0">
                <a:latin typeface="Cambria" panose="02040503050406030204" pitchFamily="18" charset="0"/>
                <a:hlinkClick r:id="rId5"/>
              </a:rPr>
              <a:t>http://www.louvre.fr/sites/default/files/medias/medias_fichiers/fichiers/pdf/louvre-dossier-professeur-gilgamesh.pdf</a:t>
            </a:r>
            <a:endParaRPr lang="fr-FR" sz="2000" dirty="0" smtClean="0">
              <a:latin typeface="Cambria" panose="02040503050406030204" pitchFamily="18" charset="0"/>
            </a:endParaRPr>
          </a:p>
          <a:p>
            <a:pPr marL="0" indent="0">
              <a:buFontTx/>
              <a:buNone/>
              <a:defRPr/>
            </a:pPr>
            <a:endParaRPr lang="fr-FR" sz="2000" dirty="0" smtClean="0">
              <a:latin typeface="Cambria" panose="02040503050406030204" pitchFamily="18" charset="0"/>
            </a:endParaRPr>
          </a:p>
          <a:p>
            <a:pPr>
              <a:buFontTx/>
              <a:buChar char="-"/>
              <a:defRPr/>
            </a:pPr>
            <a:endParaRPr lang="fr-FR" sz="2000" dirty="0">
              <a:latin typeface="Cambria" panose="02040503050406030204" pitchFamily="18" charset="0"/>
            </a:endParaRPr>
          </a:p>
          <a:p>
            <a:pPr marL="0" indent="0">
              <a:buFontTx/>
              <a:buNone/>
              <a:defRPr/>
            </a:pPr>
            <a:endParaRPr lang="fr-FR" sz="2000" dirty="0"/>
          </a:p>
          <a:p>
            <a:pPr>
              <a:buFontTx/>
              <a:buChar char="-"/>
              <a:defRPr/>
            </a:pPr>
            <a:endParaRPr lang="fr-FR" sz="2000" dirty="0"/>
          </a:p>
          <a:p>
            <a:pPr marL="0" indent="0">
              <a:spcBef>
                <a:spcPts val="0"/>
              </a:spcBef>
              <a:buFontTx/>
              <a:buNone/>
              <a:defRPr/>
            </a:pPr>
            <a:endParaRPr lang="fr-F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p:nvPr>
        </p:nvSpPr>
        <p:spPr>
          <a:xfrm>
            <a:off x="457200" y="692150"/>
            <a:ext cx="8229600" cy="5434013"/>
          </a:xfrm>
        </p:spPr>
        <p:txBody>
          <a:bodyPr/>
          <a:lstStyle/>
          <a:p>
            <a:pPr>
              <a:buFontTx/>
              <a:buChar char="-"/>
              <a:defRPr/>
            </a:pPr>
            <a:r>
              <a:rPr lang="fr-FR" sz="2000" dirty="0" smtClean="0">
                <a:latin typeface="Cambria" panose="02040503050406030204" pitchFamily="18" charset="0"/>
              </a:rPr>
              <a:t>PARODI Patrick , </a:t>
            </a:r>
            <a:r>
              <a:rPr lang="fr-FR" sz="2000" i="1" dirty="0" smtClean="0">
                <a:latin typeface="Cambria" panose="02040503050406030204" pitchFamily="18" charset="0"/>
              </a:rPr>
              <a:t>Quelle histoire de l’Orient au IIIe millénaire ?, </a:t>
            </a:r>
            <a:r>
              <a:rPr lang="fr-FR" sz="2000" dirty="0" smtClean="0">
                <a:latin typeface="Cambria" panose="02040503050406030204" pitchFamily="18" charset="0"/>
              </a:rPr>
              <a:t>Site académique Aix-Marseille d’histoire-géographie, </a:t>
            </a:r>
            <a:r>
              <a:rPr lang="fr-FR" sz="2000" u="sng" dirty="0" smtClean="0">
                <a:latin typeface="Cambria" panose="02040503050406030204" pitchFamily="18" charset="0"/>
                <a:hlinkClick r:id="rId2"/>
              </a:rPr>
              <a:t>http://www.pedagogie.ac-aix-marseille.fr/upload/docs/application/pdf/2011-08/ppa044_quelle.pdf</a:t>
            </a:r>
            <a:endParaRPr lang="fr-FR" sz="2000" u="sng" dirty="0" smtClean="0">
              <a:latin typeface="Cambria" panose="02040503050406030204" pitchFamily="18" charset="0"/>
            </a:endParaRPr>
          </a:p>
          <a:p>
            <a:pPr>
              <a:buFontTx/>
              <a:buChar char="-"/>
              <a:defRPr/>
            </a:pPr>
            <a:endParaRPr lang="fr-FR" sz="2000" dirty="0" smtClean="0">
              <a:latin typeface="Cambria" panose="02040503050406030204" pitchFamily="18" charset="0"/>
            </a:endParaRPr>
          </a:p>
          <a:p>
            <a:pPr>
              <a:buFontTx/>
              <a:buChar char="-"/>
              <a:defRPr/>
            </a:pPr>
            <a:r>
              <a:rPr lang="fr-FR" sz="2000" dirty="0" smtClean="0">
                <a:latin typeface="Cambria" panose="02040503050406030204" pitchFamily="18" charset="0"/>
              </a:rPr>
              <a:t>RODES Aurélie, </a:t>
            </a:r>
            <a:r>
              <a:rPr lang="fr-FR" sz="2000" i="1" dirty="0" smtClean="0">
                <a:latin typeface="Cambria" panose="02040503050406030204" pitchFamily="18" charset="0"/>
              </a:rPr>
              <a:t>Proposition pour étudier l’Orient ancien</a:t>
            </a:r>
            <a:r>
              <a:rPr lang="fr-FR" sz="2000" dirty="0" smtClean="0">
                <a:latin typeface="Cambria" panose="02040503050406030204" pitchFamily="18" charset="0"/>
              </a:rPr>
              <a:t>, </a:t>
            </a:r>
            <a:r>
              <a:rPr lang="fr-FR" sz="2000" dirty="0" smtClean="0">
                <a:latin typeface="Cambria" panose="02040503050406030204" pitchFamily="18" charset="0"/>
                <a:hlinkClick r:id="rId3"/>
              </a:rPr>
              <a:t>http://pedagogie.ac-toulouse.fr/histgeo/hg06/IMG/pdf/H1_Orient_ancien_Mesopotamie_-_Aurelie_RODES.pdf</a:t>
            </a:r>
            <a:endParaRPr lang="fr-FR" sz="2000" dirty="0" smtClean="0">
              <a:latin typeface="Cambria" panose="02040503050406030204" pitchFamily="18" charset="0"/>
            </a:endParaRPr>
          </a:p>
          <a:p>
            <a:pPr>
              <a:buFontTx/>
              <a:buChar char="-"/>
              <a:defRPr/>
            </a:pPr>
            <a:endParaRPr lang="fr-FR" sz="2000" dirty="0">
              <a:latin typeface="Cambria" panose="02040503050406030204" pitchFamily="18" charset="0"/>
            </a:endParaRPr>
          </a:p>
          <a:p>
            <a:pPr>
              <a:buFontTx/>
              <a:buChar char="-"/>
              <a:defRPr/>
            </a:pPr>
            <a:r>
              <a:rPr lang="fr-FR" sz="2000" dirty="0" smtClean="0">
                <a:latin typeface="Cambria" panose="02040503050406030204" pitchFamily="18" charset="0"/>
              </a:rPr>
              <a:t>TAMBAREAU Caroline, </a:t>
            </a:r>
            <a:r>
              <a:rPr lang="fr-FR" sz="2000" i="1" dirty="0" smtClean="0">
                <a:latin typeface="Cambria" panose="02040503050406030204" pitchFamily="18" charset="0"/>
              </a:rPr>
              <a:t>La stèle des vautours</a:t>
            </a:r>
            <a:r>
              <a:rPr lang="fr-FR" sz="2000" dirty="0" smtClean="0">
                <a:latin typeface="Cambria" panose="02040503050406030204" pitchFamily="18" charset="0"/>
              </a:rPr>
              <a:t>, </a:t>
            </a:r>
            <a:r>
              <a:rPr lang="fr-FR" sz="2000" dirty="0" smtClean="0">
                <a:latin typeface="Cambria" panose="02040503050406030204" pitchFamily="18" charset="0"/>
                <a:hlinkClick r:id="rId4"/>
              </a:rPr>
              <a:t>http://prezi.com/yblrzwzwow_ht/la-stele-des-vautours/</a:t>
            </a:r>
            <a:endParaRPr lang="fr-FR" sz="2000" dirty="0" smtClean="0">
              <a:latin typeface="Cambria" panose="02040503050406030204" pitchFamily="18" charset="0"/>
            </a:endParaRPr>
          </a:p>
          <a:p>
            <a:pPr>
              <a:buFontTx/>
              <a:buChar char="-"/>
              <a:defRPr/>
            </a:pPr>
            <a:endParaRPr lang="fr-FR" sz="2000" dirty="0" smtClean="0">
              <a:latin typeface="Cambria" panose="02040503050406030204" pitchFamily="18" charset="0"/>
            </a:endParaRPr>
          </a:p>
          <a:p>
            <a:pPr>
              <a:buFontTx/>
              <a:buChar char="-"/>
              <a:defRPr/>
            </a:pPr>
            <a:r>
              <a:rPr lang="fr-FR" sz="2000" dirty="0" smtClean="0">
                <a:latin typeface="Cambria" panose="02040503050406030204" pitchFamily="18" charset="0"/>
              </a:rPr>
              <a:t>Site d’histoire-géographie de l’académie d’Orléans-Tours, </a:t>
            </a:r>
            <a:r>
              <a:rPr lang="fr-FR" altLang="fr-FR" sz="2000" i="1" dirty="0" smtClean="0">
                <a:latin typeface="Cambria" panose="02040503050406030204" pitchFamily="18" charset="0"/>
              </a:rPr>
              <a:t>Mise en perspective dans l’espace de l’Orient ancien, </a:t>
            </a:r>
            <a:r>
              <a:rPr lang="fr-FR" sz="2000" dirty="0" smtClean="0">
                <a:latin typeface="Cambria" panose="02040503050406030204" pitchFamily="18" charset="0"/>
              </a:rPr>
              <a:t>hg-ec.ac-orleans-tours.fr/</a:t>
            </a:r>
            <a:r>
              <a:rPr lang="fr-FR" sz="2000" dirty="0" err="1" smtClean="0">
                <a:latin typeface="Cambria" panose="02040503050406030204" pitchFamily="18" charset="0"/>
              </a:rPr>
              <a:t>uploads</a:t>
            </a:r>
            <a:r>
              <a:rPr lang="fr-FR" sz="2000" dirty="0" smtClean="0">
                <a:latin typeface="Cambria" panose="02040503050406030204" pitchFamily="18" charset="0"/>
              </a:rPr>
              <a:t>/media/orient-ancien-mesopotamie.ppt</a:t>
            </a:r>
          </a:p>
          <a:p>
            <a:pPr>
              <a:buFontTx/>
              <a:buChar char="-"/>
              <a:defRPr/>
            </a:pPr>
            <a:endParaRPr lang="fr-FR" sz="2000" i="1" dirty="0">
              <a:latin typeface="Cambria" panose="02040503050406030204" pitchFamily="18" charset="0"/>
            </a:endParaRPr>
          </a:p>
          <a:p>
            <a:pPr marL="0" indent="0">
              <a:buFontTx/>
              <a:buNone/>
              <a:defRPr/>
            </a:pPr>
            <a:r>
              <a:rPr lang="fr-FR" sz="2000" dirty="0" smtClean="0">
                <a:latin typeface="Cambria" panose="02040503050406030204" pitchFamily="18" charset="0"/>
              </a:rPr>
              <a:t> </a:t>
            </a:r>
          </a:p>
          <a:p>
            <a:pPr marL="0" indent="0">
              <a:buFontTx/>
              <a:buNone/>
              <a:defRPr/>
            </a:pPr>
            <a:endParaRPr lang="fr-FR" sz="2400" dirty="0">
              <a:latin typeface="+mj-lt"/>
            </a:endParaRPr>
          </a:p>
          <a:p>
            <a:pPr>
              <a:buFontTx/>
              <a:buChar char="-"/>
              <a:defRPr/>
            </a:pPr>
            <a:endParaRPr lang="fr-FR" sz="2400" dirty="0" smtClean="0">
              <a:latin typeface="+mj-l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r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7200" y="152400"/>
            <a:ext cx="8326438" cy="1073150"/>
          </a:xfrm>
        </p:spPr>
      </p:pic>
      <p:sp>
        <p:nvSpPr>
          <p:cNvPr id="3" name="Espace réservé du contenu 2"/>
          <p:cNvSpPr>
            <a:spLocks noGrp="1"/>
          </p:cNvSpPr>
          <p:nvPr>
            <p:ph idx="1"/>
          </p:nvPr>
        </p:nvSpPr>
        <p:spPr>
          <a:xfrm>
            <a:off x="539750" y="1125538"/>
            <a:ext cx="8229600" cy="4929187"/>
          </a:xfrm>
        </p:spPr>
        <p:txBody>
          <a:bodyPr/>
          <a:lstStyle/>
          <a:p>
            <a:pPr>
              <a:buFontTx/>
              <a:buChar char="-"/>
              <a:defRPr/>
            </a:pPr>
            <a:r>
              <a:rPr lang="fr-FR" sz="2000" dirty="0" smtClean="0">
                <a:latin typeface="Cambria" panose="02040503050406030204" pitchFamily="18" charset="0"/>
              </a:rPr>
              <a:t>Site du musée du Louvre </a:t>
            </a:r>
            <a:r>
              <a:rPr lang="fr-FR" sz="2000" dirty="0" smtClean="0">
                <a:latin typeface="Cambria" panose="02040503050406030204" pitchFamily="18" charset="0"/>
                <a:hlinkClick r:id="rId3"/>
              </a:rPr>
              <a:t>http://www.louvre.fr/oeuvre-notices/stele-des-vautours</a:t>
            </a:r>
            <a:endParaRPr lang="fr-FR" sz="2000" dirty="0" smtClean="0">
              <a:latin typeface="Cambria" panose="02040503050406030204" pitchFamily="18" charset="0"/>
            </a:endParaRPr>
          </a:p>
          <a:p>
            <a:pPr>
              <a:buFontTx/>
              <a:buChar char="-"/>
              <a:defRPr/>
            </a:pPr>
            <a:endParaRPr lang="fr-FR" sz="800" dirty="0" smtClean="0">
              <a:latin typeface="Cambria" panose="02040503050406030204" pitchFamily="18" charset="0"/>
            </a:endParaRPr>
          </a:p>
          <a:p>
            <a:pPr>
              <a:buFontTx/>
              <a:buChar char="-"/>
              <a:defRPr/>
            </a:pPr>
            <a:r>
              <a:rPr lang="fr-FR" sz="2000" dirty="0">
                <a:latin typeface="Cambria" panose="02040503050406030204" pitchFamily="18" charset="0"/>
              </a:rPr>
              <a:t>Stèle des Vautours, site de Wikipédia – article « stèle des vautours ». P</a:t>
            </a:r>
            <a:r>
              <a:rPr lang="en-US" altLang="fr-FR" sz="2000" dirty="0" err="1">
                <a:latin typeface="Cambria" panose="02040503050406030204" pitchFamily="18" charset="0"/>
              </a:rPr>
              <a:t>hotographies</a:t>
            </a:r>
            <a:r>
              <a:rPr lang="en-US" altLang="fr-FR" sz="2000" dirty="0">
                <a:latin typeface="Cambria" panose="02040503050406030204" pitchFamily="18" charset="0"/>
              </a:rPr>
              <a:t> Eric </a:t>
            </a:r>
            <a:r>
              <a:rPr lang="en-US" altLang="fr-FR" sz="2000" dirty="0" err="1">
                <a:latin typeface="Cambria" panose="02040503050406030204" pitchFamily="18" charset="0"/>
              </a:rPr>
              <a:t>Gaba</a:t>
            </a:r>
            <a:r>
              <a:rPr lang="en-US" altLang="fr-FR" sz="2000" dirty="0">
                <a:latin typeface="Cambria" panose="02040503050406030204" pitchFamily="18" charset="0"/>
              </a:rPr>
              <a:t> (</a:t>
            </a:r>
            <a:r>
              <a:rPr lang="en-US" altLang="fr-FR" sz="2000" dirty="0" err="1">
                <a:latin typeface="Cambria" panose="02040503050406030204" pitchFamily="18" charset="0"/>
              </a:rPr>
              <a:t>User:Sting</a:t>
            </a:r>
            <a:r>
              <a:rPr lang="en-US" altLang="fr-FR" sz="2000" dirty="0">
                <a:latin typeface="Cambria" panose="02040503050406030204" pitchFamily="18" charset="0"/>
              </a:rPr>
              <a:t>), July 2005. Sous </a:t>
            </a:r>
            <a:r>
              <a:rPr lang="en-US" altLang="fr-FR" sz="2000" dirty="0" err="1">
                <a:latin typeface="Cambria" panose="02040503050406030204" pitchFamily="18" charset="0"/>
              </a:rPr>
              <a:t>licence</a:t>
            </a:r>
            <a:r>
              <a:rPr lang="en-US" altLang="fr-FR" sz="2000" dirty="0">
                <a:latin typeface="Cambria" panose="02040503050406030204" pitchFamily="18" charset="0"/>
              </a:rPr>
              <a:t> Creative Commons Attribution-Share Alike 3.0 via Wikimedia Commons, </a:t>
            </a:r>
            <a:r>
              <a:rPr lang="en-US" altLang="fr-FR" sz="2000" dirty="0">
                <a:latin typeface="Cambria" panose="02040503050406030204" pitchFamily="18" charset="0"/>
                <a:hlinkClick r:id="rId4"/>
              </a:rPr>
              <a:t>http://commons.wikimedia.org/wiki/File:Stele of Vultures detail 01</a:t>
            </a:r>
          </a:p>
          <a:p>
            <a:pPr>
              <a:buFontTx/>
              <a:buChar char="-"/>
              <a:defRPr/>
            </a:pPr>
            <a:r>
              <a:rPr lang="en-US" altLang="fr-FR" sz="2000" dirty="0" err="1">
                <a:latin typeface="Cambria" panose="02040503050406030204" pitchFamily="18" charset="0"/>
                <a:hlinkClick r:id="rId4"/>
              </a:rPr>
              <a:t>Jpg#mediaviewer</a:t>
            </a:r>
            <a:r>
              <a:rPr lang="en-US" altLang="fr-FR" sz="2000" dirty="0">
                <a:latin typeface="Cambria" panose="02040503050406030204" pitchFamily="18" charset="0"/>
                <a:hlinkClick r:id="rId4"/>
              </a:rPr>
              <a:t>/</a:t>
            </a:r>
            <a:r>
              <a:rPr lang="en-US" altLang="fr-FR" sz="2000" dirty="0" err="1">
                <a:latin typeface="Cambria" panose="02040503050406030204" pitchFamily="18" charset="0"/>
                <a:hlinkClick r:id="rId4"/>
              </a:rPr>
              <a:t>Fichier:Stele</a:t>
            </a:r>
            <a:r>
              <a:rPr lang="en-US" altLang="fr-FR" sz="2000" dirty="0">
                <a:latin typeface="Cambria" panose="02040503050406030204" pitchFamily="18" charset="0"/>
                <a:hlinkClick r:id="rId4"/>
              </a:rPr>
              <a:t> of Vultures detail 01a.jpg</a:t>
            </a:r>
          </a:p>
          <a:p>
            <a:pPr marL="0" indent="0">
              <a:buFontTx/>
              <a:buNone/>
              <a:defRPr/>
            </a:pPr>
            <a:endParaRPr lang="en-US" altLang="fr-FR" sz="800" dirty="0" smtClean="0">
              <a:latin typeface="Cambria" panose="02040503050406030204" pitchFamily="18" charset="0"/>
              <a:hlinkClick r:id="rId4"/>
            </a:endParaRPr>
          </a:p>
          <a:p>
            <a:pPr>
              <a:buFontTx/>
              <a:buChar char="-"/>
              <a:defRPr/>
            </a:pPr>
            <a:r>
              <a:rPr lang="fr-FR" sz="2000" dirty="0" smtClean="0">
                <a:latin typeface="Cambria" panose="02040503050406030204" pitchFamily="18" charset="0"/>
              </a:rPr>
              <a:t>Vase d’En-</a:t>
            </a:r>
            <a:r>
              <a:rPr lang="fr-FR" sz="2000" dirty="0" err="1" smtClean="0">
                <a:latin typeface="Cambria" panose="02040503050406030204" pitchFamily="18" charset="0"/>
              </a:rPr>
              <a:t>metena</a:t>
            </a:r>
            <a:r>
              <a:rPr lang="fr-FR" sz="2000" dirty="0" smtClean="0">
                <a:latin typeface="Cambria" panose="02040503050406030204" pitchFamily="18" charset="0"/>
              </a:rPr>
              <a:t>, </a:t>
            </a:r>
            <a:r>
              <a:rPr lang="fr-FR" altLang="fr-FR" sz="2000" dirty="0" smtClean="0">
                <a:latin typeface="Cambria" panose="02040503050406030204" pitchFamily="18" charset="0"/>
                <a:hlinkClick r:id="rId4"/>
              </a:rPr>
              <a:t>«</a:t>
            </a:r>
            <a:r>
              <a:rPr lang="fr-FR" altLang="fr-FR" sz="2000" dirty="0">
                <a:latin typeface="Cambria" panose="02040503050406030204" pitchFamily="18" charset="0"/>
                <a:hlinkClick r:id="rId4"/>
              </a:rPr>
              <a:t> Relief </a:t>
            </a:r>
            <a:r>
              <a:rPr lang="fr-FR" altLang="fr-FR" sz="2000" dirty="0" err="1">
                <a:latin typeface="Cambria" panose="02040503050406030204" pitchFamily="18" charset="0"/>
                <a:hlinkClick r:id="rId4"/>
              </a:rPr>
              <a:t>Dudu</a:t>
            </a:r>
            <a:r>
              <a:rPr lang="fr-FR" altLang="fr-FR" sz="2000" dirty="0">
                <a:latin typeface="Cambria" panose="02040503050406030204" pitchFamily="18" charset="0"/>
                <a:hlinkClick r:id="rId4"/>
              </a:rPr>
              <a:t> Louvre AO2394 » par Inconnu. Sous licence Public </a:t>
            </a:r>
            <a:r>
              <a:rPr lang="fr-FR" altLang="fr-FR" sz="2000" dirty="0" err="1">
                <a:latin typeface="Cambria" panose="02040503050406030204" pitchFamily="18" charset="0"/>
                <a:hlinkClick r:id="rId4"/>
              </a:rPr>
              <a:t>domain</a:t>
            </a:r>
            <a:r>
              <a:rPr lang="fr-FR" altLang="fr-FR" sz="2000" dirty="0">
                <a:latin typeface="Cambria" panose="02040503050406030204" pitchFamily="18" charset="0"/>
                <a:hlinkClick r:id="rId4"/>
              </a:rPr>
              <a:t> via </a:t>
            </a:r>
            <a:r>
              <a:rPr lang="fr-FR" altLang="fr-FR" sz="2000" dirty="0" err="1">
                <a:latin typeface="Cambria" panose="02040503050406030204" pitchFamily="18" charset="0"/>
                <a:hlinkClick r:id="rId4"/>
              </a:rPr>
              <a:t>Wikimedia</a:t>
            </a:r>
            <a:r>
              <a:rPr lang="fr-FR" altLang="fr-FR" sz="2000" dirty="0">
                <a:latin typeface="Cambria" panose="02040503050406030204" pitchFamily="18" charset="0"/>
                <a:hlinkClick r:id="rId4"/>
              </a:rPr>
              <a:t> Commons - http://</a:t>
            </a:r>
            <a:r>
              <a:rPr lang="fr-FR" altLang="fr-FR" sz="2000" dirty="0" smtClean="0">
                <a:latin typeface="Cambria" panose="02040503050406030204" pitchFamily="18" charset="0"/>
                <a:hlinkClick r:id="rId4"/>
              </a:rPr>
              <a:t>commons.wikimedia.org/wiki/File:Relief_Dudu_Louvre_AO2394.jpg#mediaviewer/Fichier:Relief_Dudu_Louvre_AO2394.jpg</a:t>
            </a:r>
          </a:p>
          <a:p>
            <a:pPr marL="0" indent="0">
              <a:buFontTx/>
              <a:buNone/>
              <a:defRPr/>
            </a:pPr>
            <a:endParaRPr lang="en-US" altLang="fr-FR" sz="800" dirty="0">
              <a:latin typeface="Cambria" panose="02040503050406030204" pitchFamily="18" charset="0"/>
              <a:hlinkClick r:id="rId4"/>
            </a:endParaRPr>
          </a:p>
          <a:p>
            <a:pPr>
              <a:buFontTx/>
              <a:buChar char="-"/>
              <a:defRPr/>
            </a:pPr>
            <a:r>
              <a:rPr lang="en-US" altLang="fr-FR" sz="2000" dirty="0" smtClean="0">
                <a:latin typeface="Cambria" panose="02040503050406030204" pitchFamily="18" charset="0"/>
                <a:hlinkClick r:id="rId4"/>
              </a:rPr>
              <a:t>http://www.allposters.fr/-sp/La-stele-des-vautrours-Affiches i7323219 .html</a:t>
            </a:r>
          </a:p>
          <a:p>
            <a:pPr marL="0" indent="0">
              <a:buFontTx/>
              <a:buNone/>
              <a:defRPr/>
            </a:pPr>
            <a:endParaRPr lang="en-US" altLang="fr-FR" sz="800" dirty="0" smtClean="0">
              <a:latin typeface="Cambria" panose="02040503050406030204" pitchFamily="18" charset="0"/>
              <a:hlinkClick r:id="rId4"/>
            </a:endParaRPr>
          </a:p>
          <a:p>
            <a:pPr>
              <a:buFontTx/>
              <a:buChar char="-"/>
              <a:defRPr/>
            </a:pPr>
            <a:r>
              <a:rPr lang="en-US" altLang="fr-FR" sz="2000" dirty="0" smtClean="0">
                <a:latin typeface="Cambria" panose="02040503050406030204" pitchFamily="18" charset="0"/>
                <a:hlinkClick r:id="rId4"/>
              </a:rPr>
              <a:t>http://www.pinterest.com/pin/345721708865624532</a:t>
            </a:r>
          </a:p>
          <a:p>
            <a:pPr>
              <a:buFontTx/>
              <a:buChar char="-"/>
              <a:defRPr/>
            </a:pPr>
            <a:endParaRPr lang="en-US" altLang="fr-FR" sz="2000" dirty="0">
              <a:latin typeface="Cambria" panose="02040503050406030204" pitchFamily="18" charset="0"/>
              <a:hlinkClick r:id="rId4"/>
            </a:endParaRPr>
          </a:p>
          <a:p>
            <a:pPr>
              <a:buFontTx/>
              <a:buChar char="-"/>
              <a:defRPr/>
            </a:pPr>
            <a:endParaRPr lang="fr-FR" dirty="0" smtClean="0"/>
          </a:p>
          <a:p>
            <a:pPr marL="0" indent="0">
              <a:buFontTx/>
              <a:buNone/>
              <a:defRPr/>
            </a:pPr>
            <a:r>
              <a:rPr lang="fr-FR" dirty="0" smtClean="0"/>
              <a:t> </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6"/>
          <p:cNvSpPr>
            <a:spLocks noGrp="1"/>
          </p:cNvSpPr>
          <p:nvPr>
            <p:ph type="title"/>
          </p:nvPr>
        </p:nvSpPr>
        <p:spPr>
          <a:xfrm>
            <a:off x="395288" y="260350"/>
            <a:ext cx="8229600" cy="836613"/>
          </a:xfrm>
        </p:spPr>
        <p:txBody>
          <a:bodyPr/>
          <a:lstStyle/>
          <a:p>
            <a:pPr algn="l"/>
            <a:r>
              <a:rPr lang="fr-FR" altLang="fr-FR" sz="3200" smtClean="0">
                <a:latin typeface="Cambria" pitchFamily="18" charset="0"/>
              </a:rPr>
              <a:t/>
            </a:r>
            <a:br>
              <a:rPr lang="fr-FR" altLang="fr-FR" sz="3200" smtClean="0">
                <a:latin typeface="Cambria" pitchFamily="18" charset="0"/>
              </a:rPr>
            </a:br>
            <a:r>
              <a:rPr lang="fr-FR" altLang="fr-FR" sz="3200" smtClean="0">
                <a:latin typeface="Cambria" pitchFamily="18" charset="0"/>
              </a:rPr>
              <a:t>Présentation des fragments - </a:t>
            </a:r>
            <a:r>
              <a:rPr lang="fr-FR" altLang="fr-FR" sz="2800" smtClean="0">
                <a:latin typeface="Cambria" pitchFamily="18" charset="0"/>
              </a:rPr>
              <a:t>180x130x11cm</a:t>
            </a:r>
            <a:br>
              <a:rPr lang="fr-FR" altLang="fr-FR" sz="2800" smtClean="0">
                <a:latin typeface="Cambria" pitchFamily="18" charset="0"/>
              </a:rPr>
            </a:br>
            <a:r>
              <a:rPr lang="fr-FR" altLang="fr-FR" sz="3200" smtClean="0">
                <a:latin typeface="Cambria" pitchFamily="18" charset="0"/>
              </a:rPr>
              <a:t>Hypothèses puis définition du mot stèle</a:t>
            </a:r>
            <a:br>
              <a:rPr lang="fr-FR" altLang="fr-FR" sz="3200" smtClean="0">
                <a:latin typeface="Cambria" pitchFamily="18" charset="0"/>
              </a:rPr>
            </a:br>
            <a:endParaRPr lang="fr-FR" altLang="fr-FR" sz="3200" smtClean="0">
              <a:latin typeface="Cambria" pitchFamily="18" charset="0"/>
            </a:endParaRPr>
          </a:p>
        </p:txBody>
      </p:sp>
      <p:sp>
        <p:nvSpPr>
          <p:cNvPr id="9219" name="Espace réservé du contenu 7"/>
          <p:cNvSpPr>
            <a:spLocks noGrp="1"/>
          </p:cNvSpPr>
          <p:nvPr>
            <p:ph sz="half" idx="1"/>
          </p:nvPr>
        </p:nvSpPr>
        <p:spPr/>
        <p:txBody>
          <a:bodyPr/>
          <a:lstStyle/>
          <a:p>
            <a:endParaRPr lang="fr-FR" altLang="fr-FR" smtClean="0"/>
          </a:p>
        </p:txBody>
      </p:sp>
      <p:sp>
        <p:nvSpPr>
          <p:cNvPr id="9220" name="Espace réservé du contenu 8"/>
          <p:cNvSpPr>
            <a:spLocks noGrp="1"/>
          </p:cNvSpPr>
          <p:nvPr>
            <p:ph sz="half" idx="2"/>
          </p:nvPr>
        </p:nvSpPr>
        <p:spPr/>
        <p:txBody>
          <a:bodyPr/>
          <a:lstStyle/>
          <a:p>
            <a:endParaRPr lang="fr-FR" altLang="fr-FR" smtClean="0"/>
          </a:p>
        </p:txBody>
      </p:sp>
      <p:pic>
        <p:nvPicPr>
          <p:cNvPr id="92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217613"/>
            <a:ext cx="4002088" cy="536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138" y="1217613"/>
            <a:ext cx="3851275" cy="539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a:spLocks noChangeArrowheads="1"/>
          </p:cNvSpPr>
          <p:nvPr/>
        </p:nvSpPr>
        <p:spPr bwMode="auto">
          <a:xfrm>
            <a:off x="3059113" y="1758950"/>
            <a:ext cx="3603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fr-FR" altLang="fr-FR" b="1"/>
              <a:t>1</a:t>
            </a:r>
          </a:p>
        </p:txBody>
      </p:sp>
      <p:sp>
        <p:nvSpPr>
          <p:cNvPr id="8" name="ZoneTexte 7"/>
          <p:cNvSpPr txBox="1">
            <a:spLocks noChangeArrowheads="1"/>
          </p:cNvSpPr>
          <p:nvPr/>
        </p:nvSpPr>
        <p:spPr bwMode="auto">
          <a:xfrm>
            <a:off x="1403350" y="2116138"/>
            <a:ext cx="360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fr-FR" altLang="fr-FR" b="1"/>
              <a:t>2</a:t>
            </a:r>
          </a:p>
        </p:txBody>
      </p:sp>
      <p:sp>
        <p:nvSpPr>
          <p:cNvPr id="10" name="ZoneTexte 9"/>
          <p:cNvSpPr txBox="1">
            <a:spLocks noChangeArrowheads="1"/>
          </p:cNvSpPr>
          <p:nvPr/>
        </p:nvSpPr>
        <p:spPr bwMode="auto">
          <a:xfrm>
            <a:off x="7019925" y="2408238"/>
            <a:ext cx="360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fr-FR" altLang="fr-FR" b="1"/>
              <a:t>3</a:t>
            </a:r>
          </a:p>
        </p:txBody>
      </p:sp>
      <p:sp>
        <p:nvSpPr>
          <p:cNvPr id="11" name="ZoneTexte 10"/>
          <p:cNvSpPr txBox="1">
            <a:spLocks noChangeArrowheads="1"/>
          </p:cNvSpPr>
          <p:nvPr/>
        </p:nvSpPr>
        <p:spPr bwMode="auto">
          <a:xfrm>
            <a:off x="7812088" y="3857625"/>
            <a:ext cx="3603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fr-FR" altLang="fr-FR" b="1"/>
              <a:t>4</a:t>
            </a:r>
          </a:p>
        </p:txBody>
      </p:sp>
      <p:sp>
        <p:nvSpPr>
          <p:cNvPr id="3" name="ZoneTexte 2"/>
          <p:cNvSpPr txBox="1">
            <a:spLocks noChangeArrowheads="1"/>
          </p:cNvSpPr>
          <p:nvPr/>
        </p:nvSpPr>
        <p:spPr bwMode="auto">
          <a:xfrm>
            <a:off x="920750" y="5432425"/>
            <a:ext cx="32400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a:r>
              <a:rPr lang="fr-FR" altLang="fr-FR" sz="2800"/>
              <a:t>La face </a:t>
            </a:r>
          </a:p>
          <a:p>
            <a:pPr algn="ctr"/>
            <a:r>
              <a:rPr lang="fr-FR" altLang="fr-FR" sz="2800"/>
              <a:t>« historique »</a:t>
            </a:r>
          </a:p>
        </p:txBody>
      </p:sp>
      <p:sp>
        <p:nvSpPr>
          <p:cNvPr id="13" name="ZoneTexte 12"/>
          <p:cNvSpPr txBox="1">
            <a:spLocks noChangeArrowheads="1"/>
          </p:cNvSpPr>
          <p:nvPr/>
        </p:nvSpPr>
        <p:spPr bwMode="auto">
          <a:xfrm>
            <a:off x="5214938" y="5432425"/>
            <a:ext cx="32416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a:r>
              <a:rPr lang="fr-FR" altLang="fr-FR" sz="2800"/>
              <a:t>La face « mythologique»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1" grpId="0"/>
      <p:bldP spid="3"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6"/>
          <p:cNvSpPr>
            <a:spLocks noGrp="1"/>
          </p:cNvSpPr>
          <p:nvPr>
            <p:ph type="title"/>
          </p:nvPr>
        </p:nvSpPr>
        <p:spPr>
          <a:xfrm>
            <a:off x="457200" y="274638"/>
            <a:ext cx="585788" cy="490537"/>
          </a:xfrm>
        </p:spPr>
        <p:txBody>
          <a:bodyPr/>
          <a:lstStyle/>
          <a:p>
            <a:pPr algn="l"/>
            <a:r>
              <a:rPr lang="fr-FR" altLang="fr-FR" sz="5400" smtClean="0">
                <a:latin typeface="Cambria" pitchFamily="18" charset="0"/>
              </a:rPr>
              <a:t>1</a:t>
            </a:r>
          </a:p>
        </p:txBody>
      </p:sp>
      <p:pic>
        <p:nvPicPr>
          <p:cNvPr id="10243" name="Picture 2" descr="C:\Users\Corinne\Pictures\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150" y="292100"/>
            <a:ext cx="6489700" cy="62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6"/>
          <p:cNvSpPr txBox="1">
            <a:spLocks/>
          </p:cNvSpPr>
          <p:nvPr/>
        </p:nvSpPr>
        <p:spPr bwMode="auto">
          <a:xfrm>
            <a:off x="468313" y="292100"/>
            <a:ext cx="585787"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defRPr/>
            </a:pPr>
            <a:r>
              <a:rPr lang="fr-FR" sz="5400" kern="0" dirty="0" smtClean="0">
                <a:latin typeface="Cambria" panose="02040503050406030204" pitchFamily="18" charset="0"/>
              </a:rPr>
              <a:t>1</a:t>
            </a:r>
            <a:endParaRPr lang="fr-FR" sz="5400" kern="0"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003425"/>
            <a:ext cx="6053138" cy="3027363"/>
          </a:xfrm>
          <a:prstGeom prst="rect">
            <a:avLst/>
          </a:prstGeom>
          <a:noFill/>
          <a:ln w="76200">
            <a:solidFill>
              <a:srgbClr val="A6A6A6"/>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2321</TotalTime>
  <Words>1702</Words>
  <Application>Microsoft Office PowerPoint</Application>
  <PresentationFormat>Affichage à l'écran (4:3)</PresentationFormat>
  <Paragraphs>201</Paragraphs>
  <Slides>67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67</vt:i4>
      </vt:variant>
    </vt:vector>
  </HeadingPairs>
  <TitlesOfParts>
    <vt:vector size="72" baseType="lpstr">
      <vt:lpstr>Arial</vt:lpstr>
      <vt:lpstr>Calibri</vt:lpstr>
      <vt:lpstr>Cambria</vt:lpstr>
      <vt:lpstr>Verdana</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 Présentation des fragments - 180x130x11cm Hypothèses puis définition du mot stèle </vt:lpstr>
      <vt:lpstr>1</vt:lpstr>
      <vt:lpstr>Présentation PowerPoint</vt:lpstr>
      <vt:lpstr>2</vt:lpstr>
      <vt:lpstr>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vt:lpstr>
      <vt:lpstr>2</vt:lpstr>
      <vt:lpstr>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Contextualisation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 En Chine, les premiers textes connus sont des textes divinatoires gravés sur os ou plastrons de tortues. Parmi les écritures en usage aujourd'hui, l'écriture chinoise est sans doute la plus ancienne. Les plus anciens vestiges de l'écriture chinoise datent du XIVe siècle avant notre ère. Ce sont des inscriptions oraculaires * qui témoignent de la relation originelle entre la divination et l'écriture. »</vt:lpstr>
      <vt:lpstr>   «Dans l'Amérique précolombienne, où coexistent civilisations de l'écrit et civilisations de tradition orale, seule l'Amérique centrale a vu se développer une tradition de l'écrit. Elle commence vers 2000-1500 avant J.-C. avec les Olmèques, dont le calendrier comprend des signes gravés (glyphes) associés aux différents éléments chronologiques (jour, année, cycle...).» </vt:lpstr>
      <vt:lpstr> Entre le IIIe et le Xe siècle de notre ère, la brillante civilisation maya manifeste un goût sans précédent pour l'écriture qui recouvre alors stèles, linteaux, panneaux, frises, objets mobiliers... Elle sert à enregistrer le temps et à inscrire les événements marquants de la cité.</vt:lpstr>
      <vt:lpstr> À partir du XIe siècle, la civilisation nahuatl investit le plateau mexicain et développe jusqu'à l'arrivée des Espagnols (1519-1521) une écriture pictographique dont le livre peint est le support privilégié. Les liens graphiques (lignes, pointillés, chemins, traces de pas) qui structurent les textes aztèques qui nous sont parvenus réunissent personnages et pictogrammes gravés (glyphes). </vt:lpstr>
      <vt:lpstr>Présentation PowerPoint</vt:lpstr>
      <vt:lpstr>Présentation PowerPoint</vt:lpstr>
      <vt:lpstr>Présentation PowerPoint</vt:lpstr>
      <vt:lpstr>Présentation PowerPoint</vt:lpstr>
      <vt:lpstr>Présentation PowerPoint</vt:lpstr>
      <vt:lpstr>Présentation PowerPoint</vt:lpstr>
      <vt:lpstr> La calligraphie persane  </vt:lpstr>
      <vt:lpstr>L’alphabet afaka dans les œuvres de Marcel Pinas. « Je signe toutes mes créations en utilisant ce syllabaire. Dans mes peintures, j’utilise les signes Afaka comme des éléments plastiques, des motifs parmi d’autres. Je les combine avec des couleurs, des formes, des objets, c’est devenu mon langage.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Corinne DENIAUD</dc:creator>
  <cp:lastModifiedBy>User</cp:lastModifiedBy>
  <cp:revision>148</cp:revision>
  <dcterms:created xsi:type="dcterms:W3CDTF">2009-12-13T21:32:31Z</dcterms:created>
  <dcterms:modified xsi:type="dcterms:W3CDTF">2015-09-16T08:35:14Z</dcterms:modified>
</cp:coreProperties>
</file>