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86" r:id="rId3"/>
    <p:sldId id="260" r:id="rId4"/>
    <p:sldId id="292" r:id="rId5"/>
    <p:sldId id="293" r:id="rId6"/>
    <p:sldId id="294" r:id="rId7"/>
    <p:sldId id="295" r:id="rId8"/>
    <p:sldId id="296" r:id="rId9"/>
    <p:sldId id="297" r:id="rId10"/>
    <p:sldId id="261" r:id="rId11"/>
    <p:sldId id="298" r:id="rId12"/>
    <p:sldId id="291" r:id="rId13"/>
    <p:sldId id="299" r:id="rId14"/>
    <p:sldId id="271" r:id="rId15"/>
    <p:sldId id="284" r:id="rId16"/>
    <p:sldId id="262" r:id="rId17"/>
    <p:sldId id="285" r:id="rId18"/>
    <p:sldId id="274" r:id="rId19"/>
    <p:sldId id="273" r:id="rId20"/>
    <p:sldId id="272" r:id="rId21"/>
    <p:sldId id="276" r:id="rId22"/>
    <p:sldId id="275" r:id="rId23"/>
    <p:sldId id="265" r:id="rId24"/>
    <p:sldId id="277" r:id="rId25"/>
    <p:sldId id="278" r:id="rId26"/>
    <p:sldId id="279" r:id="rId27"/>
    <p:sldId id="289" r:id="rId28"/>
    <p:sldId id="305" r:id="rId29"/>
    <p:sldId id="307" r:id="rId30"/>
    <p:sldId id="306" r:id="rId31"/>
    <p:sldId id="308" r:id="rId32"/>
    <p:sldId id="309" r:id="rId33"/>
    <p:sldId id="310" r:id="rId34"/>
    <p:sldId id="290" r:id="rId35"/>
    <p:sldId id="280" r:id="rId36"/>
    <p:sldId id="304" r:id="rId37"/>
    <p:sldId id="311" r:id="rId38"/>
    <p:sldId id="301" r:id="rId39"/>
    <p:sldId id="302" r:id="rId40"/>
    <p:sldId id="257"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1" d="100"/>
          <a:sy n="91" d="100"/>
        </p:scale>
        <p:origin x="-2130" y="-4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92CC-B36F-4265-A367-11800704EAF8}" type="datetimeFigureOut">
              <a:rPr lang="fr-FR" smtClean="0"/>
              <a:t>01/06/2016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BF543-C0E3-4FC2-96F0-364C2B4F2CAF}" type="slidenum">
              <a:rPr lang="fr-FR" smtClean="0"/>
              <a:t>‹N°›</a:t>
            </a:fld>
            <a:endParaRPr lang="fr-FR"/>
          </a:p>
        </p:txBody>
      </p:sp>
    </p:spTree>
    <p:extLst>
      <p:ext uri="{BB962C8B-B14F-4D97-AF65-F5344CB8AC3E}">
        <p14:creationId xmlns:p14="http://schemas.microsoft.com/office/powerpoint/2010/main" val="37334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Corrèze</a:t>
            </a:r>
            <a:endParaRPr lang="fr-FR" dirty="0"/>
          </a:p>
        </p:txBody>
      </p:sp>
      <p:sp>
        <p:nvSpPr>
          <p:cNvPr id="4" name="Espace réservé du numéro de diapositive 3"/>
          <p:cNvSpPr>
            <a:spLocks noGrp="1"/>
          </p:cNvSpPr>
          <p:nvPr>
            <p:ph type="sldNum" sz="quarter" idx="10"/>
          </p:nvPr>
        </p:nvSpPr>
        <p:spPr/>
        <p:txBody>
          <a:bodyPr/>
          <a:lstStyle/>
          <a:p>
            <a:fld id="{CF4BF543-C0E3-4FC2-96F0-364C2B4F2CAF}" type="slidenum">
              <a:rPr lang="fr-FR" smtClean="0"/>
              <a:t>36</a:t>
            </a:fld>
            <a:endParaRPr lang="fr-FR"/>
          </a:p>
        </p:txBody>
      </p:sp>
    </p:spTree>
    <p:extLst>
      <p:ext uri="{BB962C8B-B14F-4D97-AF65-F5344CB8AC3E}">
        <p14:creationId xmlns:p14="http://schemas.microsoft.com/office/powerpoint/2010/main" val="178553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39A631D-7C3D-3043-A1CE-276A5A5C8293}" type="datetimeFigureOut">
              <a:rPr lang="fr-FR" smtClean="0"/>
              <a:t>01/06/2016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24347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9A631D-7C3D-3043-A1CE-276A5A5C8293}" type="datetimeFigureOut">
              <a:rPr lang="fr-FR" smtClean="0"/>
              <a:t>01/06/2016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93950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9A631D-7C3D-3043-A1CE-276A5A5C8293}" type="datetimeFigureOut">
              <a:rPr lang="fr-FR" smtClean="0"/>
              <a:t>01/06/2016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133127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9A631D-7C3D-3043-A1CE-276A5A5C8293}" type="datetimeFigureOut">
              <a:rPr lang="fr-FR" smtClean="0"/>
              <a:t>01/06/2016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419160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39A631D-7C3D-3043-A1CE-276A5A5C8293}" type="datetimeFigureOut">
              <a:rPr lang="fr-FR" smtClean="0"/>
              <a:t>01/06/2016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169361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9A631D-7C3D-3043-A1CE-276A5A5C8293}" type="datetimeFigureOut">
              <a:rPr lang="fr-FR" smtClean="0"/>
              <a:t>01/06/2016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393768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9A631D-7C3D-3043-A1CE-276A5A5C8293}" type="datetimeFigureOut">
              <a:rPr lang="fr-FR" smtClean="0"/>
              <a:t>01/06/2016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136476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39A631D-7C3D-3043-A1CE-276A5A5C8293}" type="datetimeFigureOut">
              <a:rPr lang="fr-FR" smtClean="0"/>
              <a:t>01/06/2016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68047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9A631D-7C3D-3043-A1CE-276A5A5C8293}" type="datetimeFigureOut">
              <a:rPr lang="fr-FR" smtClean="0"/>
              <a:t>01/06/2016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312342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9A631D-7C3D-3043-A1CE-276A5A5C8293}" type="datetimeFigureOut">
              <a:rPr lang="fr-FR" smtClean="0"/>
              <a:t>01/06/2016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317143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9A631D-7C3D-3043-A1CE-276A5A5C8293}" type="datetimeFigureOut">
              <a:rPr lang="fr-FR" smtClean="0"/>
              <a:t>01/06/2016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BF47D4-CB7D-2C42-A4E2-346AA36F19E6}" type="slidenum">
              <a:rPr lang="fr-FR" smtClean="0"/>
              <a:t>‹N°›</a:t>
            </a:fld>
            <a:endParaRPr lang="fr-FR"/>
          </a:p>
        </p:txBody>
      </p:sp>
    </p:spTree>
    <p:extLst>
      <p:ext uri="{BB962C8B-B14F-4D97-AF65-F5344CB8AC3E}">
        <p14:creationId xmlns:p14="http://schemas.microsoft.com/office/powerpoint/2010/main" val="272115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A631D-7C3D-3043-A1CE-276A5A5C8293}" type="datetimeFigureOut">
              <a:rPr lang="fr-FR" smtClean="0"/>
              <a:t>01/06/2016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F47D4-CB7D-2C42-A4E2-346AA36F19E6}" type="slidenum">
              <a:rPr lang="fr-FR" smtClean="0"/>
              <a:t>‹N°›</a:t>
            </a:fld>
            <a:endParaRPr lang="fr-FR"/>
          </a:p>
        </p:txBody>
      </p:sp>
    </p:spTree>
    <p:extLst>
      <p:ext uri="{BB962C8B-B14F-4D97-AF65-F5344CB8AC3E}">
        <p14:creationId xmlns:p14="http://schemas.microsoft.com/office/powerpoint/2010/main" val="333739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sUDH5dUnvY" TargetMode="External"/><Relationship Id="rId2" Type="http://schemas.openxmlformats.org/officeDocument/2006/relationships/hyperlink" Target="http://factuel.univ-lorraine.fr/node/187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modesdevivre.blog.lemonde.fr/2016/03/03/ptit-quiquin-de-bruno-dumont-sous-le-soleil-de-bernano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age-carte.jpg"/>
          <p:cNvPicPr>
            <a:picLocks noChangeAspect="1"/>
          </p:cNvPicPr>
          <p:nvPr/>
        </p:nvPicPr>
        <p:blipFill>
          <a:blip r:embed="rId2">
            <a:extLst>
              <a:ext uri="{BEBA8EAE-BF5A-486C-A8C5-ECC9F3942E4B}">
                <a14:imgProps xmlns:a14="http://schemas.microsoft.com/office/drawing/2010/main">
                  <a14:imgLayer r:embed="rId3">
                    <a14:imgEffect>
                      <a14:artisticPastelsSmooth trans="73000" scaling="0"/>
                    </a14:imgEffect>
                  </a14:imgLayer>
                </a14:imgProps>
              </a:ext>
              <a:ext uri="{28A0092B-C50C-407E-A947-70E740481C1C}">
                <a14:useLocalDpi xmlns:a14="http://schemas.microsoft.com/office/drawing/2010/main"/>
              </a:ext>
            </a:extLst>
          </a:blip>
          <a:stretch>
            <a:fillRect/>
          </a:stretch>
        </p:blipFill>
        <p:spPr>
          <a:xfrm>
            <a:off x="-1" y="0"/>
            <a:ext cx="9144001" cy="5098064"/>
          </a:xfrm>
          <a:prstGeom prst="rect">
            <a:avLst/>
          </a:prstGeom>
        </p:spPr>
      </p:pic>
      <p:pic>
        <p:nvPicPr>
          <p:cNvPr id="3" name="Image 2" descr="loupe france.jpg"/>
          <p:cNvPicPr>
            <a:picLocks noChangeAspect="1"/>
          </p:cNvPicPr>
          <p:nvPr/>
        </p:nvPicPr>
        <p:blipFill>
          <a:blip r:embed="rId4" cstate="email">
            <a:extLst>
              <a:ext uri="{BEBA8EAE-BF5A-486C-A8C5-ECC9F3942E4B}">
                <a14:imgProps xmlns:a14="http://schemas.microsoft.com/office/drawing/2010/main">
                  <a14:imgLayer r:embed="rId5">
                    <a14:imgEffect>
                      <a14:backgroundRemoval t="167" b="100000" l="1667" r="99167">
                        <a14:foregroundMark x1="53667" y1="28000" x2="56667" y2="31833"/>
                      </a14:backgroundRemoval>
                    </a14:imgEffect>
                  </a14:imgLayer>
                </a14:imgProps>
              </a:ext>
              <a:ext uri="{28A0092B-C50C-407E-A947-70E740481C1C}">
                <a14:useLocalDpi xmlns:a14="http://schemas.microsoft.com/office/drawing/2010/main"/>
              </a:ext>
            </a:extLst>
          </a:blip>
          <a:stretch>
            <a:fillRect/>
          </a:stretch>
        </p:blipFill>
        <p:spPr>
          <a:xfrm>
            <a:off x="7069485" y="5066268"/>
            <a:ext cx="2133238" cy="2133238"/>
          </a:xfrm>
          <a:prstGeom prst="rect">
            <a:avLst/>
          </a:prstGeom>
        </p:spPr>
      </p:pic>
      <p:sp>
        <p:nvSpPr>
          <p:cNvPr id="2" name="Titre 1"/>
          <p:cNvSpPr>
            <a:spLocks noGrp="1"/>
          </p:cNvSpPr>
          <p:nvPr>
            <p:ph type="ctrTitle"/>
          </p:nvPr>
        </p:nvSpPr>
        <p:spPr>
          <a:xfrm>
            <a:off x="0" y="5098065"/>
            <a:ext cx="7390701" cy="1759936"/>
          </a:xfrm>
        </p:spPr>
        <p:txBody>
          <a:bodyPr>
            <a:normAutofit/>
          </a:bodyPr>
          <a:lstStyle/>
          <a:p>
            <a:r>
              <a:rPr lang="fr-FR" b="1" cap="small" dirty="0">
                <a:solidFill>
                  <a:schemeClr val="accent6">
                    <a:lumMod val="75000"/>
                  </a:schemeClr>
                </a:solidFill>
              </a:rPr>
              <a:t>Dynamiques territoriales de la France contemporaine </a:t>
            </a:r>
            <a:endParaRPr lang="fr-FR" cap="small" dirty="0">
              <a:solidFill>
                <a:schemeClr val="accent6">
                  <a:lumMod val="75000"/>
                </a:schemeClr>
              </a:solidFill>
            </a:endParaRPr>
          </a:p>
        </p:txBody>
      </p:sp>
    </p:spTree>
    <p:extLst>
      <p:ext uri="{BB962C8B-B14F-4D97-AF65-F5344CB8AC3E}">
        <p14:creationId xmlns:p14="http://schemas.microsoft.com/office/powerpoint/2010/main" val="37784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41"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18576" y="1927431"/>
            <a:ext cx="4738346" cy="3003138"/>
          </a:xfrm>
          <a:solidFill>
            <a:schemeClr val="accent5">
              <a:lumMod val="60000"/>
              <a:lumOff val="40000"/>
              <a:alpha val="62000"/>
            </a:schemeClr>
          </a:solidFill>
        </p:spPr>
        <p:txBody>
          <a:bodyPr>
            <a:noAutofit/>
            <a:scene3d>
              <a:camera prst="orthographicFront"/>
              <a:lightRig rig="flat" dir="tl">
                <a:rot lat="0" lon="0" rev="6600000"/>
              </a:lightRig>
            </a:scene3d>
            <a:sp3d extrusionH="25400" contourW="8890">
              <a:bevelT w="38100" h="31750" prst="hardEdge"/>
              <a:contourClr>
                <a:schemeClr val="accent2">
                  <a:shade val="75000"/>
                </a:schemeClr>
              </a:contourClr>
            </a:sp3d>
          </a:bodyPr>
          <a:lstStyle/>
          <a:p>
            <a:r>
              <a:rPr lang="fr-FR" b="1" dirty="0">
                <a:ln w="11430"/>
                <a:solidFill>
                  <a:schemeClr val="accent1"/>
                </a:solidFill>
              </a:rPr>
              <a:t>2</a:t>
            </a:r>
            <a:r>
              <a:rPr lang="fr-FR" b="1" dirty="0" smtClean="0">
                <a:ln w="11430"/>
                <a:solidFill>
                  <a:schemeClr val="accent1"/>
                </a:solidFill>
              </a:rPr>
              <a:t>.</a:t>
            </a:r>
            <a:br>
              <a:rPr lang="fr-FR" b="1" dirty="0" smtClean="0">
                <a:ln w="11430"/>
                <a:solidFill>
                  <a:schemeClr val="accent1"/>
                </a:solidFill>
              </a:rPr>
            </a:br>
            <a:r>
              <a:rPr lang="fr-FR" b="1" dirty="0">
                <a:ln w="11430"/>
                <a:solidFill>
                  <a:schemeClr val="accent1"/>
                </a:solidFill>
              </a:rPr>
              <a:t>Géographie de la France </a:t>
            </a:r>
            <a:r>
              <a:rPr lang="fr-FR" b="1" dirty="0" smtClean="0">
                <a:ln w="11430"/>
                <a:solidFill>
                  <a:srgbClr val="4F81BD"/>
                </a:solidFill>
              </a:rPr>
              <a:t>d’aujourd’hui</a:t>
            </a:r>
            <a:endParaRPr lang="fr-FR" b="1" dirty="0">
              <a:ln w="11430"/>
              <a:solidFill>
                <a:srgbClr val="4F81BD"/>
              </a:solidFill>
            </a:endParaRPr>
          </a:p>
        </p:txBody>
      </p:sp>
      <p:pic>
        <p:nvPicPr>
          <p:cNvPr id="4" name="Image 3" descr="Capture d’écran 2016-05-05 à 11.27.06.png"/>
          <p:cNvPicPr>
            <a:picLocks noChangeAspect="1"/>
          </p:cNvPicPr>
          <p:nvPr/>
        </p:nvPicPr>
        <p:blipFill rotWithShape="1">
          <a:blip r:embed="rId2">
            <a:clrChange>
              <a:clrFrom>
                <a:srgbClr val="FBF9F1"/>
              </a:clrFrom>
              <a:clrTo>
                <a:srgbClr val="FBF9F1">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592" r="99704">
                        <a14:foregroundMark x1="91124" y1="72067" x2="90828" y2="80447"/>
                        <a14:foregroundMark x1="92012" y1="69553" x2="92012" y2="71229"/>
                        <a14:foregroundMark x1="71006" y1="89385" x2="73964" y2="93575"/>
                        <a14:foregroundMark x1="55917" y1="89385" x2="57396" y2="92179"/>
                        <a14:foregroundMark x1="40533" y1="86313" x2="44379" y2="91341"/>
                        <a14:foregroundMark x1="23077" y1="89944" x2="23077" y2="90782"/>
                        <a14:foregroundMark x1="29882" y1="94134" x2="29882" y2="94134"/>
                        <a14:foregroundMark x1="33728" y1="87430" x2="33728" y2="87430"/>
                        <a14:foregroundMark x1="24260" y1="94972" x2="24260" y2="94972"/>
                        <a14:foregroundMark x1="68639" y1="10056" x2="68639" y2="1005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l="5605" r="4075" b="2464"/>
          <a:stretch/>
        </p:blipFill>
        <p:spPr>
          <a:xfrm>
            <a:off x="125834" y="1298867"/>
            <a:ext cx="3724713" cy="4260266"/>
          </a:xfrm>
          <a:prstGeom prst="rect">
            <a:avLst/>
          </a:prstGeom>
          <a:effectLst>
            <a:glow rad="101600">
              <a:schemeClr val="bg2">
                <a:alpha val="60000"/>
              </a:schemeClr>
            </a:glow>
          </a:effectLst>
        </p:spPr>
      </p:pic>
    </p:spTree>
    <p:extLst>
      <p:ext uri="{BB962C8B-B14F-4D97-AF65-F5344CB8AC3E}">
        <p14:creationId xmlns:p14="http://schemas.microsoft.com/office/powerpoint/2010/main" val="26228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52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Effect transition="in" filter="fade">
                                      <p:cBhvr>
                                        <p:cTn id="16" dur="750"/>
                                        <p:tgtEl>
                                          <p:spTgt spid="2"/>
                                        </p:tgtEl>
                                      </p:cBhvr>
                                    </p:animEffect>
                                    <p:anim calcmode="lin" valueType="num">
                                      <p:cBhvr>
                                        <p:cTn id="17" dur="750" fill="hold"/>
                                        <p:tgtEl>
                                          <p:spTgt spid="2"/>
                                        </p:tgtEl>
                                        <p:attrNameLst>
                                          <p:attrName>ppt_x</p:attrName>
                                        </p:attrNameLst>
                                      </p:cBhvr>
                                      <p:tavLst>
                                        <p:tav tm="0">
                                          <p:val>
                                            <p:fltVal val="0.5"/>
                                          </p:val>
                                        </p:tav>
                                        <p:tav tm="100000">
                                          <p:val>
                                            <p:strVal val="#ppt_x"/>
                                          </p:val>
                                        </p:tav>
                                      </p:tavLst>
                                    </p:anim>
                                    <p:anim calcmode="lin" valueType="num">
                                      <p:cBhvr>
                                        <p:cTn id="18"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61244"/>
            <a:ext cx="9144000" cy="5479256"/>
          </a:xfrm>
          <a:prstGeom prst="rect">
            <a:avLst/>
          </a:prstGeom>
          <a:ln>
            <a:solidFill>
              <a:schemeClr val="tx1"/>
            </a:solidFill>
          </a:ln>
        </p:spPr>
      </p:pic>
      <p:sp>
        <p:nvSpPr>
          <p:cNvPr id="3" name="Espace réservé du contenu 2"/>
          <p:cNvSpPr>
            <a:spLocks noGrp="1"/>
          </p:cNvSpPr>
          <p:nvPr>
            <p:ph idx="1"/>
          </p:nvPr>
        </p:nvSpPr>
        <p:spPr>
          <a:xfrm>
            <a:off x="0" y="299362"/>
            <a:ext cx="9144000" cy="973667"/>
          </a:xfrm>
        </p:spPr>
        <p:txBody>
          <a:bodyPr>
            <a:normAutofit/>
          </a:bodyPr>
          <a:lstStyle/>
          <a:p>
            <a:pPr marL="0" indent="0" algn="ctr">
              <a:buNone/>
            </a:pPr>
            <a:r>
              <a:rPr lang="fr-FR" b="1" dirty="0" smtClean="0"/>
              <a:t>QU’EST-CE QUE LA FRANCE  « CONTEMPORAINE »?</a:t>
            </a:r>
            <a:endParaRPr lang="fr-FR" b="1" dirty="0"/>
          </a:p>
        </p:txBody>
      </p:sp>
      <p:pic>
        <p:nvPicPr>
          <p:cNvPr id="6" name="Image 5" descr="Capture d’écran 2016-05-10 à 17.55.56.png"/>
          <p:cNvPicPr>
            <a:picLocks noChangeAspect="1"/>
          </p:cNvPicPr>
          <p:nvPr/>
        </p:nvPicPr>
        <p:blipFill rotWithShape="1">
          <a:blip r:embed="rId3" cstate="email">
            <a:extLst>
              <a:ext uri="{28A0092B-C50C-407E-A947-70E740481C1C}">
                <a14:useLocalDpi xmlns:a14="http://schemas.microsoft.com/office/drawing/2010/main"/>
              </a:ext>
            </a:extLst>
          </a:blip>
          <a:srcRect l="1075" t="1170" r="1377" b="1770"/>
          <a:stretch/>
        </p:blipFill>
        <p:spPr>
          <a:xfrm>
            <a:off x="1904301" y="1193799"/>
            <a:ext cx="5335398" cy="5038925"/>
          </a:xfrm>
          <a:prstGeom prst="rect">
            <a:avLst/>
          </a:prstGeom>
          <a:ln>
            <a:solidFill>
              <a:schemeClr val="tx1"/>
            </a:solidFill>
          </a:ln>
        </p:spPr>
      </p:pic>
      <p:sp>
        <p:nvSpPr>
          <p:cNvPr id="7" name="ZoneTexte 6"/>
          <p:cNvSpPr txBox="1"/>
          <p:nvPr/>
        </p:nvSpPr>
        <p:spPr>
          <a:xfrm>
            <a:off x="1904301" y="1193799"/>
            <a:ext cx="3759619" cy="369332"/>
          </a:xfrm>
          <a:prstGeom prst="rect">
            <a:avLst/>
          </a:prstGeom>
          <a:noFill/>
        </p:spPr>
        <p:txBody>
          <a:bodyPr wrap="none" rtlCol="0">
            <a:spAutoFit/>
          </a:bodyPr>
          <a:lstStyle/>
          <a:p>
            <a:r>
              <a:rPr lang="fr-FR" b="1" dirty="0" smtClean="0"/>
              <a:t>LA FRANCE DES 36 000 COMMUNES ?</a:t>
            </a:r>
            <a:endParaRPr lang="fr-FR" b="1" dirty="0"/>
          </a:p>
        </p:txBody>
      </p:sp>
      <p:sp>
        <p:nvSpPr>
          <p:cNvPr id="8" name="ZoneTexte 7"/>
          <p:cNvSpPr txBox="1"/>
          <p:nvPr/>
        </p:nvSpPr>
        <p:spPr>
          <a:xfrm>
            <a:off x="4825545" y="1133072"/>
            <a:ext cx="4314323" cy="369332"/>
          </a:xfrm>
          <a:prstGeom prst="rect">
            <a:avLst/>
          </a:prstGeom>
          <a:noFill/>
        </p:spPr>
        <p:txBody>
          <a:bodyPr wrap="none" rtlCol="0">
            <a:spAutoFit/>
          </a:bodyPr>
          <a:lstStyle/>
          <a:p>
            <a:r>
              <a:rPr lang="fr-FR" b="1" dirty="0" smtClean="0"/>
              <a:t>UNE FRANCE URBAINE ET MÉTROPOLISÉE ?</a:t>
            </a:r>
            <a:endParaRPr lang="fr-FR" b="1" dirty="0"/>
          </a:p>
        </p:txBody>
      </p:sp>
      <p:sp>
        <p:nvSpPr>
          <p:cNvPr id="9" name="ZoneTexte 8"/>
          <p:cNvSpPr txBox="1"/>
          <p:nvPr/>
        </p:nvSpPr>
        <p:spPr>
          <a:xfrm>
            <a:off x="6843370" y="6232724"/>
            <a:ext cx="2300630" cy="307777"/>
          </a:xfrm>
          <a:prstGeom prst="rect">
            <a:avLst/>
          </a:prstGeom>
          <a:noFill/>
        </p:spPr>
        <p:txBody>
          <a:bodyPr wrap="none" rtlCol="0">
            <a:spAutoFit/>
          </a:bodyPr>
          <a:lstStyle/>
          <a:p>
            <a:r>
              <a:rPr lang="fr-FR" sz="1400" i="1" dirty="0" smtClean="0"/>
              <a:t>Université de Lorraine - 2007</a:t>
            </a:r>
            <a:endParaRPr lang="fr-FR" sz="1400" i="1" dirty="0"/>
          </a:p>
        </p:txBody>
      </p:sp>
    </p:spTree>
    <p:extLst>
      <p:ext uri="{BB962C8B-B14F-4D97-AF65-F5344CB8AC3E}">
        <p14:creationId xmlns:p14="http://schemas.microsoft.com/office/powerpoint/2010/main" val="30735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22" presetClass="exit" presetSubtype="4" fill="hold" nodeType="withEffect">
                                  <p:stCondLst>
                                    <p:cond delay="0"/>
                                  </p:stCondLst>
                                  <p:childTnLst>
                                    <p:animEffect transition="out" filter="wipe(dow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6" presetClass="entr" presetSubtype="16"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477433" y="841606"/>
            <a:ext cx="2819400" cy="2882900"/>
          </a:xfrm>
          <a:prstGeom prst="rect">
            <a:avLst/>
          </a:prstGeom>
        </p:spPr>
      </p:pic>
      <p:sp>
        <p:nvSpPr>
          <p:cNvPr id="5" name="Ellipse 4"/>
          <p:cNvSpPr/>
          <p:nvPr/>
        </p:nvSpPr>
        <p:spPr>
          <a:xfrm>
            <a:off x="4690533" y="1270000"/>
            <a:ext cx="3556000" cy="1710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b="1" dirty="0" smtClean="0"/>
              <a:t>LA MONDIALISATION</a:t>
            </a:r>
            <a:endParaRPr lang="fr-FR" sz="2400" b="1" dirty="0"/>
          </a:p>
        </p:txBody>
      </p:sp>
      <p:sp>
        <p:nvSpPr>
          <p:cNvPr id="6" name="Flèche courbée vers le bas 5"/>
          <p:cNvSpPr/>
          <p:nvPr/>
        </p:nvSpPr>
        <p:spPr>
          <a:xfrm>
            <a:off x="3445934" y="1049867"/>
            <a:ext cx="2252133" cy="863600"/>
          </a:xfrm>
          <a:prstGeom prst="curved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4075028" y="711200"/>
            <a:ext cx="946991" cy="369332"/>
          </a:xfrm>
          <a:prstGeom prst="rect">
            <a:avLst/>
          </a:prstGeom>
          <a:noFill/>
        </p:spPr>
        <p:txBody>
          <a:bodyPr wrap="none" rtlCol="0">
            <a:spAutoFit/>
          </a:bodyPr>
          <a:lstStyle/>
          <a:p>
            <a:r>
              <a:rPr lang="fr-FR" b="1" i="1" dirty="0" smtClean="0">
                <a:effectLst>
                  <a:outerShdw blurRad="38100" dist="38100" dir="2700000" algn="tl">
                    <a:srgbClr val="000000">
                      <a:alpha val="43137"/>
                    </a:srgbClr>
                  </a:outerShdw>
                </a:effectLst>
              </a:rPr>
              <a:t>ACTEUR</a:t>
            </a:r>
            <a:endParaRPr lang="fr-FR" b="1" i="1" dirty="0">
              <a:effectLst>
                <a:outerShdw blurRad="38100" dist="38100" dir="2700000" algn="tl">
                  <a:srgbClr val="000000">
                    <a:alpha val="43137"/>
                  </a:srgbClr>
                </a:outerShdw>
              </a:effectLst>
            </a:endParaRPr>
          </a:p>
        </p:txBody>
      </p:sp>
      <p:sp>
        <p:nvSpPr>
          <p:cNvPr id="9" name="ZoneTexte 8"/>
          <p:cNvSpPr txBox="1"/>
          <p:nvPr/>
        </p:nvSpPr>
        <p:spPr>
          <a:xfrm>
            <a:off x="4047956" y="3406802"/>
            <a:ext cx="1039836" cy="369332"/>
          </a:xfrm>
          <a:prstGeom prst="rect">
            <a:avLst/>
          </a:prstGeom>
          <a:noFill/>
        </p:spPr>
        <p:txBody>
          <a:bodyPr wrap="none" rtlCol="0">
            <a:spAutoFit/>
          </a:bodyPr>
          <a:lstStyle/>
          <a:p>
            <a:r>
              <a:rPr lang="fr-FR" b="1" i="1" dirty="0" smtClean="0">
                <a:effectLst>
                  <a:outerShdw blurRad="38100" dist="38100" dir="2700000" algn="tl">
                    <a:srgbClr val="000000">
                      <a:alpha val="43137"/>
                    </a:srgbClr>
                  </a:outerShdw>
                </a:effectLst>
              </a:rPr>
              <a:t>IMPACTE</a:t>
            </a:r>
            <a:endParaRPr lang="fr-FR" b="1" i="1" dirty="0">
              <a:effectLst>
                <a:outerShdw blurRad="38100" dist="38100" dir="2700000" algn="tl">
                  <a:srgbClr val="000000">
                    <a:alpha val="43137"/>
                  </a:srgbClr>
                </a:outerShdw>
              </a:effectLst>
            </a:endParaRPr>
          </a:p>
        </p:txBody>
      </p:sp>
      <p:sp>
        <p:nvSpPr>
          <p:cNvPr id="16" name="ZoneTexte 15"/>
          <p:cNvSpPr txBox="1"/>
          <p:nvPr/>
        </p:nvSpPr>
        <p:spPr>
          <a:xfrm>
            <a:off x="0" y="-12700"/>
            <a:ext cx="9144000" cy="584775"/>
          </a:xfrm>
          <a:prstGeom prst="rect">
            <a:avLst/>
          </a:prstGeom>
          <a:noFill/>
        </p:spPr>
        <p:txBody>
          <a:bodyPr wrap="square" rtlCol="0">
            <a:spAutoFit/>
          </a:bodyPr>
          <a:lstStyle/>
          <a:p>
            <a:pPr algn="ctr"/>
            <a:r>
              <a:rPr lang="fr-FR" sz="3200" b="1" dirty="0" smtClean="0"/>
              <a:t>UN TERRITOIRE AU CŒUR DE LA MONDIALISATION</a:t>
            </a:r>
            <a:endParaRPr lang="fr-FR" sz="3200" b="1" dirty="0"/>
          </a:p>
        </p:txBody>
      </p:sp>
      <p:sp>
        <p:nvSpPr>
          <p:cNvPr id="17" name="Rectangle 16"/>
          <p:cNvSpPr/>
          <p:nvPr/>
        </p:nvSpPr>
        <p:spPr>
          <a:xfrm>
            <a:off x="3234021" y="3962401"/>
            <a:ext cx="2675959" cy="2336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FontTx/>
              <a:buChar char="-"/>
            </a:pPr>
            <a:r>
              <a:rPr lang="fr-FR" b="1" dirty="0" smtClean="0">
                <a:solidFill>
                  <a:schemeClr val="tx1"/>
                </a:solidFill>
              </a:rPr>
              <a:t> L’ORGANISATION </a:t>
            </a:r>
            <a:r>
              <a:rPr lang="fr-FR" b="1" dirty="0">
                <a:solidFill>
                  <a:schemeClr val="tx1"/>
                </a:solidFill>
              </a:rPr>
              <a:t>DE L’ESPACE,</a:t>
            </a:r>
          </a:p>
          <a:p>
            <a:pPr algn="ctr">
              <a:buFontTx/>
              <a:buChar char="-"/>
            </a:pPr>
            <a:r>
              <a:rPr lang="fr-FR" b="1" dirty="0" smtClean="0">
                <a:solidFill>
                  <a:schemeClr val="tx1"/>
                </a:solidFill>
              </a:rPr>
              <a:t> LES </a:t>
            </a:r>
            <a:r>
              <a:rPr lang="fr-FR" b="1" dirty="0">
                <a:solidFill>
                  <a:schemeClr val="tx1"/>
                </a:solidFill>
              </a:rPr>
              <a:t>PRATIQUES DES INDIVIDUS,</a:t>
            </a:r>
          </a:p>
          <a:p>
            <a:pPr algn="ctr">
              <a:buFontTx/>
              <a:buChar char="-"/>
            </a:pPr>
            <a:r>
              <a:rPr lang="fr-FR" b="1" dirty="0" smtClean="0">
                <a:solidFill>
                  <a:schemeClr val="tx1"/>
                </a:solidFill>
              </a:rPr>
              <a:t> LA </a:t>
            </a:r>
            <a:r>
              <a:rPr lang="fr-FR" b="1" dirty="0">
                <a:solidFill>
                  <a:schemeClr val="tx1"/>
                </a:solidFill>
              </a:rPr>
              <a:t>SOCIÉTÉ,</a:t>
            </a:r>
          </a:p>
          <a:p>
            <a:pPr algn="ctr">
              <a:buFontTx/>
              <a:buChar char="-"/>
            </a:pPr>
            <a:r>
              <a:rPr lang="fr-FR" b="1" dirty="0" smtClean="0">
                <a:solidFill>
                  <a:schemeClr val="tx1"/>
                </a:solidFill>
              </a:rPr>
              <a:t> LA </a:t>
            </a:r>
            <a:r>
              <a:rPr lang="fr-FR" b="1" dirty="0">
                <a:solidFill>
                  <a:schemeClr val="tx1"/>
                </a:solidFill>
              </a:rPr>
              <a:t>VIE POLITIQUE,</a:t>
            </a:r>
          </a:p>
          <a:p>
            <a:pPr algn="ctr">
              <a:buFontTx/>
              <a:buChar char="-"/>
            </a:pPr>
            <a:r>
              <a:rPr lang="fr-FR" b="1" dirty="0" smtClean="0">
                <a:solidFill>
                  <a:schemeClr val="tx1"/>
                </a:solidFill>
              </a:rPr>
              <a:t> LES </a:t>
            </a:r>
            <a:r>
              <a:rPr lang="fr-FR" b="1" dirty="0">
                <a:solidFill>
                  <a:schemeClr val="tx1"/>
                </a:solidFill>
              </a:rPr>
              <a:t>SYSTÈMES PRODUCTIFS.</a:t>
            </a:r>
          </a:p>
        </p:txBody>
      </p:sp>
      <p:sp>
        <p:nvSpPr>
          <p:cNvPr id="10" name="Flèche courbée vers le bas 9"/>
          <p:cNvSpPr/>
          <p:nvPr/>
        </p:nvSpPr>
        <p:spPr>
          <a:xfrm flipH="1" flipV="1">
            <a:off x="3422456" y="2605101"/>
            <a:ext cx="2252133" cy="863600"/>
          </a:xfrm>
          <a:prstGeom prst="curved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828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750"/>
                            </p:stCondLst>
                            <p:childTnLst>
                              <p:par>
                                <p:cTn id="27" presetID="14"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6" grpId="0"/>
      <p:bldP spid="1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9135911" cy="1143000"/>
          </a:xfrm>
        </p:spPr>
        <p:txBody>
          <a:bodyPr>
            <a:noAutofit/>
          </a:bodyPr>
          <a:lstStyle/>
          <a:p>
            <a:r>
              <a:rPr lang="fr-FR" sz="3200" b="1" dirty="0" smtClean="0"/>
              <a:t>UN TERRITOIRE RECOMPOSÉ PAR LES MOBILITÉS</a:t>
            </a:r>
            <a:endParaRPr lang="fr-FR" sz="3200" b="1" dirty="0"/>
          </a:p>
        </p:txBody>
      </p:sp>
      <p:sp>
        <p:nvSpPr>
          <p:cNvPr id="6" name="Flèche vers la droite 5"/>
          <p:cNvSpPr/>
          <p:nvPr/>
        </p:nvSpPr>
        <p:spPr>
          <a:xfrm>
            <a:off x="549275" y="4648200"/>
            <a:ext cx="8045450" cy="2070100"/>
          </a:xfrm>
          <a:prstGeom prst="rightArrow">
            <a:avLst>
              <a:gd name="adj1" fmla="val 50000"/>
              <a:gd name="adj2" fmla="val 8125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u="sng" dirty="0" smtClean="0">
                <a:ln>
                  <a:solidFill>
                    <a:srgbClr val="000000"/>
                  </a:solidFill>
                </a:ln>
              </a:rPr>
              <a:t>Document intéressant car il montre:</a:t>
            </a:r>
          </a:p>
          <a:p>
            <a:pPr marL="285750" indent="-285750" algn="ctr">
              <a:buFontTx/>
              <a:buChar char="-"/>
            </a:pPr>
            <a:r>
              <a:rPr lang="fr-FR" dirty="0" smtClean="0">
                <a:ln>
                  <a:solidFill>
                    <a:srgbClr val="000000"/>
                  </a:solidFill>
                </a:ln>
              </a:rPr>
              <a:t>l’urbanisation du territoire</a:t>
            </a:r>
          </a:p>
          <a:p>
            <a:pPr marL="285750" indent="-285750" algn="ctr">
              <a:buFontTx/>
              <a:buChar char="-"/>
            </a:pPr>
            <a:r>
              <a:rPr lang="fr-FR" dirty="0" smtClean="0">
                <a:ln>
                  <a:solidFill>
                    <a:srgbClr val="000000"/>
                  </a:solidFill>
                </a:ln>
              </a:rPr>
              <a:t>Les mobilités (diversités des déplacements et des échelles)</a:t>
            </a:r>
            <a:endParaRPr lang="fr-FR" dirty="0">
              <a:ln>
                <a:solidFill>
                  <a:srgbClr val="000000"/>
                </a:solidFill>
              </a:ln>
            </a:endParaRPr>
          </a:p>
        </p:txBody>
      </p:sp>
      <p:sp>
        <p:nvSpPr>
          <p:cNvPr id="7" name="Rectangle 6"/>
          <p:cNvSpPr/>
          <p:nvPr/>
        </p:nvSpPr>
        <p:spPr>
          <a:xfrm>
            <a:off x="549275" y="1008062"/>
            <a:ext cx="8045450" cy="35766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Insérer </a:t>
            </a:r>
            <a:r>
              <a:rPr lang="fr-FR" dirty="0"/>
              <a:t>ici l’infographie </a:t>
            </a:r>
            <a:r>
              <a:rPr lang="fr-FR" dirty="0" smtClean="0"/>
              <a:t>: Première </a:t>
            </a:r>
            <a:r>
              <a:rPr lang="fr-FR" dirty="0"/>
              <a:t>cartographie dynamique de la population à l’échelle nationale à partir de données de téléphonie mobile </a:t>
            </a:r>
            <a:endParaRPr lang="fr-FR" dirty="0" smtClean="0"/>
          </a:p>
          <a:p>
            <a:pPr algn="ctr"/>
            <a:endParaRPr lang="fr-FR" dirty="0"/>
          </a:p>
          <a:p>
            <a:pPr algn="ctr"/>
            <a:r>
              <a:rPr lang="fr-FR" dirty="0" smtClean="0"/>
              <a:t>Liens </a:t>
            </a:r>
            <a:r>
              <a:rPr lang="fr-FR" dirty="0"/>
              <a:t>actifs </a:t>
            </a:r>
            <a:r>
              <a:rPr lang="fr-FR" dirty="0" smtClean="0"/>
              <a:t>:</a:t>
            </a:r>
            <a:endParaRPr lang="fr-FR" dirty="0"/>
          </a:p>
          <a:p>
            <a:pPr algn="ctr"/>
            <a:endParaRPr lang="fr-FR" dirty="0" smtClean="0"/>
          </a:p>
          <a:p>
            <a:pPr algn="ctr"/>
            <a:r>
              <a:rPr lang="fr-FR" dirty="0" smtClean="0"/>
              <a:t>Article + infographie </a:t>
            </a:r>
            <a:r>
              <a:rPr lang="fr-FR" dirty="0"/>
              <a:t>: </a:t>
            </a:r>
            <a:r>
              <a:rPr lang="fr-FR" dirty="0">
                <a:hlinkClick r:id="rId2"/>
              </a:rPr>
              <a:t>http://</a:t>
            </a:r>
            <a:r>
              <a:rPr lang="fr-FR" dirty="0" smtClean="0">
                <a:hlinkClick r:id="rId2"/>
              </a:rPr>
              <a:t>factuel.univ-lorraine.fr/node/1876</a:t>
            </a:r>
            <a:endParaRPr lang="fr-FR" dirty="0" smtClean="0"/>
          </a:p>
          <a:p>
            <a:pPr algn="ctr"/>
            <a:r>
              <a:rPr lang="fr-FR" dirty="0" smtClean="0"/>
              <a:t>Infographie </a:t>
            </a:r>
            <a:r>
              <a:rPr lang="fr-FR" dirty="0"/>
              <a:t>: </a:t>
            </a:r>
            <a:r>
              <a:rPr lang="fr-FR" dirty="0">
                <a:hlinkClick r:id="rId3"/>
              </a:rPr>
              <a:t>https://</a:t>
            </a:r>
            <a:r>
              <a:rPr lang="fr-FR" dirty="0" smtClean="0">
                <a:hlinkClick r:id="rId3"/>
              </a:rPr>
              <a:t>www.youtube.com/watch?v=qsUDH5dUnvY</a:t>
            </a:r>
            <a:r>
              <a:rPr lang="fr-FR" dirty="0" smtClean="0"/>
              <a:t> </a:t>
            </a:r>
            <a:endParaRPr lang="fr-FR" dirty="0"/>
          </a:p>
          <a:p>
            <a:pPr algn="ctr"/>
            <a:endParaRPr lang="fr-FR" dirty="0"/>
          </a:p>
          <a:p>
            <a:pPr algn="ctr"/>
            <a:endParaRPr lang="fr-FR" dirty="0"/>
          </a:p>
        </p:txBody>
      </p:sp>
    </p:spTree>
    <p:extLst>
      <p:ext uri="{BB962C8B-B14F-4D97-AF65-F5344CB8AC3E}">
        <p14:creationId xmlns:p14="http://schemas.microsoft.com/office/powerpoint/2010/main" val="19170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5929"/>
            <a:ext cx="9144000" cy="2464329"/>
          </a:xfrm>
        </p:spPr>
        <p:txBody>
          <a:bodyPr>
            <a:noAutofit/>
          </a:bodyPr>
          <a:lstStyle/>
          <a:p>
            <a:r>
              <a:rPr lang="fr-FR" sz="3600" b="1" dirty="0" smtClean="0"/>
              <a:t>Le découpage administratif et électoral est-il juste et encore représentatif de la France d’aujourd’hui?</a:t>
            </a:r>
            <a:r>
              <a:rPr lang="fr-FR" sz="3600" dirty="0"/>
              <a:t/>
            </a:r>
            <a:br>
              <a:rPr lang="fr-FR" sz="3600" dirty="0"/>
            </a:br>
            <a:r>
              <a:rPr lang="fr-FR" sz="2400" b="1" i="1" u="sng" dirty="0" smtClean="0">
                <a:solidFill>
                  <a:schemeClr val="accent2">
                    <a:lumMod val="50000"/>
                  </a:schemeClr>
                </a:solidFill>
              </a:rPr>
              <a:t>D’après Jacques LEVY, école polytechnique de Lausanne. </a:t>
            </a:r>
            <a:endParaRPr lang="fr-FR" sz="2400" b="1" i="1" u="sng" dirty="0">
              <a:solidFill>
                <a:schemeClr val="accent2">
                  <a:lumMod val="50000"/>
                </a:schemeClr>
              </a:solidFill>
            </a:endParaRPr>
          </a:p>
        </p:txBody>
      </p:sp>
      <p:sp>
        <p:nvSpPr>
          <p:cNvPr id="3" name="Espace réservé du contenu 2"/>
          <p:cNvSpPr>
            <a:spLocks noGrp="1"/>
          </p:cNvSpPr>
          <p:nvPr>
            <p:ph idx="1"/>
          </p:nvPr>
        </p:nvSpPr>
        <p:spPr>
          <a:xfrm>
            <a:off x="406401" y="2364580"/>
            <a:ext cx="3924000" cy="3420000"/>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a:buNone/>
            </a:pPr>
            <a:r>
              <a:rPr lang="fr-FR" sz="2200" dirty="0" smtClean="0">
                <a:solidFill>
                  <a:schemeClr val="tx1"/>
                </a:solidFill>
              </a:rPr>
              <a:t>- Illisibilité du découpage administratif.</a:t>
            </a:r>
          </a:p>
          <a:p>
            <a:pPr marL="0" indent="0" algn="ctr">
              <a:buNone/>
            </a:pPr>
            <a:r>
              <a:rPr lang="fr-FR" sz="2200" dirty="0" smtClean="0">
                <a:solidFill>
                  <a:schemeClr val="tx1"/>
                </a:solidFill>
              </a:rPr>
              <a:t>- Décentralisation non-aboutie.</a:t>
            </a:r>
          </a:p>
          <a:p>
            <a:pPr marL="0" indent="0" algn="ctr">
              <a:buNone/>
            </a:pPr>
            <a:r>
              <a:rPr lang="fr-FR" sz="2200" dirty="0" smtClean="0">
                <a:solidFill>
                  <a:schemeClr val="tx1"/>
                </a:solidFill>
              </a:rPr>
              <a:t>- Les 2 échelons avec le plus de compétences sont les plus assujettis au pouvoir central : les communes et les départements:</a:t>
            </a:r>
          </a:p>
          <a:p>
            <a:pPr marL="285750" lvl="1" algn="ctr">
              <a:buFont typeface="Wingdings" pitchFamily="2" charset="2"/>
              <a:buChar char="§"/>
            </a:pPr>
            <a:r>
              <a:rPr lang="fr-FR" sz="2200" dirty="0" smtClean="0">
                <a:solidFill>
                  <a:schemeClr val="tx1"/>
                </a:solidFill>
              </a:rPr>
              <a:t>Le Sénat</a:t>
            </a:r>
          </a:p>
          <a:p>
            <a:pPr marL="285750" lvl="1" algn="ctr">
              <a:buFont typeface="Wingdings" pitchFamily="2" charset="2"/>
              <a:buChar char="§"/>
            </a:pPr>
            <a:r>
              <a:rPr lang="fr-FR" sz="2200" dirty="0" smtClean="0">
                <a:solidFill>
                  <a:schemeClr val="tx1"/>
                </a:solidFill>
              </a:rPr>
              <a:t>Les préfets</a:t>
            </a:r>
            <a:endParaRPr lang="fr-FR" sz="2200" dirty="0">
              <a:solidFill>
                <a:schemeClr val="tx1"/>
              </a:solidFill>
            </a:endParaRPr>
          </a:p>
        </p:txBody>
      </p:sp>
      <p:sp>
        <p:nvSpPr>
          <p:cNvPr id="4" name="Espace réservé du contenu 2"/>
          <p:cNvSpPr txBox="1">
            <a:spLocks/>
          </p:cNvSpPr>
          <p:nvPr/>
        </p:nvSpPr>
        <p:spPr>
          <a:xfrm>
            <a:off x="4741334" y="2364580"/>
            <a:ext cx="3924000" cy="424800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200" dirty="0" smtClean="0"/>
              <a:t>- Le découpage des circonscriptions et le fort nombre de députés et de sénateurs entrainent une surreprésentation des espaces ruraux dans les instances représentatives françaises.</a:t>
            </a:r>
          </a:p>
          <a:p>
            <a:pPr marL="0" indent="0" algn="ctr">
              <a:buNone/>
            </a:pPr>
            <a:r>
              <a:rPr lang="fr-FR" sz="2200" dirty="0" smtClean="0"/>
              <a:t>- Sentiment d’une France immuable.</a:t>
            </a:r>
          </a:p>
          <a:p>
            <a:pPr marL="0" indent="0" algn="ctr">
              <a:buNone/>
            </a:pPr>
            <a:r>
              <a:rPr lang="fr-FR" sz="2200" dirty="0" smtClean="0"/>
              <a:t>- Pourtant 4% des Français sont considérés comme extérieurs au monde urbain.</a:t>
            </a:r>
            <a:endParaRPr lang="fr-FR" sz="2200" dirty="0"/>
          </a:p>
        </p:txBody>
      </p:sp>
    </p:spTree>
    <p:extLst>
      <p:ext uri="{BB962C8B-B14F-4D97-AF65-F5344CB8AC3E}">
        <p14:creationId xmlns:p14="http://schemas.microsoft.com/office/powerpoint/2010/main" val="40536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 calcmode="lin" valueType="num">
                                      <p:cBhvr additive="base">
                                        <p:cTn id="3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left)">
                                      <p:cBhvr>
                                        <p:cTn id="5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2000" y="99000"/>
            <a:ext cx="6660000" cy="6660000"/>
          </a:xfrm>
          <a:prstGeom prst="rect">
            <a:avLst/>
          </a:prstGeom>
          <a:ln>
            <a:solidFill>
              <a:schemeClr val="tx1"/>
            </a:solidFill>
          </a:ln>
        </p:spPr>
      </p:pic>
      <p:sp>
        <p:nvSpPr>
          <p:cNvPr id="5" name="Bulle rectangulaire à coins arrondis 4"/>
          <p:cNvSpPr/>
          <p:nvPr/>
        </p:nvSpPr>
        <p:spPr>
          <a:xfrm>
            <a:off x="2133600" y="2978150"/>
            <a:ext cx="2730500" cy="2330450"/>
          </a:xfrm>
          <a:prstGeom prst="wedgeRoundRectCallout">
            <a:avLst>
              <a:gd name="adj1" fmla="val 77459"/>
              <a:gd name="adj2" fmla="val 3715"/>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chemeClr val="accent3">
                    <a:lumMod val="50000"/>
                  </a:schemeClr>
                </a:solidFill>
              </a:rPr>
              <a:t>30</a:t>
            </a:r>
            <a:r>
              <a:rPr lang="fr-FR" dirty="0">
                <a:solidFill>
                  <a:schemeClr val="accent3">
                    <a:lumMod val="50000"/>
                  </a:schemeClr>
                </a:solidFill>
              </a:rPr>
              <a:t>% pour le Grand Lyon, 7% pour la CA de Grenoble, et 5% pour la CA de Saint-</a:t>
            </a:r>
            <a:r>
              <a:rPr lang="fr-FR" dirty="0" smtClean="0">
                <a:solidFill>
                  <a:schemeClr val="accent3">
                    <a:lumMod val="50000"/>
                  </a:schemeClr>
                </a:solidFill>
              </a:rPr>
              <a:t>Etienne = 42% du PIB régional produits par les 3 principales aires urbaines</a:t>
            </a:r>
            <a:endParaRPr lang="fr-FR" dirty="0">
              <a:solidFill>
                <a:schemeClr val="accent3">
                  <a:lumMod val="50000"/>
                </a:schemeClr>
              </a:solidFill>
            </a:endParaRPr>
          </a:p>
        </p:txBody>
      </p:sp>
      <p:sp>
        <p:nvSpPr>
          <p:cNvPr id="6" name="Rectangle 5"/>
          <p:cNvSpPr/>
          <p:nvPr/>
        </p:nvSpPr>
        <p:spPr>
          <a:xfrm>
            <a:off x="190500" y="685800"/>
            <a:ext cx="6350000" cy="18732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400" dirty="0" smtClean="0"/>
              <a:t>En 2011, pour la 1</a:t>
            </a:r>
            <a:r>
              <a:rPr lang="fr-FR" sz="2400" baseline="30000" dirty="0" smtClean="0"/>
              <a:t>ère</a:t>
            </a:r>
            <a:r>
              <a:rPr lang="fr-FR" sz="2400" dirty="0" smtClean="0"/>
              <a:t>  fois, le PIB des grandes aires urbaines est calculé par l’association des maires des grandes villes de France quand l’INSEE ne calcule le PIB que pour les département et les régions</a:t>
            </a:r>
            <a:r>
              <a:rPr lang="is-IS" sz="2400" dirty="0" smtClean="0"/>
              <a:t>….</a:t>
            </a:r>
            <a:r>
              <a:rPr lang="fr-FR" sz="2400" dirty="0" smtClean="0"/>
              <a:t> </a:t>
            </a:r>
            <a:endParaRPr lang="fr-FR" sz="2400" dirty="0"/>
          </a:p>
        </p:txBody>
      </p:sp>
    </p:spTree>
    <p:extLst>
      <p:ext uri="{BB962C8B-B14F-4D97-AF65-F5344CB8AC3E}">
        <p14:creationId xmlns:p14="http://schemas.microsoft.com/office/powerpoint/2010/main" val="9303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9242588" cy="6858000"/>
          </a:xfrm>
          <a:prstGeom prst="rect">
            <a:avLst/>
          </a:prstGeom>
        </p:spPr>
      </p:pic>
      <p:sp>
        <p:nvSpPr>
          <p:cNvPr id="2" name="Titre 1"/>
          <p:cNvSpPr>
            <a:spLocks noGrp="1"/>
          </p:cNvSpPr>
          <p:nvPr>
            <p:ph type="title"/>
          </p:nvPr>
        </p:nvSpPr>
        <p:spPr>
          <a:xfrm>
            <a:off x="4680856" y="3271157"/>
            <a:ext cx="4463143" cy="2431143"/>
          </a:xfrm>
          <a:solidFill>
            <a:schemeClr val="bg1">
              <a:lumMod val="65000"/>
              <a:alpha val="72000"/>
            </a:schemeClr>
          </a:solidFill>
        </p:spPr>
        <p:txBody>
          <a:bodyPr>
            <a:normAutofit fontScale="90000"/>
            <a:scene3d>
              <a:camera prst="orthographicFront"/>
              <a:lightRig rig="flat" dir="tl">
                <a:rot lat="0" lon="0" rev="6600000"/>
              </a:lightRig>
            </a:scene3d>
            <a:sp3d extrusionH="25400" contourW="8890">
              <a:bevelT w="38100" h="31750" prst="hardEdge"/>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2">
                      <a:alpha val="60000"/>
                    </a:schemeClr>
                  </a:glow>
                  <a:outerShdw blurRad="50800" dist="39000" dir="5460000" algn="tl">
                    <a:srgbClr val="000000">
                      <a:alpha val="38000"/>
                    </a:srgbClr>
                  </a:outerShdw>
                </a:effectLst>
              </a:rPr>
              <a:t> URBANISATION ET AIRES URBAINES EN FRANCE</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2">
                    <a:alpha val="6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5661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63575"/>
            <a:ext cx="8229600" cy="4525963"/>
          </a:xfrm>
          <a:solidFill>
            <a:schemeClr val="accent2">
              <a:lumMod val="40000"/>
              <a:lumOff val="60000"/>
              <a:alpha val="69000"/>
            </a:schemeClr>
          </a:solidFill>
        </p:spPr>
        <p:txBody>
          <a:bodyPr>
            <a:normAutofit lnSpcReduction="10000"/>
          </a:bodyPr>
          <a:lstStyle/>
          <a:p>
            <a:pPr>
              <a:buFont typeface="Wingdings" charset="0"/>
              <a:buChar char="è"/>
            </a:pPr>
            <a:r>
              <a:rPr lang="fr-FR" dirty="0" smtClean="0">
                <a:sym typeface="Wingdings"/>
              </a:rPr>
              <a:t> La France est largement urbaine,</a:t>
            </a:r>
          </a:p>
          <a:p>
            <a:pPr marL="0" indent="0">
              <a:buNone/>
            </a:pPr>
            <a:endParaRPr lang="fr-FR" dirty="0" smtClean="0">
              <a:sym typeface="Wingdings"/>
            </a:endParaRPr>
          </a:p>
          <a:p>
            <a:pPr>
              <a:buFont typeface="Wingdings" charset="0"/>
              <a:buChar char="è"/>
            </a:pPr>
            <a:r>
              <a:rPr lang="fr-FR" dirty="0" smtClean="0">
                <a:sym typeface="Wingdings"/>
              </a:rPr>
              <a:t> Mais conserve de larges espaces ruraux.</a:t>
            </a:r>
          </a:p>
          <a:p>
            <a:pPr marL="0" indent="0">
              <a:buNone/>
            </a:pPr>
            <a:endParaRPr lang="fr-FR" dirty="0" smtClean="0">
              <a:sym typeface="Wingdings"/>
            </a:endParaRPr>
          </a:p>
          <a:p>
            <a:pPr>
              <a:buFont typeface="Wingdings" charset="0"/>
              <a:buChar char="è"/>
            </a:pPr>
            <a:r>
              <a:rPr lang="fr-FR" dirty="0" smtClean="0">
                <a:sym typeface="Wingdings"/>
              </a:rPr>
              <a:t> D’où l’approche de la géographie de la France par les aires urbaines en classe de 3</a:t>
            </a:r>
            <a:r>
              <a:rPr lang="fr-FR" baseline="30000" dirty="0" smtClean="0">
                <a:sym typeface="Wingdings"/>
              </a:rPr>
              <a:t>ème</a:t>
            </a:r>
            <a:r>
              <a:rPr lang="fr-FR" dirty="0" smtClean="0">
                <a:sym typeface="Wingdings"/>
              </a:rPr>
              <a:t> .</a:t>
            </a:r>
          </a:p>
          <a:p>
            <a:pPr>
              <a:buFont typeface="Wingdings" charset="0"/>
              <a:buChar char="è"/>
            </a:pPr>
            <a:endParaRPr lang="fr-FR" dirty="0" smtClean="0">
              <a:sym typeface="Wingdings"/>
            </a:endParaRPr>
          </a:p>
          <a:p>
            <a:pPr>
              <a:buFont typeface="Wingdings" charset="0"/>
              <a:buChar char="è"/>
            </a:pPr>
            <a:r>
              <a:rPr lang="fr-FR" dirty="0" smtClean="0">
                <a:sym typeface="Wingdings"/>
              </a:rPr>
              <a:t> Approche différente en classe de 1</a:t>
            </a:r>
            <a:r>
              <a:rPr lang="fr-FR" baseline="30000" dirty="0" smtClean="0">
                <a:sym typeface="Wingdings"/>
              </a:rPr>
              <a:t>ère</a:t>
            </a:r>
            <a:r>
              <a:rPr lang="fr-FR" dirty="0" smtClean="0">
                <a:sym typeface="Wingdings"/>
              </a:rPr>
              <a:t> :</a:t>
            </a:r>
          </a:p>
          <a:p>
            <a:pPr marL="0" indent="0">
              <a:buNone/>
            </a:pPr>
            <a:endParaRPr lang="fr-FR" dirty="0" smtClean="0">
              <a:sym typeface="Wingdings"/>
            </a:endParaRPr>
          </a:p>
          <a:p>
            <a:pPr marL="0" indent="0">
              <a:buNone/>
            </a:pPr>
            <a:endParaRPr lang="fr-FR" dirty="0" smtClean="0">
              <a:sym typeface="Wingdings"/>
            </a:endParaRPr>
          </a:p>
        </p:txBody>
      </p:sp>
      <p:pic>
        <p:nvPicPr>
          <p:cNvPr id="4" name="Image 3" descr="Capture d’écran 2016-05-08 à 16.53.49.pn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384300" y="4918075"/>
            <a:ext cx="6375400" cy="1625600"/>
          </a:xfrm>
          <a:prstGeom prst="rect">
            <a:avLst/>
          </a:prstGeom>
          <a:ln>
            <a:solidFill>
              <a:schemeClr val="tx1"/>
            </a:solidFill>
          </a:ln>
        </p:spPr>
      </p:pic>
    </p:spTree>
    <p:extLst>
      <p:ext uri="{BB962C8B-B14F-4D97-AF65-F5344CB8AC3E}">
        <p14:creationId xmlns:p14="http://schemas.microsoft.com/office/powerpoint/2010/main" val="16149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75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7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75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750"/>
                                        <p:tgtEl>
                                          <p:spTgt spid="3">
                                            <p:txEl>
                                              <p:pRg st="6" end="6"/>
                                            </p:txEl>
                                          </p:spTgt>
                                        </p:tgtEl>
                                      </p:cBhvr>
                                    </p:animEffect>
                                  </p:childTnLst>
                                </p:cTn>
                              </p:par>
                            </p:childTnLst>
                          </p:cTn>
                        </p:par>
                        <p:par>
                          <p:cTn id="26" fill="hold">
                            <p:stCondLst>
                              <p:cond delay="75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7245" y="274637"/>
            <a:ext cx="5692251" cy="596219"/>
          </a:xfrm>
        </p:spPr>
        <p:txBody>
          <a:bodyPr>
            <a:normAutofit fontScale="90000"/>
          </a:bodyPr>
          <a:lstStyle/>
          <a:p>
            <a:r>
              <a:rPr lang="fr-FR" sz="2000" b="1" cap="small" dirty="0" smtClean="0">
                <a:solidFill>
                  <a:schemeClr val="accent2">
                    <a:lumMod val="50000"/>
                  </a:schemeClr>
                </a:solidFill>
              </a:rPr>
              <a:t>Evolution de la population des 22 communes de Guyane entre 1999 et 2010</a:t>
            </a:r>
            <a:endParaRPr lang="fr-FR" sz="2000" b="1" cap="small" dirty="0">
              <a:solidFill>
                <a:schemeClr val="accent2">
                  <a:lumMod val="50000"/>
                </a:schemeClr>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58234295"/>
              </p:ext>
            </p:extLst>
          </p:nvPr>
        </p:nvGraphicFramePr>
        <p:xfrm>
          <a:off x="3387244" y="1046804"/>
          <a:ext cx="5692252" cy="5608320"/>
        </p:xfrm>
        <a:graphic>
          <a:graphicData uri="http://schemas.openxmlformats.org/drawingml/2006/table">
            <a:tbl>
              <a:tblPr firstRow="1" bandRow="1">
                <a:tableStyleId>{5C22544A-7EE6-4342-B048-85BDC9FD1C3A}</a:tableStyleId>
              </a:tblPr>
              <a:tblGrid>
                <a:gridCol w="786728"/>
                <a:gridCol w="768620"/>
                <a:gridCol w="645389"/>
                <a:gridCol w="645389"/>
                <a:gridCol w="786728"/>
                <a:gridCol w="677649"/>
                <a:gridCol w="722826"/>
                <a:gridCol w="658923"/>
              </a:tblGrid>
              <a:tr h="606879">
                <a:tc>
                  <a:txBody>
                    <a:bodyPr/>
                    <a:lstStyle/>
                    <a:p>
                      <a:pPr algn="ctr"/>
                      <a:r>
                        <a:rPr lang="fr-FR" sz="1100" dirty="0" smtClean="0"/>
                        <a:t>Commune</a:t>
                      </a:r>
                      <a:endParaRPr lang="fr-FR" sz="1100" dirty="0"/>
                    </a:p>
                  </a:txBody>
                  <a:tcPr anchor="ctr"/>
                </a:tc>
                <a:tc>
                  <a:txBody>
                    <a:bodyPr/>
                    <a:lstStyle/>
                    <a:p>
                      <a:pPr algn="ctr"/>
                      <a:r>
                        <a:rPr lang="fr-FR" sz="1100" dirty="0" smtClean="0"/>
                        <a:t>Pop. En 1999</a:t>
                      </a:r>
                      <a:endParaRPr lang="fr-FR" sz="1100" dirty="0"/>
                    </a:p>
                  </a:txBody>
                  <a:tcPr anchor="ctr"/>
                </a:tc>
                <a:tc>
                  <a:txBody>
                    <a:bodyPr/>
                    <a:lstStyle/>
                    <a:p>
                      <a:pPr algn="ctr"/>
                      <a:r>
                        <a:rPr lang="fr-FR" sz="1100" dirty="0" smtClean="0"/>
                        <a:t>Pop. En 2010</a:t>
                      </a:r>
                      <a:endParaRPr lang="fr-FR" sz="1100" dirty="0"/>
                    </a:p>
                  </a:txBody>
                  <a:tcPr anchor="ctr"/>
                </a:tc>
                <a:tc>
                  <a:txBody>
                    <a:bodyPr/>
                    <a:lstStyle/>
                    <a:p>
                      <a:pPr algn="ctr"/>
                      <a:r>
                        <a:rPr lang="fr-FR" sz="1100" dirty="0" smtClean="0"/>
                        <a:t>%</a:t>
                      </a:r>
                      <a:r>
                        <a:rPr lang="fr-FR" sz="1100" baseline="0" dirty="0" smtClean="0"/>
                        <a:t> d’augmentation</a:t>
                      </a:r>
                      <a:endParaRPr lang="fr-FR" sz="1100" dirty="0"/>
                    </a:p>
                  </a:txBody>
                  <a:tcPr anchor="ctr"/>
                </a:tc>
                <a:tc>
                  <a:txBody>
                    <a:bodyPr/>
                    <a:lstStyle/>
                    <a:p>
                      <a:pPr algn="ctr"/>
                      <a:r>
                        <a:rPr lang="fr-FR" sz="1100" dirty="0" smtClean="0"/>
                        <a:t>Commune</a:t>
                      </a:r>
                      <a:endParaRPr lang="fr-FR" sz="1100" dirty="0"/>
                    </a:p>
                  </a:txBody>
                  <a:tcPr anchor="ctr"/>
                </a:tc>
                <a:tc>
                  <a:txBody>
                    <a:bodyPr/>
                    <a:lstStyle/>
                    <a:p>
                      <a:pPr algn="ctr"/>
                      <a:r>
                        <a:rPr lang="fr-FR" sz="1100" dirty="0" smtClean="0"/>
                        <a:t>Pop. En 1999</a:t>
                      </a:r>
                      <a:endParaRPr lang="fr-FR" sz="1100" dirty="0"/>
                    </a:p>
                  </a:txBody>
                  <a:tcPr anchor="ctr"/>
                </a:tc>
                <a:tc>
                  <a:txBody>
                    <a:bodyPr/>
                    <a:lstStyle/>
                    <a:p>
                      <a:pPr algn="ctr"/>
                      <a:r>
                        <a:rPr lang="fr-FR" sz="1100" dirty="0" smtClean="0"/>
                        <a:t>Pop. En 2010</a:t>
                      </a:r>
                      <a:endParaRPr lang="fr-FR" sz="1100" dirty="0"/>
                    </a:p>
                  </a:txBody>
                  <a:tcPr anchor="ctr"/>
                </a:tc>
                <a:tc>
                  <a:txBody>
                    <a:bodyPr/>
                    <a:lstStyle/>
                    <a:p>
                      <a:pPr algn="ctr"/>
                      <a:r>
                        <a:rPr lang="fr-FR" sz="1100" dirty="0" smtClean="0"/>
                        <a:t>%</a:t>
                      </a:r>
                      <a:r>
                        <a:rPr lang="fr-FR" sz="1100" baseline="0" dirty="0" smtClean="0"/>
                        <a:t> d’augmentation</a:t>
                      </a:r>
                      <a:endParaRPr lang="fr-FR" sz="1100" dirty="0"/>
                    </a:p>
                  </a:txBody>
                  <a:tcPr anchor="ctr"/>
                </a:tc>
              </a:tr>
              <a:tr h="433192">
                <a:tc>
                  <a:txBody>
                    <a:bodyPr/>
                    <a:lstStyle/>
                    <a:p>
                      <a:pPr algn="ctr"/>
                      <a:r>
                        <a:rPr lang="fr-FR" sz="1200" dirty="0" smtClean="0"/>
                        <a:t>Saint</a:t>
                      </a:r>
                      <a:r>
                        <a:rPr lang="fr-FR" sz="1200" baseline="0" dirty="0" smtClean="0"/>
                        <a:t> -Georges</a:t>
                      </a:r>
                      <a:endParaRPr lang="fr-FR" sz="1200" dirty="0"/>
                    </a:p>
                  </a:txBody>
                  <a:tcPr anchor="ctr"/>
                </a:tc>
                <a:tc>
                  <a:txBody>
                    <a:bodyPr/>
                    <a:lstStyle/>
                    <a:p>
                      <a:pPr algn="ctr"/>
                      <a:r>
                        <a:rPr lang="fr-FR" sz="1200" dirty="0" smtClean="0"/>
                        <a:t>2096</a:t>
                      </a:r>
                      <a:endParaRPr lang="fr-FR" sz="1200" dirty="0"/>
                    </a:p>
                  </a:txBody>
                  <a:tcPr anchor="ctr"/>
                </a:tc>
                <a:tc>
                  <a:txBody>
                    <a:bodyPr/>
                    <a:lstStyle/>
                    <a:p>
                      <a:pPr algn="ctr"/>
                      <a:r>
                        <a:rPr lang="fr-FR" sz="1200" dirty="0" smtClean="0"/>
                        <a:t>4037</a:t>
                      </a:r>
                      <a:endParaRPr lang="fr-FR" sz="1200" dirty="0"/>
                    </a:p>
                  </a:txBody>
                  <a:tcPr anchor="ctr"/>
                </a:tc>
                <a:tc>
                  <a:txBody>
                    <a:bodyPr/>
                    <a:lstStyle/>
                    <a:p>
                      <a:pPr algn="ctr"/>
                      <a:r>
                        <a:rPr lang="fr-FR" sz="1200" dirty="0" smtClean="0"/>
                        <a:t>+92%</a:t>
                      </a:r>
                      <a:endParaRPr lang="fr-FR" sz="1200" dirty="0"/>
                    </a:p>
                  </a:txBody>
                  <a:tcPr anchor="ctr"/>
                </a:tc>
                <a:tc>
                  <a:txBody>
                    <a:bodyPr/>
                    <a:lstStyle/>
                    <a:p>
                      <a:pPr algn="ctr"/>
                      <a:r>
                        <a:rPr lang="fr-FR" sz="1200" dirty="0" smtClean="0"/>
                        <a:t>Kourou</a:t>
                      </a:r>
                      <a:endParaRPr lang="fr-FR" sz="1200" dirty="0"/>
                    </a:p>
                  </a:txBody>
                  <a:tcPr anchor="ctr"/>
                </a:tc>
                <a:tc>
                  <a:txBody>
                    <a:bodyPr/>
                    <a:lstStyle/>
                    <a:p>
                      <a:pPr algn="ctr"/>
                      <a:r>
                        <a:rPr lang="fr-FR" sz="1200" dirty="0" smtClean="0"/>
                        <a:t>19 074</a:t>
                      </a:r>
                      <a:endParaRPr lang="fr-FR" sz="1200" dirty="0"/>
                    </a:p>
                  </a:txBody>
                  <a:tcPr anchor="ctr"/>
                </a:tc>
                <a:tc>
                  <a:txBody>
                    <a:bodyPr/>
                    <a:lstStyle/>
                    <a:p>
                      <a:pPr algn="ctr"/>
                      <a:r>
                        <a:rPr lang="fr-FR" sz="1200" dirty="0" smtClean="0"/>
                        <a:t>25 189</a:t>
                      </a:r>
                      <a:endParaRPr lang="fr-FR" sz="1200" dirty="0"/>
                    </a:p>
                  </a:txBody>
                  <a:tcPr anchor="ctr"/>
                </a:tc>
                <a:tc>
                  <a:txBody>
                    <a:bodyPr/>
                    <a:lstStyle/>
                    <a:p>
                      <a:pPr algn="ctr"/>
                      <a:r>
                        <a:rPr lang="fr-FR" sz="1200" dirty="0" smtClean="0"/>
                        <a:t>+ 32 %</a:t>
                      </a:r>
                      <a:endParaRPr lang="fr-FR" sz="1200" dirty="0"/>
                    </a:p>
                  </a:txBody>
                  <a:tcPr anchor="ctr"/>
                </a:tc>
              </a:tr>
              <a:tr h="273470">
                <a:tc>
                  <a:txBody>
                    <a:bodyPr/>
                    <a:lstStyle/>
                    <a:p>
                      <a:pPr algn="ctr"/>
                      <a:r>
                        <a:rPr lang="fr-FR" sz="1200" dirty="0" smtClean="0"/>
                        <a:t>Camopi</a:t>
                      </a:r>
                      <a:endParaRPr lang="fr-FR" sz="1200" dirty="0"/>
                    </a:p>
                  </a:txBody>
                  <a:tcPr anchor="ctr"/>
                </a:tc>
                <a:tc>
                  <a:txBody>
                    <a:bodyPr/>
                    <a:lstStyle/>
                    <a:p>
                      <a:pPr algn="ctr"/>
                      <a:r>
                        <a:rPr lang="fr-FR" sz="1200" dirty="0" smtClean="0"/>
                        <a:t>1 033</a:t>
                      </a:r>
                      <a:endParaRPr lang="fr-FR" sz="1200" dirty="0"/>
                    </a:p>
                  </a:txBody>
                  <a:tcPr anchor="ctr"/>
                </a:tc>
                <a:tc>
                  <a:txBody>
                    <a:bodyPr/>
                    <a:lstStyle/>
                    <a:p>
                      <a:pPr algn="ctr"/>
                      <a:r>
                        <a:rPr lang="fr-FR" sz="1200" dirty="0" smtClean="0"/>
                        <a:t>1 625</a:t>
                      </a:r>
                      <a:endParaRPr lang="fr-FR" sz="1200" dirty="0"/>
                    </a:p>
                  </a:txBody>
                  <a:tcPr anchor="ctr"/>
                </a:tc>
                <a:tc>
                  <a:txBody>
                    <a:bodyPr/>
                    <a:lstStyle/>
                    <a:p>
                      <a:pPr algn="ctr"/>
                      <a:r>
                        <a:rPr lang="fr-FR" sz="1200" dirty="0" smtClean="0"/>
                        <a:t>+ 57 %</a:t>
                      </a:r>
                      <a:endParaRPr lang="fr-FR" sz="1200" dirty="0"/>
                    </a:p>
                  </a:txBody>
                  <a:tcPr anchor="ctr"/>
                </a:tc>
                <a:tc>
                  <a:txBody>
                    <a:bodyPr/>
                    <a:lstStyle/>
                    <a:p>
                      <a:pPr algn="ctr"/>
                      <a:r>
                        <a:rPr lang="fr-FR" sz="1200" dirty="0" smtClean="0"/>
                        <a:t>Sinnamary</a:t>
                      </a:r>
                      <a:endParaRPr lang="fr-FR" sz="1200" dirty="0"/>
                    </a:p>
                  </a:txBody>
                  <a:tcPr anchor="ctr"/>
                </a:tc>
                <a:tc>
                  <a:txBody>
                    <a:bodyPr/>
                    <a:lstStyle/>
                    <a:p>
                      <a:pPr algn="ctr"/>
                      <a:r>
                        <a:rPr lang="fr-FR" sz="1200" dirty="0" smtClean="0"/>
                        <a:t>2 783</a:t>
                      </a:r>
                      <a:endParaRPr lang="fr-FR" sz="1200" dirty="0"/>
                    </a:p>
                  </a:txBody>
                  <a:tcPr anchor="ctr"/>
                </a:tc>
                <a:tc>
                  <a:txBody>
                    <a:bodyPr/>
                    <a:lstStyle/>
                    <a:p>
                      <a:pPr algn="ctr"/>
                      <a:r>
                        <a:rPr lang="fr-FR" sz="1200" dirty="0" smtClean="0"/>
                        <a:t>3 242</a:t>
                      </a:r>
                      <a:endParaRPr lang="fr-FR" sz="1200" dirty="0"/>
                    </a:p>
                  </a:txBody>
                  <a:tcPr anchor="ctr"/>
                </a:tc>
                <a:tc>
                  <a:txBody>
                    <a:bodyPr/>
                    <a:lstStyle/>
                    <a:p>
                      <a:pPr algn="ctr"/>
                      <a:r>
                        <a:rPr lang="fr-FR" sz="1200" dirty="0" smtClean="0"/>
                        <a:t>+ 16 %</a:t>
                      </a:r>
                      <a:endParaRPr lang="fr-FR" sz="1200" dirty="0"/>
                    </a:p>
                  </a:txBody>
                  <a:tcPr anchor="ctr"/>
                </a:tc>
              </a:tr>
              <a:tr h="273470">
                <a:tc>
                  <a:txBody>
                    <a:bodyPr/>
                    <a:lstStyle/>
                    <a:p>
                      <a:pPr algn="ctr"/>
                      <a:r>
                        <a:rPr lang="fr-FR" sz="1200" dirty="0" err="1" smtClean="0"/>
                        <a:t>Ouanary</a:t>
                      </a:r>
                      <a:endParaRPr lang="fr-FR" sz="1200" dirty="0"/>
                    </a:p>
                  </a:txBody>
                  <a:tcPr anchor="ctr"/>
                </a:tc>
                <a:tc>
                  <a:txBody>
                    <a:bodyPr/>
                    <a:lstStyle/>
                    <a:p>
                      <a:pPr algn="ctr"/>
                      <a:r>
                        <a:rPr lang="fr-FR" sz="1200" dirty="0" smtClean="0"/>
                        <a:t>92</a:t>
                      </a:r>
                      <a:endParaRPr lang="fr-FR" sz="1200" dirty="0"/>
                    </a:p>
                  </a:txBody>
                  <a:tcPr anchor="ctr"/>
                </a:tc>
                <a:tc>
                  <a:txBody>
                    <a:bodyPr/>
                    <a:lstStyle/>
                    <a:p>
                      <a:pPr algn="ctr"/>
                      <a:r>
                        <a:rPr lang="fr-FR" sz="1200" dirty="0" smtClean="0"/>
                        <a:t>94</a:t>
                      </a:r>
                      <a:endParaRPr lang="fr-FR" sz="1200" dirty="0"/>
                    </a:p>
                  </a:txBody>
                  <a:tcPr anchor="ctr"/>
                </a:tc>
                <a:tc>
                  <a:txBody>
                    <a:bodyPr/>
                    <a:lstStyle/>
                    <a:p>
                      <a:pPr algn="ctr"/>
                      <a:r>
                        <a:rPr lang="fr-FR" sz="1200" dirty="0" smtClean="0"/>
                        <a:t>+ 2 %</a:t>
                      </a:r>
                      <a:endParaRPr lang="fr-FR" sz="1200" dirty="0"/>
                    </a:p>
                  </a:txBody>
                  <a:tcPr anchor="ctr"/>
                </a:tc>
                <a:tc>
                  <a:txBody>
                    <a:bodyPr/>
                    <a:lstStyle/>
                    <a:p>
                      <a:pPr algn="ctr"/>
                      <a:r>
                        <a:rPr lang="fr-FR" sz="1200" dirty="0" smtClean="0"/>
                        <a:t>Saint-Elie</a:t>
                      </a:r>
                      <a:endParaRPr lang="fr-FR" sz="1200" dirty="0"/>
                    </a:p>
                  </a:txBody>
                  <a:tcPr anchor="ctr"/>
                </a:tc>
                <a:tc>
                  <a:txBody>
                    <a:bodyPr/>
                    <a:lstStyle/>
                    <a:p>
                      <a:pPr algn="ctr"/>
                      <a:r>
                        <a:rPr lang="fr-FR" sz="1200" dirty="0" smtClean="0"/>
                        <a:t>239</a:t>
                      </a:r>
                      <a:endParaRPr lang="fr-FR" sz="1200" dirty="0"/>
                    </a:p>
                  </a:txBody>
                  <a:tcPr anchor="ctr"/>
                </a:tc>
                <a:tc>
                  <a:txBody>
                    <a:bodyPr/>
                    <a:lstStyle/>
                    <a:p>
                      <a:pPr algn="ctr"/>
                      <a:r>
                        <a:rPr lang="fr-FR" sz="1200" dirty="0" smtClean="0"/>
                        <a:t>555</a:t>
                      </a:r>
                      <a:endParaRPr lang="fr-FR" sz="1200" dirty="0"/>
                    </a:p>
                  </a:txBody>
                  <a:tcPr anchor="ctr"/>
                </a:tc>
                <a:tc>
                  <a:txBody>
                    <a:bodyPr/>
                    <a:lstStyle/>
                    <a:p>
                      <a:pPr algn="ctr"/>
                      <a:r>
                        <a:rPr lang="fr-FR" sz="1200" dirty="0" smtClean="0"/>
                        <a:t>+ 132 %</a:t>
                      </a:r>
                      <a:endParaRPr lang="fr-FR" sz="1200" dirty="0"/>
                    </a:p>
                  </a:txBody>
                  <a:tcPr anchor="ctr"/>
                </a:tc>
              </a:tr>
              <a:tr h="273470">
                <a:tc>
                  <a:txBody>
                    <a:bodyPr/>
                    <a:lstStyle/>
                    <a:p>
                      <a:pPr algn="ctr"/>
                      <a:r>
                        <a:rPr lang="fr-FR" sz="1200" dirty="0" smtClean="0"/>
                        <a:t>Regina</a:t>
                      </a:r>
                      <a:endParaRPr lang="fr-FR" sz="1200" dirty="0"/>
                    </a:p>
                  </a:txBody>
                  <a:tcPr anchor="ctr"/>
                </a:tc>
                <a:tc>
                  <a:txBody>
                    <a:bodyPr/>
                    <a:lstStyle/>
                    <a:p>
                      <a:pPr algn="ctr"/>
                      <a:r>
                        <a:rPr lang="fr-FR" sz="1200" dirty="0" smtClean="0"/>
                        <a:t>765</a:t>
                      </a:r>
                      <a:endParaRPr lang="fr-FR" sz="1200" dirty="0"/>
                    </a:p>
                  </a:txBody>
                  <a:tcPr anchor="ctr"/>
                </a:tc>
                <a:tc>
                  <a:txBody>
                    <a:bodyPr/>
                    <a:lstStyle/>
                    <a:p>
                      <a:pPr algn="ctr"/>
                      <a:r>
                        <a:rPr lang="fr-FR" sz="1200" dirty="0" smtClean="0"/>
                        <a:t>874</a:t>
                      </a:r>
                      <a:endParaRPr lang="fr-FR" sz="1200" dirty="0"/>
                    </a:p>
                  </a:txBody>
                  <a:tcPr anchor="ctr"/>
                </a:tc>
                <a:tc>
                  <a:txBody>
                    <a:bodyPr/>
                    <a:lstStyle/>
                    <a:p>
                      <a:pPr algn="ctr"/>
                      <a:r>
                        <a:rPr lang="fr-FR" sz="1200" dirty="0" smtClean="0"/>
                        <a:t>+ 14 %</a:t>
                      </a:r>
                      <a:endParaRPr lang="fr-FR" sz="1200" dirty="0"/>
                    </a:p>
                  </a:txBody>
                  <a:tcPr anchor="ctr"/>
                </a:tc>
                <a:tc>
                  <a:txBody>
                    <a:bodyPr/>
                    <a:lstStyle/>
                    <a:p>
                      <a:pPr algn="ctr"/>
                      <a:r>
                        <a:rPr lang="fr-FR" sz="1200" dirty="0" err="1" smtClean="0"/>
                        <a:t>Iracoubo</a:t>
                      </a:r>
                      <a:endParaRPr lang="fr-FR" sz="1200" dirty="0"/>
                    </a:p>
                  </a:txBody>
                  <a:tcPr anchor="ctr"/>
                </a:tc>
                <a:tc>
                  <a:txBody>
                    <a:bodyPr/>
                    <a:lstStyle/>
                    <a:p>
                      <a:pPr algn="ctr"/>
                      <a:r>
                        <a:rPr lang="fr-FR" sz="1200" dirty="0" smtClean="0"/>
                        <a:t>1 422</a:t>
                      </a:r>
                      <a:endParaRPr lang="fr-FR" sz="1200" dirty="0"/>
                    </a:p>
                  </a:txBody>
                  <a:tcPr anchor="ctr"/>
                </a:tc>
                <a:tc>
                  <a:txBody>
                    <a:bodyPr/>
                    <a:lstStyle/>
                    <a:p>
                      <a:pPr algn="ctr"/>
                      <a:r>
                        <a:rPr lang="fr-FR" sz="1200" dirty="0" smtClean="0"/>
                        <a:t>1 976</a:t>
                      </a:r>
                      <a:endParaRPr lang="fr-FR" sz="1200" dirty="0"/>
                    </a:p>
                  </a:txBody>
                  <a:tcPr anchor="ctr"/>
                </a:tc>
                <a:tc>
                  <a:txBody>
                    <a:bodyPr/>
                    <a:lstStyle/>
                    <a:p>
                      <a:pPr algn="ctr"/>
                      <a:r>
                        <a:rPr lang="fr-FR" sz="1200" dirty="0" smtClean="0"/>
                        <a:t>+ 39 %</a:t>
                      </a:r>
                      <a:endParaRPr lang="fr-FR" sz="1200" dirty="0"/>
                    </a:p>
                  </a:txBody>
                  <a:tcPr anchor="ctr"/>
                </a:tc>
              </a:tr>
              <a:tr h="273470">
                <a:tc>
                  <a:txBody>
                    <a:bodyPr/>
                    <a:lstStyle/>
                    <a:p>
                      <a:pPr algn="ctr"/>
                      <a:r>
                        <a:rPr lang="fr-FR" sz="1200" dirty="0" smtClean="0"/>
                        <a:t>Saül</a:t>
                      </a:r>
                      <a:endParaRPr lang="fr-FR" sz="1200" dirty="0"/>
                    </a:p>
                  </a:txBody>
                  <a:tcPr anchor="ctr"/>
                </a:tc>
                <a:tc>
                  <a:txBody>
                    <a:bodyPr/>
                    <a:lstStyle/>
                    <a:p>
                      <a:pPr algn="ctr"/>
                      <a:r>
                        <a:rPr lang="fr-FR" sz="1200" dirty="0" smtClean="0"/>
                        <a:t>160</a:t>
                      </a:r>
                      <a:endParaRPr lang="fr-FR" sz="1200" dirty="0"/>
                    </a:p>
                  </a:txBody>
                  <a:tcPr anchor="ctr"/>
                </a:tc>
                <a:tc>
                  <a:txBody>
                    <a:bodyPr/>
                    <a:lstStyle/>
                    <a:p>
                      <a:pPr algn="ctr"/>
                      <a:r>
                        <a:rPr lang="fr-FR" sz="1200" dirty="0" smtClean="0"/>
                        <a:t>155</a:t>
                      </a:r>
                      <a:endParaRPr lang="fr-FR" sz="1200" dirty="0"/>
                    </a:p>
                  </a:txBody>
                  <a:tcPr anchor="ctr"/>
                </a:tc>
                <a:tc>
                  <a:txBody>
                    <a:bodyPr/>
                    <a:lstStyle/>
                    <a:p>
                      <a:pPr algn="ctr"/>
                      <a:r>
                        <a:rPr lang="fr-FR" sz="1200" dirty="0" smtClean="0"/>
                        <a:t>- 3 %</a:t>
                      </a:r>
                      <a:endParaRPr lang="fr-FR" sz="1200" dirty="0"/>
                    </a:p>
                  </a:txBody>
                  <a:tcPr anchor="ctr"/>
                </a:tc>
                <a:tc>
                  <a:txBody>
                    <a:bodyPr/>
                    <a:lstStyle/>
                    <a:p>
                      <a:pPr algn="ctr"/>
                      <a:r>
                        <a:rPr lang="fr-FR" sz="1200" dirty="0" smtClean="0"/>
                        <a:t>Mana</a:t>
                      </a:r>
                      <a:endParaRPr lang="fr-FR" sz="1200" dirty="0"/>
                    </a:p>
                  </a:txBody>
                  <a:tcPr anchor="ctr"/>
                </a:tc>
                <a:tc>
                  <a:txBody>
                    <a:bodyPr/>
                    <a:lstStyle/>
                    <a:p>
                      <a:pPr algn="ctr"/>
                      <a:r>
                        <a:rPr lang="fr-FR" sz="1200" dirty="0" smtClean="0"/>
                        <a:t>5 450</a:t>
                      </a:r>
                      <a:endParaRPr lang="fr-FR" sz="1200" dirty="0"/>
                    </a:p>
                  </a:txBody>
                  <a:tcPr anchor="ctr"/>
                </a:tc>
                <a:tc>
                  <a:txBody>
                    <a:bodyPr/>
                    <a:lstStyle/>
                    <a:p>
                      <a:pPr algn="ctr"/>
                      <a:r>
                        <a:rPr lang="fr-FR" sz="1200" dirty="0" smtClean="0"/>
                        <a:t>8 952</a:t>
                      </a:r>
                      <a:endParaRPr lang="fr-FR" sz="1200" dirty="0"/>
                    </a:p>
                  </a:txBody>
                  <a:tcPr anchor="ctr"/>
                </a:tc>
                <a:tc>
                  <a:txBody>
                    <a:bodyPr/>
                    <a:lstStyle/>
                    <a:p>
                      <a:pPr algn="ctr"/>
                      <a:r>
                        <a:rPr lang="fr-FR" sz="1200" dirty="0" smtClean="0"/>
                        <a:t>+ 64 %</a:t>
                      </a:r>
                      <a:endParaRPr lang="fr-FR" sz="1200" dirty="0"/>
                    </a:p>
                  </a:txBody>
                  <a:tcPr anchor="ctr"/>
                </a:tc>
              </a:tr>
              <a:tr h="779746">
                <a:tc>
                  <a:txBody>
                    <a:bodyPr/>
                    <a:lstStyle/>
                    <a:p>
                      <a:pPr algn="ctr"/>
                      <a:r>
                        <a:rPr lang="fr-FR" sz="1200" dirty="0" err="1" smtClean="0"/>
                        <a:t>Montsinery-Tonnegrande</a:t>
                      </a:r>
                      <a:endParaRPr lang="fr-FR" sz="1200" dirty="0"/>
                    </a:p>
                  </a:txBody>
                  <a:tcPr anchor="ctr"/>
                </a:tc>
                <a:tc>
                  <a:txBody>
                    <a:bodyPr/>
                    <a:lstStyle/>
                    <a:p>
                      <a:pPr algn="ctr"/>
                      <a:r>
                        <a:rPr lang="fr-FR" sz="1200" dirty="0" smtClean="0"/>
                        <a:t>1 037</a:t>
                      </a:r>
                      <a:endParaRPr lang="fr-FR" sz="1200" dirty="0"/>
                    </a:p>
                  </a:txBody>
                  <a:tcPr anchor="ctr"/>
                </a:tc>
                <a:tc>
                  <a:txBody>
                    <a:bodyPr/>
                    <a:lstStyle/>
                    <a:p>
                      <a:pPr algn="ctr"/>
                      <a:r>
                        <a:rPr lang="fr-FR" sz="1200" dirty="0" smtClean="0"/>
                        <a:t>2 217</a:t>
                      </a:r>
                      <a:endParaRPr lang="fr-FR" sz="1200" dirty="0"/>
                    </a:p>
                  </a:txBody>
                  <a:tcPr anchor="ctr"/>
                </a:tc>
                <a:tc>
                  <a:txBody>
                    <a:bodyPr/>
                    <a:lstStyle/>
                    <a:p>
                      <a:pPr algn="ctr"/>
                      <a:r>
                        <a:rPr lang="fr-FR" sz="1200" dirty="0" smtClean="0"/>
                        <a:t>+ 113 %</a:t>
                      </a:r>
                      <a:endParaRPr lang="fr-FR" sz="1200" dirty="0"/>
                    </a:p>
                  </a:txBody>
                  <a:tcPr anchor="ctr"/>
                </a:tc>
                <a:tc>
                  <a:txBody>
                    <a:bodyPr/>
                    <a:lstStyle/>
                    <a:p>
                      <a:pPr algn="ctr"/>
                      <a:r>
                        <a:rPr lang="fr-FR" sz="1200" dirty="0" err="1" smtClean="0"/>
                        <a:t>Awala-Yalimapo</a:t>
                      </a:r>
                      <a:endParaRPr lang="fr-FR" sz="1200" dirty="0"/>
                    </a:p>
                  </a:txBody>
                  <a:tcPr anchor="ctr"/>
                </a:tc>
                <a:tc>
                  <a:txBody>
                    <a:bodyPr/>
                    <a:lstStyle/>
                    <a:p>
                      <a:pPr algn="ctr"/>
                      <a:r>
                        <a:rPr lang="fr-FR" sz="1200" dirty="0" smtClean="0"/>
                        <a:t>887</a:t>
                      </a:r>
                      <a:endParaRPr lang="fr-FR" sz="1200" dirty="0"/>
                    </a:p>
                  </a:txBody>
                  <a:tcPr anchor="ctr"/>
                </a:tc>
                <a:tc>
                  <a:txBody>
                    <a:bodyPr/>
                    <a:lstStyle/>
                    <a:p>
                      <a:pPr algn="ctr"/>
                      <a:r>
                        <a:rPr lang="fr-FR" sz="1200" dirty="0" smtClean="0"/>
                        <a:t>1 305</a:t>
                      </a:r>
                      <a:endParaRPr lang="fr-FR" sz="1200" dirty="0"/>
                    </a:p>
                  </a:txBody>
                  <a:tcPr anchor="ctr"/>
                </a:tc>
                <a:tc>
                  <a:txBody>
                    <a:bodyPr/>
                    <a:lstStyle/>
                    <a:p>
                      <a:pPr algn="ctr"/>
                      <a:r>
                        <a:rPr lang="fr-FR" sz="1200" dirty="0" smtClean="0"/>
                        <a:t>+ 47 %</a:t>
                      </a:r>
                      <a:endParaRPr lang="fr-FR" sz="1200" dirty="0"/>
                    </a:p>
                  </a:txBody>
                  <a:tcPr anchor="ctr"/>
                </a:tc>
              </a:tr>
              <a:tr h="433192">
                <a:tc>
                  <a:txBody>
                    <a:bodyPr/>
                    <a:lstStyle/>
                    <a:p>
                      <a:pPr algn="ctr"/>
                      <a:r>
                        <a:rPr lang="fr-FR" sz="1200" dirty="0" err="1" smtClean="0"/>
                        <a:t>Roura</a:t>
                      </a:r>
                      <a:endParaRPr lang="fr-FR" sz="1200" dirty="0"/>
                    </a:p>
                  </a:txBody>
                  <a:tcPr anchor="ctr"/>
                </a:tc>
                <a:tc>
                  <a:txBody>
                    <a:bodyPr/>
                    <a:lstStyle/>
                    <a:p>
                      <a:pPr algn="ctr"/>
                      <a:r>
                        <a:rPr lang="fr-FR" sz="1200" dirty="0" smtClean="0"/>
                        <a:t>1 781</a:t>
                      </a:r>
                      <a:endParaRPr lang="fr-FR" sz="1200" dirty="0"/>
                    </a:p>
                  </a:txBody>
                  <a:tcPr anchor="ctr"/>
                </a:tc>
                <a:tc>
                  <a:txBody>
                    <a:bodyPr/>
                    <a:lstStyle/>
                    <a:p>
                      <a:pPr algn="ctr"/>
                      <a:r>
                        <a:rPr lang="fr-FR" sz="1200" dirty="0" smtClean="0"/>
                        <a:t>2601</a:t>
                      </a:r>
                      <a:endParaRPr lang="fr-FR" sz="1200" dirty="0"/>
                    </a:p>
                  </a:txBody>
                  <a:tcPr anchor="ctr"/>
                </a:tc>
                <a:tc>
                  <a:txBody>
                    <a:bodyPr/>
                    <a:lstStyle/>
                    <a:p>
                      <a:pPr algn="ctr"/>
                      <a:r>
                        <a:rPr lang="fr-FR" sz="1200" dirty="0" smtClean="0"/>
                        <a:t>+ 46 %</a:t>
                      </a:r>
                      <a:endParaRPr lang="fr-FR" sz="1200" dirty="0"/>
                    </a:p>
                  </a:txBody>
                  <a:tcPr anchor="ctr"/>
                </a:tc>
                <a:tc>
                  <a:txBody>
                    <a:bodyPr/>
                    <a:lstStyle/>
                    <a:p>
                      <a:pPr algn="ctr"/>
                      <a:r>
                        <a:rPr lang="fr-FR" sz="1200" dirty="0" smtClean="0"/>
                        <a:t>Saint-Laurent</a:t>
                      </a:r>
                      <a:endParaRPr lang="fr-FR" sz="1200" dirty="0"/>
                    </a:p>
                  </a:txBody>
                  <a:tcPr anchor="ctr"/>
                </a:tc>
                <a:tc>
                  <a:txBody>
                    <a:bodyPr/>
                    <a:lstStyle/>
                    <a:p>
                      <a:pPr algn="ctr"/>
                      <a:r>
                        <a:rPr lang="fr-FR" sz="1200" dirty="0" smtClean="0"/>
                        <a:t>19 167</a:t>
                      </a:r>
                      <a:endParaRPr lang="fr-FR" sz="1200" dirty="0"/>
                    </a:p>
                  </a:txBody>
                  <a:tcPr anchor="ctr"/>
                </a:tc>
                <a:tc>
                  <a:txBody>
                    <a:bodyPr/>
                    <a:lstStyle/>
                    <a:p>
                      <a:pPr algn="ctr"/>
                      <a:r>
                        <a:rPr lang="fr-FR" sz="1200" dirty="0" smtClean="0"/>
                        <a:t>38 367</a:t>
                      </a:r>
                      <a:endParaRPr lang="fr-FR" sz="1200" dirty="0"/>
                    </a:p>
                  </a:txBody>
                  <a:tcPr anchor="ctr"/>
                </a:tc>
                <a:tc>
                  <a:txBody>
                    <a:bodyPr/>
                    <a:lstStyle/>
                    <a:p>
                      <a:pPr algn="ctr"/>
                      <a:r>
                        <a:rPr lang="fr-FR" sz="1200" dirty="0" smtClean="0"/>
                        <a:t>+ 100 %</a:t>
                      </a:r>
                      <a:endParaRPr lang="fr-FR" sz="1200" dirty="0"/>
                    </a:p>
                  </a:txBody>
                  <a:tcPr anchor="ctr"/>
                </a:tc>
              </a:tr>
              <a:tr h="273470">
                <a:tc>
                  <a:txBody>
                    <a:bodyPr/>
                    <a:lstStyle/>
                    <a:p>
                      <a:pPr algn="ctr"/>
                      <a:r>
                        <a:rPr lang="fr-FR" sz="1200" dirty="0" smtClean="0"/>
                        <a:t>Matoury</a:t>
                      </a:r>
                      <a:endParaRPr lang="fr-FR" sz="1200" dirty="0"/>
                    </a:p>
                  </a:txBody>
                  <a:tcPr anchor="ctr"/>
                </a:tc>
                <a:tc>
                  <a:txBody>
                    <a:bodyPr/>
                    <a:lstStyle/>
                    <a:p>
                      <a:pPr algn="ctr"/>
                      <a:r>
                        <a:rPr lang="fr-FR" sz="1200" dirty="0" smtClean="0"/>
                        <a:t>18 037</a:t>
                      </a:r>
                      <a:endParaRPr lang="fr-FR" sz="1200" dirty="0"/>
                    </a:p>
                  </a:txBody>
                  <a:tcPr anchor="ctr"/>
                </a:tc>
                <a:tc>
                  <a:txBody>
                    <a:bodyPr/>
                    <a:lstStyle/>
                    <a:p>
                      <a:pPr algn="ctr"/>
                      <a:r>
                        <a:rPr lang="fr-FR" sz="1200" dirty="0" smtClean="0"/>
                        <a:t>28 110</a:t>
                      </a:r>
                      <a:endParaRPr lang="fr-FR" sz="1200" dirty="0"/>
                    </a:p>
                  </a:txBody>
                  <a:tcPr anchor="ctr"/>
                </a:tc>
                <a:tc>
                  <a:txBody>
                    <a:bodyPr/>
                    <a:lstStyle/>
                    <a:p>
                      <a:pPr algn="ctr"/>
                      <a:r>
                        <a:rPr lang="fr-FR" sz="1200" dirty="0" smtClean="0"/>
                        <a:t>+ 55 %</a:t>
                      </a:r>
                      <a:endParaRPr lang="fr-FR" sz="1200" dirty="0"/>
                    </a:p>
                  </a:txBody>
                  <a:tcPr anchor="ctr"/>
                </a:tc>
                <a:tc>
                  <a:txBody>
                    <a:bodyPr/>
                    <a:lstStyle/>
                    <a:p>
                      <a:pPr algn="ctr"/>
                      <a:r>
                        <a:rPr lang="fr-FR" sz="1200" dirty="0" err="1" smtClean="0"/>
                        <a:t>Apatou</a:t>
                      </a:r>
                      <a:endParaRPr lang="fr-FR" sz="1200" dirty="0"/>
                    </a:p>
                  </a:txBody>
                  <a:tcPr anchor="ctr"/>
                </a:tc>
                <a:tc>
                  <a:txBody>
                    <a:bodyPr/>
                    <a:lstStyle/>
                    <a:p>
                      <a:pPr algn="ctr"/>
                      <a:r>
                        <a:rPr lang="fr-FR" sz="1200" dirty="0" smtClean="0"/>
                        <a:t>3 637</a:t>
                      </a:r>
                      <a:endParaRPr lang="fr-FR" sz="1200" dirty="0"/>
                    </a:p>
                  </a:txBody>
                  <a:tcPr anchor="ctr"/>
                </a:tc>
                <a:tc>
                  <a:txBody>
                    <a:bodyPr/>
                    <a:lstStyle/>
                    <a:p>
                      <a:pPr algn="ctr"/>
                      <a:r>
                        <a:rPr lang="fr-FR" sz="1200" dirty="0" smtClean="0"/>
                        <a:t>6 704</a:t>
                      </a:r>
                      <a:endParaRPr lang="fr-FR" sz="1200" dirty="0"/>
                    </a:p>
                  </a:txBody>
                  <a:tcPr anchor="ctr"/>
                </a:tc>
                <a:tc>
                  <a:txBody>
                    <a:bodyPr/>
                    <a:lstStyle/>
                    <a:p>
                      <a:pPr algn="ctr"/>
                      <a:r>
                        <a:rPr lang="fr-FR" sz="1200" dirty="0" smtClean="0"/>
                        <a:t>+ 84 %</a:t>
                      </a:r>
                      <a:endParaRPr lang="fr-FR" sz="1200" dirty="0"/>
                    </a:p>
                  </a:txBody>
                  <a:tcPr anchor="ctr"/>
                </a:tc>
              </a:tr>
              <a:tr h="433192">
                <a:tc>
                  <a:txBody>
                    <a:bodyPr/>
                    <a:lstStyle/>
                    <a:p>
                      <a:pPr algn="ctr"/>
                      <a:r>
                        <a:rPr lang="fr-FR" sz="1200" dirty="0" err="1" smtClean="0"/>
                        <a:t>Remire-Montjoly</a:t>
                      </a:r>
                      <a:endParaRPr lang="fr-FR" sz="1200" dirty="0"/>
                    </a:p>
                  </a:txBody>
                  <a:tcPr anchor="ctr"/>
                </a:tc>
                <a:tc>
                  <a:txBody>
                    <a:bodyPr/>
                    <a:lstStyle/>
                    <a:p>
                      <a:pPr algn="ctr"/>
                      <a:r>
                        <a:rPr lang="fr-FR" sz="1200" dirty="0" smtClean="0"/>
                        <a:t>15 538</a:t>
                      </a:r>
                      <a:endParaRPr lang="fr-FR" sz="1200" dirty="0"/>
                    </a:p>
                  </a:txBody>
                  <a:tcPr anchor="ctr"/>
                </a:tc>
                <a:tc>
                  <a:txBody>
                    <a:bodyPr/>
                    <a:lstStyle/>
                    <a:p>
                      <a:pPr algn="ctr"/>
                      <a:r>
                        <a:rPr lang="fr-FR" sz="1200" dirty="0" smtClean="0"/>
                        <a:t>19 279</a:t>
                      </a:r>
                      <a:endParaRPr lang="fr-FR" sz="1200" dirty="0"/>
                    </a:p>
                  </a:txBody>
                  <a:tcPr anchor="ctr"/>
                </a:tc>
                <a:tc>
                  <a:txBody>
                    <a:bodyPr/>
                    <a:lstStyle/>
                    <a:p>
                      <a:pPr algn="ctr"/>
                      <a:r>
                        <a:rPr lang="fr-FR" sz="1200" dirty="0" smtClean="0"/>
                        <a:t>+ 24 %</a:t>
                      </a:r>
                      <a:endParaRPr lang="fr-FR" sz="1200" dirty="0"/>
                    </a:p>
                  </a:txBody>
                  <a:tcPr anchor="ctr"/>
                </a:tc>
                <a:tc>
                  <a:txBody>
                    <a:bodyPr/>
                    <a:lstStyle/>
                    <a:p>
                      <a:pPr algn="ctr"/>
                      <a:r>
                        <a:rPr lang="fr-FR" sz="1200" dirty="0" smtClean="0"/>
                        <a:t>Grand </a:t>
                      </a:r>
                      <a:r>
                        <a:rPr lang="fr-FR" sz="1200" dirty="0" err="1" smtClean="0"/>
                        <a:t>Santi</a:t>
                      </a:r>
                      <a:endParaRPr lang="fr-FR" sz="1200" dirty="0"/>
                    </a:p>
                  </a:txBody>
                  <a:tcPr anchor="ctr"/>
                </a:tc>
                <a:tc>
                  <a:txBody>
                    <a:bodyPr/>
                    <a:lstStyle/>
                    <a:p>
                      <a:pPr algn="ctr"/>
                      <a:r>
                        <a:rPr lang="fr-FR" sz="1200" dirty="0" smtClean="0"/>
                        <a:t>2 844</a:t>
                      </a:r>
                      <a:endParaRPr lang="fr-FR" sz="1200" dirty="0"/>
                    </a:p>
                  </a:txBody>
                  <a:tcPr anchor="ctr"/>
                </a:tc>
                <a:tc>
                  <a:txBody>
                    <a:bodyPr/>
                    <a:lstStyle/>
                    <a:p>
                      <a:pPr algn="ctr"/>
                      <a:r>
                        <a:rPr lang="fr-FR" sz="1200" dirty="0" smtClean="0"/>
                        <a:t>5 065</a:t>
                      </a:r>
                      <a:endParaRPr lang="fr-FR" sz="1200" dirty="0"/>
                    </a:p>
                  </a:txBody>
                  <a:tcPr anchor="ctr"/>
                </a:tc>
                <a:tc>
                  <a:txBody>
                    <a:bodyPr/>
                    <a:lstStyle/>
                    <a:p>
                      <a:pPr algn="ctr"/>
                      <a:r>
                        <a:rPr lang="fr-FR" sz="1200" dirty="0" smtClean="0"/>
                        <a:t>+ 78 %</a:t>
                      </a:r>
                      <a:endParaRPr lang="fr-FR" sz="1200" dirty="0"/>
                    </a:p>
                  </a:txBody>
                  <a:tcPr anchor="ctr"/>
                </a:tc>
              </a:tr>
              <a:tr h="273470">
                <a:tc>
                  <a:txBody>
                    <a:bodyPr/>
                    <a:lstStyle/>
                    <a:p>
                      <a:pPr algn="ctr"/>
                      <a:r>
                        <a:rPr lang="fr-FR" sz="1200" dirty="0" smtClean="0"/>
                        <a:t>Cayenne</a:t>
                      </a:r>
                      <a:endParaRPr lang="fr-FR" sz="1200" dirty="0"/>
                    </a:p>
                  </a:txBody>
                  <a:tcPr anchor="ctr"/>
                </a:tc>
                <a:tc>
                  <a:txBody>
                    <a:bodyPr/>
                    <a:lstStyle/>
                    <a:p>
                      <a:pPr algn="ctr"/>
                      <a:r>
                        <a:rPr lang="fr-FR" sz="1200" dirty="0" smtClean="0"/>
                        <a:t>50 395</a:t>
                      </a:r>
                      <a:endParaRPr lang="fr-FR" sz="1200" dirty="0"/>
                    </a:p>
                  </a:txBody>
                  <a:tcPr anchor="ctr"/>
                </a:tc>
                <a:tc>
                  <a:txBody>
                    <a:bodyPr/>
                    <a:lstStyle/>
                    <a:p>
                      <a:pPr algn="ctr"/>
                      <a:r>
                        <a:rPr lang="fr-FR" sz="1200" dirty="0" smtClean="0"/>
                        <a:t>55 753</a:t>
                      </a:r>
                      <a:endParaRPr lang="fr-FR" sz="1200" dirty="0"/>
                    </a:p>
                  </a:txBody>
                  <a:tcPr anchor="ctr"/>
                </a:tc>
                <a:tc>
                  <a:txBody>
                    <a:bodyPr/>
                    <a:lstStyle/>
                    <a:p>
                      <a:pPr algn="ctr"/>
                      <a:r>
                        <a:rPr lang="fr-FR" sz="1200" dirty="0" smtClean="0"/>
                        <a:t>+ 10 %</a:t>
                      </a:r>
                      <a:endParaRPr lang="fr-FR" sz="1200" dirty="0"/>
                    </a:p>
                  </a:txBody>
                  <a:tcPr anchor="ctr"/>
                </a:tc>
                <a:tc>
                  <a:txBody>
                    <a:bodyPr/>
                    <a:lstStyle/>
                    <a:p>
                      <a:pPr algn="ctr"/>
                      <a:r>
                        <a:rPr lang="fr-FR" sz="1200" dirty="0" err="1" smtClean="0"/>
                        <a:t>Papaïchton</a:t>
                      </a:r>
                      <a:endParaRPr lang="fr-FR" sz="1200" dirty="0"/>
                    </a:p>
                  </a:txBody>
                  <a:tcPr anchor="ctr"/>
                </a:tc>
                <a:tc>
                  <a:txBody>
                    <a:bodyPr/>
                    <a:lstStyle/>
                    <a:p>
                      <a:pPr algn="ctr"/>
                      <a:r>
                        <a:rPr lang="fr-FR" sz="1200" dirty="0" smtClean="0"/>
                        <a:t>1 652</a:t>
                      </a:r>
                      <a:endParaRPr lang="fr-FR" sz="1200" dirty="0"/>
                    </a:p>
                  </a:txBody>
                  <a:tcPr anchor="ctr"/>
                </a:tc>
                <a:tc>
                  <a:txBody>
                    <a:bodyPr/>
                    <a:lstStyle/>
                    <a:p>
                      <a:pPr algn="ctr"/>
                      <a:r>
                        <a:rPr lang="fr-FR" sz="1200" dirty="0" smtClean="0"/>
                        <a:t>4 827</a:t>
                      </a:r>
                      <a:endParaRPr lang="fr-FR" sz="1200" dirty="0"/>
                    </a:p>
                  </a:txBody>
                  <a:tcPr anchor="ctr"/>
                </a:tc>
                <a:tc>
                  <a:txBody>
                    <a:bodyPr/>
                    <a:lstStyle/>
                    <a:p>
                      <a:pPr algn="ctr"/>
                      <a:r>
                        <a:rPr lang="fr-FR" sz="1200" dirty="0" smtClean="0"/>
                        <a:t>+ 192 %</a:t>
                      </a:r>
                      <a:endParaRPr lang="fr-FR" sz="1200" dirty="0"/>
                    </a:p>
                  </a:txBody>
                  <a:tcPr anchor="ctr"/>
                </a:tc>
              </a:tr>
              <a:tr h="273470">
                <a:tc>
                  <a:txBody>
                    <a:bodyPr/>
                    <a:lstStyle/>
                    <a:p>
                      <a:pPr algn="ctr"/>
                      <a:r>
                        <a:rPr lang="fr-FR" sz="1200" dirty="0" err="1" smtClean="0"/>
                        <a:t>Macouria</a:t>
                      </a:r>
                      <a:endParaRPr lang="fr-FR" sz="1200" dirty="0"/>
                    </a:p>
                  </a:txBody>
                  <a:tcPr anchor="ctr"/>
                </a:tc>
                <a:tc>
                  <a:txBody>
                    <a:bodyPr/>
                    <a:lstStyle/>
                    <a:p>
                      <a:pPr algn="ctr"/>
                      <a:r>
                        <a:rPr lang="fr-FR" sz="1200" dirty="0" smtClean="0"/>
                        <a:t>5 049</a:t>
                      </a:r>
                      <a:endParaRPr lang="fr-FR" sz="1200" dirty="0"/>
                    </a:p>
                  </a:txBody>
                  <a:tcPr anchor="ctr"/>
                </a:tc>
                <a:tc>
                  <a:txBody>
                    <a:bodyPr/>
                    <a:lstStyle/>
                    <a:p>
                      <a:pPr algn="ctr"/>
                      <a:r>
                        <a:rPr lang="fr-FR" sz="1200" dirty="0" smtClean="0"/>
                        <a:t>9 640</a:t>
                      </a:r>
                      <a:endParaRPr lang="fr-FR" sz="1200" dirty="0"/>
                    </a:p>
                  </a:txBody>
                  <a:tcPr anchor="ctr"/>
                </a:tc>
                <a:tc>
                  <a:txBody>
                    <a:bodyPr/>
                    <a:lstStyle/>
                    <a:p>
                      <a:pPr algn="ctr"/>
                      <a:r>
                        <a:rPr lang="fr-FR" sz="1200" dirty="0" smtClean="0"/>
                        <a:t>+ 91 %</a:t>
                      </a:r>
                      <a:endParaRPr lang="fr-FR" sz="1200" dirty="0"/>
                    </a:p>
                  </a:txBody>
                  <a:tcPr anchor="ctr"/>
                </a:tc>
                <a:tc>
                  <a:txBody>
                    <a:bodyPr/>
                    <a:lstStyle/>
                    <a:p>
                      <a:pPr algn="ctr"/>
                      <a:r>
                        <a:rPr lang="fr-FR" sz="1200" dirty="0" smtClean="0"/>
                        <a:t>Maripasoula</a:t>
                      </a:r>
                      <a:endParaRPr lang="fr-FR" sz="1200" dirty="0"/>
                    </a:p>
                  </a:txBody>
                  <a:tcPr anchor="ctr"/>
                </a:tc>
                <a:tc>
                  <a:txBody>
                    <a:bodyPr/>
                    <a:lstStyle/>
                    <a:p>
                      <a:pPr algn="ctr"/>
                      <a:r>
                        <a:rPr lang="fr-FR" sz="1200" dirty="0" smtClean="0"/>
                        <a:t>3 652</a:t>
                      </a:r>
                      <a:endParaRPr lang="fr-FR" sz="1200" dirty="0"/>
                    </a:p>
                  </a:txBody>
                  <a:tcPr anchor="ctr"/>
                </a:tc>
                <a:tc>
                  <a:txBody>
                    <a:bodyPr/>
                    <a:lstStyle/>
                    <a:p>
                      <a:pPr algn="ctr"/>
                      <a:r>
                        <a:rPr lang="fr-FR" sz="1200" dirty="0" smtClean="0"/>
                        <a:t>8 473</a:t>
                      </a:r>
                      <a:endParaRPr lang="fr-FR" sz="1200" dirty="0"/>
                    </a:p>
                  </a:txBody>
                  <a:tcPr anchor="ctr"/>
                </a:tc>
                <a:tc>
                  <a:txBody>
                    <a:bodyPr/>
                    <a:lstStyle/>
                    <a:p>
                      <a:pPr algn="ctr"/>
                      <a:r>
                        <a:rPr lang="fr-FR" sz="1200" dirty="0" smtClean="0"/>
                        <a:t>+ 132 %</a:t>
                      </a:r>
                      <a:endParaRPr lang="fr-FR" sz="1200" dirty="0"/>
                    </a:p>
                  </a:txBody>
                  <a:tcPr anchor="ctr"/>
                </a:tc>
              </a:tr>
            </a:tbl>
          </a:graphicData>
        </a:graphic>
      </p:graphicFrame>
      <p:sp>
        <p:nvSpPr>
          <p:cNvPr id="8" name="Rectangle 7"/>
          <p:cNvSpPr/>
          <p:nvPr/>
        </p:nvSpPr>
        <p:spPr>
          <a:xfrm>
            <a:off x="5578307" y="1846554"/>
            <a:ext cx="666000" cy="396000"/>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36072" y="2050102"/>
            <a:ext cx="2703286" cy="3477875"/>
          </a:xfrm>
          <a:prstGeom prst="rect">
            <a:avLst/>
          </a:prstGeom>
          <a:solidFill>
            <a:schemeClr val="accent2">
              <a:lumMod val="60000"/>
              <a:lumOff val="40000"/>
              <a:alpha val="70000"/>
            </a:schemeClr>
          </a:solidFill>
        </p:spPr>
        <p:txBody>
          <a:bodyPr wrap="square" rtlCol="0">
            <a:spAutoFit/>
          </a:bodyPr>
          <a:lstStyle/>
          <a:p>
            <a:pPr algn="ctr"/>
            <a:r>
              <a:rPr lang="fr-FR" sz="2000" b="1" u="sng" dirty="0">
                <a:effectLst>
                  <a:outerShdw blurRad="38100" dist="38100" dir="2700000" algn="tl">
                    <a:srgbClr val="000000">
                      <a:alpha val="43137"/>
                    </a:srgbClr>
                  </a:outerShdw>
                </a:effectLst>
              </a:rPr>
              <a:t>Ville </a:t>
            </a:r>
            <a:endParaRPr lang="fr-FR" sz="2000" b="1" u="sng" dirty="0" smtClean="0">
              <a:effectLst>
                <a:outerShdw blurRad="38100" dist="38100" dir="2700000" algn="tl">
                  <a:srgbClr val="000000">
                    <a:alpha val="43137"/>
                  </a:srgbClr>
                </a:outerShdw>
              </a:effectLst>
            </a:endParaRPr>
          </a:p>
          <a:p>
            <a:pPr algn="ctr"/>
            <a:r>
              <a:rPr lang="fr-FR" sz="2000" b="1" dirty="0" smtClean="0"/>
              <a:t>= </a:t>
            </a:r>
          </a:p>
          <a:p>
            <a:pPr algn="ctr"/>
            <a:r>
              <a:rPr lang="fr-FR" sz="2000" b="1" dirty="0" smtClean="0"/>
              <a:t>unité </a:t>
            </a:r>
            <a:r>
              <a:rPr lang="fr-FR" sz="2000" b="1" dirty="0"/>
              <a:t>urbaine de plus de 2000 habitants au pôle.  </a:t>
            </a:r>
            <a:endParaRPr lang="fr-FR" sz="2000" b="1" dirty="0" smtClean="0"/>
          </a:p>
          <a:p>
            <a:pPr algn="ctr"/>
            <a:endParaRPr lang="fr-FR" sz="2000" b="1" dirty="0"/>
          </a:p>
          <a:p>
            <a:pPr algn="ctr"/>
            <a:r>
              <a:rPr lang="fr-FR" sz="2000" b="1" u="sng" dirty="0" smtClean="0">
                <a:effectLst>
                  <a:outerShdw blurRad="38100" dist="38100" dir="2700000" algn="tl">
                    <a:srgbClr val="000000">
                      <a:alpha val="43137"/>
                    </a:srgbClr>
                  </a:outerShdw>
                </a:effectLst>
              </a:rPr>
              <a:t>Croissance urbaine </a:t>
            </a:r>
          </a:p>
          <a:p>
            <a:pPr algn="ctr"/>
            <a:r>
              <a:rPr lang="fr-FR" sz="2000" b="1" dirty="0" smtClean="0"/>
              <a:t>= </a:t>
            </a:r>
          </a:p>
          <a:p>
            <a:pPr algn="ctr"/>
            <a:r>
              <a:rPr lang="fr-FR" sz="2000" b="1" dirty="0" smtClean="0"/>
              <a:t>augmentation </a:t>
            </a:r>
            <a:r>
              <a:rPr lang="fr-FR" sz="2000" b="1" dirty="0"/>
              <a:t>de la population des </a:t>
            </a:r>
            <a:r>
              <a:rPr lang="fr-FR" sz="2000" b="1" dirty="0" smtClean="0"/>
              <a:t>villes.</a:t>
            </a:r>
          </a:p>
          <a:p>
            <a:pPr algn="ctr"/>
            <a:endParaRPr lang="fr-FR" sz="2000" b="1" dirty="0"/>
          </a:p>
        </p:txBody>
      </p:sp>
      <p:sp>
        <p:nvSpPr>
          <p:cNvPr id="19" name="Titre 1"/>
          <p:cNvSpPr txBox="1">
            <a:spLocks/>
          </p:cNvSpPr>
          <p:nvPr/>
        </p:nvSpPr>
        <p:spPr>
          <a:xfrm>
            <a:off x="136072" y="222700"/>
            <a:ext cx="2703286" cy="1122364"/>
          </a:xfrm>
          <a:prstGeom prst="rect">
            <a:avLst/>
          </a:prstGeom>
          <a:solidFill>
            <a:schemeClr val="accent2">
              <a:lumMod val="7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cap="small" dirty="0" smtClean="0">
                <a:solidFill>
                  <a:schemeClr val="bg1"/>
                </a:solidFill>
              </a:rPr>
              <a:t>Un peu de vocabulaire</a:t>
            </a:r>
            <a:endParaRPr lang="fr-FR" sz="2800" b="1" cap="small" dirty="0">
              <a:solidFill>
                <a:schemeClr val="bg1"/>
              </a:solidFill>
            </a:endParaRPr>
          </a:p>
        </p:txBody>
      </p:sp>
      <p:sp>
        <p:nvSpPr>
          <p:cNvPr id="20" name="Rectangle 19"/>
          <p:cNvSpPr/>
          <p:nvPr/>
        </p:nvSpPr>
        <p:spPr>
          <a:xfrm>
            <a:off x="8424000" y="2726944"/>
            <a:ext cx="648000" cy="432000"/>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8424000" y="3456000"/>
            <a:ext cx="648000" cy="282942"/>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8424000" y="4556459"/>
            <a:ext cx="648000" cy="450968"/>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8424000" y="5007427"/>
            <a:ext cx="648000" cy="282942"/>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8424000" y="5290368"/>
            <a:ext cx="648000" cy="442863"/>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8424000" y="5733231"/>
            <a:ext cx="648000" cy="465616"/>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8424000" y="6198846"/>
            <a:ext cx="648000" cy="456277"/>
          </a:xfrm>
          <a:prstGeom prst="rect">
            <a:avLst/>
          </a:prstGeom>
          <a:solidFill>
            <a:schemeClr val="accent2">
              <a:lumMod val="40000"/>
              <a:lumOff val="60000"/>
              <a:alpha val="51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594867" y="3738941"/>
            <a:ext cx="649440" cy="817517"/>
          </a:xfrm>
          <a:prstGeom prst="rect">
            <a:avLst/>
          </a:prstGeom>
          <a:solidFill>
            <a:srgbClr val="FFC000">
              <a:alpha val="51000"/>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5594867" y="4556459"/>
            <a:ext cx="649440" cy="450969"/>
          </a:xfrm>
          <a:prstGeom prst="rect">
            <a:avLst/>
          </a:prstGeom>
          <a:solidFill>
            <a:srgbClr val="FFC000">
              <a:alpha val="51000"/>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5594867" y="6198848"/>
            <a:ext cx="649440" cy="456276"/>
          </a:xfrm>
          <a:prstGeom prst="rect">
            <a:avLst/>
          </a:prstGeom>
          <a:solidFill>
            <a:srgbClr val="FFC000">
              <a:alpha val="51000"/>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39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500"/>
                                        <p:tgtEl>
                                          <p:spTgt spid="2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500"/>
                                        <p:tgtEl>
                                          <p:spTgt spid="2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randombar(horizont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randombar(horizontal)">
                                      <p:cBhvr>
                                        <p:cTn id="58" dur="500"/>
                                        <p:tgtEl>
                                          <p:spTgt spid="2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randombar(horizontal)">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422" y="607786"/>
            <a:ext cx="4284000" cy="5642429"/>
          </a:xfrm>
          <a:solidFill>
            <a:srgbClr val="E6B9B8">
              <a:alpha val="69000"/>
            </a:srgbClr>
          </a:solidFill>
        </p:spPr>
        <p:txBody>
          <a:bodyPr>
            <a:noAutofit/>
          </a:bodyPr>
          <a:lstStyle/>
          <a:p>
            <a:r>
              <a:rPr lang="fr-FR" sz="1800" b="1" u="sng" dirty="0"/>
              <a:t>Urbanisation = expansion du fait </a:t>
            </a:r>
            <a:r>
              <a:rPr lang="fr-FR" sz="1800" b="1" u="sng" dirty="0" smtClean="0"/>
              <a:t>urbain </a:t>
            </a:r>
          </a:p>
          <a:p>
            <a:pPr lvl="1">
              <a:buFontTx/>
              <a:buChar char="-"/>
            </a:pPr>
            <a:r>
              <a:rPr lang="fr-FR" sz="1800" dirty="0" smtClean="0"/>
              <a:t>augmentation </a:t>
            </a:r>
            <a:r>
              <a:rPr lang="fr-FR" sz="1800" dirty="0"/>
              <a:t>de la </a:t>
            </a:r>
            <a:r>
              <a:rPr lang="fr-FR" sz="1800" dirty="0" smtClean="0"/>
              <a:t>population</a:t>
            </a:r>
            <a:r>
              <a:rPr lang="fr-FR" sz="1800" dirty="0"/>
              <a:t> </a:t>
            </a:r>
            <a:r>
              <a:rPr lang="fr-FR" sz="1800" dirty="0" smtClean="0"/>
              <a:t>vivant </a:t>
            </a:r>
            <a:r>
              <a:rPr lang="fr-FR" sz="1800" dirty="0"/>
              <a:t>en ville</a:t>
            </a:r>
            <a:r>
              <a:rPr lang="fr-FR" sz="1800" dirty="0" smtClean="0"/>
              <a:t>,</a:t>
            </a:r>
          </a:p>
          <a:p>
            <a:pPr lvl="1">
              <a:buFontTx/>
              <a:buChar char="-"/>
            </a:pPr>
            <a:r>
              <a:rPr lang="fr-FR" sz="1800" dirty="0" smtClean="0"/>
              <a:t>étalement </a:t>
            </a:r>
            <a:r>
              <a:rPr lang="fr-FR" sz="1800" dirty="0"/>
              <a:t>urbain</a:t>
            </a:r>
            <a:r>
              <a:rPr lang="fr-FR" sz="1800" dirty="0" smtClean="0"/>
              <a:t>,</a:t>
            </a:r>
          </a:p>
          <a:p>
            <a:pPr lvl="1">
              <a:buFontTx/>
              <a:buChar char="-"/>
            </a:pPr>
            <a:r>
              <a:rPr lang="fr-FR" sz="1800" dirty="0"/>
              <a:t>croissance économique des villes : création d’emplois</a:t>
            </a:r>
            <a:r>
              <a:rPr lang="fr-FR" sz="1800" dirty="0" smtClean="0"/>
              <a:t>,</a:t>
            </a:r>
          </a:p>
          <a:p>
            <a:pPr lvl="1">
              <a:buFontTx/>
              <a:buChar char="-"/>
            </a:pPr>
            <a:r>
              <a:rPr lang="fr-FR" sz="1800" dirty="0" smtClean="0"/>
              <a:t>Expansion du mode de vie urbain.</a:t>
            </a:r>
          </a:p>
          <a:p>
            <a:pPr marL="457200" lvl="1" indent="0">
              <a:buNone/>
            </a:pPr>
            <a:endParaRPr lang="fr-FR" sz="1800" dirty="0" smtClean="0"/>
          </a:p>
          <a:p>
            <a:r>
              <a:rPr lang="fr-FR" sz="1800" b="1" u="sng" dirty="0" smtClean="0"/>
              <a:t>Aire </a:t>
            </a:r>
            <a:r>
              <a:rPr lang="fr-FR" sz="1800" b="1" u="sng" dirty="0"/>
              <a:t>urbaine = une ville et sa zone d’influence</a:t>
            </a:r>
            <a:r>
              <a:rPr lang="fr-FR" sz="1800" u="sng" dirty="0"/>
              <a:t> </a:t>
            </a:r>
            <a:endParaRPr lang="fr-FR" sz="1800" u="sng" dirty="0" smtClean="0"/>
          </a:p>
          <a:p>
            <a:pPr marL="0" indent="0" algn="ctr">
              <a:buNone/>
            </a:pPr>
            <a:r>
              <a:rPr lang="fr-FR" sz="1800" dirty="0" smtClean="0"/>
              <a:t>(le pôle de plus de 10 000 emplois, </a:t>
            </a:r>
            <a:r>
              <a:rPr lang="fr-FR" sz="1800" dirty="0"/>
              <a:t>sa banlieue directe et les communes autour dont au moins 40% de la population travaille dans la </a:t>
            </a:r>
            <a:r>
              <a:rPr lang="fr-FR" sz="1800" dirty="0" smtClean="0"/>
              <a:t>ville-centre</a:t>
            </a:r>
            <a:r>
              <a:rPr lang="fr-FR" sz="1800" i="1" dirty="0" smtClean="0"/>
              <a:t>-INSEE</a:t>
            </a:r>
            <a:r>
              <a:rPr lang="fr-FR" sz="1800" dirty="0"/>
              <a:t>)</a:t>
            </a:r>
            <a:endParaRPr lang="fr-FR" sz="1800" dirty="0" smtClean="0"/>
          </a:p>
          <a:p>
            <a:pPr marL="0" indent="0" algn="just">
              <a:buNone/>
            </a:pPr>
            <a:r>
              <a:rPr lang="fr-FR" sz="1800" dirty="0" smtClean="0">
                <a:sym typeface="Wingdings"/>
              </a:rPr>
              <a:t> </a:t>
            </a:r>
            <a:r>
              <a:rPr lang="fr-FR" sz="1800" dirty="0" smtClean="0"/>
              <a:t>Définition </a:t>
            </a:r>
            <a:r>
              <a:rPr lang="fr-FR" sz="1800" dirty="0"/>
              <a:t>sur la base des </a:t>
            </a:r>
            <a:r>
              <a:rPr lang="fr-FR" sz="1800" dirty="0" smtClean="0"/>
              <a:t>mobilités </a:t>
            </a:r>
            <a:r>
              <a:rPr lang="fr-FR" sz="1800" dirty="0"/>
              <a:t>quotidiennes du travail (donc ce n’est plus basé sur les services, les fonctions de commandement</a:t>
            </a:r>
            <a:r>
              <a:rPr lang="fr-FR" sz="1800" dirty="0" smtClean="0"/>
              <a:t>).</a:t>
            </a:r>
            <a:endParaRPr lang="fr-FR" sz="1800" dirty="0"/>
          </a:p>
          <a:p>
            <a:pPr marL="0" indent="0">
              <a:buNone/>
            </a:pPr>
            <a:endParaRPr lang="fr-FR" sz="1800" dirty="0"/>
          </a:p>
        </p:txBody>
      </p:sp>
      <p:sp>
        <p:nvSpPr>
          <p:cNvPr id="4" name="Espace réservé du contenu 2"/>
          <p:cNvSpPr txBox="1">
            <a:spLocks/>
          </p:cNvSpPr>
          <p:nvPr/>
        </p:nvSpPr>
        <p:spPr>
          <a:xfrm>
            <a:off x="4698662" y="607786"/>
            <a:ext cx="4284000" cy="5642429"/>
          </a:xfrm>
          <a:prstGeom prst="rect">
            <a:avLst/>
          </a:prstGeom>
          <a:solidFill>
            <a:srgbClr val="E6B9B8">
              <a:alpha val="69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dirty="0" smtClean="0"/>
          </a:p>
          <a:p>
            <a:pPr marL="0" indent="0" algn="ctr">
              <a:buNone/>
            </a:pPr>
            <a:r>
              <a:rPr lang="fr-FR" sz="1800" b="1" u="sng" dirty="0" smtClean="0"/>
              <a:t>Urbanisation </a:t>
            </a:r>
          </a:p>
          <a:p>
            <a:pPr marL="0" indent="0" algn="ctr">
              <a:buNone/>
            </a:pPr>
            <a:r>
              <a:rPr lang="fr-FR" sz="1800" dirty="0" smtClean="0"/>
              <a:t>= </a:t>
            </a:r>
          </a:p>
          <a:p>
            <a:pPr marL="0" indent="0" algn="ctr">
              <a:buNone/>
            </a:pPr>
            <a:r>
              <a:rPr lang="fr-FR" sz="1800" dirty="0" smtClean="0"/>
              <a:t>augmentation de la population vivant dans les villes.</a:t>
            </a:r>
          </a:p>
          <a:p>
            <a:pPr marL="457200" lvl="1" indent="0">
              <a:buFont typeface="Arial"/>
              <a:buNone/>
            </a:pPr>
            <a:endParaRPr lang="fr-FR" dirty="0" smtClean="0"/>
          </a:p>
          <a:p>
            <a:pPr marL="457200" lvl="1" indent="0">
              <a:buFont typeface="Arial"/>
              <a:buNone/>
            </a:pPr>
            <a:endParaRPr lang="fr-FR" dirty="0" smtClean="0"/>
          </a:p>
          <a:p>
            <a:pPr marL="0" indent="0" algn="ctr">
              <a:buNone/>
            </a:pPr>
            <a:r>
              <a:rPr lang="fr-FR" sz="1800" b="1" u="sng" dirty="0" smtClean="0"/>
              <a:t>Aire urbaine</a:t>
            </a:r>
          </a:p>
          <a:p>
            <a:pPr marL="0" indent="0" algn="ctr">
              <a:buNone/>
            </a:pPr>
            <a:r>
              <a:rPr lang="fr-FR" sz="1800" dirty="0" smtClean="0"/>
              <a:t> = </a:t>
            </a:r>
          </a:p>
          <a:p>
            <a:pPr marL="0" indent="0" algn="ctr">
              <a:buNone/>
            </a:pPr>
            <a:r>
              <a:rPr lang="fr-FR" sz="1800" dirty="0" smtClean="0"/>
              <a:t>une ville et sa zone d’influence :</a:t>
            </a:r>
          </a:p>
          <a:p>
            <a:pPr marL="360363" lvl="1" indent="-17463">
              <a:buFont typeface="Wingdings" pitchFamily="2" charset="2"/>
              <a:buChar char="§"/>
            </a:pPr>
            <a:r>
              <a:rPr lang="fr-FR" sz="1800" dirty="0" smtClean="0"/>
              <a:t> La ville-centre,</a:t>
            </a:r>
          </a:p>
          <a:p>
            <a:pPr marL="360363" lvl="1" indent="-17463">
              <a:buFont typeface="Wingdings" pitchFamily="2" charset="2"/>
              <a:buChar char="§"/>
            </a:pPr>
            <a:r>
              <a:rPr lang="fr-FR" sz="1800" dirty="0" smtClean="0"/>
              <a:t> Les banlieues,</a:t>
            </a:r>
          </a:p>
          <a:p>
            <a:pPr marL="360363" lvl="1" indent="-17463">
              <a:buFont typeface="Wingdings" pitchFamily="2" charset="2"/>
              <a:buChar char="§"/>
            </a:pPr>
            <a:r>
              <a:rPr lang="fr-FR" sz="1800" dirty="0" smtClean="0"/>
              <a:t> L’espace périurbain.</a:t>
            </a:r>
            <a:endParaRPr lang="fr-FR" sz="1800" dirty="0"/>
          </a:p>
        </p:txBody>
      </p:sp>
      <p:sp>
        <p:nvSpPr>
          <p:cNvPr id="5" name="Flèche vers la droite 4"/>
          <p:cNvSpPr/>
          <p:nvPr/>
        </p:nvSpPr>
        <p:spPr>
          <a:xfrm>
            <a:off x="4213793" y="3156858"/>
            <a:ext cx="997857" cy="544285"/>
          </a:xfrm>
          <a:prstGeom prst="rightArrow">
            <a:avLst/>
          </a:prstGeom>
          <a:solidFill>
            <a:srgbClr val="953735"/>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p:nvSpPr>
        <p:spPr>
          <a:xfrm>
            <a:off x="6040090" y="255494"/>
            <a:ext cx="1601144" cy="369332"/>
          </a:xfrm>
          <a:prstGeom prst="rect">
            <a:avLst/>
          </a:prstGeom>
        </p:spPr>
        <p:txBody>
          <a:bodyPr wrap="none">
            <a:spAutoFit/>
          </a:bodyPr>
          <a:lstStyle/>
          <a:p>
            <a:pPr algn="ctr"/>
            <a:r>
              <a:rPr lang="fr-FR" b="1" dirty="0"/>
              <a:t>Pour les élèves</a:t>
            </a:r>
          </a:p>
        </p:txBody>
      </p:sp>
    </p:spTree>
    <p:extLst>
      <p:ext uri="{BB962C8B-B14F-4D97-AF65-F5344CB8AC3E}">
        <p14:creationId xmlns:p14="http://schemas.microsoft.com/office/powerpoint/2010/main" val="40536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750" fill="hold"/>
                                        <p:tgtEl>
                                          <p:spTgt spid="3">
                                            <p:bg/>
                                          </p:spTgt>
                                        </p:tgtEl>
                                        <p:attrNameLst>
                                          <p:attrName>ppt_w</p:attrName>
                                        </p:attrNameLst>
                                      </p:cBhvr>
                                      <p:tavLst>
                                        <p:tav tm="0">
                                          <p:val>
                                            <p:fltVal val="0"/>
                                          </p:val>
                                        </p:tav>
                                        <p:tav tm="100000">
                                          <p:val>
                                            <p:strVal val="#ppt_w"/>
                                          </p:val>
                                        </p:tav>
                                      </p:tavLst>
                                    </p:anim>
                                    <p:anim calcmode="lin" valueType="num">
                                      <p:cBhvr>
                                        <p:cTn id="8" dur="750" fill="hold"/>
                                        <p:tgtEl>
                                          <p:spTgt spid="3">
                                            <p:bg/>
                                          </p:spTgt>
                                        </p:tgtEl>
                                        <p:attrNameLst>
                                          <p:attrName>ppt_h</p:attrName>
                                        </p:attrNameLst>
                                      </p:cBhvr>
                                      <p:tavLst>
                                        <p:tav tm="0">
                                          <p:val>
                                            <p:fltVal val="0"/>
                                          </p:val>
                                        </p:tav>
                                        <p:tav tm="100000">
                                          <p:val>
                                            <p:strVal val="#ppt_h"/>
                                          </p:val>
                                        </p:tav>
                                      </p:tavLst>
                                    </p:anim>
                                    <p:animEffect transition="in" filter="fade">
                                      <p:cBhvr>
                                        <p:cTn id="9" dur="750"/>
                                        <p:tgtEl>
                                          <p:spTgt spid="3">
                                            <p:bg/>
                                          </p:spTgt>
                                        </p:tgtEl>
                                      </p:cBhvr>
                                    </p:animEffect>
                                    <p:anim calcmode="lin" valueType="num">
                                      <p:cBhvr>
                                        <p:cTn id="10" dur="750" fill="hold"/>
                                        <p:tgtEl>
                                          <p:spTgt spid="3">
                                            <p:bg/>
                                          </p:spTgt>
                                        </p:tgtEl>
                                        <p:attrNameLst>
                                          <p:attrName>ppt_x</p:attrName>
                                        </p:attrNameLst>
                                      </p:cBhvr>
                                      <p:tavLst>
                                        <p:tav tm="0">
                                          <p:val>
                                            <p:fltVal val="0.5"/>
                                          </p:val>
                                        </p:tav>
                                        <p:tav tm="100000">
                                          <p:val>
                                            <p:strVal val="#ppt_x"/>
                                          </p:val>
                                        </p:tav>
                                      </p:tavLst>
                                    </p:anim>
                                    <p:anim calcmode="lin" valueType="num">
                                      <p:cBhvr>
                                        <p:cTn id="11" dur="750" fill="hold"/>
                                        <p:tgtEl>
                                          <p:spTgt spid="3">
                                            <p:bg/>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75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75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75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75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75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p:cTn id="43" dur="500" fill="hold"/>
                                        <p:tgtEl>
                                          <p:spTgt spid="4">
                                            <p:bg/>
                                          </p:spTgt>
                                        </p:tgtEl>
                                        <p:attrNameLst>
                                          <p:attrName>ppt_w</p:attrName>
                                        </p:attrNameLst>
                                      </p:cBhvr>
                                      <p:tavLst>
                                        <p:tav tm="0">
                                          <p:val>
                                            <p:fltVal val="0"/>
                                          </p:val>
                                        </p:tav>
                                        <p:tav tm="100000">
                                          <p:val>
                                            <p:strVal val="#ppt_w"/>
                                          </p:val>
                                        </p:tav>
                                      </p:tavLst>
                                    </p:anim>
                                    <p:anim calcmode="lin" valueType="num">
                                      <p:cBhvr>
                                        <p:cTn id="44" dur="500" fill="hold"/>
                                        <p:tgtEl>
                                          <p:spTgt spid="4">
                                            <p:bg/>
                                          </p:spTgt>
                                        </p:tgtEl>
                                        <p:attrNameLst>
                                          <p:attrName>ppt_h</p:attrName>
                                        </p:attrNameLst>
                                      </p:cBhvr>
                                      <p:tavLst>
                                        <p:tav tm="0">
                                          <p:val>
                                            <p:fltVal val="0"/>
                                          </p:val>
                                        </p:tav>
                                        <p:tav tm="100000">
                                          <p:val>
                                            <p:strVal val="#ppt_h"/>
                                          </p:val>
                                        </p:tav>
                                      </p:tavLst>
                                    </p:anim>
                                    <p:animEffect transition="in" filter="fade">
                                      <p:cBhvr>
                                        <p:cTn id="45" dur="500"/>
                                        <p:tgtEl>
                                          <p:spTgt spid="4">
                                            <p:bg/>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750"/>
                                        <p:tgtEl>
                                          <p:spTgt spid="4">
                                            <p:txEl>
                                              <p:pRg st="1" end="1"/>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wipe(left)">
                                      <p:cBhvr>
                                        <p:cTn id="53" dur="750"/>
                                        <p:tgtEl>
                                          <p:spTgt spid="4">
                                            <p:txEl>
                                              <p:pRg st="2" end="2"/>
                                            </p:tx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left)">
                                      <p:cBhvr>
                                        <p:cTn id="56" dur="75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750"/>
                                        <p:tgtEl>
                                          <p:spTgt spid="3">
                                            <p:txEl>
                                              <p:pRg st="6" end="6"/>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wipe(left)">
                                      <p:cBhvr>
                                        <p:cTn id="64" dur="750"/>
                                        <p:tgtEl>
                                          <p:spTgt spid="3">
                                            <p:txEl>
                                              <p:pRg st="7" end="7"/>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wipe(left)">
                                      <p:cBhvr>
                                        <p:cTn id="67" dur="750"/>
                                        <p:tgtEl>
                                          <p:spTgt spid="3">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wipe(left)">
                                      <p:cBhvr>
                                        <p:cTn id="72" dur="750"/>
                                        <p:tgtEl>
                                          <p:spTgt spid="4">
                                            <p:txEl>
                                              <p:pRg st="6" end="6"/>
                                            </p:tx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wipe(left)">
                                      <p:cBhvr>
                                        <p:cTn id="75" dur="750"/>
                                        <p:tgtEl>
                                          <p:spTgt spid="4">
                                            <p:txEl>
                                              <p:pRg st="7" end="7"/>
                                            </p:tx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
                                            <p:txEl>
                                              <p:pRg st="8" end="8"/>
                                            </p:txEl>
                                          </p:spTgt>
                                        </p:tgtEl>
                                        <p:attrNameLst>
                                          <p:attrName>style.visibility</p:attrName>
                                        </p:attrNameLst>
                                      </p:cBhvr>
                                      <p:to>
                                        <p:strVal val="visible"/>
                                      </p:to>
                                    </p:set>
                                    <p:animEffect transition="in" filter="wipe(left)">
                                      <p:cBhvr>
                                        <p:cTn id="78" dur="750"/>
                                        <p:tgtEl>
                                          <p:spTgt spid="4">
                                            <p:txEl>
                                              <p:pRg st="8" end="8"/>
                                            </p:txEl>
                                          </p:spTgt>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
                                            <p:txEl>
                                              <p:pRg st="9" end="9"/>
                                            </p:txEl>
                                          </p:spTgt>
                                        </p:tgtEl>
                                        <p:attrNameLst>
                                          <p:attrName>style.visibility</p:attrName>
                                        </p:attrNameLst>
                                      </p:cBhvr>
                                      <p:to>
                                        <p:strVal val="visible"/>
                                      </p:to>
                                    </p:set>
                                    <p:animEffect transition="in" filter="wipe(left)">
                                      <p:cBhvr>
                                        <p:cTn id="81" dur="750"/>
                                        <p:tgtEl>
                                          <p:spTgt spid="4">
                                            <p:txEl>
                                              <p:pRg st="9" end="9"/>
                                            </p:tx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Effect transition="in" filter="wipe(left)">
                                      <p:cBhvr>
                                        <p:cTn id="84" dur="750"/>
                                        <p:tgtEl>
                                          <p:spTgt spid="4">
                                            <p:txEl>
                                              <p:pRg st="10" end="10"/>
                                            </p:tx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
                                            <p:txEl>
                                              <p:pRg st="11" end="11"/>
                                            </p:txEl>
                                          </p:spTgt>
                                        </p:tgtEl>
                                        <p:attrNameLst>
                                          <p:attrName>style.visibility</p:attrName>
                                        </p:attrNameLst>
                                      </p:cBhvr>
                                      <p:to>
                                        <p:strVal val="visible"/>
                                      </p:to>
                                    </p:set>
                                    <p:animEffect transition="in" filter="wipe(left)">
                                      <p:cBhvr>
                                        <p:cTn id="87" dur="75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rot="20719904">
            <a:off x="1563869" y="1126649"/>
            <a:ext cx="2362200" cy="3810000"/>
          </a:xfrm>
          <a:prstGeom prst="rect">
            <a:avLst/>
          </a:prstGeom>
          <a:ln>
            <a:solidFill>
              <a:schemeClr val="tx1"/>
            </a:solidFill>
          </a:ln>
        </p:spPr>
      </p:pic>
      <p:pic>
        <p:nvPicPr>
          <p:cNvPr id="5" name="Image 4"/>
          <p:cNvPicPr>
            <a:picLocks noChangeAspect="1"/>
          </p:cNvPicPr>
          <p:nvPr/>
        </p:nvPicPr>
        <p:blipFill>
          <a:blip r:embed="rId3"/>
          <a:stretch>
            <a:fillRect/>
          </a:stretch>
        </p:blipFill>
        <p:spPr>
          <a:xfrm rot="1275419">
            <a:off x="5618490" y="1207092"/>
            <a:ext cx="2540000" cy="4203700"/>
          </a:xfrm>
          <a:prstGeom prst="rect">
            <a:avLst/>
          </a:prstGeom>
          <a:ln>
            <a:solidFill>
              <a:schemeClr val="tx1"/>
            </a:solidFill>
          </a:ln>
        </p:spPr>
      </p:pic>
      <p:sp>
        <p:nvSpPr>
          <p:cNvPr id="6" name="ZoneTexte 5"/>
          <p:cNvSpPr txBox="1"/>
          <p:nvPr/>
        </p:nvSpPr>
        <p:spPr>
          <a:xfrm>
            <a:off x="1692879" y="366434"/>
            <a:ext cx="912630" cy="523220"/>
          </a:xfrm>
          <a:prstGeom prst="rect">
            <a:avLst/>
          </a:prstGeom>
          <a:noFill/>
        </p:spPr>
        <p:txBody>
          <a:bodyPr wrap="none" rtlCol="0">
            <a:spAutoFit/>
          </a:bodyPr>
          <a:lstStyle/>
          <a:p>
            <a:r>
              <a:rPr lang="fr-FR" sz="2800" b="1" dirty="0" smtClean="0"/>
              <a:t>1947</a:t>
            </a:r>
            <a:endParaRPr lang="fr-FR" sz="2800" b="1" dirty="0"/>
          </a:p>
        </p:txBody>
      </p:sp>
      <p:sp>
        <p:nvSpPr>
          <p:cNvPr id="7" name="ZoneTexte 6"/>
          <p:cNvSpPr txBox="1"/>
          <p:nvPr/>
        </p:nvSpPr>
        <p:spPr>
          <a:xfrm>
            <a:off x="7178937" y="366434"/>
            <a:ext cx="912630" cy="523220"/>
          </a:xfrm>
          <a:prstGeom prst="rect">
            <a:avLst/>
          </a:prstGeom>
          <a:noFill/>
        </p:spPr>
        <p:txBody>
          <a:bodyPr wrap="none" rtlCol="0">
            <a:spAutoFit/>
          </a:bodyPr>
          <a:lstStyle/>
          <a:p>
            <a:r>
              <a:rPr lang="fr-FR" sz="2800" b="1" dirty="0" smtClean="0"/>
              <a:t>2013</a:t>
            </a:r>
            <a:endParaRPr lang="fr-FR" sz="2800" b="1" dirty="0"/>
          </a:p>
        </p:txBody>
      </p:sp>
      <p:sp>
        <p:nvSpPr>
          <p:cNvPr id="8" name="Bulle rectangulaire 7"/>
          <p:cNvSpPr/>
          <p:nvPr/>
        </p:nvSpPr>
        <p:spPr>
          <a:xfrm>
            <a:off x="109057" y="4475709"/>
            <a:ext cx="2744970" cy="1774089"/>
          </a:xfrm>
          <a:prstGeom prst="wedgeRectCallout">
            <a:avLst>
              <a:gd name="adj1" fmla="val 69965"/>
              <a:gd name="adj2" fmla="val -561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Dénonce Paris et les grandes villes qui bloquent la fertilité des Français.</a:t>
            </a:r>
            <a:endParaRPr lang="fr-FR" sz="2400" dirty="0"/>
          </a:p>
        </p:txBody>
      </p:sp>
      <p:sp>
        <p:nvSpPr>
          <p:cNvPr id="9" name="Bulle rectangulaire 8"/>
          <p:cNvSpPr/>
          <p:nvPr/>
        </p:nvSpPr>
        <p:spPr>
          <a:xfrm>
            <a:off x="4731392" y="4270376"/>
            <a:ext cx="4286774" cy="2507930"/>
          </a:xfrm>
          <a:prstGeom prst="wedgeRectCallout">
            <a:avLst>
              <a:gd name="adj1" fmla="val 743"/>
              <a:gd name="adj2" fmla="val -7597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Dénonce les effets de la mondialisation et la concentration de richesse dans les métropoles qui entrainent la relégation d’une grande partie des Français dans « la France périphérique ». </a:t>
            </a:r>
            <a:endParaRPr lang="fr-FR" sz="2400" dirty="0"/>
          </a:p>
        </p:txBody>
      </p:sp>
    </p:spTree>
    <p:extLst>
      <p:ext uri="{BB962C8B-B14F-4D97-AF65-F5344CB8AC3E}">
        <p14:creationId xmlns:p14="http://schemas.microsoft.com/office/powerpoint/2010/main" val="324330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Effect transition="in" filter="fade">
                                      <p:cBhvr>
                                        <p:cTn id="21" dur="75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750" fill="hold"/>
                                        <p:tgtEl>
                                          <p:spTgt spid="7"/>
                                        </p:tgtEl>
                                        <p:attrNameLst>
                                          <p:attrName>ppt_w</p:attrName>
                                        </p:attrNameLst>
                                      </p:cBhvr>
                                      <p:tavLst>
                                        <p:tav tm="0">
                                          <p:val>
                                            <p:fltVal val="0"/>
                                          </p:val>
                                        </p:tav>
                                        <p:tav tm="100000">
                                          <p:val>
                                            <p:strVal val="#ppt_w"/>
                                          </p:val>
                                        </p:tav>
                                      </p:tavLst>
                                    </p:anim>
                                    <p:anim calcmode="lin" valueType="num">
                                      <p:cBhvr>
                                        <p:cTn id="25" dur="750" fill="hold"/>
                                        <p:tgtEl>
                                          <p:spTgt spid="7"/>
                                        </p:tgtEl>
                                        <p:attrNameLst>
                                          <p:attrName>ppt_h</p:attrName>
                                        </p:attrNameLst>
                                      </p:cBhvr>
                                      <p:tavLst>
                                        <p:tav tm="0">
                                          <p:val>
                                            <p:fltVal val="0"/>
                                          </p:val>
                                        </p:tav>
                                        <p:tav tm="100000">
                                          <p:val>
                                            <p:strVal val="#ppt_h"/>
                                          </p:val>
                                        </p:tav>
                                      </p:tavLst>
                                    </p:anim>
                                    <p:animEffect transition="in" filter="fade">
                                      <p:cBhvr>
                                        <p:cTn id="26" dur="75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75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000" y="628990"/>
            <a:ext cx="4284000" cy="5600020"/>
          </a:xfrm>
          <a:solidFill>
            <a:srgbClr val="E6B9B8">
              <a:alpha val="69000"/>
            </a:srgbClr>
          </a:solidFill>
        </p:spPr>
        <p:txBody>
          <a:bodyPr>
            <a:normAutofit fontScale="92500" lnSpcReduction="10000"/>
          </a:bodyPr>
          <a:lstStyle/>
          <a:p>
            <a:pPr marL="0" indent="0" algn="ctr"/>
            <a:r>
              <a:rPr lang="fr-FR" sz="2300" b="1" u="sng" dirty="0" smtClean="0"/>
              <a:t> Etalement </a:t>
            </a:r>
            <a:r>
              <a:rPr lang="fr-FR" sz="2300" b="1" u="sng" dirty="0"/>
              <a:t>urbain </a:t>
            </a:r>
            <a:endParaRPr lang="fr-FR" sz="2300" b="1" u="sng" dirty="0" smtClean="0"/>
          </a:p>
          <a:p>
            <a:pPr marL="0" indent="0" algn="ctr">
              <a:buNone/>
            </a:pPr>
            <a:r>
              <a:rPr lang="fr-FR" sz="2300" dirty="0" smtClean="0"/>
              <a:t>= </a:t>
            </a:r>
          </a:p>
          <a:p>
            <a:pPr marL="0" indent="0" algn="ctr">
              <a:buNone/>
            </a:pPr>
            <a:r>
              <a:rPr lang="fr-FR" sz="2300" dirty="0" smtClean="0"/>
              <a:t>extension </a:t>
            </a:r>
            <a:r>
              <a:rPr lang="fr-FR" sz="2300" dirty="0"/>
              <a:t>des villes aux dépends d’autres utilisations du sol. Pas seulement l’habitat, mais aussi les zones d’activité, les routes</a:t>
            </a:r>
            <a:r>
              <a:rPr lang="fr-FR" sz="2300" dirty="0" smtClean="0"/>
              <a:t>…</a:t>
            </a:r>
            <a:endParaRPr lang="fr-FR" sz="2300" dirty="0"/>
          </a:p>
          <a:p>
            <a:pPr>
              <a:buFont typeface="Wingdings" charset="0"/>
              <a:buChar char="è"/>
            </a:pPr>
            <a:r>
              <a:rPr lang="fr-FR" sz="2300" dirty="0" smtClean="0">
                <a:solidFill>
                  <a:schemeClr val="accent2">
                    <a:lumMod val="50000"/>
                  </a:schemeClr>
                </a:solidFill>
              </a:rPr>
              <a:t>On </a:t>
            </a:r>
            <a:r>
              <a:rPr lang="fr-FR" sz="2300" dirty="0">
                <a:solidFill>
                  <a:schemeClr val="accent2">
                    <a:lumMod val="50000"/>
                  </a:schemeClr>
                </a:solidFill>
              </a:rPr>
              <a:t>parle de front d’urbanisation</a:t>
            </a:r>
            <a:r>
              <a:rPr lang="fr-FR" sz="2300" dirty="0" smtClean="0">
                <a:solidFill>
                  <a:schemeClr val="accent2">
                    <a:lumMod val="50000"/>
                  </a:schemeClr>
                </a:solidFill>
              </a:rPr>
              <a:t>.</a:t>
            </a:r>
          </a:p>
          <a:p>
            <a:pPr marL="0" indent="0">
              <a:buNone/>
            </a:pPr>
            <a:endParaRPr lang="fr-FR" sz="2300" dirty="0"/>
          </a:p>
          <a:p>
            <a:pPr marL="0" indent="0" algn="ctr"/>
            <a:r>
              <a:rPr lang="fr-FR" sz="2300" b="1" u="sng" dirty="0" smtClean="0"/>
              <a:t> Périurbanisation </a:t>
            </a:r>
          </a:p>
          <a:p>
            <a:pPr marL="0" indent="0" algn="ctr">
              <a:buNone/>
            </a:pPr>
            <a:r>
              <a:rPr lang="fr-FR" sz="2300" dirty="0" smtClean="0"/>
              <a:t>=</a:t>
            </a:r>
          </a:p>
          <a:p>
            <a:pPr marL="0" indent="0" algn="ctr">
              <a:buNone/>
            </a:pPr>
            <a:r>
              <a:rPr lang="fr-FR" sz="2300" dirty="0" smtClean="0"/>
              <a:t> </a:t>
            </a:r>
            <a:r>
              <a:rPr lang="fr-FR" sz="2300" dirty="0"/>
              <a:t>une des formes de l’étalement urbain. Il faut une séparation physique entre le pôle urbain et les communes périurbaines, c’est la différence avec la banlieue qui est en continuité physique avec la ville-centre.</a:t>
            </a:r>
          </a:p>
          <a:p>
            <a:endParaRPr lang="fr-FR" dirty="0"/>
          </a:p>
          <a:p>
            <a:pPr marL="0" indent="0">
              <a:buNone/>
            </a:pPr>
            <a:endParaRPr lang="fr-FR" dirty="0"/>
          </a:p>
        </p:txBody>
      </p:sp>
      <p:sp>
        <p:nvSpPr>
          <p:cNvPr id="4" name="Espace réservé du contenu 2"/>
          <p:cNvSpPr txBox="1">
            <a:spLocks/>
          </p:cNvSpPr>
          <p:nvPr/>
        </p:nvSpPr>
        <p:spPr>
          <a:xfrm>
            <a:off x="4759927" y="607786"/>
            <a:ext cx="4284000" cy="5642429"/>
          </a:xfrm>
          <a:prstGeom prst="rect">
            <a:avLst/>
          </a:prstGeom>
          <a:solidFill>
            <a:srgbClr val="E6B9B8">
              <a:alpha val="69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2100" dirty="0" smtClean="0"/>
          </a:p>
          <a:p>
            <a:pPr algn="ctr"/>
            <a:r>
              <a:rPr lang="fr-FR" sz="2100" b="1" u="sng" dirty="0"/>
              <a:t>Etalement urbain </a:t>
            </a:r>
            <a:endParaRPr lang="fr-FR" sz="2100" b="1" u="sng" dirty="0" smtClean="0"/>
          </a:p>
          <a:p>
            <a:pPr marL="0" indent="0" algn="ctr">
              <a:buNone/>
            </a:pPr>
            <a:r>
              <a:rPr lang="fr-FR" sz="2100" dirty="0" smtClean="0"/>
              <a:t>= </a:t>
            </a:r>
          </a:p>
          <a:p>
            <a:pPr marL="0" indent="0" algn="ctr">
              <a:buNone/>
            </a:pPr>
            <a:r>
              <a:rPr lang="fr-FR" sz="2100" dirty="0" smtClean="0"/>
              <a:t>extension </a:t>
            </a:r>
            <a:r>
              <a:rPr lang="fr-FR" sz="2100" dirty="0"/>
              <a:t>des villes </a:t>
            </a:r>
            <a:r>
              <a:rPr lang="fr-FR" sz="2100" dirty="0" smtClean="0"/>
              <a:t>(habitat, routes, activités) à la place des espaces agricoles et des espaces naturels.</a:t>
            </a:r>
          </a:p>
          <a:p>
            <a:pPr algn="ctr"/>
            <a:endParaRPr lang="fr-FR" sz="2100" dirty="0" smtClean="0"/>
          </a:p>
          <a:p>
            <a:pPr algn="ctr"/>
            <a:r>
              <a:rPr lang="fr-FR" sz="2100" b="1" u="sng" dirty="0"/>
              <a:t>P</a:t>
            </a:r>
            <a:r>
              <a:rPr lang="fr-FR" sz="2100" b="1" u="sng" dirty="0" smtClean="0"/>
              <a:t>ériurbanisation </a:t>
            </a:r>
          </a:p>
          <a:p>
            <a:pPr marL="0" indent="0" algn="ctr">
              <a:buNone/>
            </a:pPr>
            <a:r>
              <a:rPr lang="fr-FR" sz="2100" dirty="0" smtClean="0"/>
              <a:t>= </a:t>
            </a:r>
          </a:p>
          <a:p>
            <a:pPr marL="0" indent="0" algn="ctr">
              <a:buNone/>
            </a:pPr>
            <a:r>
              <a:rPr lang="fr-FR" sz="2100" dirty="0" smtClean="0"/>
              <a:t>installation d’habitants des villes dans des communes rurales proches tout en continuant d’aller travailler dans la ville-centre ou sa banlieue.</a:t>
            </a:r>
            <a:endParaRPr lang="fr-FR" sz="2100" dirty="0"/>
          </a:p>
        </p:txBody>
      </p:sp>
      <p:sp>
        <p:nvSpPr>
          <p:cNvPr id="5" name="Flèche vers la droite 4"/>
          <p:cNvSpPr/>
          <p:nvPr/>
        </p:nvSpPr>
        <p:spPr>
          <a:xfrm>
            <a:off x="4073072" y="3156858"/>
            <a:ext cx="997857" cy="544285"/>
          </a:xfrm>
          <a:prstGeom prst="rightArrow">
            <a:avLst/>
          </a:prstGeom>
          <a:solidFill>
            <a:srgbClr val="953735"/>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6133629" y="255494"/>
            <a:ext cx="1601144" cy="369332"/>
          </a:xfrm>
          <a:prstGeom prst="rect">
            <a:avLst/>
          </a:prstGeom>
        </p:spPr>
        <p:txBody>
          <a:bodyPr wrap="none">
            <a:spAutoFit/>
          </a:bodyPr>
          <a:lstStyle/>
          <a:p>
            <a:pPr algn="ctr"/>
            <a:r>
              <a:rPr lang="fr-FR" b="1" dirty="0"/>
              <a:t>Pour les élèves</a:t>
            </a:r>
          </a:p>
        </p:txBody>
      </p:sp>
    </p:spTree>
    <p:extLst>
      <p:ext uri="{BB962C8B-B14F-4D97-AF65-F5344CB8AC3E}">
        <p14:creationId xmlns:p14="http://schemas.microsoft.com/office/powerpoint/2010/main" val="40536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bg/>
                                          </p:spTgt>
                                        </p:tgtEl>
                                        <p:attrNameLst>
                                          <p:attrName>style.visibility</p:attrName>
                                        </p:attrNameLst>
                                      </p:cBhvr>
                                      <p:to>
                                        <p:strVal val="visible"/>
                                      </p:to>
                                    </p:set>
                                    <p:anim calcmode="lin" valueType="num">
                                      <p:cBhvr>
                                        <p:cTn id="40" dur="500" fill="hold"/>
                                        <p:tgtEl>
                                          <p:spTgt spid="4">
                                            <p:bg/>
                                          </p:spTgt>
                                        </p:tgtEl>
                                        <p:attrNameLst>
                                          <p:attrName>ppt_w</p:attrName>
                                        </p:attrNameLst>
                                      </p:cBhvr>
                                      <p:tavLst>
                                        <p:tav tm="0">
                                          <p:val>
                                            <p:fltVal val="0"/>
                                          </p:val>
                                        </p:tav>
                                        <p:tav tm="100000">
                                          <p:val>
                                            <p:strVal val="#ppt_w"/>
                                          </p:val>
                                        </p:tav>
                                      </p:tavLst>
                                    </p:anim>
                                    <p:anim calcmode="lin" valueType="num">
                                      <p:cBhvr>
                                        <p:cTn id="41" dur="500" fill="hold"/>
                                        <p:tgtEl>
                                          <p:spTgt spid="4">
                                            <p:bg/>
                                          </p:spTgt>
                                        </p:tgtEl>
                                        <p:attrNameLst>
                                          <p:attrName>ppt_h</p:attrName>
                                        </p:attrNameLst>
                                      </p:cBhvr>
                                      <p:tavLst>
                                        <p:tav tm="0">
                                          <p:val>
                                            <p:fltVal val="0"/>
                                          </p:val>
                                        </p:tav>
                                        <p:tav tm="100000">
                                          <p:val>
                                            <p:strVal val="#ppt_h"/>
                                          </p:val>
                                        </p:tav>
                                      </p:tavLst>
                                    </p:anim>
                                    <p:animEffect transition="in" filter="fade">
                                      <p:cBhvr>
                                        <p:cTn id="42" dur="500"/>
                                        <p:tgtEl>
                                          <p:spTgt spid="4">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left)">
                                      <p:cBhvr>
                                        <p:cTn id="47" dur="500"/>
                                        <p:tgtEl>
                                          <p:spTgt spid="4">
                                            <p:txEl>
                                              <p:pRg st="1" end="1"/>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500"/>
                                        <p:tgtEl>
                                          <p:spTgt spid="4">
                                            <p:txEl>
                                              <p:pRg st="2" end="2"/>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wipe(left)">
                                      <p:cBhvr>
                                        <p:cTn id="53" dur="500"/>
                                        <p:tgtEl>
                                          <p:spTgt spid="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left)">
                                      <p:cBhvr>
                                        <p:cTn id="58" dur="500"/>
                                        <p:tgtEl>
                                          <p:spTgt spid="3">
                                            <p:txEl>
                                              <p:pRg st="5" end="5"/>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wipe(left)">
                                      <p:cBhvr>
                                        <p:cTn id="64" dur="500"/>
                                        <p:tgtEl>
                                          <p:spTgt spid="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wipe(left)">
                                      <p:cBhvr>
                                        <p:cTn id="69" dur="500"/>
                                        <p:tgtEl>
                                          <p:spTgt spid="4">
                                            <p:txEl>
                                              <p:pRg st="5" end="5"/>
                                            </p:tx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wipe(left)">
                                      <p:cBhvr>
                                        <p:cTn id="72" dur="500"/>
                                        <p:tgtEl>
                                          <p:spTgt spid="4">
                                            <p:txEl>
                                              <p:pRg st="6" end="6"/>
                                            </p:tx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wipe(left)">
                                      <p:cBhvr>
                                        <p:cTn id="7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33831" y="429368"/>
            <a:ext cx="3862008" cy="1461185"/>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accent1">
                    <a:lumMod val="50000"/>
                  </a:schemeClr>
                </a:solidFill>
                <a:effectLst>
                  <a:outerShdw blurRad="38100" dist="38100" dir="2700000" algn="tl">
                    <a:srgbClr val="000000">
                      <a:alpha val="43137"/>
                    </a:srgbClr>
                  </a:outerShdw>
                </a:effectLst>
              </a:rPr>
              <a:t>MIGRATIONS</a:t>
            </a:r>
            <a:endParaRPr lang="fr-FR" sz="4000" b="1" dirty="0">
              <a:solidFill>
                <a:schemeClr val="accent1">
                  <a:lumMod val="50000"/>
                </a:schemeClr>
              </a:solidFill>
              <a:effectLst>
                <a:outerShdw blurRad="38100" dist="38100" dir="2700000" algn="tl">
                  <a:srgbClr val="000000">
                    <a:alpha val="43137"/>
                  </a:srgbClr>
                </a:outerShdw>
              </a:effectLst>
            </a:endParaRPr>
          </a:p>
        </p:txBody>
      </p:sp>
      <p:sp>
        <p:nvSpPr>
          <p:cNvPr id="5" name="Rectangle à coins arrondis 4"/>
          <p:cNvSpPr/>
          <p:nvPr/>
        </p:nvSpPr>
        <p:spPr>
          <a:xfrm>
            <a:off x="4745058" y="429368"/>
            <a:ext cx="3862008" cy="1461185"/>
          </a:xfrm>
          <a:prstGeom prst="round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accent1">
                    <a:lumMod val="50000"/>
                  </a:schemeClr>
                </a:solidFill>
                <a:effectLst>
                  <a:outerShdw blurRad="38100" dist="38100" dir="2700000" algn="tl">
                    <a:srgbClr val="000000">
                      <a:alpha val="43137"/>
                    </a:srgbClr>
                  </a:outerShdw>
                </a:effectLst>
              </a:rPr>
              <a:t>PENDULAIRES</a:t>
            </a:r>
            <a:endParaRPr lang="fr-FR" sz="4000" b="1" dirty="0">
              <a:solidFill>
                <a:schemeClr val="accent1">
                  <a:lumMod val="50000"/>
                </a:schemeClr>
              </a:solidFill>
              <a:effectLst>
                <a:outerShdw blurRad="38100" dist="38100" dir="2700000" algn="tl">
                  <a:srgbClr val="000000">
                    <a:alpha val="43137"/>
                  </a:srgbClr>
                </a:outerShdw>
              </a:effectLst>
            </a:endParaRPr>
          </a:p>
        </p:txBody>
      </p:sp>
      <p:sp>
        <p:nvSpPr>
          <p:cNvPr id="8" name="Flèche vers le bas 7"/>
          <p:cNvSpPr/>
          <p:nvPr/>
        </p:nvSpPr>
        <p:spPr>
          <a:xfrm>
            <a:off x="2199510" y="2012318"/>
            <a:ext cx="730650" cy="78277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1" name="Flèche vers le bas 10"/>
          <p:cNvSpPr/>
          <p:nvPr/>
        </p:nvSpPr>
        <p:spPr>
          <a:xfrm>
            <a:off x="6310737" y="2012318"/>
            <a:ext cx="730650" cy="78277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2" name="Rectangle 11"/>
          <p:cNvSpPr/>
          <p:nvPr/>
        </p:nvSpPr>
        <p:spPr>
          <a:xfrm>
            <a:off x="607839" y="2947335"/>
            <a:ext cx="3888000" cy="13394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CAR UNE MIGRATION A EN GÉNÉRAL UN CARATÈRE DÉFINITIF</a:t>
            </a:r>
            <a:endParaRPr lang="fr-FR" sz="2400" dirty="0"/>
          </a:p>
        </p:txBody>
      </p:sp>
      <p:sp>
        <p:nvSpPr>
          <p:cNvPr id="13" name="Rectangle 12"/>
          <p:cNvSpPr/>
          <p:nvPr/>
        </p:nvSpPr>
        <p:spPr>
          <a:xfrm>
            <a:off x="4745058" y="2947335"/>
            <a:ext cx="3888000" cy="2178537"/>
          </a:xfrm>
          <a:prstGeom prst="rect">
            <a:avLst/>
          </a:prstGeom>
          <a:solidFill>
            <a:srgbClr val="4BACC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LES DÉPLACEMENTS SE SONT COMPLEXIFIÉS :</a:t>
            </a:r>
          </a:p>
          <a:p>
            <a:pPr marL="342900" indent="-342900" algn="ctr">
              <a:buFontTx/>
              <a:buChar char="-"/>
            </a:pPr>
            <a:r>
              <a:rPr lang="fr-FR" sz="2000" dirty="0" smtClean="0"/>
              <a:t>LIEUX MULTIPLES DU QUOTIDIEN,</a:t>
            </a:r>
          </a:p>
          <a:p>
            <a:pPr marL="342900" indent="-342900" algn="ctr">
              <a:buFontTx/>
              <a:buChar char="-"/>
            </a:pPr>
            <a:r>
              <a:rPr lang="fr-FR" sz="2000" dirty="0" smtClean="0"/>
              <a:t>MULITMODALITÉ DES DÉPLACEMENTS,</a:t>
            </a:r>
          </a:p>
          <a:p>
            <a:pPr marL="342900" indent="-342900" algn="ctr">
              <a:buFontTx/>
              <a:buChar char="-"/>
            </a:pPr>
            <a:r>
              <a:rPr lang="fr-FR" sz="2000" dirty="0" smtClean="0"/>
              <a:t>TRAJETS PLUS DIVERSIFIÉS</a:t>
            </a:r>
            <a:r>
              <a:rPr lang="is-IS" sz="2000" dirty="0" smtClean="0"/>
              <a:t>…</a:t>
            </a:r>
            <a:endParaRPr lang="fr-FR" sz="2000" dirty="0"/>
          </a:p>
        </p:txBody>
      </p:sp>
      <p:sp>
        <p:nvSpPr>
          <p:cNvPr id="14" name="Rectangle à coins arrondis 13"/>
          <p:cNvSpPr/>
          <p:nvPr/>
        </p:nvSpPr>
        <p:spPr>
          <a:xfrm>
            <a:off x="607840" y="5787044"/>
            <a:ext cx="7999226" cy="769731"/>
          </a:xfrm>
          <a:prstGeom prst="round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LES MOBILITÉS QUOTIDIENNES</a:t>
            </a:r>
            <a:endParaRPr lang="fr-FR" sz="3200" dirty="0"/>
          </a:p>
        </p:txBody>
      </p:sp>
      <p:pic>
        <p:nvPicPr>
          <p:cNvPr id="15" name="Image 14" descr="https://image.freepik.com/icones-gratuites/courbe-fleche-vers-le-bas-l&amp;-39;ombre_318-37746.png"/>
          <p:cNvPicPr/>
          <p:nvPr/>
        </p:nvPicPr>
        <p:blipFill>
          <a:blip r:embed="rId2"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7839" y="4286754"/>
            <a:ext cx="499405" cy="1682322"/>
          </a:xfrm>
          <a:prstGeom prst="rect">
            <a:avLst/>
          </a:prstGeom>
          <a:noFill/>
          <a:ln>
            <a:noFill/>
          </a:ln>
        </p:spPr>
      </p:pic>
      <p:pic>
        <p:nvPicPr>
          <p:cNvPr id="16" name="Image 15" descr="https://image.freepik.com/icones-gratuites/courbe-fleche-vers-le-bas-l&amp;-39;ombre_318-37746.png"/>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8144882" y="4286753"/>
            <a:ext cx="499405" cy="1627989"/>
          </a:xfrm>
          <a:prstGeom prst="rect">
            <a:avLst/>
          </a:prstGeom>
          <a:noFill/>
          <a:ln>
            <a:noFill/>
          </a:ln>
        </p:spPr>
      </p:pic>
    </p:spTree>
    <p:extLst>
      <p:ext uri="{BB962C8B-B14F-4D97-AF65-F5344CB8AC3E}">
        <p14:creationId xmlns:p14="http://schemas.microsoft.com/office/powerpoint/2010/main" val="12689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fltVal val="0"/>
                                          </p:val>
                                        </p:tav>
                                        <p:tav tm="100000">
                                          <p:val>
                                            <p:strVal val="#ppt_w"/>
                                          </p:val>
                                        </p:tav>
                                      </p:tavLst>
                                    </p:anim>
                                    <p:anim calcmode="lin" valueType="num">
                                      <p:cBhvr>
                                        <p:cTn id="20" dur="750" fill="hold"/>
                                        <p:tgtEl>
                                          <p:spTgt spid="12"/>
                                        </p:tgtEl>
                                        <p:attrNameLst>
                                          <p:attrName>ppt_h</p:attrName>
                                        </p:attrNameLst>
                                      </p:cBhvr>
                                      <p:tavLst>
                                        <p:tav tm="0">
                                          <p:val>
                                            <p:fltVal val="0"/>
                                          </p:val>
                                        </p:tav>
                                        <p:tav tm="100000">
                                          <p:val>
                                            <p:strVal val="#ppt_h"/>
                                          </p:val>
                                        </p:tav>
                                      </p:tavLst>
                                    </p:anim>
                                    <p:animEffect transition="in" filter="fade">
                                      <p:cBhvr>
                                        <p:cTn id="21" dur="75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Effect transition="in" filter="fade">
                                      <p:cBhvr>
                                        <p:cTn id="32" dur="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750"/>
                                        <p:tgtEl>
                                          <p:spTgt spid="15"/>
                                        </p:tgtEl>
                                      </p:cBhvr>
                                    </p:animEffect>
                                  </p:childTnLst>
                                </p:cTn>
                              </p:par>
                              <p:par>
                                <p:cTn id="38" presetID="22"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75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er 29"/>
          <p:cNvGrpSpPr/>
          <p:nvPr/>
        </p:nvGrpSpPr>
        <p:grpSpPr>
          <a:xfrm>
            <a:off x="1084292" y="235857"/>
            <a:ext cx="6975417" cy="5987143"/>
            <a:chOff x="1306286" y="235857"/>
            <a:chExt cx="6975417" cy="5987143"/>
          </a:xfrm>
        </p:grpSpPr>
        <p:sp>
          <p:nvSpPr>
            <p:cNvPr id="28" name="Forme libre 27"/>
            <p:cNvSpPr/>
            <p:nvPr/>
          </p:nvSpPr>
          <p:spPr>
            <a:xfrm>
              <a:off x="1306286" y="235857"/>
              <a:ext cx="6975417" cy="5987143"/>
            </a:xfrm>
            <a:custGeom>
              <a:avLst/>
              <a:gdLst>
                <a:gd name="connsiteX0" fmla="*/ 3120571 w 6975417"/>
                <a:gd name="connsiteY0" fmla="*/ 254000 h 5987143"/>
                <a:gd name="connsiteX1" fmla="*/ 3120571 w 6975417"/>
                <a:gd name="connsiteY1" fmla="*/ 254000 h 5987143"/>
                <a:gd name="connsiteX2" fmla="*/ 3338285 w 6975417"/>
                <a:gd name="connsiteY2" fmla="*/ 181429 h 5987143"/>
                <a:gd name="connsiteX3" fmla="*/ 3410857 w 6975417"/>
                <a:gd name="connsiteY3" fmla="*/ 163286 h 5987143"/>
                <a:gd name="connsiteX4" fmla="*/ 3537857 w 6975417"/>
                <a:gd name="connsiteY4" fmla="*/ 127000 h 5987143"/>
                <a:gd name="connsiteX5" fmla="*/ 3719285 w 6975417"/>
                <a:gd name="connsiteY5" fmla="*/ 108857 h 5987143"/>
                <a:gd name="connsiteX6" fmla="*/ 3973285 w 6975417"/>
                <a:gd name="connsiteY6" fmla="*/ 127000 h 5987143"/>
                <a:gd name="connsiteX7" fmla="*/ 4045857 w 6975417"/>
                <a:gd name="connsiteY7" fmla="*/ 254000 h 5987143"/>
                <a:gd name="connsiteX8" fmla="*/ 4136571 w 6975417"/>
                <a:gd name="connsiteY8" fmla="*/ 344714 h 5987143"/>
                <a:gd name="connsiteX9" fmla="*/ 4191000 w 6975417"/>
                <a:gd name="connsiteY9" fmla="*/ 399143 h 5987143"/>
                <a:gd name="connsiteX10" fmla="*/ 4299857 w 6975417"/>
                <a:gd name="connsiteY10" fmla="*/ 435429 h 5987143"/>
                <a:gd name="connsiteX11" fmla="*/ 4354285 w 6975417"/>
                <a:gd name="connsiteY11" fmla="*/ 453572 h 5987143"/>
                <a:gd name="connsiteX12" fmla="*/ 4408714 w 6975417"/>
                <a:gd name="connsiteY12" fmla="*/ 471714 h 5987143"/>
                <a:gd name="connsiteX13" fmla="*/ 4463143 w 6975417"/>
                <a:gd name="connsiteY13" fmla="*/ 489857 h 5987143"/>
                <a:gd name="connsiteX14" fmla="*/ 4517571 w 6975417"/>
                <a:gd name="connsiteY14" fmla="*/ 526143 h 5987143"/>
                <a:gd name="connsiteX15" fmla="*/ 4662714 w 6975417"/>
                <a:gd name="connsiteY15" fmla="*/ 562429 h 5987143"/>
                <a:gd name="connsiteX16" fmla="*/ 4735285 w 6975417"/>
                <a:gd name="connsiteY16" fmla="*/ 598714 h 5987143"/>
                <a:gd name="connsiteX17" fmla="*/ 4789714 w 6975417"/>
                <a:gd name="connsiteY17" fmla="*/ 616857 h 5987143"/>
                <a:gd name="connsiteX18" fmla="*/ 4844143 w 6975417"/>
                <a:gd name="connsiteY18" fmla="*/ 653143 h 5987143"/>
                <a:gd name="connsiteX19" fmla="*/ 4916714 w 6975417"/>
                <a:gd name="connsiteY19" fmla="*/ 671286 h 5987143"/>
                <a:gd name="connsiteX20" fmla="*/ 5007428 w 6975417"/>
                <a:gd name="connsiteY20" fmla="*/ 707572 h 5987143"/>
                <a:gd name="connsiteX21" fmla="*/ 5061857 w 6975417"/>
                <a:gd name="connsiteY21" fmla="*/ 725714 h 5987143"/>
                <a:gd name="connsiteX22" fmla="*/ 5116285 w 6975417"/>
                <a:gd name="connsiteY22" fmla="*/ 762000 h 5987143"/>
                <a:gd name="connsiteX23" fmla="*/ 5188857 w 6975417"/>
                <a:gd name="connsiteY23" fmla="*/ 925286 h 5987143"/>
                <a:gd name="connsiteX24" fmla="*/ 5207000 w 6975417"/>
                <a:gd name="connsiteY24" fmla="*/ 979714 h 5987143"/>
                <a:gd name="connsiteX25" fmla="*/ 5243285 w 6975417"/>
                <a:gd name="connsiteY25" fmla="*/ 1052286 h 5987143"/>
                <a:gd name="connsiteX26" fmla="*/ 5261428 w 6975417"/>
                <a:gd name="connsiteY26" fmla="*/ 1106714 h 5987143"/>
                <a:gd name="connsiteX27" fmla="*/ 5461000 w 6975417"/>
                <a:gd name="connsiteY27" fmla="*/ 1270000 h 5987143"/>
                <a:gd name="connsiteX28" fmla="*/ 5515428 w 6975417"/>
                <a:gd name="connsiteY28" fmla="*/ 1324429 h 5987143"/>
                <a:gd name="connsiteX29" fmla="*/ 5696857 w 6975417"/>
                <a:gd name="connsiteY29" fmla="*/ 1360714 h 5987143"/>
                <a:gd name="connsiteX30" fmla="*/ 5842000 w 6975417"/>
                <a:gd name="connsiteY30" fmla="*/ 1433286 h 5987143"/>
                <a:gd name="connsiteX31" fmla="*/ 5914571 w 6975417"/>
                <a:gd name="connsiteY31" fmla="*/ 1451429 h 5987143"/>
                <a:gd name="connsiteX32" fmla="*/ 6059714 w 6975417"/>
                <a:gd name="connsiteY32" fmla="*/ 1578429 h 5987143"/>
                <a:gd name="connsiteX33" fmla="*/ 6077857 w 6975417"/>
                <a:gd name="connsiteY33" fmla="*/ 1632857 h 5987143"/>
                <a:gd name="connsiteX34" fmla="*/ 6186714 w 6975417"/>
                <a:gd name="connsiteY34" fmla="*/ 1778000 h 5987143"/>
                <a:gd name="connsiteX35" fmla="*/ 6186714 w 6975417"/>
                <a:gd name="connsiteY35" fmla="*/ 2032000 h 5987143"/>
                <a:gd name="connsiteX36" fmla="*/ 6150428 w 6975417"/>
                <a:gd name="connsiteY36" fmla="*/ 2086429 h 5987143"/>
                <a:gd name="connsiteX37" fmla="*/ 6132285 w 6975417"/>
                <a:gd name="connsiteY37" fmla="*/ 2213429 h 5987143"/>
                <a:gd name="connsiteX38" fmla="*/ 6096000 w 6975417"/>
                <a:gd name="connsiteY38" fmla="*/ 2358572 h 5987143"/>
                <a:gd name="connsiteX39" fmla="*/ 6077857 w 6975417"/>
                <a:gd name="connsiteY39" fmla="*/ 2449286 h 5987143"/>
                <a:gd name="connsiteX40" fmla="*/ 6132285 w 6975417"/>
                <a:gd name="connsiteY40" fmla="*/ 2739572 h 5987143"/>
                <a:gd name="connsiteX41" fmla="*/ 6295571 w 6975417"/>
                <a:gd name="connsiteY41" fmla="*/ 2902857 h 5987143"/>
                <a:gd name="connsiteX42" fmla="*/ 6404428 w 6975417"/>
                <a:gd name="connsiteY42" fmla="*/ 3029857 h 5987143"/>
                <a:gd name="connsiteX43" fmla="*/ 6495143 w 6975417"/>
                <a:gd name="connsiteY43" fmla="*/ 3120572 h 5987143"/>
                <a:gd name="connsiteX44" fmla="*/ 6531428 w 6975417"/>
                <a:gd name="connsiteY44" fmla="*/ 3247572 h 5987143"/>
                <a:gd name="connsiteX45" fmla="*/ 6549571 w 6975417"/>
                <a:gd name="connsiteY45" fmla="*/ 3302000 h 5987143"/>
                <a:gd name="connsiteX46" fmla="*/ 6567714 w 6975417"/>
                <a:gd name="connsiteY46" fmla="*/ 3410857 h 5987143"/>
                <a:gd name="connsiteX47" fmla="*/ 6604000 w 6975417"/>
                <a:gd name="connsiteY47" fmla="*/ 3465286 h 5987143"/>
                <a:gd name="connsiteX48" fmla="*/ 6640285 w 6975417"/>
                <a:gd name="connsiteY48" fmla="*/ 3556000 h 5987143"/>
                <a:gd name="connsiteX49" fmla="*/ 6712857 w 6975417"/>
                <a:gd name="connsiteY49" fmla="*/ 3628572 h 5987143"/>
                <a:gd name="connsiteX50" fmla="*/ 6785428 w 6975417"/>
                <a:gd name="connsiteY50" fmla="*/ 3719286 h 5987143"/>
                <a:gd name="connsiteX51" fmla="*/ 6948714 w 6975417"/>
                <a:gd name="connsiteY51" fmla="*/ 3828143 h 5987143"/>
                <a:gd name="connsiteX52" fmla="*/ 6948714 w 6975417"/>
                <a:gd name="connsiteY52" fmla="*/ 4227286 h 5987143"/>
                <a:gd name="connsiteX53" fmla="*/ 6930571 w 6975417"/>
                <a:gd name="connsiteY53" fmla="*/ 4318000 h 5987143"/>
                <a:gd name="connsiteX54" fmla="*/ 6767285 w 6975417"/>
                <a:gd name="connsiteY54" fmla="*/ 4463143 h 5987143"/>
                <a:gd name="connsiteX55" fmla="*/ 6658428 w 6975417"/>
                <a:gd name="connsiteY55" fmla="*/ 4535714 h 5987143"/>
                <a:gd name="connsiteX56" fmla="*/ 6549571 w 6975417"/>
                <a:gd name="connsiteY56" fmla="*/ 4626429 h 5987143"/>
                <a:gd name="connsiteX57" fmla="*/ 6458857 w 6975417"/>
                <a:gd name="connsiteY57" fmla="*/ 4680857 h 5987143"/>
                <a:gd name="connsiteX58" fmla="*/ 6386285 w 6975417"/>
                <a:gd name="connsiteY58" fmla="*/ 4735286 h 5987143"/>
                <a:gd name="connsiteX59" fmla="*/ 6331857 w 6975417"/>
                <a:gd name="connsiteY59" fmla="*/ 4771572 h 5987143"/>
                <a:gd name="connsiteX60" fmla="*/ 6150428 w 6975417"/>
                <a:gd name="connsiteY60" fmla="*/ 4898572 h 5987143"/>
                <a:gd name="connsiteX61" fmla="*/ 6023428 w 6975417"/>
                <a:gd name="connsiteY61" fmla="*/ 4953000 h 5987143"/>
                <a:gd name="connsiteX62" fmla="*/ 5914571 w 6975417"/>
                <a:gd name="connsiteY62" fmla="*/ 5061857 h 5987143"/>
                <a:gd name="connsiteX63" fmla="*/ 5823857 w 6975417"/>
                <a:gd name="connsiteY63" fmla="*/ 5134429 h 5987143"/>
                <a:gd name="connsiteX64" fmla="*/ 5751285 w 6975417"/>
                <a:gd name="connsiteY64" fmla="*/ 5243286 h 5987143"/>
                <a:gd name="connsiteX65" fmla="*/ 5678714 w 6975417"/>
                <a:gd name="connsiteY65" fmla="*/ 5315857 h 5987143"/>
                <a:gd name="connsiteX66" fmla="*/ 5533571 w 6975417"/>
                <a:gd name="connsiteY66" fmla="*/ 5515429 h 5987143"/>
                <a:gd name="connsiteX67" fmla="*/ 5479143 w 6975417"/>
                <a:gd name="connsiteY67" fmla="*/ 5588000 h 5987143"/>
                <a:gd name="connsiteX68" fmla="*/ 5334000 w 6975417"/>
                <a:gd name="connsiteY68" fmla="*/ 5751286 h 5987143"/>
                <a:gd name="connsiteX69" fmla="*/ 5243285 w 6975417"/>
                <a:gd name="connsiteY69" fmla="*/ 5787572 h 5987143"/>
                <a:gd name="connsiteX70" fmla="*/ 5188857 w 6975417"/>
                <a:gd name="connsiteY70" fmla="*/ 5805714 h 5987143"/>
                <a:gd name="connsiteX71" fmla="*/ 5116285 w 6975417"/>
                <a:gd name="connsiteY71" fmla="*/ 5842000 h 5987143"/>
                <a:gd name="connsiteX72" fmla="*/ 5025571 w 6975417"/>
                <a:gd name="connsiteY72" fmla="*/ 5860143 h 5987143"/>
                <a:gd name="connsiteX73" fmla="*/ 4916714 w 6975417"/>
                <a:gd name="connsiteY73" fmla="*/ 5896429 h 5987143"/>
                <a:gd name="connsiteX74" fmla="*/ 4717143 w 6975417"/>
                <a:gd name="connsiteY74" fmla="*/ 5932714 h 5987143"/>
                <a:gd name="connsiteX75" fmla="*/ 4517571 w 6975417"/>
                <a:gd name="connsiteY75" fmla="*/ 5987143 h 5987143"/>
                <a:gd name="connsiteX76" fmla="*/ 4263571 w 6975417"/>
                <a:gd name="connsiteY76" fmla="*/ 5969000 h 5987143"/>
                <a:gd name="connsiteX77" fmla="*/ 4136571 w 6975417"/>
                <a:gd name="connsiteY77" fmla="*/ 5932714 h 5987143"/>
                <a:gd name="connsiteX78" fmla="*/ 3918857 w 6975417"/>
                <a:gd name="connsiteY78" fmla="*/ 5878286 h 5987143"/>
                <a:gd name="connsiteX79" fmla="*/ 3810000 w 6975417"/>
                <a:gd name="connsiteY79" fmla="*/ 5805714 h 5987143"/>
                <a:gd name="connsiteX80" fmla="*/ 3755571 w 6975417"/>
                <a:gd name="connsiteY80" fmla="*/ 5769429 h 5987143"/>
                <a:gd name="connsiteX81" fmla="*/ 3664857 w 6975417"/>
                <a:gd name="connsiteY81" fmla="*/ 5733143 h 5987143"/>
                <a:gd name="connsiteX82" fmla="*/ 3592285 w 6975417"/>
                <a:gd name="connsiteY82" fmla="*/ 5696857 h 5987143"/>
                <a:gd name="connsiteX83" fmla="*/ 3247571 w 6975417"/>
                <a:gd name="connsiteY83" fmla="*/ 5660572 h 5987143"/>
                <a:gd name="connsiteX84" fmla="*/ 3011714 w 6975417"/>
                <a:gd name="connsiteY84" fmla="*/ 5678714 h 5987143"/>
                <a:gd name="connsiteX85" fmla="*/ 2939143 w 6975417"/>
                <a:gd name="connsiteY85" fmla="*/ 5696857 h 5987143"/>
                <a:gd name="connsiteX86" fmla="*/ 2721428 w 6975417"/>
                <a:gd name="connsiteY86" fmla="*/ 5733143 h 5987143"/>
                <a:gd name="connsiteX87" fmla="*/ 2667000 w 6975417"/>
                <a:gd name="connsiteY87" fmla="*/ 5751286 h 5987143"/>
                <a:gd name="connsiteX88" fmla="*/ 2249714 w 6975417"/>
                <a:gd name="connsiteY88" fmla="*/ 5805714 h 5987143"/>
                <a:gd name="connsiteX89" fmla="*/ 2159000 w 6975417"/>
                <a:gd name="connsiteY89" fmla="*/ 5823857 h 5987143"/>
                <a:gd name="connsiteX90" fmla="*/ 1941285 w 6975417"/>
                <a:gd name="connsiteY90" fmla="*/ 5860143 h 5987143"/>
                <a:gd name="connsiteX91" fmla="*/ 1814285 w 6975417"/>
                <a:gd name="connsiteY91" fmla="*/ 5878286 h 5987143"/>
                <a:gd name="connsiteX92" fmla="*/ 1723571 w 6975417"/>
                <a:gd name="connsiteY92" fmla="*/ 5896429 h 5987143"/>
                <a:gd name="connsiteX93" fmla="*/ 1451428 w 6975417"/>
                <a:gd name="connsiteY93" fmla="*/ 5914572 h 5987143"/>
                <a:gd name="connsiteX94" fmla="*/ 1106714 w 6975417"/>
                <a:gd name="connsiteY94" fmla="*/ 5896429 h 5987143"/>
                <a:gd name="connsiteX95" fmla="*/ 997857 w 6975417"/>
                <a:gd name="connsiteY95" fmla="*/ 5878286 h 5987143"/>
                <a:gd name="connsiteX96" fmla="*/ 870857 w 6975417"/>
                <a:gd name="connsiteY96" fmla="*/ 5860143 h 5987143"/>
                <a:gd name="connsiteX97" fmla="*/ 671285 w 6975417"/>
                <a:gd name="connsiteY97" fmla="*/ 5678714 h 5987143"/>
                <a:gd name="connsiteX98" fmla="*/ 598714 w 6975417"/>
                <a:gd name="connsiteY98" fmla="*/ 5588000 h 5987143"/>
                <a:gd name="connsiteX99" fmla="*/ 526143 w 6975417"/>
                <a:gd name="connsiteY99" fmla="*/ 5461000 h 5987143"/>
                <a:gd name="connsiteX100" fmla="*/ 508000 w 6975417"/>
                <a:gd name="connsiteY100" fmla="*/ 5406572 h 5987143"/>
                <a:gd name="connsiteX101" fmla="*/ 471714 w 6975417"/>
                <a:gd name="connsiteY101" fmla="*/ 5261429 h 5987143"/>
                <a:gd name="connsiteX102" fmla="*/ 489857 w 6975417"/>
                <a:gd name="connsiteY102" fmla="*/ 4771572 h 5987143"/>
                <a:gd name="connsiteX103" fmla="*/ 508000 w 6975417"/>
                <a:gd name="connsiteY103" fmla="*/ 4626429 h 5987143"/>
                <a:gd name="connsiteX104" fmla="*/ 544285 w 6975417"/>
                <a:gd name="connsiteY104" fmla="*/ 4535714 h 5987143"/>
                <a:gd name="connsiteX105" fmla="*/ 580571 w 6975417"/>
                <a:gd name="connsiteY105" fmla="*/ 4390572 h 5987143"/>
                <a:gd name="connsiteX106" fmla="*/ 616857 w 6975417"/>
                <a:gd name="connsiteY106" fmla="*/ 4227286 h 5987143"/>
                <a:gd name="connsiteX107" fmla="*/ 508000 w 6975417"/>
                <a:gd name="connsiteY107" fmla="*/ 3773714 h 5987143"/>
                <a:gd name="connsiteX108" fmla="*/ 362857 w 6975417"/>
                <a:gd name="connsiteY108" fmla="*/ 3537857 h 5987143"/>
                <a:gd name="connsiteX109" fmla="*/ 326571 w 6975417"/>
                <a:gd name="connsiteY109" fmla="*/ 3429000 h 5987143"/>
                <a:gd name="connsiteX110" fmla="*/ 217714 w 6975417"/>
                <a:gd name="connsiteY110" fmla="*/ 3247572 h 5987143"/>
                <a:gd name="connsiteX111" fmla="*/ 145143 w 6975417"/>
                <a:gd name="connsiteY111" fmla="*/ 3102429 h 5987143"/>
                <a:gd name="connsiteX112" fmla="*/ 127000 w 6975417"/>
                <a:gd name="connsiteY112" fmla="*/ 2993572 h 5987143"/>
                <a:gd name="connsiteX113" fmla="*/ 90714 w 6975417"/>
                <a:gd name="connsiteY113" fmla="*/ 2848429 h 5987143"/>
                <a:gd name="connsiteX114" fmla="*/ 54428 w 6975417"/>
                <a:gd name="connsiteY114" fmla="*/ 2594429 h 5987143"/>
                <a:gd name="connsiteX115" fmla="*/ 18143 w 6975417"/>
                <a:gd name="connsiteY115" fmla="*/ 2431143 h 5987143"/>
                <a:gd name="connsiteX116" fmla="*/ 0 w 6975417"/>
                <a:gd name="connsiteY116" fmla="*/ 2267857 h 5987143"/>
                <a:gd name="connsiteX117" fmla="*/ 18143 w 6975417"/>
                <a:gd name="connsiteY117" fmla="*/ 1959429 h 5987143"/>
                <a:gd name="connsiteX118" fmla="*/ 54428 w 6975417"/>
                <a:gd name="connsiteY118" fmla="*/ 1886857 h 5987143"/>
                <a:gd name="connsiteX119" fmla="*/ 72571 w 6975417"/>
                <a:gd name="connsiteY119" fmla="*/ 1814286 h 5987143"/>
                <a:gd name="connsiteX120" fmla="*/ 90714 w 6975417"/>
                <a:gd name="connsiteY120" fmla="*/ 1723572 h 5987143"/>
                <a:gd name="connsiteX121" fmla="*/ 145143 w 6975417"/>
                <a:gd name="connsiteY121" fmla="*/ 1596572 h 5987143"/>
                <a:gd name="connsiteX122" fmla="*/ 181428 w 6975417"/>
                <a:gd name="connsiteY122" fmla="*/ 1542143 h 5987143"/>
                <a:gd name="connsiteX123" fmla="*/ 290285 w 6975417"/>
                <a:gd name="connsiteY123" fmla="*/ 1469572 h 5987143"/>
                <a:gd name="connsiteX124" fmla="*/ 381000 w 6975417"/>
                <a:gd name="connsiteY124" fmla="*/ 1397000 h 5987143"/>
                <a:gd name="connsiteX125" fmla="*/ 598714 w 6975417"/>
                <a:gd name="connsiteY125" fmla="*/ 1288143 h 5987143"/>
                <a:gd name="connsiteX126" fmla="*/ 816428 w 6975417"/>
                <a:gd name="connsiteY126" fmla="*/ 1215572 h 5987143"/>
                <a:gd name="connsiteX127" fmla="*/ 907143 w 6975417"/>
                <a:gd name="connsiteY127" fmla="*/ 1179286 h 5987143"/>
                <a:gd name="connsiteX128" fmla="*/ 1124857 w 6975417"/>
                <a:gd name="connsiteY128" fmla="*/ 1052286 h 5987143"/>
                <a:gd name="connsiteX129" fmla="*/ 1270000 w 6975417"/>
                <a:gd name="connsiteY129" fmla="*/ 943429 h 5987143"/>
                <a:gd name="connsiteX130" fmla="*/ 1378857 w 6975417"/>
                <a:gd name="connsiteY130" fmla="*/ 798286 h 5987143"/>
                <a:gd name="connsiteX131" fmla="*/ 1451428 w 6975417"/>
                <a:gd name="connsiteY131" fmla="*/ 707572 h 5987143"/>
                <a:gd name="connsiteX132" fmla="*/ 1560285 w 6975417"/>
                <a:gd name="connsiteY132" fmla="*/ 616857 h 5987143"/>
                <a:gd name="connsiteX133" fmla="*/ 1651000 w 6975417"/>
                <a:gd name="connsiteY133" fmla="*/ 453572 h 5987143"/>
                <a:gd name="connsiteX134" fmla="*/ 1705428 w 6975417"/>
                <a:gd name="connsiteY134" fmla="*/ 381000 h 5987143"/>
                <a:gd name="connsiteX135" fmla="*/ 1778000 w 6975417"/>
                <a:gd name="connsiteY135" fmla="*/ 272143 h 5987143"/>
                <a:gd name="connsiteX136" fmla="*/ 1814285 w 6975417"/>
                <a:gd name="connsiteY136" fmla="*/ 217714 h 5987143"/>
                <a:gd name="connsiteX137" fmla="*/ 1868714 w 6975417"/>
                <a:gd name="connsiteY137" fmla="*/ 90714 h 5987143"/>
                <a:gd name="connsiteX138" fmla="*/ 1941285 w 6975417"/>
                <a:gd name="connsiteY138" fmla="*/ 36286 h 5987143"/>
                <a:gd name="connsiteX139" fmla="*/ 2086428 w 6975417"/>
                <a:gd name="connsiteY139" fmla="*/ 0 h 5987143"/>
                <a:gd name="connsiteX140" fmla="*/ 2249714 w 6975417"/>
                <a:gd name="connsiteY140" fmla="*/ 18143 h 5987143"/>
                <a:gd name="connsiteX141" fmla="*/ 2467428 w 6975417"/>
                <a:gd name="connsiteY141" fmla="*/ 108857 h 5987143"/>
                <a:gd name="connsiteX142" fmla="*/ 2558143 w 6975417"/>
                <a:gd name="connsiteY142" fmla="*/ 127000 h 5987143"/>
                <a:gd name="connsiteX143" fmla="*/ 2612571 w 6975417"/>
                <a:gd name="connsiteY143" fmla="*/ 163286 h 5987143"/>
                <a:gd name="connsiteX144" fmla="*/ 2685143 w 6975417"/>
                <a:gd name="connsiteY144" fmla="*/ 181429 h 5987143"/>
                <a:gd name="connsiteX145" fmla="*/ 3029857 w 6975417"/>
                <a:gd name="connsiteY145" fmla="*/ 199572 h 5987143"/>
                <a:gd name="connsiteX146" fmla="*/ 3120571 w 6975417"/>
                <a:gd name="connsiteY146" fmla="*/ 254000 h 598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975417" h="5987143">
                  <a:moveTo>
                    <a:pt x="3120571" y="254000"/>
                  </a:moveTo>
                  <a:lnTo>
                    <a:pt x="3120571" y="254000"/>
                  </a:lnTo>
                  <a:cubicBezTo>
                    <a:pt x="3193142" y="229810"/>
                    <a:pt x="3264072" y="199982"/>
                    <a:pt x="3338285" y="181429"/>
                  </a:cubicBezTo>
                  <a:cubicBezTo>
                    <a:pt x="3362476" y="175381"/>
                    <a:pt x="3386881" y="170136"/>
                    <a:pt x="3410857" y="163286"/>
                  </a:cubicBezTo>
                  <a:cubicBezTo>
                    <a:pt x="3462555" y="148515"/>
                    <a:pt x="3481135" y="135103"/>
                    <a:pt x="3537857" y="127000"/>
                  </a:cubicBezTo>
                  <a:cubicBezTo>
                    <a:pt x="3598024" y="118405"/>
                    <a:pt x="3658809" y="114905"/>
                    <a:pt x="3719285" y="108857"/>
                  </a:cubicBezTo>
                  <a:cubicBezTo>
                    <a:pt x="3803952" y="114905"/>
                    <a:pt x="3891852" y="103049"/>
                    <a:pt x="3973285" y="127000"/>
                  </a:cubicBezTo>
                  <a:cubicBezTo>
                    <a:pt x="4024719" y="142128"/>
                    <a:pt x="4027303" y="216892"/>
                    <a:pt x="4045857" y="254000"/>
                  </a:cubicBezTo>
                  <a:cubicBezTo>
                    <a:pt x="4083872" y="330029"/>
                    <a:pt x="4074366" y="292877"/>
                    <a:pt x="4136571" y="344714"/>
                  </a:cubicBezTo>
                  <a:cubicBezTo>
                    <a:pt x="4156282" y="361140"/>
                    <a:pt x="4168571" y="386682"/>
                    <a:pt x="4191000" y="399143"/>
                  </a:cubicBezTo>
                  <a:cubicBezTo>
                    <a:pt x="4224435" y="417718"/>
                    <a:pt x="4263571" y="423334"/>
                    <a:pt x="4299857" y="435429"/>
                  </a:cubicBezTo>
                  <a:lnTo>
                    <a:pt x="4354285" y="453572"/>
                  </a:lnTo>
                  <a:lnTo>
                    <a:pt x="4408714" y="471714"/>
                  </a:lnTo>
                  <a:lnTo>
                    <a:pt x="4463143" y="489857"/>
                  </a:lnTo>
                  <a:cubicBezTo>
                    <a:pt x="4481286" y="501952"/>
                    <a:pt x="4497079" y="518691"/>
                    <a:pt x="4517571" y="526143"/>
                  </a:cubicBezTo>
                  <a:cubicBezTo>
                    <a:pt x="4564438" y="543186"/>
                    <a:pt x="4618109" y="540127"/>
                    <a:pt x="4662714" y="562429"/>
                  </a:cubicBezTo>
                  <a:cubicBezTo>
                    <a:pt x="4686904" y="574524"/>
                    <a:pt x="4710426" y="588060"/>
                    <a:pt x="4735285" y="598714"/>
                  </a:cubicBezTo>
                  <a:cubicBezTo>
                    <a:pt x="4752863" y="606247"/>
                    <a:pt x="4772609" y="608304"/>
                    <a:pt x="4789714" y="616857"/>
                  </a:cubicBezTo>
                  <a:cubicBezTo>
                    <a:pt x="4809217" y="626609"/>
                    <a:pt x="4824101" y="644553"/>
                    <a:pt x="4844143" y="653143"/>
                  </a:cubicBezTo>
                  <a:cubicBezTo>
                    <a:pt x="4867062" y="662965"/>
                    <a:pt x="4893059" y="663401"/>
                    <a:pt x="4916714" y="671286"/>
                  </a:cubicBezTo>
                  <a:cubicBezTo>
                    <a:pt x="4947610" y="681585"/>
                    <a:pt x="4976934" y="696137"/>
                    <a:pt x="5007428" y="707572"/>
                  </a:cubicBezTo>
                  <a:cubicBezTo>
                    <a:pt x="5025335" y="714287"/>
                    <a:pt x="5043714" y="719667"/>
                    <a:pt x="5061857" y="725714"/>
                  </a:cubicBezTo>
                  <a:cubicBezTo>
                    <a:pt x="5080000" y="737809"/>
                    <a:pt x="5100867" y="746582"/>
                    <a:pt x="5116285" y="762000"/>
                  </a:cubicBezTo>
                  <a:cubicBezTo>
                    <a:pt x="5159412" y="805127"/>
                    <a:pt x="5170892" y="871391"/>
                    <a:pt x="5188857" y="925286"/>
                  </a:cubicBezTo>
                  <a:cubicBezTo>
                    <a:pt x="5194905" y="943429"/>
                    <a:pt x="5198448" y="962609"/>
                    <a:pt x="5207000" y="979714"/>
                  </a:cubicBezTo>
                  <a:cubicBezTo>
                    <a:pt x="5219095" y="1003905"/>
                    <a:pt x="5232631" y="1027427"/>
                    <a:pt x="5243285" y="1052286"/>
                  </a:cubicBezTo>
                  <a:cubicBezTo>
                    <a:pt x="5250818" y="1069864"/>
                    <a:pt x="5249318" y="1091913"/>
                    <a:pt x="5261428" y="1106714"/>
                  </a:cubicBezTo>
                  <a:cubicBezTo>
                    <a:pt x="5380428" y="1252158"/>
                    <a:pt x="5352748" y="1233916"/>
                    <a:pt x="5461000" y="1270000"/>
                  </a:cubicBezTo>
                  <a:cubicBezTo>
                    <a:pt x="5479143" y="1288143"/>
                    <a:pt x="5493151" y="1311699"/>
                    <a:pt x="5515428" y="1324429"/>
                  </a:cubicBezTo>
                  <a:cubicBezTo>
                    <a:pt x="5537718" y="1337166"/>
                    <a:pt x="5690233" y="1359610"/>
                    <a:pt x="5696857" y="1360714"/>
                  </a:cubicBezTo>
                  <a:cubicBezTo>
                    <a:pt x="5866066" y="1417118"/>
                    <a:pt x="5584925" y="1319030"/>
                    <a:pt x="5842000" y="1433286"/>
                  </a:cubicBezTo>
                  <a:cubicBezTo>
                    <a:pt x="5864786" y="1443413"/>
                    <a:pt x="5890381" y="1445381"/>
                    <a:pt x="5914571" y="1451429"/>
                  </a:cubicBezTo>
                  <a:cubicBezTo>
                    <a:pt x="5963411" y="1488058"/>
                    <a:pt x="6023575" y="1527835"/>
                    <a:pt x="6059714" y="1578429"/>
                  </a:cubicBezTo>
                  <a:cubicBezTo>
                    <a:pt x="6070830" y="1593991"/>
                    <a:pt x="6066741" y="1617295"/>
                    <a:pt x="6077857" y="1632857"/>
                  </a:cubicBezTo>
                  <a:cubicBezTo>
                    <a:pt x="6230684" y="1846815"/>
                    <a:pt x="6086800" y="1578174"/>
                    <a:pt x="6186714" y="1778000"/>
                  </a:cubicBezTo>
                  <a:cubicBezTo>
                    <a:pt x="6208856" y="1888710"/>
                    <a:pt x="6220234" y="1897922"/>
                    <a:pt x="6186714" y="2032000"/>
                  </a:cubicBezTo>
                  <a:cubicBezTo>
                    <a:pt x="6181425" y="2053154"/>
                    <a:pt x="6162523" y="2068286"/>
                    <a:pt x="6150428" y="2086429"/>
                  </a:cubicBezTo>
                  <a:cubicBezTo>
                    <a:pt x="6144380" y="2128762"/>
                    <a:pt x="6140671" y="2171496"/>
                    <a:pt x="6132285" y="2213429"/>
                  </a:cubicBezTo>
                  <a:cubicBezTo>
                    <a:pt x="6122505" y="2262331"/>
                    <a:pt x="6105780" y="2309671"/>
                    <a:pt x="6096000" y="2358572"/>
                  </a:cubicBezTo>
                  <a:lnTo>
                    <a:pt x="6077857" y="2449286"/>
                  </a:lnTo>
                  <a:cubicBezTo>
                    <a:pt x="6083138" y="2507377"/>
                    <a:pt x="6078901" y="2671628"/>
                    <a:pt x="6132285" y="2739572"/>
                  </a:cubicBezTo>
                  <a:cubicBezTo>
                    <a:pt x="6179841" y="2800098"/>
                    <a:pt x="6252874" y="2838811"/>
                    <a:pt x="6295571" y="2902857"/>
                  </a:cubicBezTo>
                  <a:cubicBezTo>
                    <a:pt x="6378876" y="3027814"/>
                    <a:pt x="6272443" y="2875874"/>
                    <a:pt x="6404428" y="3029857"/>
                  </a:cubicBezTo>
                  <a:cubicBezTo>
                    <a:pt x="6485063" y="3123932"/>
                    <a:pt x="6390317" y="3050688"/>
                    <a:pt x="6495143" y="3120572"/>
                  </a:cubicBezTo>
                  <a:cubicBezTo>
                    <a:pt x="6538648" y="3251091"/>
                    <a:pt x="6485858" y="3088078"/>
                    <a:pt x="6531428" y="3247572"/>
                  </a:cubicBezTo>
                  <a:cubicBezTo>
                    <a:pt x="6536682" y="3265960"/>
                    <a:pt x="6543523" y="3283857"/>
                    <a:pt x="6549571" y="3302000"/>
                  </a:cubicBezTo>
                  <a:cubicBezTo>
                    <a:pt x="6555619" y="3338286"/>
                    <a:pt x="6556081" y="3375959"/>
                    <a:pt x="6567714" y="3410857"/>
                  </a:cubicBezTo>
                  <a:cubicBezTo>
                    <a:pt x="6574609" y="3431543"/>
                    <a:pt x="6594248" y="3445783"/>
                    <a:pt x="6604000" y="3465286"/>
                  </a:cubicBezTo>
                  <a:cubicBezTo>
                    <a:pt x="6618564" y="3494415"/>
                    <a:pt x="6622220" y="3528902"/>
                    <a:pt x="6640285" y="3556000"/>
                  </a:cubicBezTo>
                  <a:cubicBezTo>
                    <a:pt x="6659262" y="3584465"/>
                    <a:pt x="6690129" y="3603003"/>
                    <a:pt x="6712857" y="3628572"/>
                  </a:cubicBezTo>
                  <a:cubicBezTo>
                    <a:pt x="6738583" y="3657514"/>
                    <a:pt x="6758046" y="3691904"/>
                    <a:pt x="6785428" y="3719286"/>
                  </a:cubicBezTo>
                  <a:cubicBezTo>
                    <a:pt x="6823218" y="3757075"/>
                    <a:pt x="6905533" y="3802234"/>
                    <a:pt x="6948714" y="3828143"/>
                  </a:cubicBezTo>
                  <a:cubicBezTo>
                    <a:pt x="6991427" y="3998993"/>
                    <a:pt x="6976429" y="3908571"/>
                    <a:pt x="6948714" y="4227286"/>
                  </a:cubicBezTo>
                  <a:cubicBezTo>
                    <a:pt x="6946043" y="4258007"/>
                    <a:pt x="6944362" y="4290419"/>
                    <a:pt x="6930571" y="4318000"/>
                  </a:cubicBezTo>
                  <a:cubicBezTo>
                    <a:pt x="6884372" y="4410398"/>
                    <a:pt x="6847129" y="4412334"/>
                    <a:pt x="6767285" y="4463143"/>
                  </a:cubicBezTo>
                  <a:cubicBezTo>
                    <a:pt x="6730493" y="4486556"/>
                    <a:pt x="6694714" y="4511524"/>
                    <a:pt x="6658428" y="4535714"/>
                  </a:cubicBezTo>
                  <a:cubicBezTo>
                    <a:pt x="6404577" y="4704949"/>
                    <a:pt x="6828961" y="4416887"/>
                    <a:pt x="6549571" y="4626429"/>
                  </a:cubicBezTo>
                  <a:cubicBezTo>
                    <a:pt x="6521360" y="4647587"/>
                    <a:pt x="6488198" y="4661297"/>
                    <a:pt x="6458857" y="4680857"/>
                  </a:cubicBezTo>
                  <a:cubicBezTo>
                    <a:pt x="6433697" y="4697630"/>
                    <a:pt x="6410891" y="4717710"/>
                    <a:pt x="6386285" y="4735286"/>
                  </a:cubicBezTo>
                  <a:cubicBezTo>
                    <a:pt x="6368542" y="4747960"/>
                    <a:pt x="6349600" y="4758898"/>
                    <a:pt x="6331857" y="4771572"/>
                  </a:cubicBezTo>
                  <a:cubicBezTo>
                    <a:pt x="6245036" y="4833586"/>
                    <a:pt x="6254678" y="4836022"/>
                    <a:pt x="6150428" y="4898572"/>
                  </a:cubicBezTo>
                  <a:cubicBezTo>
                    <a:pt x="6094383" y="4932199"/>
                    <a:pt x="6079733" y="4934232"/>
                    <a:pt x="6023428" y="4953000"/>
                  </a:cubicBezTo>
                  <a:cubicBezTo>
                    <a:pt x="5895158" y="5038515"/>
                    <a:pt x="6049594" y="4926834"/>
                    <a:pt x="5914571" y="5061857"/>
                  </a:cubicBezTo>
                  <a:cubicBezTo>
                    <a:pt x="5887189" y="5089239"/>
                    <a:pt x="5849762" y="5105646"/>
                    <a:pt x="5823857" y="5134429"/>
                  </a:cubicBezTo>
                  <a:cubicBezTo>
                    <a:pt x="5794683" y="5166844"/>
                    <a:pt x="5778528" y="5209232"/>
                    <a:pt x="5751285" y="5243286"/>
                  </a:cubicBezTo>
                  <a:cubicBezTo>
                    <a:pt x="5729914" y="5270000"/>
                    <a:pt x="5702904" y="5291667"/>
                    <a:pt x="5678714" y="5315857"/>
                  </a:cubicBezTo>
                  <a:cubicBezTo>
                    <a:pt x="5638521" y="5476630"/>
                    <a:pt x="5696282" y="5298480"/>
                    <a:pt x="5533571" y="5515429"/>
                  </a:cubicBezTo>
                  <a:cubicBezTo>
                    <a:pt x="5515428" y="5539619"/>
                    <a:pt x="5496718" y="5563394"/>
                    <a:pt x="5479143" y="5588000"/>
                  </a:cubicBezTo>
                  <a:cubicBezTo>
                    <a:pt x="5439602" y="5643358"/>
                    <a:pt x="5398948" y="5725307"/>
                    <a:pt x="5334000" y="5751286"/>
                  </a:cubicBezTo>
                  <a:cubicBezTo>
                    <a:pt x="5303762" y="5763381"/>
                    <a:pt x="5273779" y="5776137"/>
                    <a:pt x="5243285" y="5787572"/>
                  </a:cubicBezTo>
                  <a:cubicBezTo>
                    <a:pt x="5225379" y="5794287"/>
                    <a:pt x="5206435" y="5798181"/>
                    <a:pt x="5188857" y="5805714"/>
                  </a:cubicBezTo>
                  <a:cubicBezTo>
                    <a:pt x="5163998" y="5816368"/>
                    <a:pt x="5141943" y="5833447"/>
                    <a:pt x="5116285" y="5842000"/>
                  </a:cubicBezTo>
                  <a:cubicBezTo>
                    <a:pt x="5087031" y="5851752"/>
                    <a:pt x="5055321" y="5852029"/>
                    <a:pt x="5025571" y="5860143"/>
                  </a:cubicBezTo>
                  <a:cubicBezTo>
                    <a:pt x="4988670" y="5870207"/>
                    <a:pt x="4954442" y="5890141"/>
                    <a:pt x="4916714" y="5896429"/>
                  </a:cubicBezTo>
                  <a:cubicBezTo>
                    <a:pt x="4881164" y="5902354"/>
                    <a:pt x="4756980" y="5921850"/>
                    <a:pt x="4717143" y="5932714"/>
                  </a:cubicBezTo>
                  <a:cubicBezTo>
                    <a:pt x="4463921" y="6001774"/>
                    <a:pt x="4738595" y="5942938"/>
                    <a:pt x="4517571" y="5987143"/>
                  </a:cubicBezTo>
                  <a:cubicBezTo>
                    <a:pt x="4432904" y="5981095"/>
                    <a:pt x="4347934" y="5978374"/>
                    <a:pt x="4263571" y="5969000"/>
                  </a:cubicBezTo>
                  <a:cubicBezTo>
                    <a:pt x="4210177" y="5963067"/>
                    <a:pt x="4185717" y="5945820"/>
                    <a:pt x="4136571" y="5932714"/>
                  </a:cubicBezTo>
                  <a:cubicBezTo>
                    <a:pt x="4064292" y="5913440"/>
                    <a:pt x="3918857" y="5878286"/>
                    <a:pt x="3918857" y="5878286"/>
                  </a:cubicBezTo>
                  <a:lnTo>
                    <a:pt x="3810000" y="5805714"/>
                  </a:lnTo>
                  <a:cubicBezTo>
                    <a:pt x="3791857" y="5793619"/>
                    <a:pt x="3775816" y="5777527"/>
                    <a:pt x="3755571" y="5769429"/>
                  </a:cubicBezTo>
                  <a:cubicBezTo>
                    <a:pt x="3725333" y="5757334"/>
                    <a:pt x="3694617" y="5746370"/>
                    <a:pt x="3664857" y="5733143"/>
                  </a:cubicBezTo>
                  <a:cubicBezTo>
                    <a:pt x="3640142" y="5722159"/>
                    <a:pt x="3618638" y="5702939"/>
                    <a:pt x="3592285" y="5696857"/>
                  </a:cubicBezTo>
                  <a:cubicBezTo>
                    <a:pt x="3573269" y="5692469"/>
                    <a:pt x="3256337" y="5661449"/>
                    <a:pt x="3247571" y="5660572"/>
                  </a:cubicBezTo>
                  <a:cubicBezTo>
                    <a:pt x="3168952" y="5666619"/>
                    <a:pt x="3090025" y="5669501"/>
                    <a:pt x="3011714" y="5678714"/>
                  </a:cubicBezTo>
                  <a:cubicBezTo>
                    <a:pt x="2986950" y="5681627"/>
                    <a:pt x="2963651" y="5692262"/>
                    <a:pt x="2939143" y="5696857"/>
                  </a:cubicBezTo>
                  <a:cubicBezTo>
                    <a:pt x="2866830" y="5710416"/>
                    <a:pt x="2721428" y="5733143"/>
                    <a:pt x="2721428" y="5733143"/>
                  </a:cubicBezTo>
                  <a:cubicBezTo>
                    <a:pt x="2703285" y="5739191"/>
                    <a:pt x="2685553" y="5746648"/>
                    <a:pt x="2667000" y="5751286"/>
                  </a:cubicBezTo>
                  <a:cubicBezTo>
                    <a:pt x="2535479" y="5784166"/>
                    <a:pt x="2370406" y="5789972"/>
                    <a:pt x="2249714" y="5805714"/>
                  </a:cubicBezTo>
                  <a:cubicBezTo>
                    <a:pt x="2219136" y="5809702"/>
                    <a:pt x="2189368" y="5818498"/>
                    <a:pt x="2159000" y="5823857"/>
                  </a:cubicBezTo>
                  <a:lnTo>
                    <a:pt x="1941285" y="5860143"/>
                  </a:lnTo>
                  <a:cubicBezTo>
                    <a:pt x="1899045" y="5866812"/>
                    <a:pt x="1856466" y="5871256"/>
                    <a:pt x="1814285" y="5878286"/>
                  </a:cubicBezTo>
                  <a:cubicBezTo>
                    <a:pt x="1783868" y="5883356"/>
                    <a:pt x="1754255" y="5893361"/>
                    <a:pt x="1723571" y="5896429"/>
                  </a:cubicBezTo>
                  <a:cubicBezTo>
                    <a:pt x="1633107" y="5905476"/>
                    <a:pt x="1542142" y="5908524"/>
                    <a:pt x="1451428" y="5914572"/>
                  </a:cubicBezTo>
                  <a:cubicBezTo>
                    <a:pt x="1336523" y="5908524"/>
                    <a:pt x="1221411" y="5905605"/>
                    <a:pt x="1106714" y="5896429"/>
                  </a:cubicBezTo>
                  <a:cubicBezTo>
                    <a:pt x="1070045" y="5893495"/>
                    <a:pt x="1034215" y="5883880"/>
                    <a:pt x="997857" y="5878286"/>
                  </a:cubicBezTo>
                  <a:cubicBezTo>
                    <a:pt x="955591" y="5871784"/>
                    <a:pt x="913190" y="5866191"/>
                    <a:pt x="870857" y="5860143"/>
                  </a:cubicBezTo>
                  <a:cubicBezTo>
                    <a:pt x="781428" y="5800524"/>
                    <a:pt x="763034" y="5793400"/>
                    <a:pt x="671285" y="5678714"/>
                  </a:cubicBezTo>
                  <a:cubicBezTo>
                    <a:pt x="647095" y="5648476"/>
                    <a:pt x="621948" y="5618979"/>
                    <a:pt x="598714" y="5588000"/>
                  </a:cubicBezTo>
                  <a:cubicBezTo>
                    <a:pt x="568342" y="5547505"/>
                    <a:pt x="546235" y="5507881"/>
                    <a:pt x="526143" y="5461000"/>
                  </a:cubicBezTo>
                  <a:cubicBezTo>
                    <a:pt x="518610" y="5443422"/>
                    <a:pt x="513032" y="5425022"/>
                    <a:pt x="508000" y="5406572"/>
                  </a:cubicBezTo>
                  <a:cubicBezTo>
                    <a:pt x="494878" y="5358459"/>
                    <a:pt x="471714" y="5261429"/>
                    <a:pt x="471714" y="5261429"/>
                  </a:cubicBezTo>
                  <a:cubicBezTo>
                    <a:pt x="477762" y="5098143"/>
                    <a:pt x="480535" y="4934703"/>
                    <a:pt x="489857" y="4771572"/>
                  </a:cubicBezTo>
                  <a:cubicBezTo>
                    <a:pt x="492639" y="4722894"/>
                    <a:pt x="497037" y="4673938"/>
                    <a:pt x="508000" y="4626429"/>
                  </a:cubicBezTo>
                  <a:cubicBezTo>
                    <a:pt x="515323" y="4594695"/>
                    <a:pt x="534707" y="4566841"/>
                    <a:pt x="544285" y="4535714"/>
                  </a:cubicBezTo>
                  <a:cubicBezTo>
                    <a:pt x="558951" y="4488050"/>
                    <a:pt x="568476" y="4438953"/>
                    <a:pt x="580571" y="4390572"/>
                  </a:cubicBezTo>
                  <a:cubicBezTo>
                    <a:pt x="606192" y="4288089"/>
                    <a:pt x="593825" y="4342445"/>
                    <a:pt x="616857" y="4227286"/>
                  </a:cubicBezTo>
                  <a:cubicBezTo>
                    <a:pt x="602200" y="4080712"/>
                    <a:pt x="597480" y="3898986"/>
                    <a:pt x="508000" y="3773714"/>
                  </a:cubicBezTo>
                  <a:cubicBezTo>
                    <a:pt x="433556" y="3669493"/>
                    <a:pt x="409475" y="3649740"/>
                    <a:pt x="362857" y="3537857"/>
                  </a:cubicBezTo>
                  <a:cubicBezTo>
                    <a:pt x="348146" y="3502551"/>
                    <a:pt x="343676" y="3463210"/>
                    <a:pt x="326571" y="3429000"/>
                  </a:cubicBezTo>
                  <a:cubicBezTo>
                    <a:pt x="295030" y="3365919"/>
                    <a:pt x="249254" y="3310653"/>
                    <a:pt x="217714" y="3247572"/>
                  </a:cubicBezTo>
                  <a:lnTo>
                    <a:pt x="145143" y="3102429"/>
                  </a:lnTo>
                  <a:cubicBezTo>
                    <a:pt x="139095" y="3066143"/>
                    <a:pt x="134708" y="3029542"/>
                    <a:pt x="127000" y="2993572"/>
                  </a:cubicBezTo>
                  <a:cubicBezTo>
                    <a:pt x="116551" y="2944809"/>
                    <a:pt x="90714" y="2848429"/>
                    <a:pt x="90714" y="2848429"/>
                  </a:cubicBezTo>
                  <a:cubicBezTo>
                    <a:pt x="79565" y="2759234"/>
                    <a:pt x="71868" y="2681629"/>
                    <a:pt x="54428" y="2594429"/>
                  </a:cubicBezTo>
                  <a:cubicBezTo>
                    <a:pt x="43493" y="2539755"/>
                    <a:pt x="27309" y="2486141"/>
                    <a:pt x="18143" y="2431143"/>
                  </a:cubicBezTo>
                  <a:cubicBezTo>
                    <a:pt x="9140" y="2377124"/>
                    <a:pt x="6048" y="2322286"/>
                    <a:pt x="0" y="2267857"/>
                  </a:cubicBezTo>
                  <a:cubicBezTo>
                    <a:pt x="6048" y="2165048"/>
                    <a:pt x="3579" y="2061381"/>
                    <a:pt x="18143" y="1959429"/>
                  </a:cubicBezTo>
                  <a:cubicBezTo>
                    <a:pt x="21968" y="1932655"/>
                    <a:pt x="44932" y="1912181"/>
                    <a:pt x="54428" y="1886857"/>
                  </a:cubicBezTo>
                  <a:cubicBezTo>
                    <a:pt x="63183" y="1863510"/>
                    <a:pt x="67162" y="1838627"/>
                    <a:pt x="72571" y="1814286"/>
                  </a:cubicBezTo>
                  <a:cubicBezTo>
                    <a:pt x="79261" y="1784183"/>
                    <a:pt x="83235" y="1753488"/>
                    <a:pt x="90714" y="1723572"/>
                  </a:cubicBezTo>
                  <a:cubicBezTo>
                    <a:pt x="102023" y="1678338"/>
                    <a:pt x="122064" y="1636960"/>
                    <a:pt x="145143" y="1596572"/>
                  </a:cubicBezTo>
                  <a:cubicBezTo>
                    <a:pt x="155961" y="1577640"/>
                    <a:pt x="165018" y="1556502"/>
                    <a:pt x="181428" y="1542143"/>
                  </a:cubicBezTo>
                  <a:cubicBezTo>
                    <a:pt x="214248" y="1513426"/>
                    <a:pt x="256231" y="1496815"/>
                    <a:pt x="290285" y="1469572"/>
                  </a:cubicBezTo>
                  <a:cubicBezTo>
                    <a:pt x="320523" y="1445381"/>
                    <a:pt x="349276" y="1419207"/>
                    <a:pt x="381000" y="1397000"/>
                  </a:cubicBezTo>
                  <a:cubicBezTo>
                    <a:pt x="449795" y="1348843"/>
                    <a:pt x="519513" y="1317322"/>
                    <a:pt x="598714" y="1288143"/>
                  </a:cubicBezTo>
                  <a:cubicBezTo>
                    <a:pt x="670494" y="1261698"/>
                    <a:pt x="745402" y="1243982"/>
                    <a:pt x="816428" y="1215572"/>
                  </a:cubicBezTo>
                  <a:cubicBezTo>
                    <a:pt x="846666" y="1203477"/>
                    <a:pt x="877494" y="1192763"/>
                    <a:pt x="907143" y="1179286"/>
                  </a:cubicBezTo>
                  <a:cubicBezTo>
                    <a:pt x="994836" y="1139425"/>
                    <a:pt x="1046925" y="1110735"/>
                    <a:pt x="1124857" y="1052286"/>
                  </a:cubicBezTo>
                  <a:cubicBezTo>
                    <a:pt x="1173238" y="1016000"/>
                    <a:pt x="1233714" y="991810"/>
                    <a:pt x="1270000" y="943429"/>
                  </a:cubicBezTo>
                  <a:cubicBezTo>
                    <a:pt x="1306286" y="895048"/>
                    <a:pt x="1341984" y="846221"/>
                    <a:pt x="1378857" y="798286"/>
                  </a:cubicBezTo>
                  <a:cubicBezTo>
                    <a:pt x="1402467" y="767593"/>
                    <a:pt x="1421680" y="732362"/>
                    <a:pt x="1451428" y="707572"/>
                  </a:cubicBezTo>
                  <a:cubicBezTo>
                    <a:pt x="1487714" y="677334"/>
                    <a:pt x="1528687" y="651965"/>
                    <a:pt x="1560285" y="616857"/>
                  </a:cubicBezTo>
                  <a:cubicBezTo>
                    <a:pt x="1606496" y="565511"/>
                    <a:pt x="1615918" y="509703"/>
                    <a:pt x="1651000" y="453572"/>
                  </a:cubicBezTo>
                  <a:cubicBezTo>
                    <a:pt x="1667026" y="427930"/>
                    <a:pt x="1688088" y="405772"/>
                    <a:pt x="1705428" y="381000"/>
                  </a:cubicBezTo>
                  <a:cubicBezTo>
                    <a:pt x="1730437" y="345273"/>
                    <a:pt x="1753810" y="308429"/>
                    <a:pt x="1778000" y="272143"/>
                  </a:cubicBezTo>
                  <a:cubicBezTo>
                    <a:pt x="1790095" y="254000"/>
                    <a:pt x="1807390" y="238400"/>
                    <a:pt x="1814285" y="217714"/>
                  </a:cubicBezTo>
                  <a:cubicBezTo>
                    <a:pt x="1826569" y="180863"/>
                    <a:pt x="1844257" y="119247"/>
                    <a:pt x="1868714" y="90714"/>
                  </a:cubicBezTo>
                  <a:cubicBezTo>
                    <a:pt x="1888393" y="67756"/>
                    <a:pt x="1915031" y="51288"/>
                    <a:pt x="1941285" y="36286"/>
                  </a:cubicBezTo>
                  <a:cubicBezTo>
                    <a:pt x="1971325" y="19120"/>
                    <a:pt x="2063457" y="4594"/>
                    <a:pt x="2086428" y="0"/>
                  </a:cubicBezTo>
                  <a:cubicBezTo>
                    <a:pt x="2140857" y="6048"/>
                    <a:pt x="2196014" y="7403"/>
                    <a:pt x="2249714" y="18143"/>
                  </a:cubicBezTo>
                  <a:cubicBezTo>
                    <a:pt x="2389402" y="46081"/>
                    <a:pt x="2332481" y="59786"/>
                    <a:pt x="2467428" y="108857"/>
                  </a:cubicBezTo>
                  <a:cubicBezTo>
                    <a:pt x="2496409" y="119395"/>
                    <a:pt x="2527905" y="120952"/>
                    <a:pt x="2558143" y="127000"/>
                  </a:cubicBezTo>
                  <a:cubicBezTo>
                    <a:pt x="2576286" y="139095"/>
                    <a:pt x="2592529" y="154697"/>
                    <a:pt x="2612571" y="163286"/>
                  </a:cubicBezTo>
                  <a:cubicBezTo>
                    <a:pt x="2635490" y="173109"/>
                    <a:pt x="2660302" y="179269"/>
                    <a:pt x="2685143" y="181429"/>
                  </a:cubicBezTo>
                  <a:cubicBezTo>
                    <a:pt x="2799774" y="191397"/>
                    <a:pt x="2914952" y="193524"/>
                    <a:pt x="3029857" y="199572"/>
                  </a:cubicBezTo>
                  <a:cubicBezTo>
                    <a:pt x="3099381" y="245921"/>
                    <a:pt x="3105452" y="244929"/>
                    <a:pt x="3120571" y="254000"/>
                  </a:cubicBezTo>
                  <a:close/>
                </a:path>
              </a:pathLst>
            </a:cu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9" name="ZoneTexte 28"/>
            <p:cNvSpPr txBox="1"/>
            <p:nvPr/>
          </p:nvSpPr>
          <p:spPr>
            <a:xfrm>
              <a:off x="2685142" y="819666"/>
              <a:ext cx="3628571" cy="668048"/>
            </a:xfrm>
            <a:prstGeom prst="rect">
              <a:avLst/>
            </a:prstGeom>
            <a:noFill/>
          </p:spPr>
          <p:txBody>
            <a:bodyPr wrap="none" rtlCol="0">
              <a:prstTxWarp prst="textChevron">
                <a:avLst/>
              </a:prstTxWarp>
              <a:spAutoFit/>
            </a:bodyPr>
            <a:lstStyle/>
            <a:p>
              <a:r>
                <a:rPr lang="fr-FR" sz="2000" dirty="0" smtClean="0"/>
                <a:t>COURONNE PÉRIURBAINE</a:t>
              </a:r>
              <a:endParaRPr lang="fr-FR" sz="2000" dirty="0"/>
            </a:p>
          </p:txBody>
        </p:sp>
      </p:grpSp>
      <p:sp>
        <p:nvSpPr>
          <p:cNvPr id="12" name="Ellipse 11"/>
          <p:cNvSpPr/>
          <p:nvPr/>
        </p:nvSpPr>
        <p:spPr>
          <a:xfrm>
            <a:off x="2369819" y="1672326"/>
            <a:ext cx="4404363" cy="3513349"/>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p:cNvSpPr/>
          <p:nvPr/>
        </p:nvSpPr>
        <p:spPr>
          <a:xfrm>
            <a:off x="3410857" y="2440215"/>
            <a:ext cx="2322286" cy="1977571"/>
          </a:xfrm>
          <a:prstGeom prst="ellipse">
            <a:avLst/>
          </a:prstGeom>
          <a:solidFill>
            <a:srgbClr val="953735"/>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effectLst>
                  <a:outerShdw blurRad="38100" dist="38100" dir="2700000" algn="tl">
                    <a:srgbClr val="000000">
                      <a:alpha val="43137"/>
                    </a:srgbClr>
                  </a:outerShdw>
                </a:effectLst>
              </a:rPr>
              <a:t>VILLE-CENTRE</a:t>
            </a:r>
            <a:endParaRPr lang="fr-FR" b="1" dirty="0">
              <a:effectLst>
                <a:outerShdw blurRad="38100" dist="38100" dir="2700000" algn="tl">
                  <a:srgbClr val="000000">
                    <a:alpha val="43137"/>
                  </a:srgbClr>
                </a:outerShdw>
              </a:effectLst>
            </a:endParaRPr>
          </a:p>
        </p:txBody>
      </p:sp>
      <p:grpSp>
        <p:nvGrpSpPr>
          <p:cNvPr id="31" name="Groupe 30"/>
          <p:cNvGrpSpPr/>
          <p:nvPr/>
        </p:nvGrpSpPr>
        <p:grpSpPr>
          <a:xfrm>
            <a:off x="5655760" y="1634123"/>
            <a:ext cx="3448800" cy="3589754"/>
            <a:chOff x="5655760" y="635000"/>
            <a:chExt cx="3448800" cy="3589754"/>
          </a:xfrm>
        </p:grpSpPr>
        <p:sp>
          <p:nvSpPr>
            <p:cNvPr id="6" name="Bulle rectangulaire 5"/>
            <p:cNvSpPr/>
            <p:nvPr/>
          </p:nvSpPr>
          <p:spPr>
            <a:xfrm>
              <a:off x="5655760" y="635000"/>
              <a:ext cx="3448800" cy="1245171"/>
            </a:xfrm>
            <a:prstGeom prst="rect">
              <a:avLst/>
            </a:prstGeom>
            <a:solidFill>
              <a:schemeClr val="accent2"/>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ACTIVITÉS DENSES ET VARIÉES  :</a:t>
              </a:r>
            </a:p>
            <a:p>
              <a:pPr marL="285750" indent="-285750" algn="ctr">
                <a:buFontTx/>
                <a:buChar char="-"/>
              </a:pPr>
              <a:r>
                <a:rPr lang="fr-FR" dirty="0" smtClean="0"/>
                <a:t>EMPLOIS,</a:t>
              </a:r>
            </a:p>
            <a:p>
              <a:pPr marL="285750" indent="-285750" algn="ctr">
                <a:buFontTx/>
                <a:buChar char="-"/>
              </a:pPr>
              <a:r>
                <a:rPr lang="fr-FR" dirty="0" smtClean="0"/>
                <a:t>COMMERCES,</a:t>
              </a:r>
            </a:p>
            <a:p>
              <a:pPr marL="285750" indent="-285750" algn="ctr">
                <a:buFontTx/>
                <a:buChar char="-"/>
              </a:pPr>
              <a:r>
                <a:rPr lang="fr-FR" dirty="0" smtClean="0"/>
                <a:t>CULTUREL.</a:t>
              </a:r>
              <a:endParaRPr lang="fr-FR" dirty="0"/>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0927" y="1890040"/>
              <a:ext cx="3438000" cy="2334714"/>
            </a:xfrm>
            <a:prstGeom prst="rect">
              <a:avLst/>
            </a:prstGeom>
            <a:ln>
              <a:solidFill>
                <a:schemeClr val="tx1"/>
              </a:solidFill>
            </a:ln>
          </p:spPr>
        </p:pic>
        <p:sp>
          <p:nvSpPr>
            <p:cNvPr id="11" name="ZoneTexte 10"/>
            <p:cNvSpPr txBox="1"/>
            <p:nvPr/>
          </p:nvSpPr>
          <p:spPr>
            <a:xfrm>
              <a:off x="5733143" y="3855422"/>
              <a:ext cx="3365784" cy="338554"/>
            </a:xfrm>
            <a:prstGeom prst="rect">
              <a:avLst/>
            </a:prstGeom>
            <a:noFill/>
          </p:spPr>
          <p:txBody>
            <a:bodyPr wrap="square" rtlCol="0">
              <a:spAutoFit/>
            </a:bodyPr>
            <a:lstStyle/>
            <a:p>
              <a:pPr algn="ctr"/>
              <a:r>
                <a:rPr lang="fr-FR" sz="1600" b="1" cap="small" dirty="0" smtClean="0">
                  <a:solidFill>
                    <a:sysClr val="windowText" lastClr="000000"/>
                  </a:solidFill>
                </a:rPr>
                <a:t>Nancy, opéra national de Lorraine</a:t>
              </a:r>
              <a:endParaRPr lang="fr-FR" sz="1600" b="1" cap="small" dirty="0">
                <a:solidFill>
                  <a:sysClr val="windowText" lastClr="000000"/>
                </a:solidFill>
              </a:endParaRPr>
            </a:p>
          </p:txBody>
        </p:sp>
      </p:grpSp>
      <p:sp>
        <p:nvSpPr>
          <p:cNvPr id="13" name="ZoneTexte 12"/>
          <p:cNvSpPr txBox="1"/>
          <p:nvPr/>
        </p:nvSpPr>
        <p:spPr>
          <a:xfrm>
            <a:off x="3601357" y="1806636"/>
            <a:ext cx="1941286" cy="714046"/>
          </a:xfrm>
          <a:prstGeom prst="rect">
            <a:avLst/>
          </a:prstGeom>
          <a:noFill/>
        </p:spPr>
        <p:txBody>
          <a:bodyPr wrap="none" rtlCol="0">
            <a:prstTxWarp prst="textChevron">
              <a:avLst/>
            </a:prstTxWarp>
            <a:spAutoFit/>
          </a:bodyPr>
          <a:lstStyle/>
          <a:p>
            <a:r>
              <a:rPr lang="fr-FR" dirty="0" smtClean="0"/>
              <a:t>BANLIEUES</a:t>
            </a:r>
            <a:endParaRPr lang="fr-FR" dirty="0"/>
          </a:p>
        </p:txBody>
      </p:sp>
      <p:sp>
        <p:nvSpPr>
          <p:cNvPr id="14" name="ZoneTexte 13"/>
          <p:cNvSpPr txBox="1"/>
          <p:nvPr/>
        </p:nvSpPr>
        <p:spPr>
          <a:xfrm>
            <a:off x="3601357" y="4451082"/>
            <a:ext cx="1941286" cy="714046"/>
          </a:xfrm>
          <a:prstGeom prst="rect">
            <a:avLst/>
          </a:prstGeom>
          <a:noFill/>
        </p:spPr>
        <p:txBody>
          <a:bodyPr wrap="none" rtlCol="0">
            <a:prstTxWarp prst="textChevronInverted">
              <a:avLst/>
            </a:prstTxWarp>
            <a:spAutoFit/>
          </a:bodyPr>
          <a:lstStyle/>
          <a:p>
            <a:r>
              <a:rPr lang="fr-FR" dirty="0" smtClean="0"/>
              <a:t>BANLIEUES</a:t>
            </a:r>
            <a:endParaRPr lang="fr-FR" dirty="0"/>
          </a:p>
        </p:txBody>
      </p:sp>
      <p:cxnSp>
        <p:nvCxnSpPr>
          <p:cNvPr id="33" name="Connecteur droit avec flèche 32"/>
          <p:cNvCxnSpPr/>
          <p:nvPr/>
        </p:nvCxnSpPr>
        <p:spPr>
          <a:xfrm>
            <a:off x="5058193" y="3967200"/>
            <a:ext cx="396000" cy="504000"/>
          </a:xfrm>
          <a:prstGeom prst="straightConnector1">
            <a:avLst/>
          </a:prstGeom>
          <a:ln>
            <a:solidFill>
              <a:srgbClr val="FFFF00"/>
            </a:solidFill>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35" name="Connecteur droit avec flèche 34"/>
          <p:cNvCxnSpPr/>
          <p:nvPr/>
        </p:nvCxnSpPr>
        <p:spPr>
          <a:xfrm flipH="1">
            <a:off x="5211805" y="2502219"/>
            <a:ext cx="396000" cy="504000"/>
          </a:xfrm>
          <a:prstGeom prst="straightConnector1">
            <a:avLst/>
          </a:prstGeom>
          <a:ln>
            <a:solidFill>
              <a:srgbClr val="FFFF00"/>
            </a:solidFill>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grpSp>
        <p:nvGrpSpPr>
          <p:cNvPr id="52" name="Grouper 51"/>
          <p:cNvGrpSpPr/>
          <p:nvPr/>
        </p:nvGrpSpPr>
        <p:grpSpPr>
          <a:xfrm rot="2756883">
            <a:off x="4973007" y="4368660"/>
            <a:ext cx="1845571" cy="695964"/>
            <a:chOff x="5437937" y="235857"/>
            <a:chExt cx="1845571" cy="695964"/>
          </a:xfrm>
        </p:grpSpPr>
        <p:cxnSp>
          <p:nvCxnSpPr>
            <p:cNvPr id="48" name="Connecteur droit avec flèche 47"/>
            <p:cNvCxnSpPr/>
            <p:nvPr/>
          </p:nvCxnSpPr>
          <p:spPr>
            <a:xfrm flipH="1">
              <a:off x="5437937" y="235857"/>
              <a:ext cx="1801064" cy="0"/>
            </a:xfrm>
            <a:prstGeom prst="straightConnector1">
              <a:avLst/>
            </a:prstGeom>
            <a:ln w="38100" cmpd="sng">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1" name="Connecteur droit avec flèche 50"/>
            <p:cNvCxnSpPr/>
            <p:nvPr/>
          </p:nvCxnSpPr>
          <p:spPr>
            <a:xfrm rot="15760922" flipH="1" flipV="1">
              <a:off x="6441148" y="89462"/>
              <a:ext cx="631457" cy="1053262"/>
            </a:xfrm>
            <a:prstGeom prst="straightConnector1">
              <a:avLst/>
            </a:prstGeom>
            <a:ln w="38100" cmpd="sng">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55" name="Grouper 54"/>
          <p:cNvGrpSpPr/>
          <p:nvPr/>
        </p:nvGrpSpPr>
        <p:grpSpPr>
          <a:xfrm rot="19914692">
            <a:off x="5189973" y="2730215"/>
            <a:ext cx="1845571" cy="695964"/>
            <a:chOff x="5437937" y="235857"/>
            <a:chExt cx="1845571" cy="695964"/>
          </a:xfrm>
        </p:grpSpPr>
        <p:cxnSp>
          <p:nvCxnSpPr>
            <p:cNvPr id="56" name="Connecteur droit avec flèche 55"/>
            <p:cNvCxnSpPr/>
            <p:nvPr/>
          </p:nvCxnSpPr>
          <p:spPr>
            <a:xfrm flipH="1">
              <a:off x="5437937" y="235857"/>
              <a:ext cx="1801064" cy="0"/>
            </a:xfrm>
            <a:prstGeom prst="straightConnector1">
              <a:avLst/>
            </a:prstGeom>
            <a:ln w="38100" cmpd="sng">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p:nvPr/>
          </p:nvCxnSpPr>
          <p:spPr>
            <a:xfrm rot="15760922" flipH="1" flipV="1">
              <a:off x="6441148" y="89462"/>
              <a:ext cx="631457" cy="1053262"/>
            </a:xfrm>
            <a:prstGeom prst="straightConnector1">
              <a:avLst/>
            </a:prstGeom>
            <a:ln w="38100" cmpd="sng">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60" name="Grouper 59"/>
          <p:cNvGrpSpPr/>
          <p:nvPr/>
        </p:nvGrpSpPr>
        <p:grpSpPr>
          <a:xfrm rot="11972414">
            <a:off x="2200656" y="2667804"/>
            <a:ext cx="1845571" cy="695964"/>
            <a:chOff x="5437937" y="235857"/>
            <a:chExt cx="1845571" cy="695964"/>
          </a:xfrm>
        </p:grpSpPr>
        <p:cxnSp>
          <p:nvCxnSpPr>
            <p:cNvPr id="61" name="Connecteur droit avec flèche 60"/>
            <p:cNvCxnSpPr/>
            <p:nvPr/>
          </p:nvCxnSpPr>
          <p:spPr>
            <a:xfrm flipH="1">
              <a:off x="5437937" y="235857"/>
              <a:ext cx="1801064" cy="0"/>
            </a:xfrm>
            <a:prstGeom prst="straightConnector1">
              <a:avLst/>
            </a:prstGeom>
            <a:ln w="38100" cmpd="sng">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2" name="Connecteur droit avec flèche 61"/>
            <p:cNvCxnSpPr/>
            <p:nvPr/>
          </p:nvCxnSpPr>
          <p:spPr>
            <a:xfrm rot="15760922" flipH="1" flipV="1">
              <a:off x="6441148" y="89462"/>
              <a:ext cx="631457" cy="1053262"/>
            </a:xfrm>
            <a:prstGeom prst="straightConnector1">
              <a:avLst/>
            </a:prstGeom>
            <a:ln w="38100" cmpd="sng">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3" name="Flèche en arc 2"/>
          <p:cNvSpPr/>
          <p:nvPr/>
        </p:nvSpPr>
        <p:spPr>
          <a:xfrm>
            <a:off x="5194110" y="3078507"/>
            <a:ext cx="495082" cy="700985"/>
          </a:xfrm>
          <a:prstGeom prst="circularArrow">
            <a:avLst>
              <a:gd name="adj1" fmla="val 12500"/>
              <a:gd name="adj2" fmla="val 1142319"/>
              <a:gd name="adj3" fmla="val 20457681"/>
              <a:gd name="adj4" fmla="val 4030483"/>
              <a:gd name="adj5" fmla="val 12500"/>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nvGrpSpPr>
          <p:cNvPr id="4" name="Groupe 3"/>
          <p:cNvGrpSpPr/>
          <p:nvPr/>
        </p:nvGrpSpPr>
        <p:grpSpPr>
          <a:xfrm>
            <a:off x="19953" y="1563232"/>
            <a:ext cx="3459231" cy="3731536"/>
            <a:chOff x="-2251080" y="1284787"/>
            <a:chExt cx="3459231" cy="3731536"/>
          </a:xfrm>
        </p:grpSpPr>
        <p:pic>
          <p:nvPicPr>
            <p:cNvPr id="8" name="Image 7"/>
            <p:cNvPicPr>
              <a:picLocks noChangeAspect="1"/>
            </p:cNvPicPr>
            <p:nvPr/>
          </p:nvPicPr>
          <p:blipFill rotWithShape="1">
            <a:blip r:embed="rId3" cstate="email">
              <a:extLst>
                <a:ext uri="{28A0092B-C50C-407E-A947-70E740481C1C}">
                  <a14:useLocalDpi xmlns:a14="http://schemas.microsoft.com/office/drawing/2010/main"/>
                </a:ext>
              </a:extLst>
            </a:blip>
            <a:srcRect r="2844" b="5503"/>
            <a:stretch/>
          </p:blipFill>
          <p:spPr>
            <a:xfrm>
              <a:off x="-2233140" y="1329839"/>
              <a:ext cx="3436257" cy="2360963"/>
            </a:xfrm>
            <a:prstGeom prst="rect">
              <a:avLst/>
            </a:prstGeom>
            <a:ln>
              <a:solidFill>
                <a:schemeClr val="tx1"/>
              </a:solidFill>
            </a:ln>
          </p:spPr>
        </p:pic>
        <p:sp>
          <p:nvSpPr>
            <p:cNvPr id="9" name="ZoneTexte 8"/>
            <p:cNvSpPr txBox="1"/>
            <p:nvPr/>
          </p:nvSpPr>
          <p:spPr>
            <a:xfrm>
              <a:off x="-2251080" y="1284787"/>
              <a:ext cx="2057486" cy="338554"/>
            </a:xfrm>
            <a:prstGeom prst="rect">
              <a:avLst/>
            </a:prstGeom>
            <a:noFill/>
          </p:spPr>
          <p:txBody>
            <a:bodyPr wrap="none" rtlCol="0">
              <a:spAutoFit/>
            </a:bodyPr>
            <a:lstStyle/>
            <a:p>
              <a:r>
                <a:rPr lang="fr-FR" sz="1600" b="1" cap="small" dirty="0" smtClean="0"/>
                <a:t>Nancy, place Stanislas</a:t>
              </a:r>
              <a:endParaRPr lang="fr-FR" sz="1600" b="1" cap="small" dirty="0"/>
            </a:p>
          </p:txBody>
        </p:sp>
        <p:sp>
          <p:nvSpPr>
            <p:cNvPr id="7" name="Bulle rectangulaire 6"/>
            <p:cNvSpPr/>
            <p:nvPr/>
          </p:nvSpPr>
          <p:spPr>
            <a:xfrm flipH="1">
              <a:off x="-2240649" y="3696893"/>
              <a:ext cx="3448800" cy="1319430"/>
            </a:xfrm>
            <a:prstGeom prst="rect">
              <a:avLst/>
            </a:prstGeom>
            <a:solidFill>
              <a:schemeClr val="accent2"/>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MORPHOLOGIE :</a:t>
              </a:r>
            </a:p>
            <a:p>
              <a:pPr marL="285750" indent="-285750" algn="ctr">
                <a:buFontTx/>
                <a:buChar char="-"/>
              </a:pPr>
              <a:r>
                <a:rPr lang="fr-FR" dirty="0" smtClean="0"/>
                <a:t>CENTRE HISTORIQUE</a:t>
              </a:r>
            </a:p>
            <a:p>
              <a:pPr marL="285750" indent="-285750" algn="ctr">
                <a:buFontTx/>
                <a:buChar char="-"/>
              </a:pPr>
              <a:r>
                <a:rPr lang="fr-FR" dirty="0" smtClean="0"/>
                <a:t>FORTE DENSITÉ DU BÂTI</a:t>
              </a:r>
            </a:p>
            <a:p>
              <a:pPr marL="285750" indent="-285750" algn="ctr">
                <a:buFontTx/>
                <a:buChar char="-"/>
              </a:pPr>
              <a:r>
                <a:rPr lang="fr-FR" dirty="0" smtClean="0"/>
                <a:t>TRANSPORTS EN COMMUN</a:t>
              </a:r>
            </a:p>
          </p:txBody>
        </p:sp>
      </p:grpSp>
      <p:pic>
        <p:nvPicPr>
          <p:cNvPr id="2" name="Image 1"/>
          <p:cNvPicPr>
            <a:picLocks noChangeAspect="1"/>
          </p:cNvPicPr>
          <p:nvPr/>
        </p:nvPicPr>
        <p:blipFill rotWithShape="1">
          <a:blip r:embed="rId4"/>
          <a:srcRect b="15667"/>
          <a:stretch/>
        </p:blipFill>
        <p:spPr>
          <a:xfrm>
            <a:off x="416474" y="5223877"/>
            <a:ext cx="2679094" cy="1503494"/>
          </a:xfrm>
          <a:prstGeom prst="rect">
            <a:avLst/>
          </a:prstGeom>
          <a:ln>
            <a:solidFill>
              <a:schemeClr val="tx1"/>
            </a:solidFill>
          </a:ln>
        </p:spPr>
      </p:pic>
      <p:grpSp>
        <p:nvGrpSpPr>
          <p:cNvPr id="36" name="Groupe 35"/>
          <p:cNvGrpSpPr/>
          <p:nvPr/>
        </p:nvGrpSpPr>
        <p:grpSpPr>
          <a:xfrm>
            <a:off x="17321" y="284131"/>
            <a:ext cx="3450199" cy="6289738"/>
            <a:chOff x="-3640213" y="90581"/>
            <a:chExt cx="3450199" cy="6289738"/>
          </a:xfrm>
        </p:grpSpPr>
        <p:pic>
          <p:nvPicPr>
            <p:cNvPr id="19" name="Image 18"/>
            <p:cNvPicPr>
              <a:picLocks noChangeAspect="1"/>
            </p:cNvPicPr>
            <p:nvPr/>
          </p:nvPicPr>
          <p:blipFill rotWithShape="1">
            <a:blip r:embed="rId5" cstate="email">
              <a:extLst>
                <a:ext uri="{28A0092B-C50C-407E-A947-70E740481C1C}">
                  <a14:useLocalDpi xmlns:a14="http://schemas.microsoft.com/office/drawing/2010/main"/>
                </a:ext>
              </a:extLst>
            </a:blip>
            <a:srcRect t="19060"/>
            <a:stretch/>
          </p:blipFill>
          <p:spPr>
            <a:xfrm>
              <a:off x="-3617214" y="4254762"/>
              <a:ext cx="3427200" cy="2125557"/>
            </a:xfrm>
            <a:prstGeom prst="rect">
              <a:avLst/>
            </a:prstGeom>
            <a:ln>
              <a:solidFill>
                <a:schemeClr val="tx1"/>
              </a:solidFill>
            </a:ln>
          </p:spPr>
        </p:pic>
        <p:sp>
          <p:nvSpPr>
            <p:cNvPr id="20" name="ZoneTexte 19"/>
            <p:cNvSpPr txBox="1"/>
            <p:nvPr/>
          </p:nvSpPr>
          <p:spPr>
            <a:xfrm>
              <a:off x="-3630277" y="4266416"/>
              <a:ext cx="3049937" cy="338554"/>
            </a:xfrm>
            <a:prstGeom prst="rect">
              <a:avLst/>
            </a:prstGeom>
            <a:noFill/>
          </p:spPr>
          <p:txBody>
            <a:bodyPr wrap="none" rtlCol="0">
              <a:spAutoFit/>
            </a:bodyPr>
            <a:lstStyle/>
            <a:p>
              <a:r>
                <a:rPr lang="fr-FR" sz="1600" b="1" cap="small" dirty="0" smtClean="0"/>
                <a:t>Futur immeuble de standing, Laxou</a:t>
              </a:r>
              <a:endParaRPr lang="fr-FR" sz="1600" b="1" cap="small" dirty="0"/>
            </a:p>
          </p:txBody>
        </p:sp>
        <p:pic>
          <p:nvPicPr>
            <p:cNvPr id="15" name="Imag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7214" y="1806636"/>
              <a:ext cx="3427200" cy="2448126"/>
            </a:xfrm>
            <a:prstGeom prst="rect">
              <a:avLst/>
            </a:prstGeom>
            <a:ln>
              <a:solidFill>
                <a:schemeClr val="tx1"/>
              </a:solidFill>
            </a:ln>
          </p:spPr>
        </p:pic>
        <p:sp>
          <p:nvSpPr>
            <p:cNvPr id="18" name="ZoneTexte 17"/>
            <p:cNvSpPr txBox="1"/>
            <p:nvPr/>
          </p:nvSpPr>
          <p:spPr>
            <a:xfrm>
              <a:off x="-3640213" y="1791713"/>
              <a:ext cx="2741776" cy="338554"/>
            </a:xfrm>
            <a:prstGeom prst="rect">
              <a:avLst/>
            </a:prstGeom>
            <a:noFill/>
          </p:spPr>
          <p:txBody>
            <a:bodyPr wrap="none" rtlCol="0">
              <a:spAutoFit/>
            </a:bodyPr>
            <a:lstStyle/>
            <a:p>
              <a:r>
                <a:rPr lang="fr-FR" sz="1600" b="1" cap="small" dirty="0" err="1" smtClean="0"/>
                <a:t>Vandoeuvre</a:t>
              </a:r>
              <a:r>
                <a:rPr lang="fr-FR" sz="1600" b="1" cap="small" dirty="0" smtClean="0"/>
                <a:t>, banlieue de Nancy</a:t>
              </a:r>
              <a:endParaRPr lang="fr-FR" sz="1600" b="1" cap="small" dirty="0"/>
            </a:p>
          </p:txBody>
        </p:sp>
        <p:sp>
          <p:nvSpPr>
            <p:cNvPr id="16" name="Bulle rectangulaire 15"/>
            <p:cNvSpPr/>
            <p:nvPr/>
          </p:nvSpPr>
          <p:spPr>
            <a:xfrm>
              <a:off x="-3630277" y="90581"/>
              <a:ext cx="3433723" cy="1716055"/>
            </a:xfrm>
            <a:prstGeom prst="rect">
              <a:avLst/>
            </a:prstGeom>
            <a:solidFill>
              <a:schemeClr val="accent6">
                <a:lumMod val="40000"/>
                <a:lumOff val="60000"/>
              </a:schemeClr>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MORPHOLOGIES :</a:t>
              </a:r>
            </a:p>
            <a:p>
              <a:pPr algn="ctr"/>
              <a:r>
                <a:rPr lang="fr-FR" dirty="0">
                  <a:solidFill>
                    <a:srgbClr val="000000"/>
                  </a:solidFill>
                </a:rPr>
                <a:t>COMMUNES « DORTOIRS </a:t>
              </a:r>
              <a:r>
                <a:rPr lang="fr-FR" dirty="0" smtClean="0">
                  <a:solidFill>
                    <a:srgbClr val="000000"/>
                  </a:solidFill>
                </a:rPr>
                <a:t>»</a:t>
              </a:r>
            </a:p>
            <a:p>
              <a:pPr algn="ctr"/>
              <a:r>
                <a:rPr lang="fr-FR" dirty="0" smtClean="0">
                  <a:solidFill>
                    <a:srgbClr val="000000"/>
                  </a:solidFill>
                </a:rPr>
                <a:t>HABITAT TRÈS DENSE :</a:t>
              </a:r>
              <a:endParaRPr lang="fr-FR" dirty="0">
                <a:solidFill>
                  <a:srgbClr val="000000"/>
                </a:solidFill>
              </a:endParaRPr>
            </a:p>
            <a:p>
              <a:pPr marL="285750" indent="-285750" algn="ctr">
                <a:buFontTx/>
                <a:buChar char="-"/>
              </a:pPr>
              <a:r>
                <a:rPr lang="fr-FR" dirty="0" smtClean="0">
                  <a:solidFill>
                    <a:schemeClr val="tx1"/>
                  </a:solidFill>
                </a:rPr>
                <a:t>QUARTIERS HLM</a:t>
              </a:r>
            </a:p>
            <a:p>
              <a:pPr marL="285750" indent="-285750" algn="ctr">
                <a:buFontTx/>
                <a:buChar char="-"/>
              </a:pPr>
              <a:r>
                <a:rPr lang="fr-FR" dirty="0" smtClean="0">
                  <a:solidFill>
                    <a:schemeClr val="tx1"/>
                  </a:solidFill>
                </a:rPr>
                <a:t>IMMEUBLES DE STANDING</a:t>
              </a:r>
            </a:p>
            <a:p>
              <a:pPr marL="285750" indent="-285750" algn="ctr">
                <a:buFontTx/>
                <a:buChar char="-"/>
              </a:pPr>
              <a:r>
                <a:rPr lang="fr-FR" dirty="0" smtClean="0">
                  <a:solidFill>
                    <a:schemeClr val="tx1"/>
                  </a:solidFill>
                </a:rPr>
                <a:t>MAISONS DE VILLE</a:t>
              </a:r>
            </a:p>
          </p:txBody>
        </p:sp>
      </p:grpSp>
      <p:grpSp>
        <p:nvGrpSpPr>
          <p:cNvPr id="37" name="Groupe 36"/>
          <p:cNvGrpSpPr/>
          <p:nvPr/>
        </p:nvGrpSpPr>
        <p:grpSpPr>
          <a:xfrm>
            <a:off x="5684006" y="1026866"/>
            <a:ext cx="3420554" cy="4804269"/>
            <a:chOff x="-3971279" y="901731"/>
            <a:chExt cx="3420554" cy="4804269"/>
          </a:xfrm>
        </p:grpSpPr>
        <p:pic>
          <p:nvPicPr>
            <p:cNvPr id="25" name="Image 24" descr="Capture d’écran 2016-05-05 à 19.33.20.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1277" y="901731"/>
              <a:ext cx="3420552" cy="2527269"/>
            </a:xfrm>
            <a:prstGeom prst="rect">
              <a:avLst/>
            </a:prstGeom>
            <a:ln>
              <a:solidFill>
                <a:schemeClr val="tx1"/>
              </a:solidFill>
            </a:ln>
          </p:spPr>
        </p:pic>
        <p:sp>
          <p:nvSpPr>
            <p:cNvPr id="26" name="ZoneTexte 25"/>
            <p:cNvSpPr txBox="1"/>
            <p:nvPr/>
          </p:nvSpPr>
          <p:spPr>
            <a:xfrm>
              <a:off x="-2521434" y="940920"/>
              <a:ext cx="1905393" cy="338554"/>
            </a:xfrm>
            <a:prstGeom prst="rect">
              <a:avLst/>
            </a:prstGeom>
            <a:solidFill>
              <a:schemeClr val="bg2"/>
            </a:solidFill>
          </p:spPr>
          <p:txBody>
            <a:bodyPr wrap="none" rtlCol="0">
              <a:spAutoFit/>
            </a:bodyPr>
            <a:lstStyle/>
            <a:p>
              <a:r>
                <a:rPr lang="fr-FR" sz="1600" b="1" cap="small" dirty="0" smtClean="0"/>
                <a:t>IUT Villers les Nancy</a:t>
              </a:r>
              <a:endParaRPr lang="fr-FR" sz="1600" b="1" cap="small" dirty="0"/>
            </a:p>
          </p:txBody>
        </p:sp>
        <p:sp>
          <p:nvSpPr>
            <p:cNvPr id="17" name="Bulle rectangulaire 16"/>
            <p:cNvSpPr/>
            <p:nvPr/>
          </p:nvSpPr>
          <p:spPr>
            <a:xfrm>
              <a:off x="-3971279" y="3443403"/>
              <a:ext cx="3420553" cy="2262597"/>
            </a:xfrm>
            <a:prstGeom prst="rect">
              <a:avLst/>
            </a:prstGeom>
            <a:solidFill>
              <a:schemeClr val="accent6">
                <a:lumMod val="40000"/>
                <a:lumOff val="60000"/>
              </a:schemeClr>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000000"/>
                  </a:solidFill>
                </a:rPr>
                <a:t>ACTIVITÉS CONSOMMATRICES D’ESPACE :</a:t>
              </a:r>
            </a:p>
            <a:p>
              <a:pPr marL="285750" indent="-285750" algn="ctr">
                <a:buFontTx/>
                <a:buChar char="-"/>
              </a:pPr>
              <a:r>
                <a:rPr lang="fr-FR" dirty="0" smtClean="0">
                  <a:solidFill>
                    <a:srgbClr val="000000"/>
                  </a:solidFill>
                </a:rPr>
                <a:t>CENTRES COMMERCIAUX</a:t>
              </a:r>
            </a:p>
            <a:p>
              <a:pPr marL="285750" indent="-285750" algn="ctr">
                <a:buFontTx/>
                <a:buChar char="-"/>
              </a:pPr>
              <a:r>
                <a:rPr lang="fr-FR" dirty="0" smtClean="0">
                  <a:solidFill>
                    <a:srgbClr val="000000"/>
                  </a:solidFill>
                </a:rPr>
                <a:t>INFRASTRUCTURES SPORTIVES</a:t>
              </a:r>
            </a:p>
            <a:p>
              <a:pPr marL="285750" indent="-285750" algn="ctr">
                <a:buFontTx/>
                <a:buChar char="-"/>
              </a:pPr>
              <a:r>
                <a:rPr lang="fr-FR" dirty="0" smtClean="0">
                  <a:solidFill>
                    <a:srgbClr val="000000"/>
                  </a:solidFill>
                </a:rPr>
                <a:t>FORTE EMPRISE DES INFRASTRUCTURES DE TRANSPORT (INDIVIDUELLES ET EN COMMUN)</a:t>
              </a:r>
            </a:p>
          </p:txBody>
        </p:sp>
      </p:grpSp>
      <p:cxnSp>
        <p:nvCxnSpPr>
          <p:cNvPr id="34" name="Connecteur droit avec flèche 33"/>
          <p:cNvCxnSpPr/>
          <p:nvPr/>
        </p:nvCxnSpPr>
        <p:spPr>
          <a:xfrm flipV="1">
            <a:off x="3708000" y="3966177"/>
            <a:ext cx="360000" cy="432000"/>
          </a:xfrm>
          <a:prstGeom prst="straightConnector1">
            <a:avLst/>
          </a:prstGeom>
          <a:ln>
            <a:solidFill>
              <a:srgbClr val="FFFF00"/>
            </a:solidFill>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32" name="Connecteur droit avec flèche 31"/>
          <p:cNvCxnSpPr/>
          <p:nvPr/>
        </p:nvCxnSpPr>
        <p:spPr>
          <a:xfrm>
            <a:off x="3510812" y="2496889"/>
            <a:ext cx="394376" cy="504000"/>
          </a:xfrm>
          <a:prstGeom prst="straightConnector1">
            <a:avLst/>
          </a:prstGeom>
          <a:ln>
            <a:solidFill>
              <a:srgbClr val="FFFF00"/>
            </a:solidFill>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grpSp>
        <p:nvGrpSpPr>
          <p:cNvPr id="59" name="Groupe 58"/>
          <p:cNvGrpSpPr/>
          <p:nvPr/>
        </p:nvGrpSpPr>
        <p:grpSpPr>
          <a:xfrm>
            <a:off x="27257" y="1585802"/>
            <a:ext cx="3425863" cy="4330305"/>
            <a:chOff x="-3578091" y="2163659"/>
            <a:chExt cx="3425863" cy="4330305"/>
          </a:xfrm>
        </p:grpSpPr>
        <p:sp>
          <p:nvSpPr>
            <p:cNvPr id="39" name="Bulle rectangulaire 38"/>
            <p:cNvSpPr/>
            <p:nvPr/>
          </p:nvSpPr>
          <p:spPr>
            <a:xfrm>
              <a:off x="-3578091" y="4492871"/>
              <a:ext cx="3420660" cy="2001093"/>
            </a:xfrm>
            <a:prstGeom prst="rect">
              <a:avLst/>
            </a:prstGeom>
            <a:solidFill>
              <a:srgbClr val="9BBB59"/>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MORPHOLOGIE : </a:t>
              </a:r>
            </a:p>
            <a:p>
              <a:pPr algn="ctr"/>
              <a:r>
                <a:rPr lang="fr-FR" dirty="0" smtClean="0"/>
                <a:t>HABITAT INDIVIDUEL :</a:t>
              </a:r>
            </a:p>
            <a:p>
              <a:pPr marL="11113" indent="-11113" algn="ctr">
                <a:buFontTx/>
                <a:buChar char="-"/>
              </a:pPr>
              <a:r>
                <a:rPr lang="fr-FR" dirty="0" smtClean="0"/>
                <a:t> VILLAGES ANCIENS</a:t>
              </a:r>
            </a:p>
            <a:p>
              <a:pPr marL="11113" indent="-11113" algn="ctr">
                <a:buFontTx/>
                <a:buChar char="-"/>
              </a:pPr>
              <a:r>
                <a:rPr lang="fr-FR" dirty="0" smtClean="0"/>
                <a:t> NOUVEAUX LOTISSEMENTS</a:t>
              </a:r>
            </a:p>
            <a:p>
              <a:pPr marL="11113" indent="-11113" algn="ctr">
                <a:buFontTx/>
                <a:buChar char="-"/>
              </a:pPr>
              <a:r>
                <a:rPr lang="fr-FR" dirty="0" smtClean="0"/>
                <a:t> INFRASTRUCTURES ROUTIÈRES RÉNOVÉES.</a:t>
              </a:r>
              <a:endParaRPr lang="fr-FR" dirty="0"/>
            </a:p>
          </p:txBody>
        </p:sp>
        <p:pic>
          <p:nvPicPr>
            <p:cNvPr id="44" name="Image 43" descr="Capture d’écran 2016-05-05 à 20.09.02.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5028" y="2163659"/>
              <a:ext cx="3412800" cy="2328042"/>
            </a:xfrm>
            <a:prstGeom prst="rect">
              <a:avLst/>
            </a:prstGeom>
            <a:ln>
              <a:solidFill>
                <a:schemeClr val="tx1"/>
              </a:solidFill>
            </a:ln>
          </p:spPr>
        </p:pic>
        <p:sp>
          <p:nvSpPr>
            <p:cNvPr id="45" name="ZoneTexte 44"/>
            <p:cNvSpPr txBox="1"/>
            <p:nvPr/>
          </p:nvSpPr>
          <p:spPr>
            <a:xfrm>
              <a:off x="-3512775" y="2197017"/>
              <a:ext cx="3042513" cy="584775"/>
            </a:xfrm>
            <a:prstGeom prst="rect">
              <a:avLst/>
            </a:prstGeom>
            <a:solidFill>
              <a:schemeClr val="bg2"/>
            </a:solidFill>
          </p:spPr>
          <p:txBody>
            <a:bodyPr wrap="square" rtlCol="0">
              <a:spAutoFit/>
            </a:bodyPr>
            <a:lstStyle/>
            <a:p>
              <a:pPr algn="ctr"/>
              <a:r>
                <a:rPr lang="fr-FR" sz="1600" b="1" cap="small" dirty="0" smtClean="0"/>
                <a:t>Lotissement l’orée du bois, </a:t>
              </a:r>
              <a:r>
                <a:rPr lang="fr-FR" sz="1600" b="1" cap="small" dirty="0" err="1"/>
                <a:t>F</a:t>
              </a:r>
              <a:r>
                <a:rPr lang="fr-FR" sz="1600" b="1" cap="small" dirty="0" err="1" smtClean="0"/>
                <a:t>léville</a:t>
              </a:r>
              <a:r>
                <a:rPr lang="fr-FR" sz="1600" b="1" cap="small" dirty="0" smtClean="0"/>
                <a:t>-devant-Nancy</a:t>
              </a:r>
              <a:endParaRPr lang="fr-FR" sz="1600" b="1" cap="small" dirty="0"/>
            </a:p>
          </p:txBody>
        </p:sp>
      </p:grpSp>
      <p:grpSp>
        <p:nvGrpSpPr>
          <p:cNvPr id="63" name="Groupe 62"/>
          <p:cNvGrpSpPr/>
          <p:nvPr/>
        </p:nvGrpSpPr>
        <p:grpSpPr>
          <a:xfrm>
            <a:off x="5676128" y="2012300"/>
            <a:ext cx="3407598" cy="4771754"/>
            <a:chOff x="-3551966" y="2974521"/>
            <a:chExt cx="3407598" cy="4771754"/>
          </a:xfrm>
        </p:grpSpPr>
        <p:sp>
          <p:nvSpPr>
            <p:cNvPr id="40" name="Bulle rectangulaire 39"/>
            <p:cNvSpPr/>
            <p:nvPr/>
          </p:nvSpPr>
          <p:spPr>
            <a:xfrm>
              <a:off x="-3551966" y="5294769"/>
              <a:ext cx="3407597" cy="2451506"/>
            </a:xfrm>
            <a:prstGeom prst="rect">
              <a:avLst/>
            </a:prstGeom>
            <a:solidFill>
              <a:srgbClr val="9BBB59"/>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ACTIVITÉS :</a:t>
              </a:r>
            </a:p>
            <a:p>
              <a:pPr marL="285750" indent="-285750" algn="ctr">
                <a:buFontTx/>
                <a:buChar char="-"/>
              </a:pPr>
              <a:r>
                <a:rPr lang="fr-FR" dirty="0" smtClean="0"/>
                <a:t>RÉSIDENTIELLE</a:t>
              </a:r>
            </a:p>
            <a:p>
              <a:pPr marL="285750" indent="-285750" algn="ctr">
                <a:buFontTx/>
                <a:buChar char="-"/>
              </a:pPr>
              <a:r>
                <a:rPr lang="fr-FR" dirty="0" smtClean="0"/>
                <a:t>ZONES D’ACTIVITÉS</a:t>
              </a:r>
            </a:p>
            <a:p>
              <a:pPr marL="285750" indent="-285750" algn="ctr">
                <a:buFontTx/>
                <a:buChar char="-"/>
              </a:pPr>
              <a:r>
                <a:rPr lang="fr-FR" dirty="0" smtClean="0"/>
                <a:t>AGRICULTURE</a:t>
              </a:r>
            </a:p>
            <a:p>
              <a:pPr marL="285750" indent="-285750" algn="ctr">
                <a:buFontTx/>
                <a:buChar char="-"/>
              </a:pPr>
              <a:r>
                <a:rPr lang="fr-FR" dirty="0" smtClean="0"/>
                <a:t>ESPACES NATURELS PRÉSERVÉS</a:t>
              </a:r>
            </a:p>
            <a:p>
              <a:pPr marL="285750" indent="-285750" algn="ctr">
                <a:buFontTx/>
                <a:buChar char="-"/>
              </a:pPr>
              <a:r>
                <a:rPr lang="fr-FR" dirty="0" smtClean="0"/>
                <a:t>TOURISME VERT</a:t>
              </a:r>
              <a:endParaRPr lang="fr-FR" dirty="0"/>
            </a:p>
            <a:p>
              <a:pPr algn="ctr"/>
              <a:r>
                <a:rPr lang="fr-FR" dirty="0" smtClean="0"/>
                <a:t>MOBILITÉ BASÉE SUR L’AUTOMOBILE.</a:t>
              </a:r>
            </a:p>
          </p:txBody>
        </p:sp>
        <p:pic>
          <p:nvPicPr>
            <p:cNvPr id="41" name="Image 4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38902" y="3006219"/>
              <a:ext cx="3394534" cy="2305295"/>
            </a:xfrm>
            <a:prstGeom prst="rect">
              <a:avLst/>
            </a:prstGeom>
            <a:ln>
              <a:solidFill>
                <a:schemeClr val="tx1"/>
              </a:solidFill>
            </a:ln>
          </p:spPr>
        </p:pic>
        <p:sp>
          <p:nvSpPr>
            <p:cNvPr id="42" name="Rectangle 41"/>
            <p:cNvSpPr/>
            <p:nvPr/>
          </p:nvSpPr>
          <p:spPr>
            <a:xfrm>
              <a:off x="-3551966" y="2974521"/>
              <a:ext cx="3343608" cy="338554"/>
            </a:xfrm>
            <a:prstGeom prst="rect">
              <a:avLst/>
            </a:prstGeom>
          </p:spPr>
          <p:txBody>
            <a:bodyPr wrap="none">
              <a:spAutoFit/>
            </a:bodyPr>
            <a:lstStyle/>
            <a:p>
              <a:r>
                <a:rPr lang="fr-FR" sz="1600" b="1" cap="small" dirty="0">
                  <a:solidFill>
                    <a:schemeClr val="bg2"/>
                  </a:solidFill>
                </a:rPr>
                <a:t>ZA Porte Sud Heillecourt-</a:t>
              </a:r>
              <a:r>
                <a:rPr lang="fr-FR" sz="1600" b="1" cap="small" dirty="0" err="1">
                  <a:solidFill>
                    <a:schemeClr val="bg2"/>
                  </a:solidFill>
                </a:rPr>
                <a:t>Houdemont</a:t>
              </a:r>
              <a:endParaRPr lang="fr-FR" sz="1600" b="1" cap="small" dirty="0">
                <a:solidFill>
                  <a:schemeClr val="bg2"/>
                </a:solidFill>
              </a:endParaRPr>
            </a:p>
          </p:txBody>
        </p:sp>
      </p:grpSp>
    </p:spTree>
    <p:extLst>
      <p:ext uri="{BB962C8B-B14F-4D97-AF65-F5344CB8AC3E}">
        <p14:creationId xmlns:p14="http://schemas.microsoft.com/office/powerpoint/2010/main" val="11573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edge">
                                      <p:cBhvr>
                                        <p:cTn id="24" dur="2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10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75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7"/>
                                        </p:tgtEl>
                                      </p:cBhvr>
                                    </p:animEffect>
                                    <p:set>
                                      <p:cBhvr>
                                        <p:cTn id="64" dur="1" fill="hold">
                                          <p:stCondLst>
                                            <p:cond delay="499"/>
                                          </p:stCondLst>
                                        </p:cTn>
                                        <p:tgtEl>
                                          <p:spTgt spid="3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outHorizontal)">
                                      <p:cBhvr>
                                        <p:cTn id="69" dur="750"/>
                                        <p:tgtEl>
                                          <p:spTgt spid="32"/>
                                        </p:tgtEl>
                                      </p:cBhvr>
                                    </p:animEffect>
                                  </p:childTnLst>
                                </p:cTn>
                              </p:par>
                              <p:par>
                                <p:cTn id="70" presetID="16" presetClass="entr" presetSubtype="42"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outHorizontal)">
                                      <p:cBhvr>
                                        <p:cTn id="72" dur="750"/>
                                        <p:tgtEl>
                                          <p:spTgt spid="35"/>
                                        </p:tgtEl>
                                      </p:cBhvr>
                                    </p:animEffect>
                                  </p:childTnLst>
                                </p:cTn>
                              </p:par>
                              <p:par>
                                <p:cTn id="73" presetID="16" presetClass="entr" presetSubtype="42"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outHorizontal)">
                                      <p:cBhvr>
                                        <p:cTn id="75" dur="750"/>
                                        <p:tgtEl>
                                          <p:spTgt spid="34"/>
                                        </p:tgtEl>
                                      </p:cBhvr>
                                    </p:animEffect>
                                  </p:childTnLst>
                                </p:cTn>
                              </p:par>
                              <p:par>
                                <p:cTn id="76" presetID="16" presetClass="entr" presetSubtype="42"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outHorizontal)">
                                      <p:cBhvr>
                                        <p:cTn id="78" dur="75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circle(in)">
                                      <p:cBhvr>
                                        <p:cTn id="83" dur="20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heel(1)">
                                      <p:cBhvr>
                                        <p:cTn id="88" dur="20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wipe(up)">
                                      <p:cBhvr>
                                        <p:cTn id="93" dur="750"/>
                                        <p:tgtEl>
                                          <p:spTgt spid="5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down)">
                                      <p:cBhvr>
                                        <p:cTn id="98" dur="75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59"/>
                                        </p:tgtEl>
                                      </p:cBhvr>
                                    </p:animEffect>
                                    <p:set>
                                      <p:cBhvr>
                                        <p:cTn id="103" dur="1" fill="hold">
                                          <p:stCondLst>
                                            <p:cond delay="499"/>
                                          </p:stCondLst>
                                        </p:cTn>
                                        <p:tgtEl>
                                          <p:spTgt spid="5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3"/>
                                        </p:tgtEl>
                                      </p:cBhvr>
                                    </p:animEffect>
                                    <p:set>
                                      <p:cBhvr>
                                        <p:cTn id="106" dur="1" fill="hold">
                                          <p:stCondLst>
                                            <p:cond delay="499"/>
                                          </p:stCondLst>
                                        </p:cTn>
                                        <p:tgtEl>
                                          <p:spTgt spid="6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right)">
                                      <p:cBhvr>
                                        <p:cTn id="111" dur="1000"/>
                                        <p:tgtEl>
                                          <p:spTgt spid="5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1000"/>
                                        <p:tgtEl>
                                          <p:spTgt spid="5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wipe(left)">
                                      <p:cBhvr>
                                        <p:cTn id="1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3" grpId="0"/>
      <p:bldP spid="14"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BEBA8EAE-BF5A-486C-A8C5-ECC9F3942E4B}">
                <a14:imgProps xmlns:a14="http://schemas.microsoft.com/office/drawing/2010/main">
                  <a14:imgLayer r:embed="rId3">
                    <a14:imgEffect>
                      <a14:backgroundRemoval t="230" b="89991" l="1324" r="100000"/>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1360265" y="0"/>
            <a:ext cx="6423471" cy="6858000"/>
          </a:xfrm>
          <a:prstGeom prst="rect">
            <a:avLst/>
          </a:prstGeom>
        </p:spPr>
      </p:pic>
      <p:sp>
        <p:nvSpPr>
          <p:cNvPr id="2" name="Forme libre 1"/>
          <p:cNvSpPr/>
          <p:nvPr/>
        </p:nvSpPr>
        <p:spPr>
          <a:xfrm>
            <a:off x="2905125" y="730250"/>
            <a:ext cx="3667125" cy="4667250"/>
          </a:xfrm>
          <a:custGeom>
            <a:avLst/>
            <a:gdLst>
              <a:gd name="connsiteX0" fmla="*/ 95250 w 3667125"/>
              <a:gd name="connsiteY0" fmla="*/ 0 h 4667250"/>
              <a:gd name="connsiteX1" fmla="*/ 0 w 3667125"/>
              <a:gd name="connsiteY1" fmla="*/ 317500 h 4667250"/>
              <a:gd name="connsiteX2" fmla="*/ 206375 w 3667125"/>
              <a:gd name="connsiteY2" fmla="*/ 730250 h 4667250"/>
              <a:gd name="connsiteX3" fmla="*/ 381000 w 3667125"/>
              <a:gd name="connsiteY3" fmla="*/ 1000125 h 4667250"/>
              <a:gd name="connsiteX4" fmla="*/ 603250 w 3667125"/>
              <a:gd name="connsiteY4" fmla="*/ 1206500 h 4667250"/>
              <a:gd name="connsiteX5" fmla="*/ 619125 w 3667125"/>
              <a:gd name="connsiteY5" fmla="*/ 1619250 h 4667250"/>
              <a:gd name="connsiteX6" fmla="*/ 396875 w 3667125"/>
              <a:gd name="connsiteY6" fmla="*/ 1968500 h 4667250"/>
              <a:gd name="connsiteX7" fmla="*/ 238125 w 3667125"/>
              <a:gd name="connsiteY7" fmla="*/ 2540000 h 4667250"/>
              <a:gd name="connsiteX8" fmla="*/ 158750 w 3667125"/>
              <a:gd name="connsiteY8" fmla="*/ 3048000 h 4667250"/>
              <a:gd name="connsiteX9" fmla="*/ 142875 w 3667125"/>
              <a:gd name="connsiteY9" fmla="*/ 3540125 h 4667250"/>
              <a:gd name="connsiteX10" fmla="*/ 285750 w 3667125"/>
              <a:gd name="connsiteY10" fmla="*/ 3810000 h 4667250"/>
              <a:gd name="connsiteX11" fmla="*/ 190500 w 3667125"/>
              <a:gd name="connsiteY11" fmla="*/ 4349750 h 4667250"/>
              <a:gd name="connsiteX12" fmla="*/ 1016000 w 3667125"/>
              <a:gd name="connsiteY12" fmla="*/ 4667250 h 4667250"/>
              <a:gd name="connsiteX13" fmla="*/ 1158875 w 3667125"/>
              <a:gd name="connsiteY13" fmla="*/ 4651375 h 4667250"/>
              <a:gd name="connsiteX14" fmla="*/ 1730375 w 3667125"/>
              <a:gd name="connsiteY14" fmla="*/ 4143375 h 4667250"/>
              <a:gd name="connsiteX15" fmla="*/ 2317750 w 3667125"/>
              <a:gd name="connsiteY15" fmla="*/ 3317875 h 4667250"/>
              <a:gd name="connsiteX16" fmla="*/ 2222500 w 3667125"/>
              <a:gd name="connsiteY16" fmla="*/ 2841625 h 4667250"/>
              <a:gd name="connsiteX17" fmla="*/ 2444750 w 3667125"/>
              <a:gd name="connsiteY17" fmla="*/ 2143125 h 4667250"/>
              <a:gd name="connsiteX18" fmla="*/ 3016250 w 3667125"/>
              <a:gd name="connsiteY18" fmla="*/ 2254250 h 4667250"/>
              <a:gd name="connsiteX19" fmla="*/ 3365500 w 3667125"/>
              <a:gd name="connsiteY19" fmla="*/ 2270125 h 4667250"/>
              <a:gd name="connsiteX20" fmla="*/ 3460750 w 3667125"/>
              <a:gd name="connsiteY20" fmla="*/ 2889250 h 4667250"/>
              <a:gd name="connsiteX21" fmla="*/ 2809875 w 3667125"/>
              <a:gd name="connsiteY21" fmla="*/ 3365500 h 4667250"/>
              <a:gd name="connsiteX22" fmla="*/ 2968625 w 3667125"/>
              <a:gd name="connsiteY22" fmla="*/ 3651250 h 4667250"/>
              <a:gd name="connsiteX23" fmla="*/ 3222625 w 3667125"/>
              <a:gd name="connsiteY23" fmla="*/ 3571875 h 4667250"/>
              <a:gd name="connsiteX24" fmla="*/ 3667125 w 3667125"/>
              <a:gd name="connsiteY24" fmla="*/ 4191000 h 46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125" h="4667250">
                <a:moveTo>
                  <a:pt x="95250" y="0"/>
                </a:moveTo>
                <a:lnTo>
                  <a:pt x="0" y="317500"/>
                </a:lnTo>
                <a:lnTo>
                  <a:pt x="206375" y="730250"/>
                </a:lnTo>
                <a:lnTo>
                  <a:pt x="381000" y="1000125"/>
                </a:lnTo>
                <a:lnTo>
                  <a:pt x="603250" y="1206500"/>
                </a:lnTo>
                <a:lnTo>
                  <a:pt x="619125" y="1619250"/>
                </a:lnTo>
                <a:lnTo>
                  <a:pt x="396875" y="1968500"/>
                </a:lnTo>
                <a:lnTo>
                  <a:pt x="238125" y="2540000"/>
                </a:lnTo>
                <a:lnTo>
                  <a:pt x="158750" y="3048000"/>
                </a:lnTo>
                <a:lnTo>
                  <a:pt x="142875" y="3540125"/>
                </a:lnTo>
                <a:lnTo>
                  <a:pt x="285750" y="3810000"/>
                </a:lnTo>
                <a:lnTo>
                  <a:pt x="190500" y="4349750"/>
                </a:lnTo>
                <a:lnTo>
                  <a:pt x="1016000" y="4667250"/>
                </a:lnTo>
                <a:lnTo>
                  <a:pt x="1158875" y="4651375"/>
                </a:lnTo>
                <a:lnTo>
                  <a:pt x="1730375" y="4143375"/>
                </a:lnTo>
                <a:lnTo>
                  <a:pt x="2317750" y="3317875"/>
                </a:lnTo>
                <a:lnTo>
                  <a:pt x="2222500" y="2841625"/>
                </a:lnTo>
                <a:lnTo>
                  <a:pt x="2444750" y="2143125"/>
                </a:lnTo>
                <a:lnTo>
                  <a:pt x="3016250" y="2254250"/>
                </a:lnTo>
                <a:lnTo>
                  <a:pt x="3365500" y="2270125"/>
                </a:lnTo>
                <a:lnTo>
                  <a:pt x="3460750" y="2889250"/>
                </a:lnTo>
                <a:lnTo>
                  <a:pt x="2809875" y="3365500"/>
                </a:lnTo>
                <a:lnTo>
                  <a:pt x="2968625" y="3651250"/>
                </a:lnTo>
                <a:lnTo>
                  <a:pt x="3222625" y="3571875"/>
                </a:lnTo>
                <a:lnTo>
                  <a:pt x="3667125" y="4191000"/>
                </a:lnTo>
              </a:path>
            </a:pathLst>
          </a:custGeom>
          <a:ln w="3810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ZoneTexte 2"/>
          <p:cNvSpPr txBox="1"/>
          <p:nvPr/>
        </p:nvSpPr>
        <p:spPr>
          <a:xfrm>
            <a:off x="164646" y="2922632"/>
            <a:ext cx="2388507" cy="1200329"/>
          </a:xfrm>
          <a:prstGeom prst="rect">
            <a:avLst/>
          </a:prstGeom>
          <a:noFill/>
        </p:spPr>
        <p:txBody>
          <a:bodyPr wrap="square" rtlCol="0">
            <a:spAutoFit/>
          </a:bodyPr>
          <a:lstStyle/>
          <a:p>
            <a:pPr algn="ctr"/>
            <a:r>
              <a:rPr lang="fr-FR" b="1" dirty="0" smtClean="0">
                <a:solidFill>
                  <a:srgbClr val="C00000"/>
                </a:solidFill>
              </a:rPr>
              <a:t>L’étalement urbain le plus consommateur d’espaces ruraux (agricoles et naturels)</a:t>
            </a:r>
            <a:endParaRPr lang="fr-FR" b="1" dirty="0">
              <a:solidFill>
                <a:srgbClr val="C00000"/>
              </a:solidFill>
            </a:endParaRPr>
          </a:p>
        </p:txBody>
      </p:sp>
      <p:sp>
        <p:nvSpPr>
          <p:cNvPr id="5" name="Ellipse 4"/>
          <p:cNvSpPr/>
          <p:nvPr/>
        </p:nvSpPr>
        <p:spPr>
          <a:xfrm>
            <a:off x="4286250" y="0"/>
            <a:ext cx="1079500" cy="730250"/>
          </a:xfrm>
          <a:prstGeom prst="ellipse">
            <a:avLst/>
          </a:prstGeom>
          <a:noFill/>
          <a:ln w="57150"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llipse 5"/>
          <p:cNvSpPr/>
          <p:nvPr/>
        </p:nvSpPr>
        <p:spPr>
          <a:xfrm>
            <a:off x="4286250" y="1158875"/>
            <a:ext cx="587375" cy="603250"/>
          </a:xfrm>
          <a:prstGeom prst="ellipse">
            <a:avLst/>
          </a:prstGeom>
          <a:noFill/>
          <a:ln w="57150"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rot="1513381">
            <a:off x="5296451" y="4573629"/>
            <a:ext cx="1206500" cy="595174"/>
          </a:xfrm>
          <a:prstGeom prst="ellipse">
            <a:avLst/>
          </a:prstGeom>
          <a:noFill/>
          <a:ln w="57150"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6381750" y="4344931"/>
            <a:ext cx="650875" cy="465194"/>
          </a:xfrm>
          <a:prstGeom prst="ellipse">
            <a:avLst/>
          </a:prstGeom>
          <a:noFill/>
          <a:ln w="57150"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5815144" y="360918"/>
            <a:ext cx="3385607" cy="369332"/>
          </a:xfrm>
          <a:prstGeom prst="rect">
            <a:avLst/>
          </a:prstGeom>
          <a:noFill/>
        </p:spPr>
        <p:txBody>
          <a:bodyPr wrap="none" rtlCol="0">
            <a:spAutoFit/>
          </a:bodyPr>
          <a:lstStyle/>
          <a:p>
            <a:r>
              <a:rPr lang="fr-FR" b="1" dirty="0" smtClean="0">
                <a:solidFill>
                  <a:schemeClr val="accent6">
                    <a:lumMod val="50000"/>
                  </a:schemeClr>
                </a:solidFill>
              </a:rPr>
              <a:t>Densification des espaces urbains</a:t>
            </a:r>
            <a:endParaRPr lang="fr-FR" b="1" dirty="0">
              <a:solidFill>
                <a:schemeClr val="accent6">
                  <a:lumMod val="50000"/>
                </a:schemeClr>
              </a:solidFill>
            </a:endParaRPr>
          </a:p>
        </p:txBody>
      </p:sp>
      <p:pic>
        <p:nvPicPr>
          <p:cNvPr id="10" name="Image 9"/>
          <p:cNvPicPr>
            <a:picLocks noChangeAspect="1"/>
          </p:cNvPicPr>
          <p:nvPr/>
        </p:nvPicPr>
        <p:blipFill rotWithShape="1">
          <a:blip r:embed="rId4" cstate="emai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t="80324" r="27242"/>
          <a:stretch/>
        </p:blipFill>
        <p:spPr>
          <a:xfrm>
            <a:off x="4403359" y="5367475"/>
            <a:ext cx="4673600" cy="1349375"/>
          </a:xfrm>
          <a:prstGeom prst="rect">
            <a:avLst/>
          </a:prstGeom>
          <a:ln>
            <a:solidFill>
              <a:schemeClr val="tx1"/>
            </a:solidFill>
          </a:ln>
        </p:spPr>
      </p:pic>
      <p:sp>
        <p:nvSpPr>
          <p:cNvPr id="11" name="ZoneTexte 10"/>
          <p:cNvSpPr txBox="1"/>
          <p:nvPr/>
        </p:nvSpPr>
        <p:spPr>
          <a:xfrm>
            <a:off x="0" y="6533588"/>
            <a:ext cx="1267014" cy="307777"/>
          </a:xfrm>
          <a:prstGeom prst="rect">
            <a:avLst/>
          </a:prstGeom>
          <a:noFill/>
        </p:spPr>
        <p:txBody>
          <a:bodyPr wrap="none" rtlCol="0">
            <a:spAutoFit/>
          </a:bodyPr>
          <a:lstStyle/>
          <a:p>
            <a:r>
              <a:rPr lang="fr-FR" sz="1400" b="1" i="1" dirty="0" smtClean="0"/>
              <a:t>Source: DATAR</a:t>
            </a:r>
            <a:endParaRPr lang="fr-FR" sz="1400" b="1" i="1" dirty="0"/>
          </a:p>
        </p:txBody>
      </p:sp>
    </p:spTree>
    <p:extLst>
      <p:ext uri="{BB962C8B-B14F-4D97-AF65-F5344CB8AC3E}">
        <p14:creationId xmlns:p14="http://schemas.microsoft.com/office/powerpoint/2010/main" val="41054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par>
                          <p:cTn id="23" fill="hold">
                            <p:stCondLst>
                              <p:cond delay="1000"/>
                            </p:stCondLst>
                            <p:childTnLst>
                              <p:par>
                                <p:cTn id="24" presetID="53" presetClass="entr" presetSubtype="52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750" fill="hold"/>
                                        <p:tgtEl>
                                          <p:spTgt spid="3"/>
                                        </p:tgtEl>
                                        <p:attrNameLst>
                                          <p:attrName>ppt_w</p:attrName>
                                        </p:attrNameLst>
                                      </p:cBhvr>
                                      <p:tavLst>
                                        <p:tav tm="0">
                                          <p:val>
                                            <p:fltVal val="0"/>
                                          </p:val>
                                        </p:tav>
                                        <p:tav tm="100000">
                                          <p:val>
                                            <p:strVal val="#ppt_w"/>
                                          </p:val>
                                        </p:tav>
                                      </p:tavLst>
                                    </p:anim>
                                    <p:anim calcmode="lin" valueType="num">
                                      <p:cBhvr>
                                        <p:cTn id="27" dur="750" fill="hold"/>
                                        <p:tgtEl>
                                          <p:spTgt spid="3"/>
                                        </p:tgtEl>
                                        <p:attrNameLst>
                                          <p:attrName>ppt_h</p:attrName>
                                        </p:attrNameLst>
                                      </p:cBhvr>
                                      <p:tavLst>
                                        <p:tav tm="0">
                                          <p:val>
                                            <p:fltVal val="0"/>
                                          </p:val>
                                        </p:tav>
                                        <p:tav tm="100000">
                                          <p:val>
                                            <p:strVal val="#ppt_h"/>
                                          </p:val>
                                        </p:tav>
                                      </p:tavLst>
                                    </p:anim>
                                    <p:animEffect transition="in" filter="fade">
                                      <p:cBhvr>
                                        <p:cTn id="28" dur="750"/>
                                        <p:tgtEl>
                                          <p:spTgt spid="3"/>
                                        </p:tgtEl>
                                      </p:cBhvr>
                                    </p:animEffect>
                                    <p:anim calcmode="lin" valueType="num">
                                      <p:cBhvr>
                                        <p:cTn id="29" dur="750" fill="hold"/>
                                        <p:tgtEl>
                                          <p:spTgt spid="3"/>
                                        </p:tgtEl>
                                        <p:attrNameLst>
                                          <p:attrName>ppt_x</p:attrName>
                                        </p:attrNameLst>
                                      </p:cBhvr>
                                      <p:tavLst>
                                        <p:tav tm="0">
                                          <p:val>
                                            <p:fltVal val="0.5"/>
                                          </p:val>
                                        </p:tav>
                                        <p:tav tm="100000">
                                          <p:val>
                                            <p:strVal val="#ppt_x"/>
                                          </p:val>
                                        </p:tav>
                                      </p:tavLst>
                                    </p:anim>
                                    <p:anim calcmode="lin" valueType="num">
                                      <p:cBhvr>
                                        <p:cTn id="30" dur="75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1000"/>
                                        <p:tgtEl>
                                          <p:spTgt spid="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1000"/>
                                        <p:tgtEl>
                                          <p:spTgt spid="5"/>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1000"/>
                                        <p:tgtEl>
                                          <p:spTgt spid="8"/>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1000"/>
                                        <p:tgtEl>
                                          <p:spTgt spid="7"/>
                                        </p:tgtEl>
                                      </p:cBhvr>
                                    </p:animEffect>
                                  </p:childTnLst>
                                </p:cTn>
                              </p:par>
                            </p:childTnLst>
                          </p:cTn>
                        </p:par>
                        <p:par>
                          <p:cTn id="45" fill="hold">
                            <p:stCondLst>
                              <p:cond delay="1000"/>
                            </p:stCondLst>
                            <p:childTnLst>
                              <p:par>
                                <p:cTn id="46" presetID="53" presetClass="entr" presetSubtype="52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anim calcmode="lin" valueType="num">
                                      <p:cBhvr>
                                        <p:cTn id="51" dur="750" fill="hold"/>
                                        <p:tgtEl>
                                          <p:spTgt spid="9"/>
                                        </p:tgtEl>
                                        <p:attrNameLst>
                                          <p:attrName>ppt_x</p:attrName>
                                        </p:attrNameLst>
                                      </p:cBhvr>
                                      <p:tavLst>
                                        <p:tav tm="0">
                                          <p:val>
                                            <p:fltVal val="0.5"/>
                                          </p:val>
                                        </p:tav>
                                        <p:tav tm="100000">
                                          <p:val>
                                            <p:strVal val="#ppt_x"/>
                                          </p:val>
                                        </p:tav>
                                      </p:tavLst>
                                    </p:anim>
                                    <p:anim calcmode="lin" valueType="num">
                                      <p:cBhvr>
                                        <p:cTn id="52"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8" grpId="0" animBg="1"/>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23952"/>
            <a:ext cx="8229600" cy="2410097"/>
          </a:xfrm>
          <a:solidFill>
            <a:srgbClr val="E6B9B8">
              <a:alpha val="69000"/>
            </a:srgbClr>
          </a:solidFill>
        </p:spPr>
        <p:txBody>
          <a:bodyPr/>
          <a:lstStyle/>
          <a:p>
            <a:pPr marL="0" indent="0" algn="ctr">
              <a:buNone/>
            </a:pPr>
            <a:r>
              <a:rPr lang="fr-FR" b="1" dirty="0" smtClean="0"/>
              <a:t>Le phénomène de périurbanisation combine deux évolutions :</a:t>
            </a:r>
          </a:p>
          <a:p>
            <a:pPr marL="904875">
              <a:buFont typeface="Wingdings" pitchFamily="2" charset="2"/>
              <a:buChar char="§"/>
            </a:pPr>
            <a:r>
              <a:rPr lang="fr-FR" dirty="0" smtClean="0"/>
              <a:t>l’évolution démographique</a:t>
            </a:r>
          </a:p>
          <a:p>
            <a:pPr marL="904875">
              <a:buFont typeface="Wingdings" pitchFamily="2" charset="2"/>
              <a:buChar char="§"/>
            </a:pPr>
            <a:r>
              <a:rPr lang="fr-FR" dirty="0" smtClean="0"/>
              <a:t>L’évolution morphologique</a:t>
            </a:r>
            <a:endParaRPr lang="fr-FR" dirty="0"/>
          </a:p>
        </p:txBody>
      </p:sp>
    </p:spTree>
    <p:extLst>
      <p:ext uri="{BB962C8B-B14F-4D97-AF65-F5344CB8AC3E}">
        <p14:creationId xmlns:p14="http://schemas.microsoft.com/office/powerpoint/2010/main" val="25856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750"/>
                                        <p:tgtEl>
                                          <p:spTgt spid="3">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7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2817813" y="206375"/>
            <a:ext cx="3508375" cy="1412875"/>
          </a:xfrm>
          <a:prstGeom prst="round2Same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L’ÉTALEMENT URBAIN</a:t>
            </a:r>
            <a:endParaRPr lang="fr-FR" sz="2800" dirty="0"/>
          </a:p>
        </p:txBody>
      </p:sp>
      <p:sp>
        <p:nvSpPr>
          <p:cNvPr id="6" name="Arrondir un rectangle avec un coin du même côté 5"/>
          <p:cNvSpPr/>
          <p:nvPr/>
        </p:nvSpPr>
        <p:spPr>
          <a:xfrm>
            <a:off x="555625" y="1968500"/>
            <a:ext cx="3524250" cy="4066540"/>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u="sng" dirty="0" smtClean="0"/>
              <a:t>LES CAUSES : </a:t>
            </a:r>
          </a:p>
          <a:p>
            <a:pPr marL="285750" indent="-285750" algn="just">
              <a:buFont typeface="Wingdings" pitchFamily="2" charset="2"/>
              <a:buChar char="§"/>
            </a:pPr>
            <a:r>
              <a:rPr lang="fr-FR" dirty="0" smtClean="0"/>
              <a:t>Le développement de l’automobile et de sa liberté horaire,</a:t>
            </a:r>
          </a:p>
          <a:p>
            <a:pPr marL="285750" indent="-285750" algn="just">
              <a:buFont typeface="Wingdings" pitchFamily="2" charset="2"/>
              <a:buChar char="§"/>
            </a:pPr>
            <a:r>
              <a:rPr lang="fr-FR" dirty="0" smtClean="0"/>
              <a:t>L’amélioration du réseau routier,</a:t>
            </a:r>
          </a:p>
          <a:p>
            <a:pPr marL="285750" indent="-285750" algn="just">
              <a:buFont typeface="Wingdings" pitchFamily="2" charset="2"/>
              <a:buChar char="§"/>
            </a:pPr>
            <a:r>
              <a:rPr lang="fr-FR" dirty="0" smtClean="0"/>
              <a:t>Le développement du modèle nord-atlantique de la maison individuelle,</a:t>
            </a:r>
          </a:p>
          <a:p>
            <a:pPr marL="285750" indent="-285750" algn="just">
              <a:buFont typeface="Wingdings" pitchFamily="2" charset="2"/>
              <a:buChar char="§"/>
            </a:pPr>
            <a:r>
              <a:rPr lang="fr-FR" dirty="0" smtClean="0"/>
              <a:t>Les terrains périphériques moins chers,</a:t>
            </a:r>
          </a:p>
          <a:p>
            <a:pPr marL="285750" indent="-285750" algn="just">
              <a:buFont typeface="Wingdings" pitchFamily="2" charset="2"/>
              <a:buChar char="§"/>
            </a:pPr>
            <a:r>
              <a:rPr lang="fr-FR" dirty="0" smtClean="0"/>
              <a:t>La construction neuve est moins cher que le renouvellement urbain.</a:t>
            </a:r>
          </a:p>
        </p:txBody>
      </p:sp>
      <p:sp>
        <p:nvSpPr>
          <p:cNvPr id="8" name="Virage 7"/>
          <p:cNvSpPr/>
          <p:nvPr/>
        </p:nvSpPr>
        <p:spPr>
          <a:xfrm rot="16200000" flipH="1">
            <a:off x="1968501" y="1119187"/>
            <a:ext cx="1047750" cy="650875"/>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chemeClr val="tx1"/>
              </a:solidFill>
            </a:endParaRPr>
          </a:p>
        </p:txBody>
      </p:sp>
      <p:sp>
        <p:nvSpPr>
          <p:cNvPr id="10" name="Arrondir un rectangle avec un coin du même côté 9"/>
          <p:cNvSpPr/>
          <p:nvPr/>
        </p:nvSpPr>
        <p:spPr>
          <a:xfrm>
            <a:off x="5054600" y="1981474"/>
            <a:ext cx="3524250" cy="3635373"/>
          </a:xfrm>
          <a:prstGeom prst="round2SameRect">
            <a:avLst/>
          </a:prstGeom>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u="sng" dirty="0" smtClean="0"/>
              <a:t>LES CONSÉQUENCES : </a:t>
            </a:r>
          </a:p>
          <a:p>
            <a:pPr marL="285750" indent="-285750" algn="just">
              <a:buFont typeface="Wingdings" pitchFamily="2" charset="2"/>
              <a:buChar char="§"/>
            </a:pPr>
            <a:endParaRPr lang="fr-FR" dirty="0" smtClean="0"/>
          </a:p>
          <a:p>
            <a:pPr marL="285750" indent="-285750" algn="just">
              <a:buFont typeface="Wingdings" pitchFamily="2" charset="2"/>
              <a:buChar char="§"/>
            </a:pPr>
            <a:r>
              <a:rPr lang="fr-FR" dirty="0" smtClean="0"/>
              <a:t>Consommation d’espaces et artificialisation des sols.</a:t>
            </a:r>
          </a:p>
          <a:p>
            <a:pPr marL="285750" indent="-285750" algn="just">
              <a:buFont typeface="Wingdings" pitchFamily="2" charset="2"/>
              <a:buChar char="§"/>
            </a:pPr>
            <a:endParaRPr lang="fr-FR" dirty="0" smtClean="0"/>
          </a:p>
          <a:p>
            <a:pPr marL="285750" indent="-285750" algn="just">
              <a:buFont typeface="Wingdings" pitchFamily="2" charset="2"/>
              <a:buChar char="§"/>
            </a:pPr>
            <a:r>
              <a:rPr lang="fr-FR" dirty="0" smtClean="0"/>
              <a:t>Les problèmes </a:t>
            </a:r>
            <a:r>
              <a:rPr lang="fr-FR" dirty="0"/>
              <a:t>de gestion car </a:t>
            </a:r>
            <a:r>
              <a:rPr lang="fr-FR" dirty="0" smtClean="0"/>
              <a:t>l’étalement urbain </a:t>
            </a:r>
            <a:r>
              <a:rPr lang="fr-FR" dirty="0"/>
              <a:t>transcende les limites administratives de gestion. Ex : les transports en commun. </a:t>
            </a:r>
            <a:endParaRPr lang="fr-FR" dirty="0" smtClean="0"/>
          </a:p>
        </p:txBody>
      </p:sp>
      <p:sp>
        <p:nvSpPr>
          <p:cNvPr id="5" name="Pensées 4"/>
          <p:cNvSpPr/>
          <p:nvPr/>
        </p:nvSpPr>
        <p:spPr>
          <a:xfrm>
            <a:off x="0" y="206375"/>
            <a:ext cx="2952750" cy="1619250"/>
          </a:xfrm>
          <a:prstGeom prst="cloudCallout">
            <a:avLst>
              <a:gd name="adj1" fmla="val 12500"/>
              <a:gd name="adj2" fmla="val 7132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dirty="0" smtClean="0"/>
              <a:t>Modèle du libre arbitre?</a:t>
            </a:r>
            <a:endParaRPr lang="fr-FR" sz="2400" dirty="0"/>
          </a:p>
        </p:txBody>
      </p:sp>
      <p:sp>
        <p:nvSpPr>
          <p:cNvPr id="7" name="Pensées 6"/>
          <p:cNvSpPr/>
          <p:nvPr/>
        </p:nvSpPr>
        <p:spPr>
          <a:xfrm>
            <a:off x="3406775" y="1412875"/>
            <a:ext cx="2952750" cy="1619250"/>
          </a:xfrm>
          <a:prstGeom prst="cloudCallout">
            <a:avLst>
              <a:gd name="adj1" fmla="val -36962"/>
              <a:gd name="adj2" fmla="val 625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400" dirty="0" smtClean="0"/>
              <a:t>Modèle de relégation?</a:t>
            </a:r>
            <a:endParaRPr lang="fr-FR" sz="2400" dirty="0"/>
          </a:p>
        </p:txBody>
      </p:sp>
      <p:sp>
        <p:nvSpPr>
          <p:cNvPr id="11" name="Virage 10"/>
          <p:cNvSpPr/>
          <p:nvPr/>
        </p:nvSpPr>
        <p:spPr>
          <a:xfrm rot="5400000">
            <a:off x="6127750" y="1111250"/>
            <a:ext cx="1047750" cy="650875"/>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34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5" grpId="0" animBg="1"/>
      <p:bldP spid="5" grpId="1" animBg="1"/>
      <p:bldP spid="7" grpId="0" animBg="1"/>
      <p:bldP spid="7" grpId="1"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3283"/>
            <a:ext cx="8229600" cy="3311434"/>
          </a:xfrm>
          <a:solidFill>
            <a:schemeClr val="bg2">
              <a:lumMod val="75000"/>
            </a:schemeClr>
          </a:solidFill>
        </p:spPr>
        <p:txBody>
          <a:bodyPr/>
          <a:lstStyle/>
          <a:p>
            <a:pPr marL="0" indent="0" algn="ctr">
              <a:buNone/>
            </a:pPr>
            <a:r>
              <a:rPr lang="fr-FR" b="1" dirty="0" smtClean="0"/>
              <a:t>Nouvelles tendances de retour vers les espaces centraux de l’aire urbaine :</a:t>
            </a:r>
            <a:endParaRPr lang="fr-FR" b="1" dirty="0"/>
          </a:p>
          <a:p>
            <a:pPr>
              <a:buFont typeface="Wingdings" pitchFamily="2" charset="2"/>
              <a:buChar char="§"/>
            </a:pPr>
            <a:r>
              <a:rPr lang="fr-FR" dirty="0" err="1" smtClean="0"/>
              <a:t>Gentrification</a:t>
            </a:r>
            <a:r>
              <a:rPr lang="fr-FR" dirty="0" smtClean="0"/>
              <a:t> des centres villes</a:t>
            </a:r>
          </a:p>
          <a:p>
            <a:pPr>
              <a:buFont typeface="Wingdings" pitchFamily="2" charset="2"/>
              <a:buChar char="§"/>
            </a:pPr>
            <a:r>
              <a:rPr lang="fr-FR" dirty="0" smtClean="0"/>
              <a:t>Retour dans les espaces péricentraux (banlieues) des familles monoparentales ou divorcées du périurbain.</a:t>
            </a:r>
            <a:endParaRPr lang="fr-FR" dirty="0"/>
          </a:p>
        </p:txBody>
      </p:sp>
    </p:spTree>
    <p:extLst>
      <p:ext uri="{BB962C8B-B14F-4D97-AF65-F5344CB8AC3E}">
        <p14:creationId xmlns:p14="http://schemas.microsoft.com/office/powerpoint/2010/main" val="21570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75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75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03034"/>
            <a:ext cx="8229600" cy="4051933"/>
          </a:xfrm>
          <a:solidFill>
            <a:schemeClr val="bg2">
              <a:lumMod val="75000"/>
            </a:schemeClr>
          </a:solidFill>
        </p:spPr>
        <p:txBody>
          <a:bodyPr/>
          <a:lstStyle/>
          <a:p>
            <a:pPr marL="0" indent="0" algn="ctr">
              <a:buNone/>
            </a:pPr>
            <a:r>
              <a:rPr lang="fr-FR" b="1" dirty="0" smtClean="0">
                <a:solidFill>
                  <a:schemeClr val="accent2">
                    <a:lumMod val="50000"/>
                  </a:schemeClr>
                </a:solidFill>
              </a:rPr>
              <a:t>La ville n’est pas l’urbain car elle induit une notion de centralité, de polarisation.</a:t>
            </a:r>
          </a:p>
          <a:p>
            <a:pPr marL="0" indent="0" algn="just">
              <a:buNone/>
            </a:pPr>
            <a:endParaRPr lang="fr-FR" dirty="0"/>
          </a:p>
          <a:p>
            <a:pPr marL="0" indent="0" algn="just">
              <a:buNone/>
            </a:pPr>
            <a:r>
              <a:rPr lang="fr-FR" dirty="0" smtClean="0"/>
              <a:t>Seule l’aire urbaine de Paris voit émerger un système polycentrique :</a:t>
            </a:r>
          </a:p>
          <a:p>
            <a:pPr marL="904875" algn="just">
              <a:buFont typeface="Wingdings" pitchFamily="2" charset="2"/>
              <a:buChar char="§"/>
            </a:pPr>
            <a:r>
              <a:rPr lang="fr-FR" dirty="0"/>
              <a:t>	</a:t>
            </a:r>
            <a:r>
              <a:rPr lang="fr-FR" dirty="0" smtClean="0"/>
              <a:t>Roissy, pôle logistique au Nord,</a:t>
            </a:r>
          </a:p>
          <a:p>
            <a:pPr marL="904875" algn="just">
              <a:buFont typeface="Wingdings" pitchFamily="2" charset="2"/>
              <a:buChar char="§"/>
            </a:pPr>
            <a:r>
              <a:rPr lang="fr-FR" dirty="0"/>
              <a:t>	</a:t>
            </a:r>
            <a:r>
              <a:rPr lang="fr-FR" dirty="0" smtClean="0"/>
              <a:t>Saclay, technopôle au Sud.</a:t>
            </a:r>
            <a:endParaRPr lang="fr-FR" dirty="0"/>
          </a:p>
        </p:txBody>
      </p:sp>
    </p:spTree>
    <p:extLst>
      <p:ext uri="{BB962C8B-B14F-4D97-AF65-F5344CB8AC3E}">
        <p14:creationId xmlns:p14="http://schemas.microsoft.com/office/powerpoint/2010/main" val="42871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75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7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7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3095"/>
          </a:xfrm>
        </p:spPr>
        <p:txBody>
          <a:bodyPr>
            <a:noAutofit/>
          </a:bodyPr>
          <a:lstStyle/>
          <a:p>
            <a:r>
              <a:rPr lang="fr-FR" sz="3200" b="1" dirty="0" smtClean="0"/>
              <a:t>LES ESPACES PRODUCTIFS</a:t>
            </a:r>
            <a:br>
              <a:rPr lang="fr-FR" sz="3200" b="1" dirty="0" smtClean="0"/>
            </a:br>
            <a:r>
              <a:rPr lang="fr-FR" sz="3200" b="1" dirty="0" smtClean="0"/>
              <a:t>(L. </a:t>
            </a:r>
            <a:r>
              <a:rPr lang="fr-FR" sz="3200" b="1" dirty="0" err="1" smtClean="0"/>
              <a:t>Carroué</a:t>
            </a:r>
            <a:r>
              <a:rPr lang="fr-FR" sz="3200" b="1" dirty="0" smtClean="0"/>
              <a:t>, 2013)</a:t>
            </a:r>
            <a:endParaRPr lang="fr-FR" sz="3200" b="1" dirty="0"/>
          </a:p>
        </p:txBody>
      </p:sp>
      <p:sp>
        <p:nvSpPr>
          <p:cNvPr id="3" name="Espace réservé du contenu 2"/>
          <p:cNvSpPr>
            <a:spLocks noGrp="1"/>
          </p:cNvSpPr>
          <p:nvPr>
            <p:ph idx="1"/>
          </p:nvPr>
        </p:nvSpPr>
        <p:spPr>
          <a:xfrm>
            <a:off x="457200" y="1600200"/>
            <a:ext cx="8229600" cy="4265023"/>
          </a:xfrm>
          <a:solidFill>
            <a:schemeClr val="bg2">
              <a:lumMod val="75000"/>
            </a:schemeClr>
          </a:solidFill>
        </p:spPr>
        <p:txBody>
          <a:bodyPr>
            <a:normAutofit fontScale="77500" lnSpcReduction="20000"/>
          </a:bodyPr>
          <a:lstStyle/>
          <a:p>
            <a:pPr algn="just">
              <a:buFont typeface="Wingdings" pitchFamily="2" charset="2"/>
              <a:buChar char="§"/>
            </a:pPr>
            <a:r>
              <a:rPr lang="fr-FR" u="sng" dirty="0" smtClean="0"/>
              <a:t>Le système productif</a:t>
            </a:r>
            <a:r>
              <a:rPr lang="fr-FR" dirty="0" smtClean="0"/>
              <a:t> : l’ensemble des facteurs et des acteurs concourant à la production, à la circulation et à la consommation de richesses.</a:t>
            </a:r>
          </a:p>
          <a:p>
            <a:pPr marL="0" indent="0" algn="r">
              <a:buNone/>
            </a:pPr>
            <a:r>
              <a:rPr lang="fr-FR" b="1" i="1" dirty="0" smtClean="0"/>
              <a:t>L. </a:t>
            </a:r>
            <a:r>
              <a:rPr lang="fr-FR" b="1" i="1" dirty="0" err="1" smtClean="0"/>
              <a:t>Carroué</a:t>
            </a:r>
            <a:r>
              <a:rPr lang="fr-FR" b="1" i="1" dirty="0" smtClean="0"/>
              <a:t>, 2013</a:t>
            </a:r>
          </a:p>
          <a:p>
            <a:pPr algn="just">
              <a:buFont typeface="Wingdings" pitchFamily="2" charset="2"/>
              <a:buChar char="§"/>
            </a:pPr>
            <a:endParaRPr lang="fr-FR" dirty="0" smtClean="0"/>
          </a:p>
          <a:p>
            <a:pPr algn="just">
              <a:buFont typeface="Wingdings" pitchFamily="2" charset="2"/>
              <a:buChar char="§"/>
            </a:pPr>
            <a:r>
              <a:rPr lang="fr-FR" dirty="0" smtClean="0"/>
              <a:t>Remplace le découpage ternaire : primaire, secondaire, tertiaire qui est obsolète.</a:t>
            </a:r>
          </a:p>
          <a:p>
            <a:pPr algn="just">
              <a:buFont typeface="Wingdings" pitchFamily="2" charset="2"/>
              <a:buChar char="§"/>
            </a:pPr>
            <a:endParaRPr lang="fr-FR" dirty="0"/>
          </a:p>
          <a:p>
            <a:pPr algn="just">
              <a:buFont typeface="Wingdings" pitchFamily="2" charset="2"/>
              <a:buChar char="§"/>
            </a:pPr>
            <a:r>
              <a:rPr lang="fr-FR" dirty="0" smtClean="0"/>
              <a:t>Géographie des espaces productifs : étude de l’articulation de l’industrie, de l’agriculture, des services, des transports, de l’économie, des territoires et des sociétés dans leurs mutations et leurs interactions.</a:t>
            </a:r>
            <a:endParaRPr lang="fr-FR" dirty="0"/>
          </a:p>
        </p:txBody>
      </p:sp>
    </p:spTree>
    <p:extLst>
      <p:ext uri="{BB962C8B-B14F-4D97-AF65-F5344CB8AC3E}">
        <p14:creationId xmlns:p14="http://schemas.microsoft.com/office/powerpoint/2010/main" val="208757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left)">
                                      <p:cBhvr>
                                        <p:cTn id="15" dur="750"/>
                                        <p:tgtEl>
                                          <p:spTgt spid="3">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750"/>
                                        <p:tgtEl>
                                          <p:spTgt spid="3">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7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7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409019380"/>
              </p:ext>
            </p:extLst>
          </p:nvPr>
        </p:nvGraphicFramePr>
        <p:xfrm>
          <a:off x="457200" y="701040"/>
          <a:ext cx="8229600" cy="545592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fr-FR" sz="2000" dirty="0" smtClean="0"/>
                        <a:t>LES DEUX</a:t>
                      </a:r>
                      <a:r>
                        <a:rPr lang="fr-FR" sz="2000" baseline="0" dirty="0" smtClean="0"/>
                        <a:t> SPHÈRES D’ACTIVITÉS DES ESPACES PRODUCTIFS</a:t>
                      </a:r>
                      <a:endParaRPr lang="fr-FR" sz="2000" dirty="0"/>
                    </a:p>
                  </a:txBody>
                  <a:tcPr anchor="ctr">
                    <a:solidFill>
                      <a:schemeClr val="bg2">
                        <a:lumMod val="10000"/>
                      </a:schemeClr>
                    </a:solidFill>
                  </a:tcPr>
                </a:tc>
                <a:tc hMerge="1">
                  <a:txBody>
                    <a:bodyPr/>
                    <a:lstStyle/>
                    <a:p>
                      <a:endParaRPr lang="fr-FR" dirty="0"/>
                    </a:p>
                  </a:txBody>
                  <a:tcPr/>
                </a:tc>
              </a:tr>
              <a:tr h="370840">
                <a:tc>
                  <a:txBody>
                    <a:bodyPr/>
                    <a:lstStyle/>
                    <a:p>
                      <a:pPr algn="ctr"/>
                      <a:r>
                        <a:rPr lang="fr-FR" sz="2000" smtClean="0"/>
                        <a:t>SHÈRE DE LA REPRODUCTION SOCIALE</a:t>
                      </a:r>
                      <a:endParaRPr lang="fr-FR" sz="2000" dirty="0"/>
                    </a:p>
                  </a:txBody>
                  <a:tcPr anchor="ctr">
                    <a:solidFill>
                      <a:schemeClr val="bg2">
                        <a:lumMod val="75000"/>
                      </a:schemeClr>
                    </a:solidFill>
                  </a:tcPr>
                </a:tc>
                <a:tc>
                  <a:txBody>
                    <a:bodyPr/>
                    <a:lstStyle/>
                    <a:p>
                      <a:pPr algn="ctr"/>
                      <a:r>
                        <a:rPr lang="fr-FR" sz="2000" dirty="0" smtClean="0"/>
                        <a:t>SPHÈRE PRODUCTIVE</a:t>
                      </a:r>
                      <a:endParaRPr lang="fr-FR" sz="2000" dirty="0"/>
                    </a:p>
                  </a:txBody>
                  <a:tcPr anchor="ctr">
                    <a:solidFill>
                      <a:schemeClr val="bg2">
                        <a:lumMod val="75000"/>
                      </a:schemeClr>
                    </a:solidFill>
                  </a:tcPr>
                </a:tc>
              </a:tr>
              <a:tr h="370840">
                <a:tc>
                  <a:txBody>
                    <a:bodyPr/>
                    <a:lstStyle/>
                    <a:p>
                      <a:pPr marL="285750" indent="-285750" algn="l">
                        <a:buFontTx/>
                        <a:buChar char="-"/>
                      </a:pPr>
                      <a:r>
                        <a:rPr lang="fr-FR" sz="2000" dirty="0" smtClean="0"/>
                        <a:t>Administrations publiques</a:t>
                      </a:r>
                    </a:p>
                    <a:p>
                      <a:pPr marL="285750" indent="-285750" algn="l">
                        <a:buFontTx/>
                        <a:buChar char="-"/>
                      </a:pPr>
                      <a:r>
                        <a:rPr lang="fr-FR" sz="2000" dirty="0" smtClean="0"/>
                        <a:t>Formation</a:t>
                      </a:r>
                    </a:p>
                    <a:p>
                      <a:pPr marL="285750" indent="-285750" algn="l">
                        <a:buFontTx/>
                        <a:buChar char="-"/>
                      </a:pPr>
                      <a:r>
                        <a:rPr lang="fr-FR" sz="2000" dirty="0" smtClean="0"/>
                        <a:t>Enseignement </a:t>
                      </a:r>
                    </a:p>
                    <a:p>
                      <a:pPr marL="285750" indent="-285750" algn="l">
                        <a:buFontTx/>
                        <a:buChar char="-"/>
                      </a:pPr>
                      <a:r>
                        <a:rPr lang="fr-FR" sz="2000" dirty="0" smtClean="0"/>
                        <a:t>Santé</a:t>
                      </a:r>
                    </a:p>
                    <a:p>
                      <a:pPr marL="285750" indent="-285750" algn="l">
                        <a:buFontTx/>
                        <a:buChar char="-"/>
                      </a:pPr>
                      <a:r>
                        <a:rPr lang="fr-FR" sz="2000" dirty="0" smtClean="0"/>
                        <a:t>Services aux particuliers</a:t>
                      </a:r>
                    </a:p>
                    <a:p>
                      <a:pPr marL="285750" indent="-285750" algn="l">
                        <a:buFontTx/>
                        <a:buChar char="-"/>
                      </a:pPr>
                      <a:r>
                        <a:rPr lang="fr-FR" sz="2000" dirty="0" smtClean="0"/>
                        <a:t>Commerces de détails</a:t>
                      </a:r>
                      <a:r>
                        <a:rPr lang="is-IS" sz="2000" dirty="0" smtClean="0"/>
                        <a:t>…</a:t>
                      </a:r>
                      <a:endParaRPr lang="fr-FR" sz="2000" dirty="0"/>
                    </a:p>
                  </a:txBody>
                  <a:tcPr anchor="ctr">
                    <a:solidFill>
                      <a:schemeClr val="bg2">
                        <a:lumMod val="90000"/>
                      </a:schemeClr>
                    </a:solidFill>
                  </a:tcPr>
                </a:tc>
                <a:tc>
                  <a:txBody>
                    <a:bodyPr/>
                    <a:lstStyle/>
                    <a:p>
                      <a:pPr algn="l"/>
                      <a:r>
                        <a:rPr lang="fr-FR" sz="2000" dirty="0" smtClean="0"/>
                        <a:t>SPHÈRE DE PRODUCTION MATÉRIELLE:</a:t>
                      </a:r>
                    </a:p>
                    <a:p>
                      <a:pPr marL="285750" indent="-285750" algn="l">
                        <a:buFontTx/>
                        <a:buChar char="-"/>
                      </a:pPr>
                      <a:r>
                        <a:rPr lang="fr-FR" sz="2000" dirty="0" smtClean="0"/>
                        <a:t>Agriculture</a:t>
                      </a:r>
                    </a:p>
                    <a:p>
                      <a:pPr marL="285750" indent="-285750" algn="l">
                        <a:buFontTx/>
                        <a:buChar char="-"/>
                      </a:pPr>
                      <a:r>
                        <a:rPr lang="fr-FR" sz="2000" dirty="0" smtClean="0"/>
                        <a:t>Industrie</a:t>
                      </a:r>
                    </a:p>
                    <a:p>
                      <a:pPr marL="285750" indent="-285750" algn="l">
                        <a:buFontTx/>
                        <a:buChar char="-"/>
                      </a:pPr>
                      <a:r>
                        <a:rPr lang="fr-FR" sz="2000" dirty="0" smtClean="0"/>
                        <a:t>Bâtiment</a:t>
                      </a:r>
                    </a:p>
                    <a:p>
                      <a:pPr marL="0" indent="0" algn="l">
                        <a:buFontTx/>
                        <a:buNone/>
                      </a:pPr>
                      <a:r>
                        <a:rPr lang="fr-FR" sz="2000" dirty="0" smtClean="0"/>
                        <a:t>SPHÈRE PÉRIPRODUCTIVE:</a:t>
                      </a:r>
                    </a:p>
                    <a:p>
                      <a:pPr marL="285750" indent="-285750" algn="l">
                        <a:buFontTx/>
                        <a:buChar char="-"/>
                      </a:pPr>
                      <a:r>
                        <a:rPr lang="fr-FR" sz="2000" dirty="0" smtClean="0"/>
                        <a:t>Services aux entreprises</a:t>
                      </a:r>
                    </a:p>
                    <a:p>
                      <a:pPr marL="285750" indent="-285750" algn="l">
                        <a:buFontTx/>
                        <a:buChar char="-"/>
                      </a:pPr>
                      <a:r>
                        <a:rPr lang="fr-FR" sz="2000" dirty="0" smtClean="0"/>
                        <a:t>Finance</a:t>
                      </a:r>
                    </a:p>
                    <a:p>
                      <a:pPr marL="285750" indent="-285750" algn="l">
                        <a:buFontTx/>
                        <a:buChar char="-"/>
                      </a:pPr>
                      <a:r>
                        <a:rPr lang="fr-FR" sz="2000" dirty="0" smtClean="0"/>
                        <a:t>Sous-traitance</a:t>
                      </a:r>
                    </a:p>
                    <a:p>
                      <a:pPr marL="285750" indent="-285750" algn="l">
                        <a:buFontTx/>
                        <a:buChar char="-"/>
                      </a:pPr>
                      <a:r>
                        <a:rPr lang="fr-FR" sz="2000" dirty="0" smtClean="0"/>
                        <a:t>Transports</a:t>
                      </a:r>
                    </a:p>
                    <a:p>
                      <a:pPr marL="285750" indent="-285750" algn="l">
                        <a:buFontTx/>
                        <a:buChar char="-"/>
                      </a:pPr>
                      <a:r>
                        <a:rPr lang="fr-FR" sz="2000" dirty="0" smtClean="0"/>
                        <a:t>logistique</a:t>
                      </a:r>
                      <a:endParaRPr lang="fr-FR" sz="2000" dirty="0"/>
                    </a:p>
                  </a:txBody>
                  <a:tcPr anchor="ctr">
                    <a:solidFill>
                      <a:schemeClr val="bg2">
                        <a:lumMod val="90000"/>
                      </a:schemeClr>
                    </a:solidFill>
                  </a:tcPr>
                </a:tc>
              </a:tr>
              <a:tr h="370840">
                <a:tc>
                  <a:txBody>
                    <a:bodyPr/>
                    <a:lstStyle/>
                    <a:p>
                      <a:pPr algn="ctr"/>
                      <a:r>
                        <a:rPr lang="fr-FR" dirty="0" smtClean="0">
                          <a:solidFill>
                            <a:schemeClr val="bg2"/>
                          </a:solidFill>
                        </a:rPr>
                        <a:t>Correspond à la géographie de la population</a:t>
                      </a:r>
                      <a:r>
                        <a:rPr lang="fr-FR" baseline="0" dirty="0" smtClean="0">
                          <a:solidFill>
                            <a:schemeClr val="bg2"/>
                          </a:solidFill>
                        </a:rPr>
                        <a:t>.</a:t>
                      </a:r>
                      <a:endParaRPr lang="fr-FR" dirty="0">
                        <a:solidFill>
                          <a:schemeClr val="bg2"/>
                        </a:solidFill>
                      </a:endParaRPr>
                    </a:p>
                  </a:txBody>
                  <a:tcPr anchor="ctr">
                    <a:solidFill>
                      <a:schemeClr val="accent2">
                        <a:lumMod val="50000"/>
                      </a:schemeClr>
                    </a:solidFill>
                  </a:tcPr>
                </a:tc>
                <a:tc>
                  <a:txBody>
                    <a:bodyPr/>
                    <a:lstStyle/>
                    <a:p>
                      <a:pPr algn="ctr"/>
                      <a:r>
                        <a:rPr lang="fr-FR" b="1" dirty="0" smtClean="0">
                          <a:solidFill>
                            <a:schemeClr val="bg2"/>
                          </a:solidFill>
                        </a:rPr>
                        <a:t>Géographie discriminante : correspond</a:t>
                      </a:r>
                      <a:r>
                        <a:rPr lang="fr-FR" b="1" baseline="0" dirty="0" smtClean="0">
                          <a:solidFill>
                            <a:schemeClr val="bg2"/>
                          </a:solidFill>
                        </a:rPr>
                        <a:t> à la hiérarchie urbaine </a:t>
                      </a:r>
                      <a:r>
                        <a:rPr lang="fr-FR" b="1" baseline="0" dirty="0" smtClean="0">
                          <a:solidFill>
                            <a:schemeClr val="bg2"/>
                          </a:solidFill>
                          <a:sym typeface="Wingdings"/>
                        </a:rPr>
                        <a:t> renforce la métropolisation.</a:t>
                      </a:r>
                      <a:endParaRPr lang="fr-FR" b="1" dirty="0">
                        <a:solidFill>
                          <a:schemeClr val="bg2"/>
                        </a:solidFill>
                      </a:endParaRPr>
                    </a:p>
                  </a:txBody>
                  <a:tcPr anchor="ctr">
                    <a:solidFill>
                      <a:schemeClr val="accent2">
                        <a:lumMod val="50000"/>
                      </a:schemeClr>
                    </a:solidFill>
                  </a:tcPr>
                </a:tc>
              </a:tr>
            </a:tbl>
          </a:graphicData>
        </a:graphic>
      </p:graphicFrame>
    </p:spTree>
    <p:extLst>
      <p:ext uri="{BB962C8B-B14F-4D97-AF65-F5344CB8AC3E}">
        <p14:creationId xmlns:p14="http://schemas.microsoft.com/office/powerpoint/2010/main" val="230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67467"/>
            <a:ext cx="8229600" cy="3115733"/>
          </a:xfrm>
          <a:solidFill>
            <a:srgbClr val="F2DCDB">
              <a:alpha val="71000"/>
            </a:srgbClr>
          </a:solidFill>
          <a:scene3d>
            <a:camera prst="orthographicFront"/>
            <a:lightRig rig="threePt" dir="t"/>
          </a:scene3d>
          <a:sp3d>
            <a:bevelT w="400050" h="482600" prst="hardEdge"/>
            <a:bevelB w="1155700"/>
          </a:sp3d>
        </p:spPr>
        <p:txBody>
          <a:bodyPr/>
          <a:lstStyle/>
          <a:p>
            <a:pPr marL="0" indent="0" algn="ctr">
              <a:buNone/>
            </a:pPr>
            <a:endParaRPr lang="fr-FR" b="1" cap="small" dirty="0"/>
          </a:p>
          <a:p>
            <a:pPr marL="514350" indent="-514350" algn="ctr">
              <a:buFont typeface="Arial"/>
              <a:buAutoNum type="arabicPeriod"/>
            </a:pPr>
            <a:r>
              <a:rPr lang="fr-FR" b="1" cap="small" dirty="0" smtClean="0"/>
              <a:t>Cadres et échelles</a:t>
            </a:r>
          </a:p>
          <a:p>
            <a:pPr marL="514350" indent="-514350" algn="ctr">
              <a:buFont typeface="Arial"/>
              <a:buAutoNum type="arabicPeriod"/>
            </a:pPr>
            <a:endParaRPr lang="fr-FR" b="1" cap="small" dirty="0"/>
          </a:p>
          <a:p>
            <a:pPr marL="514350" indent="-514350" algn="ctr">
              <a:buAutoNum type="arabicPeriod"/>
            </a:pPr>
            <a:r>
              <a:rPr lang="fr-FR" b="1" cap="small" dirty="0" smtClean="0"/>
              <a:t>Géographie de la France d’aujourd’hui</a:t>
            </a:r>
          </a:p>
          <a:p>
            <a:pPr marL="0" indent="0" algn="ctr">
              <a:buNone/>
            </a:pPr>
            <a:endParaRPr lang="fr-FR" b="1" cap="small" dirty="0" smtClean="0"/>
          </a:p>
        </p:txBody>
      </p:sp>
    </p:spTree>
    <p:extLst>
      <p:ext uri="{BB962C8B-B14F-4D97-AF65-F5344CB8AC3E}">
        <p14:creationId xmlns:p14="http://schemas.microsoft.com/office/powerpoint/2010/main" val="14047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7247"/>
            <a:ext cx="8229600" cy="1143000"/>
          </a:xfrm>
        </p:spPr>
        <p:txBody>
          <a:bodyPr>
            <a:normAutofit/>
          </a:bodyPr>
          <a:lstStyle/>
          <a:p>
            <a:r>
              <a:rPr lang="fr-FR" sz="3200" b="1" u="sng" cap="small" dirty="0" smtClean="0"/>
              <a:t>Comprendre les espaces productifs</a:t>
            </a:r>
            <a:endParaRPr lang="fr-FR" sz="3200" b="1" u="sng" cap="small" dirty="0"/>
          </a:p>
        </p:txBody>
      </p:sp>
      <p:sp>
        <p:nvSpPr>
          <p:cNvPr id="3" name="Espace réservé du contenu 2"/>
          <p:cNvSpPr>
            <a:spLocks noGrp="1"/>
          </p:cNvSpPr>
          <p:nvPr>
            <p:ph idx="1"/>
          </p:nvPr>
        </p:nvSpPr>
        <p:spPr>
          <a:xfrm>
            <a:off x="457200" y="1025753"/>
            <a:ext cx="8229600" cy="5544864"/>
          </a:xfrm>
          <a:solidFill>
            <a:schemeClr val="bg2">
              <a:lumMod val="75000"/>
            </a:schemeClr>
          </a:solidFill>
        </p:spPr>
        <p:txBody>
          <a:bodyPr>
            <a:noAutofit/>
          </a:bodyPr>
          <a:lstStyle/>
          <a:p>
            <a:pPr>
              <a:buFont typeface="Wingdings" pitchFamily="2" charset="2"/>
              <a:buChar char="§"/>
            </a:pPr>
            <a:r>
              <a:rPr lang="fr-FR" sz="2400" u="sng" dirty="0" smtClean="0"/>
              <a:t>Les logiques d’implantation des activités</a:t>
            </a:r>
            <a:r>
              <a:rPr lang="fr-FR" sz="2400" dirty="0" smtClean="0"/>
              <a:t> :</a:t>
            </a:r>
          </a:p>
          <a:p>
            <a:pPr lvl="1">
              <a:buFont typeface="Wingdings" pitchFamily="2" charset="2"/>
              <a:buChar char="Ø"/>
            </a:pPr>
            <a:r>
              <a:rPr lang="fr-FR" sz="2400" dirty="0"/>
              <a:t>Pôles urbains (bassin d’emplois et de qualification)</a:t>
            </a:r>
          </a:p>
          <a:p>
            <a:pPr lvl="1">
              <a:buFont typeface="Wingdings" pitchFamily="2" charset="2"/>
              <a:buChar char="Ø"/>
            </a:pPr>
            <a:r>
              <a:rPr lang="fr-FR" sz="2400" dirty="0"/>
              <a:t>Nœuds de communication (transports et TIC)</a:t>
            </a:r>
          </a:p>
          <a:p>
            <a:pPr lvl="1">
              <a:buFont typeface="Wingdings" pitchFamily="2" charset="2"/>
              <a:buChar char="Ø"/>
            </a:pPr>
            <a:r>
              <a:rPr lang="fr-FR" sz="2400" dirty="0"/>
              <a:t>Proximité de certaines ressources (agriculture)</a:t>
            </a:r>
          </a:p>
          <a:p>
            <a:pPr lvl="1">
              <a:buFont typeface="Wingdings" pitchFamily="2" charset="2"/>
              <a:buChar char="§"/>
            </a:pPr>
            <a:endParaRPr lang="fr-FR" sz="2400" dirty="0" smtClean="0"/>
          </a:p>
          <a:p>
            <a:pPr>
              <a:buFont typeface="Wingdings" pitchFamily="2" charset="2"/>
              <a:buChar char="§"/>
            </a:pPr>
            <a:r>
              <a:rPr lang="fr-FR" sz="2400" u="sng" dirty="0" smtClean="0"/>
              <a:t>L’imbrication des secteurs d’activité</a:t>
            </a:r>
            <a:r>
              <a:rPr lang="fr-FR" sz="2400" dirty="0" smtClean="0"/>
              <a:t> (production, logistique et transport, transformation, </a:t>
            </a:r>
            <a:r>
              <a:rPr lang="is-IS" sz="2400" dirty="0" smtClean="0"/>
              <a:t>…).</a:t>
            </a:r>
          </a:p>
          <a:p>
            <a:pPr marL="0" indent="0">
              <a:buNone/>
            </a:pPr>
            <a:endParaRPr lang="is-IS" sz="2400" dirty="0" smtClean="0"/>
          </a:p>
          <a:p>
            <a:pPr algn="just">
              <a:buFont typeface="Wingdings"/>
              <a:buChar char="è"/>
            </a:pPr>
            <a:r>
              <a:rPr lang="fr-FR" sz="2400" dirty="0" smtClean="0">
                <a:solidFill>
                  <a:schemeClr val="accent2">
                    <a:lumMod val="50000"/>
                  </a:schemeClr>
                </a:solidFill>
                <a:sym typeface="Wingdings"/>
              </a:rPr>
              <a:t> Q</a:t>
            </a:r>
            <a:r>
              <a:rPr lang="is-IS" sz="2400" dirty="0" smtClean="0">
                <a:solidFill>
                  <a:schemeClr val="accent2">
                    <a:lumMod val="50000"/>
                  </a:schemeClr>
                </a:solidFill>
                <a:sym typeface="Wingdings"/>
              </a:rPr>
              <a:t>uels sont les espaces ou territoires propices à leur implantation ?</a:t>
            </a:r>
          </a:p>
          <a:p>
            <a:pPr algn="just">
              <a:buFont typeface="Wingdings"/>
              <a:buChar char="è"/>
            </a:pPr>
            <a:r>
              <a:rPr lang="is-IS" sz="2400" dirty="0">
                <a:solidFill>
                  <a:schemeClr val="accent2">
                    <a:lumMod val="50000"/>
                  </a:schemeClr>
                </a:solidFill>
                <a:sym typeface="Wingdings"/>
              </a:rPr>
              <a:t> </a:t>
            </a:r>
            <a:r>
              <a:rPr lang="fr-FR" sz="2400" dirty="0" smtClean="0">
                <a:solidFill>
                  <a:schemeClr val="accent2">
                    <a:lumMod val="50000"/>
                  </a:schemeClr>
                </a:solidFill>
                <a:sym typeface="Wingdings"/>
              </a:rPr>
              <a:t>C</a:t>
            </a:r>
            <a:r>
              <a:rPr lang="is-IS" sz="2400" dirty="0" smtClean="0">
                <a:solidFill>
                  <a:schemeClr val="accent2">
                    <a:lumMod val="50000"/>
                  </a:schemeClr>
                </a:solidFill>
                <a:sym typeface="Wingdings"/>
              </a:rPr>
              <a:t>omment ces espaces productifs sont organisés.</a:t>
            </a:r>
          </a:p>
          <a:p>
            <a:pPr algn="just">
              <a:buFont typeface="Wingdings"/>
              <a:buChar char="è"/>
            </a:pPr>
            <a:r>
              <a:rPr lang="is-IS" sz="2400" dirty="0">
                <a:solidFill>
                  <a:schemeClr val="accent2">
                    <a:lumMod val="50000"/>
                  </a:schemeClr>
                </a:solidFill>
                <a:sym typeface="Wingdings"/>
              </a:rPr>
              <a:t> </a:t>
            </a:r>
            <a:r>
              <a:rPr lang="is-IS" sz="2400" dirty="0" smtClean="0">
                <a:solidFill>
                  <a:schemeClr val="accent2">
                    <a:lumMod val="50000"/>
                  </a:schemeClr>
                </a:solidFill>
                <a:sym typeface="Wingdings"/>
              </a:rPr>
              <a:t>Comment ils s’intègrent dans la mondialisation et l’espace   Shengen ?</a:t>
            </a:r>
            <a:endParaRPr lang="fr-FR" sz="2400" dirty="0" smtClean="0">
              <a:solidFill>
                <a:schemeClr val="accent2">
                  <a:lumMod val="50000"/>
                </a:schemeClr>
              </a:solidFill>
            </a:endParaRPr>
          </a:p>
          <a:p>
            <a:pPr lvl="1">
              <a:buFont typeface="Wingdings" pitchFamily="2" charset="2"/>
              <a:buChar char="§"/>
            </a:pPr>
            <a:endParaRPr lang="fr-FR" sz="2400" dirty="0"/>
          </a:p>
          <a:p>
            <a:pPr lvl="1">
              <a:buFont typeface="Wingdings" pitchFamily="2" charset="2"/>
              <a:buChar char="§"/>
            </a:pPr>
            <a:endParaRPr lang="fr-FR" sz="2400" dirty="0" smtClean="0"/>
          </a:p>
        </p:txBody>
      </p:sp>
    </p:spTree>
    <p:extLst>
      <p:ext uri="{BB962C8B-B14F-4D97-AF65-F5344CB8AC3E}">
        <p14:creationId xmlns:p14="http://schemas.microsoft.com/office/powerpoint/2010/main" val="306681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750"/>
                                        <p:tgtEl>
                                          <p:spTgt spid="3">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75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75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75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75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7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7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75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521" b="99740" l="9896" r="89974">
                        <a14:foregroundMark x1="16406" y1="59115" x2="17708" y2="75911"/>
                        <a14:foregroundMark x1="55208" y1="20052" x2="57682" y2="24740"/>
                        <a14:foregroundMark x1="45313" y1="14844" x2="45182" y2="521"/>
                        <a14:backgroundMark x1="60417" y1="32813" x2="60547" y2="33594"/>
                        <a14:backgroundMark x1="18359" y1="87760" x2="18750" y2="86589"/>
                        <a14:backgroundMark x1="56380" y1="52604" x2="58594" y2="50781"/>
                        <a14:backgroundMark x1="59505" y1="40495" x2="59505" y2="40104"/>
                      </a14:backgroundRemoval>
                    </a14:imgEffect>
                  </a14:imgLayer>
                </a14:imgProps>
              </a:ext>
              <a:ext uri="{28A0092B-C50C-407E-A947-70E740481C1C}">
                <a14:useLocalDpi xmlns:a14="http://schemas.microsoft.com/office/drawing/2010/main"/>
              </a:ext>
            </a:extLst>
          </a:blip>
          <a:stretch>
            <a:fillRect/>
          </a:stretch>
        </p:blipFill>
        <p:spPr>
          <a:xfrm>
            <a:off x="3458634" y="2175932"/>
            <a:ext cx="2226732" cy="2226732"/>
          </a:xfrm>
          <a:prstGeom prst="rect">
            <a:avLst/>
          </a:prstGeom>
          <a:effectLst>
            <a:glow rad="101600">
              <a:schemeClr val="bg2">
                <a:alpha val="60000"/>
              </a:schemeClr>
            </a:glow>
          </a:effectLst>
        </p:spPr>
      </p:pic>
      <p:sp>
        <p:nvSpPr>
          <p:cNvPr id="5" name="ZoneTexte 4"/>
          <p:cNvSpPr txBox="1"/>
          <p:nvPr/>
        </p:nvSpPr>
        <p:spPr>
          <a:xfrm>
            <a:off x="3244579" y="4119555"/>
            <a:ext cx="2654843" cy="369332"/>
          </a:xfrm>
          <a:prstGeom prst="rect">
            <a:avLst/>
          </a:prstGeom>
          <a:solidFill>
            <a:srgbClr val="FFFF00">
              <a:alpha val="72000"/>
            </a:srgbClr>
          </a:solidFill>
        </p:spPr>
        <p:txBody>
          <a:bodyPr wrap="none" rtlCol="0">
            <a:spAutoFit/>
          </a:bodyPr>
          <a:lstStyle/>
          <a:p>
            <a:r>
              <a:rPr lang="fr-FR" b="1" dirty="0" smtClean="0"/>
              <a:t>LES ESPACES PRODUCTIFS</a:t>
            </a:r>
            <a:endParaRPr lang="fr-FR" b="1" dirty="0"/>
          </a:p>
        </p:txBody>
      </p:sp>
      <p:sp>
        <p:nvSpPr>
          <p:cNvPr id="6" name="Ellipse 5"/>
          <p:cNvSpPr/>
          <p:nvPr/>
        </p:nvSpPr>
        <p:spPr>
          <a:xfrm>
            <a:off x="3369734" y="666183"/>
            <a:ext cx="2404533"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u="sng" dirty="0" smtClean="0"/>
              <a:t>ÉCONOMIE</a:t>
            </a:r>
            <a:endParaRPr lang="fr-FR" sz="2000" b="1" u="sng" dirty="0"/>
          </a:p>
        </p:txBody>
      </p:sp>
      <p:sp>
        <p:nvSpPr>
          <p:cNvPr id="7" name="Ellipse 6"/>
          <p:cNvSpPr/>
          <p:nvPr/>
        </p:nvSpPr>
        <p:spPr>
          <a:xfrm>
            <a:off x="6086838" y="2743200"/>
            <a:ext cx="2404533"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u="sng" dirty="0" smtClean="0"/>
              <a:t>SOCIÉTÉ</a:t>
            </a:r>
            <a:endParaRPr lang="fr-FR" sz="2000" b="1" u="sng" dirty="0"/>
          </a:p>
        </p:txBody>
      </p:sp>
      <p:sp>
        <p:nvSpPr>
          <p:cNvPr id="8" name="Ellipse 7"/>
          <p:cNvSpPr/>
          <p:nvPr/>
        </p:nvSpPr>
        <p:spPr>
          <a:xfrm>
            <a:off x="665693" y="2743200"/>
            <a:ext cx="2404533" cy="1371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000" b="1" dirty="0" smtClean="0">
                <a:effectLst>
                  <a:outerShdw blurRad="38100" dist="38100" dir="2700000" algn="tl">
                    <a:srgbClr val="000000">
                      <a:alpha val="43137"/>
                    </a:srgbClr>
                  </a:outerShdw>
                </a:effectLst>
              </a:rPr>
              <a:t>ACTEURS</a:t>
            </a:r>
            <a:endParaRPr lang="fr-FR" sz="2000" b="1" dirty="0">
              <a:effectLst>
                <a:outerShdw blurRad="38100" dist="38100" dir="2700000" algn="tl">
                  <a:srgbClr val="000000">
                    <a:alpha val="43137"/>
                  </a:srgbClr>
                </a:outerShdw>
              </a:effectLst>
            </a:endParaRPr>
          </a:p>
        </p:txBody>
      </p:sp>
      <p:sp>
        <p:nvSpPr>
          <p:cNvPr id="9" name="Ellipse 8"/>
          <p:cNvSpPr/>
          <p:nvPr/>
        </p:nvSpPr>
        <p:spPr>
          <a:xfrm>
            <a:off x="3369734" y="4689587"/>
            <a:ext cx="2404533" cy="1371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000" b="1" u="sng" dirty="0" smtClean="0">
                <a:solidFill>
                  <a:schemeClr val="tx1"/>
                </a:solidFill>
              </a:rPr>
              <a:t>TERRITOIRES</a:t>
            </a:r>
            <a:endParaRPr lang="fr-FR" sz="2000" b="1" u="sng" dirty="0">
              <a:solidFill>
                <a:schemeClr val="tx1"/>
              </a:solidFill>
            </a:endParaRPr>
          </a:p>
        </p:txBody>
      </p:sp>
      <p:sp>
        <p:nvSpPr>
          <p:cNvPr id="10" name="ZoneTexte 9"/>
          <p:cNvSpPr txBox="1"/>
          <p:nvPr/>
        </p:nvSpPr>
        <p:spPr>
          <a:xfrm>
            <a:off x="5732487" y="4838025"/>
            <a:ext cx="1089849" cy="369332"/>
          </a:xfrm>
          <a:prstGeom prst="rect">
            <a:avLst/>
          </a:prstGeom>
          <a:noFill/>
        </p:spPr>
        <p:txBody>
          <a:bodyPr wrap="none" rtlCol="0">
            <a:spAutoFit/>
          </a:bodyPr>
          <a:lstStyle/>
          <a:p>
            <a:r>
              <a:rPr lang="fr-FR" b="1" dirty="0" smtClean="0">
                <a:solidFill>
                  <a:srgbClr val="008000"/>
                </a:solidFill>
                <a:effectLst>
                  <a:outerShdw blurRad="38100" dist="38100" dir="2700000" algn="tl">
                    <a:srgbClr val="000000">
                      <a:alpha val="43137"/>
                    </a:srgbClr>
                  </a:outerShdw>
                </a:effectLst>
              </a:rPr>
              <a:t>ÉCHELLES</a:t>
            </a:r>
            <a:endParaRPr lang="fr-FR" b="1" dirty="0">
              <a:solidFill>
                <a:srgbClr val="008000"/>
              </a:solidFill>
              <a:effectLst>
                <a:outerShdw blurRad="38100" dist="38100" dir="2700000" algn="tl">
                  <a:srgbClr val="000000">
                    <a:alpha val="43137"/>
                  </a:srgbClr>
                </a:outerShdw>
              </a:effectLst>
            </a:endParaRPr>
          </a:p>
        </p:txBody>
      </p:sp>
      <p:sp>
        <p:nvSpPr>
          <p:cNvPr id="11" name="ZoneTexte 10"/>
          <p:cNvSpPr txBox="1"/>
          <p:nvPr/>
        </p:nvSpPr>
        <p:spPr>
          <a:xfrm>
            <a:off x="5899422" y="5292732"/>
            <a:ext cx="1491434" cy="369332"/>
          </a:xfrm>
          <a:prstGeom prst="rect">
            <a:avLst/>
          </a:prstGeom>
          <a:noFill/>
        </p:spPr>
        <p:txBody>
          <a:bodyPr wrap="none" rtlCol="0">
            <a:spAutoFit/>
          </a:bodyPr>
          <a:lstStyle/>
          <a:p>
            <a:r>
              <a:rPr lang="fr-FR" b="1" dirty="0" smtClean="0">
                <a:solidFill>
                  <a:srgbClr val="008000"/>
                </a:solidFill>
                <a:effectLst>
                  <a:outerShdw blurRad="38100" dist="38100" dir="2700000" algn="tl">
                    <a:srgbClr val="000000">
                      <a:alpha val="43137"/>
                    </a:srgbClr>
                  </a:outerShdw>
                </a:effectLst>
              </a:rPr>
              <a:t>MÉTROPOLES</a:t>
            </a:r>
            <a:endParaRPr lang="fr-FR" b="1" dirty="0">
              <a:solidFill>
                <a:srgbClr val="008000"/>
              </a:solidFill>
              <a:effectLst>
                <a:outerShdw blurRad="38100" dist="38100" dir="2700000" algn="tl">
                  <a:srgbClr val="000000">
                    <a:alpha val="43137"/>
                  </a:srgbClr>
                </a:outerShdw>
              </a:effectLst>
            </a:endParaRPr>
          </a:p>
        </p:txBody>
      </p:sp>
      <p:sp>
        <p:nvSpPr>
          <p:cNvPr id="12" name="ZoneTexte 11"/>
          <p:cNvSpPr txBox="1"/>
          <p:nvPr/>
        </p:nvSpPr>
        <p:spPr>
          <a:xfrm>
            <a:off x="5655731" y="6009733"/>
            <a:ext cx="2672526" cy="369332"/>
          </a:xfrm>
          <a:prstGeom prst="rect">
            <a:avLst/>
          </a:prstGeom>
          <a:noFill/>
        </p:spPr>
        <p:txBody>
          <a:bodyPr wrap="none" rtlCol="0">
            <a:spAutoFit/>
          </a:bodyPr>
          <a:lstStyle/>
          <a:p>
            <a:r>
              <a:rPr lang="fr-FR" b="1" dirty="0" smtClean="0">
                <a:solidFill>
                  <a:srgbClr val="008000"/>
                </a:solidFill>
                <a:effectLst>
                  <a:outerShdw blurRad="38100" dist="38100" dir="2700000" algn="tl">
                    <a:srgbClr val="000000">
                      <a:alpha val="43137"/>
                    </a:srgbClr>
                  </a:outerShdw>
                </a:effectLst>
              </a:rPr>
              <a:t>SPÉCIALISATION/ CLUSTER</a:t>
            </a:r>
            <a:endParaRPr lang="fr-FR" b="1" dirty="0">
              <a:solidFill>
                <a:srgbClr val="008000"/>
              </a:solidFill>
              <a:effectLst>
                <a:outerShdw blurRad="38100" dist="38100" dir="2700000" algn="tl">
                  <a:srgbClr val="000000">
                    <a:alpha val="43137"/>
                  </a:srgbClr>
                </a:outerShdw>
              </a:effectLst>
            </a:endParaRPr>
          </a:p>
        </p:txBody>
      </p:sp>
      <p:sp>
        <p:nvSpPr>
          <p:cNvPr id="13" name="ZoneTexte 12"/>
          <p:cNvSpPr txBox="1"/>
          <p:nvPr/>
        </p:nvSpPr>
        <p:spPr>
          <a:xfrm>
            <a:off x="1740787" y="5852867"/>
            <a:ext cx="1628947" cy="369332"/>
          </a:xfrm>
          <a:prstGeom prst="rect">
            <a:avLst/>
          </a:prstGeom>
          <a:noFill/>
        </p:spPr>
        <p:txBody>
          <a:bodyPr wrap="none" rtlCol="0">
            <a:spAutoFit/>
          </a:bodyPr>
          <a:lstStyle/>
          <a:p>
            <a:r>
              <a:rPr lang="fr-FR" b="1" dirty="0" smtClean="0">
                <a:solidFill>
                  <a:srgbClr val="008000"/>
                </a:solidFill>
                <a:effectLst>
                  <a:outerShdw blurRad="38100" dist="38100" dir="2700000" algn="tl">
                    <a:srgbClr val="000000">
                      <a:alpha val="43137"/>
                    </a:srgbClr>
                  </a:outerShdw>
                </a:effectLst>
              </a:rPr>
              <a:t>CONCURRENCE</a:t>
            </a:r>
            <a:endParaRPr lang="fr-FR" b="1" dirty="0">
              <a:solidFill>
                <a:srgbClr val="008000"/>
              </a:solidFill>
              <a:effectLst>
                <a:outerShdw blurRad="38100" dist="38100" dir="2700000" algn="tl">
                  <a:srgbClr val="000000">
                    <a:alpha val="43137"/>
                  </a:srgbClr>
                </a:outerShdw>
              </a:effectLst>
            </a:endParaRPr>
          </a:p>
        </p:txBody>
      </p:sp>
      <p:sp>
        <p:nvSpPr>
          <p:cNvPr id="14" name="ZoneTexte 13"/>
          <p:cNvSpPr txBox="1"/>
          <p:nvPr/>
        </p:nvSpPr>
        <p:spPr>
          <a:xfrm>
            <a:off x="3453888" y="6146800"/>
            <a:ext cx="2100755" cy="369332"/>
          </a:xfrm>
          <a:prstGeom prst="rect">
            <a:avLst/>
          </a:prstGeom>
          <a:noFill/>
        </p:spPr>
        <p:txBody>
          <a:bodyPr wrap="none" rtlCol="0">
            <a:spAutoFit/>
          </a:bodyPr>
          <a:lstStyle/>
          <a:p>
            <a:r>
              <a:rPr lang="fr-FR" b="1" dirty="0" smtClean="0">
                <a:solidFill>
                  <a:srgbClr val="008000"/>
                </a:solidFill>
                <a:effectLst>
                  <a:outerShdw blurRad="38100" dist="38100" dir="2700000" algn="tl">
                    <a:srgbClr val="000000">
                      <a:alpha val="43137"/>
                    </a:srgbClr>
                  </a:outerShdw>
                </a:effectLst>
              </a:rPr>
              <a:t>COMPLÉMENTARITÉ</a:t>
            </a:r>
            <a:endParaRPr lang="fr-FR" b="1" dirty="0">
              <a:solidFill>
                <a:srgbClr val="008000"/>
              </a:solidFill>
              <a:effectLst>
                <a:outerShdw blurRad="38100" dist="38100" dir="2700000" algn="tl">
                  <a:srgbClr val="000000">
                    <a:alpha val="43137"/>
                  </a:srgbClr>
                </a:outerShdw>
              </a:effectLst>
            </a:endParaRPr>
          </a:p>
        </p:txBody>
      </p:sp>
      <p:sp>
        <p:nvSpPr>
          <p:cNvPr id="15" name="ZoneTexte 14"/>
          <p:cNvSpPr txBox="1"/>
          <p:nvPr/>
        </p:nvSpPr>
        <p:spPr>
          <a:xfrm>
            <a:off x="1419092" y="4838025"/>
            <a:ext cx="2039542" cy="923330"/>
          </a:xfrm>
          <a:prstGeom prst="rect">
            <a:avLst/>
          </a:prstGeom>
          <a:noFill/>
        </p:spPr>
        <p:txBody>
          <a:bodyPr wrap="square" rtlCol="0">
            <a:spAutoFit/>
          </a:bodyPr>
          <a:lstStyle/>
          <a:p>
            <a:r>
              <a:rPr lang="fr-FR" b="1" dirty="0" smtClean="0">
                <a:solidFill>
                  <a:srgbClr val="008000"/>
                </a:solidFill>
                <a:effectLst>
                  <a:outerShdw blurRad="38100" dist="38100" dir="2700000" algn="tl">
                    <a:srgbClr val="000000">
                      <a:alpha val="43137"/>
                    </a:srgbClr>
                  </a:outerShdw>
                </a:effectLst>
              </a:rPr>
              <a:t>AMÉNAGEMENTS/ PARC D’ACTIVITÉS/ TECHNOPÔLE</a:t>
            </a:r>
            <a:endParaRPr lang="fr-FR" b="1" dirty="0">
              <a:solidFill>
                <a:srgbClr val="008000"/>
              </a:solidFill>
              <a:effectLst>
                <a:outerShdw blurRad="38100" dist="38100" dir="2700000" algn="tl">
                  <a:srgbClr val="000000">
                    <a:alpha val="43137"/>
                  </a:srgbClr>
                </a:outerShdw>
              </a:effectLst>
            </a:endParaRPr>
          </a:p>
        </p:txBody>
      </p:sp>
      <p:sp>
        <p:nvSpPr>
          <p:cNvPr id="16" name="ZoneTexte 15"/>
          <p:cNvSpPr txBox="1"/>
          <p:nvPr/>
        </p:nvSpPr>
        <p:spPr>
          <a:xfrm>
            <a:off x="39829" y="3244334"/>
            <a:ext cx="627801" cy="369332"/>
          </a:xfrm>
          <a:prstGeom prst="rect">
            <a:avLst/>
          </a:prstGeom>
          <a:noFill/>
        </p:spPr>
        <p:txBody>
          <a:bodyPr wrap="none" rtlCol="0">
            <a:spAutoFit/>
          </a:bodyPr>
          <a:lstStyle/>
          <a:p>
            <a:r>
              <a:rPr lang="fr-FR" b="1" dirty="0" smtClean="0">
                <a:solidFill>
                  <a:schemeClr val="accent4">
                    <a:lumMod val="75000"/>
                  </a:schemeClr>
                </a:solidFill>
                <a:effectLst>
                  <a:outerShdw blurRad="38100" dist="38100" dir="2700000" algn="tl">
                    <a:srgbClr val="000000">
                      <a:alpha val="43137"/>
                    </a:srgbClr>
                  </a:outerShdw>
                </a:effectLst>
              </a:rPr>
              <a:t>ETAT</a:t>
            </a:r>
            <a:endParaRPr lang="fr-FR" b="1" dirty="0">
              <a:solidFill>
                <a:schemeClr val="accent4">
                  <a:lumMod val="75000"/>
                </a:schemeClr>
              </a:solidFill>
              <a:effectLst>
                <a:outerShdw blurRad="38100" dist="38100" dir="2700000" algn="tl">
                  <a:srgbClr val="000000">
                    <a:alpha val="43137"/>
                  </a:srgbClr>
                </a:outerShdw>
              </a:effectLst>
            </a:endParaRPr>
          </a:p>
        </p:txBody>
      </p:sp>
      <p:sp>
        <p:nvSpPr>
          <p:cNvPr id="17" name="ZoneTexte 16"/>
          <p:cNvSpPr txBox="1"/>
          <p:nvPr/>
        </p:nvSpPr>
        <p:spPr>
          <a:xfrm>
            <a:off x="169869" y="2373868"/>
            <a:ext cx="1582484" cy="369332"/>
          </a:xfrm>
          <a:prstGeom prst="rect">
            <a:avLst/>
          </a:prstGeom>
          <a:noFill/>
        </p:spPr>
        <p:txBody>
          <a:bodyPr wrap="none" rtlCol="0">
            <a:spAutoFit/>
          </a:bodyPr>
          <a:lstStyle/>
          <a:p>
            <a:r>
              <a:rPr lang="fr-FR" b="1" dirty="0" smtClean="0">
                <a:solidFill>
                  <a:schemeClr val="accent4">
                    <a:lumMod val="75000"/>
                  </a:schemeClr>
                </a:solidFill>
                <a:effectLst>
                  <a:outerShdw blurRad="38100" dist="38100" dir="2700000" algn="tl">
                    <a:srgbClr val="000000">
                      <a:alpha val="43137"/>
                    </a:srgbClr>
                  </a:outerShdw>
                </a:effectLst>
              </a:rPr>
              <a:t>COLLECTIVITÉS</a:t>
            </a:r>
            <a:endParaRPr lang="fr-FR" b="1" dirty="0">
              <a:solidFill>
                <a:schemeClr val="accent4">
                  <a:lumMod val="75000"/>
                </a:schemeClr>
              </a:solidFill>
              <a:effectLst>
                <a:outerShdw blurRad="38100" dist="38100" dir="2700000" algn="tl">
                  <a:srgbClr val="000000">
                    <a:alpha val="43137"/>
                  </a:srgbClr>
                </a:outerShdw>
              </a:effectLst>
            </a:endParaRPr>
          </a:p>
        </p:txBody>
      </p:sp>
      <p:sp>
        <p:nvSpPr>
          <p:cNvPr id="18" name="ZoneTexte 17"/>
          <p:cNvSpPr txBox="1"/>
          <p:nvPr/>
        </p:nvSpPr>
        <p:spPr>
          <a:xfrm>
            <a:off x="2411650" y="2419866"/>
            <a:ext cx="902170" cy="369332"/>
          </a:xfrm>
          <a:prstGeom prst="rect">
            <a:avLst/>
          </a:prstGeom>
          <a:noFill/>
        </p:spPr>
        <p:txBody>
          <a:bodyPr wrap="none" rtlCol="0">
            <a:spAutoFit/>
          </a:bodyPr>
          <a:lstStyle/>
          <a:p>
            <a:r>
              <a:rPr lang="fr-FR" b="1" dirty="0" smtClean="0">
                <a:solidFill>
                  <a:schemeClr val="accent4">
                    <a:lumMod val="75000"/>
                  </a:schemeClr>
                </a:solidFill>
                <a:effectLst>
                  <a:outerShdw blurRad="38100" dist="38100" dir="2700000" algn="tl">
                    <a:srgbClr val="000000">
                      <a:alpha val="43137"/>
                    </a:srgbClr>
                  </a:outerShdw>
                </a:effectLst>
              </a:rPr>
              <a:t>FIRMES</a:t>
            </a:r>
            <a:endParaRPr lang="fr-FR" b="1" dirty="0">
              <a:solidFill>
                <a:schemeClr val="accent4">
                  <a:lumMod val="75000"/>
                </a:schemeClr>
              </a:solidFill>
              <a:effectLst>
                <a:outerShdw blurRad="38100" dist="38100" dir="2700000" algn="tl">
                  <a:srgbClr val="000000">
                    <a:alpha val="43137"/>
                  </a:srgbClr>
                </a:outerShdw>
              </a:effectLst>
            </a:endParaRPr>
          </a:p>
        </p:txBody>
      </p:sp>
      <p:sp>
        <p:nvSpPr>
          <p:cNvPr id="19" name="ZoneTexte 18"/>
          <p:cNvSpPr txBox="1"/>
          <p:nvPr/>
        </p:nvSpPr>
        <p:spPr>
          <a:xfrm>
            <a:off x="356487" y="3930134"/>
            <a:ext cx="622286" cy="369332"/>
          </a:xfrm>
          <a:prstGeom prst="rect">
            <a:avLst/>
          </a:prstGeom>
          <a:noFill/>
        </p:spPr>
        <p:txBody>
          <a:bodyPr wrap="none" rtlCol="0">
            <a:spAutoFit/>
          </a:bodyPr>
          <a:lstStyle/>
          <a:p>
            <a:r>
              <a:rPr lang="fr-FR" b="1" dirty="0" smtClean="0">
                <a:solidFill>
                  <a:schemeClr val="accent4">
                    <a:lumMod val="75000"/>
                  </a:schemeClr>
                </a:solidFill>
                <a:effectLst>
                  <a:outerShdw blurRad="38100" dist="38100" dir="2700000" algn="tl">
                    <a:srgbClr val="000000">
                      <a:alpha val="43137"/>
                    </a:srgbClr>
                  </a:outerShdw>
                </a:effectLst>
              </a:rPr>
              <a:t>PME</a:t>
            </a:r>
            <a:endParaRPr lang="fr-FR" b="1" dirty="0">
              <a:solidFill>
                <a:schemeClr val="accent4">
                  <a:lumMod val="75000"/>
                </a:schemeClr>
              </a:solidFill>
              <a:effectLst>
                <a:outerShdw blurRad="38100" dist="38100" dir="2700000" algn="tl">
                  <a:srgbClr val="000000">
                    <a:alpha val="43137"/>
                  </a:srgbClr>
                </a:outerShdw>
              </a:effectLst>
            </a:endParaRPr>
          </a:p>
        </p:txBody>
      </p:sp>
      <p:sp>
        <p:nvSpPr>
          <p:cNvPr id="20" name="ZoneTexte 19"/>
          <p:cNvSpPr txBox="1"/>
          <p:nvPr/>
        </p:nvSpPr>
        <p:spPr>
          <a:xfrm>
            <a:off x="5492105" y="2373868"/>
            <a:ext cx="1659429" cy="369332"/>
          </a:xfrm>
          <a:prstGeom prst="rect">
            <a:avLst/>
          </a:prstGeom>
          <a:noFill/>
        </p:spPr>
        <p:txBody>
          <a:bodyPr wrap="none" rtlCol="0">
            <a:spAutoFit/>
          </a:bodyPr>
          <a:lstStyle/>
          <a:p>
            <a:r>
              <a:rPr lang="fr-FR" b="1" dirty="0" smtClean="0">
                <a:solidFill>
                  <a:schemeClr val="accent1"/>
                </a:solidFill>
                <a:effectLst>
                  <a:outerShdw blurRad="38100" dist="38100" dir="2700000" algn="tl">
                    <a:srgbClr val="000000">
                      <a:alpha val="43137"/>
                    </a:srgbClr>
                  </a:outerShdw>
                </a:effectLst>
              </a:rPr>
              <a:t>DÉMOGRAPHIE</a:t>
            </a:r>
            <a:endParaRPr lang="fr-FR" b="1" dirty="0">
              <a:solidFill>
                <a:schemeClr val="accent1"/>
              </a:solidFill>
              <a:effectLst>
                <a:outerShdw blurRad="38100" dist="38100" dir="2700000" algn="tl">
                  <a:srgbClr val="000000">
                    <a:alpha val="43137"/>
                  </a:srgbClr>
                </a:outerShdw>
              </a:effectLst>
            </a:endParaRPr>
          </a:p>
        </p:txBody>
      </p:sp>
      <p:sp>
        <p:nvSpPr>
          <p:cNvPr id="21" name="ZoneTexte 20"/>
          <p:cNvSpPr txBox="1"/>
          <p:nvPr/>
        </p:nvSpPr>
        <p:spPr>
          <a:xfrm>
            <a:off x="7751408" y="2373868"/>
            <a:ext cx="1372303" cy="369332"/>
          </a:xfrm>
          <a:prstGeom prst="rect">
            <a:avLst/>
          </a:prstGeom>
          <a:noFill/>
        </p:spPr>
        <p:txBody>
          <a:bodyPr wrap="none" rtlCol="0">
            <a:spAutoFit/>
          </a:bodyPr>
          <a:lstStyle/>
          <a:p>
            <a:r>
              <a:rPr lang="fr-FR" b="1" dirty="0" smtClean="0">
                <a:solidFill>
                  <a:schemeClr val="accent1"/>
                </a:solidFill>
                <a:effectLst>
                  <a:outerShdw blurRad="38100" dist="38100" dir="2700000" algn="tl">
                    <a:srgbClr val="000000">
                      <a:alpha val="43137"/>
                    </a:srgbClr>
                  </a:outerShdw>
                </a:effectLst>
              </a:rPr>
              <a:t>FORMATION</a:t>
            </a:r>
            <a:endParaRPr lang="fr-FR" b="1" dirty="0">
              <a:solidFill>
                <a:schemeClr val="accent1"/>
              </a:solidFill>
              <a:effectLst>
                <a:outerShdw blurRad="38100" dist="38100" dir="2700000" algn="tl">
                  <a:srgbClr val="000000">
                    <a:alpha val="43137"/>
                  </a:srgbClr>
                </a:outerShdw>
              </a:effectLst>
            </a:endParaRPr>
          </a:p>
        </p:txBody>
      </p:sp>
      <p:sp>
        <p:nvSpPr>
          <p:cNvPr id="22" name="ZoneTexte 21"/>
          <p:cNvSpPr txBox="1"/>
          <p:nvPr/>
        </p:nvSpPr>
        <p:spPr>
          <a:xfrm>
            <a:off x="8023377" y="4033332"/>
            <a:ext cx="1041439" cy="369332"/>
          </a:xfrm>
          <a:prstGeom prst="rect">
            <a:avLst/>
          </a:prstGeom>
          <a:noFill/>
        </p:spPr>
        <p:txBody>
          <a:bodyPr wrap="none" rtlCol="0">
            <a:spAutoFit/>
          </a:bodyPr>
          <a:lstStyle/>
          <a:p>
            <a:r>
              <a:rPr lang="fr-FR" b="1" dirty="0" smtClean="0">
                <a:solidFill>
                  <a:schemeClr val="accent1"/>
                </a:solidFill>
                <a:effectLst>
                  <a:outerShdw blurRad="38100" dist="38100" dir="2700000" algn="tl">
                    <a:srgbClr val="000000">
                      <a:alpha val="43137"/>
                    </a:srgbClr>
                  </a:outerShdw>
                </a:effectLst>
              </a:rPr>
              <a:t>EMPLOIS</a:t>
            </a:r>
            <a:endParaRPr lang="fr-FR" b="1" dirty="0">
              <a:solidFill>
                <a:schemeClr val="accent1"/>
              </a:solidFill>
              <a:effectLst>
                <a:outerShdw blurRad="38100" dist="38100" dir="2700000" algn="tl">
                  <a:srgbClr val="000000">
                    <a:alpha val="43137"/>
                  </a:srgbClr>
                </a:outerShdw>
              </a:effectLst>
            </a:endParaRPr>
          </a:p>
        </p:txBody>
      </p:sp>
      <p:sp>
        <p:nvSpPr>
          <p:cNvPr id="23" name="ZoneTexte 22"/>
          <p:cNvSpPr txBox="1"/>
          <p:nvPr/>
        </p:nvSpPr>
        <p:spPr>
          <a:xfrm>
            <a:off x="1719910" y="1070484"/>
            <a:ext cx="1493229" cy="369332"/>
          </a:xfrm>
          <a:prstGeom prst="rect">
            <a:avLst/>
          </a:prstGeom>
          <a:noFill/>
        </p:spPr>
        <p:txBody>
          <a:bodyPr wrap="none" rtlCol="0">
            <a:spAutoFit/>
          </a:bodyPr>
          <a:lstStyle/>
          <a:p>
            <a:r>
              <a:rPr lang="fr-FR" b="1" dirty="0" smtClean="0">
                <a:solidFill>
                  <a:schemeClr val="accent6">
                    <a:lumMod val="75000"/>
                  </a:schemeClr>
                </a:solidFill>
                <a:effectLst>
                  <a:outerShdw blurRad="38100" dist="38100" dir="2700000" algn="tl">
                    <a:srgbClr val="000000">
                      <a:alpha val="43137"/>
                    </a:srgbClr>
                  </a:outerShdw>
                </a:effectLst>
              </a:rPr>
              <a:t>PRODUCTION</a:t>
            </a:r>
            <a:endParaRPr lang="fr-FR" b="1" dirty="0">
              <a:solidFill>
                <a:schemeClr val="accent6">
                  <a:lumMod val="75000"/>
                </a:schemeClr>
              </a:solidFill>
              <a:effectLst>
                <a:outerShdw blurRad="38100" dist="38100" dir="2700000" algn="tl">
                  <a:srgbClr val="000000">
                    <a:alpha val="43137"/>
                  </a:srgbClr>
                </a:outerShdw>
              </a:effectLst>
            </a:endParaRPr>
          </a:p>
        </p:txBody>
      </p:sp>
      <p:sp>
        <p:nvSpPr>
          <p:cNvPr id="24" name="ZoneTexte 23"/>
          <p:cNvSpPr txBox="1"/>
          <p:nvPr/>
        </p:nvSpPr>
        <p:spPr>
          <a:xfrm>
            <a:off x="2569242" y="288000"/>
            <a:ext cx="1465515" cy="369332"/>
          </a:xfrm>
          <a:prstGeom prst="rect">
            <a:avLst/>
          </a:prstGeom>
          <a:noFill/>
        </p:spPr>
        <p:txBody>
          <a:bodyPr wrap="none" rtlCol="0">
            <a:spAutoFit/>
          </a:bodyPr>
          <a:lstStyle/>
          <a:p>
            <a:r>
              <a:rPr lang="fr-FR" b="1" dirty="0" smtClean="0">
                <a:solidFill>
                  <a:schemeClr val="accent6">
                    <a:lumMod val="75000"/>
                  </a:schemeClr>
                </a:solidFill>
                <a:effectLst>
                  <a:outerShdw blurRad="38100" dist="38100" dir="2700000" algn="tl">
                    <a:srgbClr val="000000">
                      <a:alpha val="43137"/>
                    </a:srgbClr>
                  </a:outerShdw>
                </a:effectLst>
              </a:rPr>
              <a:t>CIRCULATION</a:t>
            </a:r>
            <a:endParaRPr lang="fr-FR" b="1" dirty="0">
              <a:solidFill>
                <a:schemeClr val="accent6">
                  <a:lumMod val="75000"/>
                </a:schemeClr>
              </a:solidFill>
              <a:effectLst>
                <a:outerShdw blurRad="38100" dist="38100" dir="2700000" algn="tl">
                  <a:srgbClr val="000000">
                    <a:alpha val="43137"/>
                  </a:srgbClr>
                </a:outerShdw>
              </a:effectLst>
            </a:endParaRPr>
          </a:p>
        </p:txBody>
      </p:sp>
      <p:sp>
        <p:nvSpPr>
          <p:cNvPr id="25" name="ZoneTexte 24"/>
          <p:cNvSpPr txBox="1"/>
          <p:nvPr/>
        </p:nvSpPr>
        <p:spPr>
          <a:xfrm>
            <a:off x="5143154" y="288000"/>
            <a:ext cx="1178666" cy="369332"/>
          </a:xfrm>
          <a:prstGeom prst="rect">
            <a:avLst/>
          </a:prstGeom>
          <a:noFill/>
        </p:spPr>
        <p:txBody>
          <a:bodyPr wrap="none" rtlCol="0">
            <a:spAutoFit/>
          </a:bodyPr>
          <a:lstStyle/>
          <a:p>
            <a:r>
              <a:rPr lang="fr-FR" b="1" dirty="0" smtClean="0">
                <a:solidFill>
                  <a:schemeClr val="accent6">
                    <a:lumMod val="75000"/>
                  </a:schemeClr>
                </a:solidFill>
                <a:effectLst>
                  <a:outerShdw blurRad="38100" dist="38100" dir="2700000" algn="tl">
                    <a:srgbClr val="000000">
                      <a:alpha val="43137"/>
                    </a:srgbClr>
                  </a:outerShdw>
                </a:effectLst>
              </a:rPr>
              <a:t>RICHESSES</a:t>
            </a:r>
            <a:endParaRPr lang="fr-FR" b="1" dirty="0">
              <a:solidFill>
                <a:schemeClr val="accent6">
                  <a:lumMod val="75000"/>
                </a:schemeClr>
              </a:solidFill>
              <a:effectLst>
                <a:outerShdw blurRad="38100" dist="38100" dir="2700000" algn="tl">
                  <a:srgbClr val="000000">
                    <a:alpha val="43137"/>
                  </a:srgbClr>
                </a:outerShdw>
              </a:effectLst>
            </a:endParaRPr>
          </a:p>
        </p:txBody>
      </p:sp>
      <p:sp>
        <p:nvSpPr>
          <p:cNvPr id="26" name="ZoneTexte 25"/>
          <p:cNvSpPr txBox="1"/>
          <p:nvPr/>
        </p:nvSpPr>
        <p:spPr>
          <a:xfrm>
            <a:off x="2624746" y="3930134"/>
            <a:ext cx="445480" cy="369332"/>
          </a:xfrm>
          <a:prstGeom prst="rect">
            <a:avLst/>
          </a:prstGeom>
          <a:noFill/>
        </p:spPr>
        <p:txBody>
          <a:bodyPr wrap="none" rtlCol="0">
            <a:spAutoFit/>
          </a:bodyPr>
          <a:lstStyle/>
          <a:p>
            <a:r>
              <a:rPr lang="fr-FR" b="1" dirty="0" smtClean="0">
                <a:solidFill>
                  <a:schemeClr val="accent4">
                    <a:lumMod val="75000"/>
                  </a:schemeClr>
                </a:solidFill>
                <a:effectLst>
                  <a:outerShdw blurRad="38100" dist="38100" dir="2700000" algn="tl">
                    <a:srgbClr val="000000">
                      <a:alpha val="43137"/>
                    </a:srgbClr>
                  </a:outerShdw>
                </a:effectLst>
              </a:rPr>
              <a:t>UE</a:t>
            </a:r>
            <a:endParaRPr lang="fr-FR" b="1" dirty="0">
              <a:solidFill>
                <a:schemeClr val="accent4">
                  <a:lumMod val="75000"/>
                </a:schemeClr>
              </a:solidFill>
              <a:effectLst>
                <a:outerShdw blurRad="38100" dist="38100" dir="2700000" algn="tl">
                  <a:srgbClr val="000000">
                    <a:alpha val="43137"/>
                  </a:srgbClr>
                </a:outerShdw>
              </a:effectLst>
            </a:endParaRPr>
          </a:p>
        </p:txBody>
      </p:sp>
      <p:sp>
        <p:nvSpPr>
          <p:cNvPr id="27" name="ZoneTexte 26"/>
          <p:cNvSpPr txBox="1"/>
          <p:nvPr/>
        </p:nvSpPr>
        <p:spPr>
          <a:xfrm>
            <a:off x="5839128" y="1070484"/>
            <a:ext cx="1909497" cy="369332"/>
          </a:xfrm>
          <a:prstGeom prst="rect">
            <a:avLst/>
          </a:prstGeom>
          <a:noFill/>
        </p:spPr>
        <p:txBody>
          <a:bodyPr wrap="none" rtlCol="0">
            <a:spAutoFit/>
          </a:bodyPr>
          <a:lstStyle/>
          <a:p>
            <a:r>
              <a:rPr lang="fr-FR" b="1" dirty="0" smtClean="0">
                <a:solidFill>
                  <a:schemeClr val="accent6">
                    <a:lumMod val="75000"/>
                  </a:schemeClr>
                </a:solidFill>
                <a:effectLst>
                  <a:outerShdw blurRad="38100" dist="38100" dir="2700000" algn="tl">
                    <a:srgbClr val="000000">
                      <a:alpha val="43137"/>
                    </a:srgbClr>
                  </a:outerShdw>
                </a:effectLst>
              </a:rPr>
              <a:t>MONDIALISATION</a:t>
            </a:r>
            <a:endParaRPr lang="fr-FR"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21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Effect transition="in" filter="fade">
                                      <p:cBhvr>
                                        <p:cTn id="80" dur="500"/>
                                        <p:tgtEl>
                                          <p:spTgt spid="1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0">
                                          <p:val>
                                            <p:fltVal val="0"/>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animEffect transition="in" filter="fade">
                                      <p:cBhvr>
                                        <p:cTn id="100" dur="500"/>
                                        <p:tgtEl>
                                          <p:spTgt spid="15"/>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500" fill="hold"/>
                                        <p:tgtEl>
                                          <p:spTgt spid="18"/>
                                        </p:tgtEl>
                                        <p:attrNameLst>
                                          <p:attrName>ppt_w</p:attrName>
                                        </p:attrNameLst>
                                      </p:cBhvr>
                                      <p:tavLst>
                                        <p:tav tm="0">
                                          <p:val>
                                            <p:fltVal val="0"/>
                                          </p:val>
                                        </p:tav>
                                        <p:tav tm="100000">
                                          <p:val>
                                            <p:strVal val="#ppt_w"/>
                                          </p:val>
                                        </p:tav>
                                      </p:tavLst>
                                    </p:anim>
                                    <p:anim calcmode="lin" valueType="num">
                                      <p:cBhvr>
                                        <p:cTn id="111" dur="500" fill="hold"/>
                                        <p:tgtEl>
                                          <p:spTgt spid="18"/>
                                        </p:tgtEl>
                                        <p:attrNameLst>
                                          <p:attrName>ppt_h</p:attrName>
                                        </p:attrNameLst>
                                      </p:cBhvr>
                                      <p:tavLst>
                                        <p:tav tm="0">
                                          <p:val>
                                            <p:fltVal val="0"/>
                                          </p:val>
                                        </p:tav>
                                        <p:tav tm="100000">
                                          <p:val>
                                            <p:strVal val="#ppt_h"/>
                                          </p:val>
                                        </p:tav>
                                      </p:tavLst>
                                    </p:anim>
                                    <p:animEffect transition="in" filter="fade">
                                      <p:cBhvr>
                                        <p:cTn id="112" dur="500"/>
                                        <p:tgtEl>
                                          <p:spTgt spid="18"/>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fltVal val="0"/>
                                          </p:val>
                                        </p:tav>
                                        <p:tav tm="100000">
                                          <p:val>
                                            <p:strVal val="#ppt_w"/>
                                          </p:val>
                                        </p:tav>
                                      </p:tavLst>
                                    </p:anim>
                                    <p:anim calcmode="lin" valueType="num">
                                      <p:cBhvr>
                                        <p:cTn id="121" dur="500" fill="hold"/>
                                        <p:tgtEl>
                                          <p:spTgt spid="16"/>
                                        </p:tgtEl>
                                        <p:attrNameLst>
                                          <p:attrName>ppt_h</p:attrName>
                                        </p:attrNameLst>
                                      </p:cBhvr>
                                      <p:tavLst>
                                        <p:tav tm="0">
                                          <p:val>
                                            <p:fltVal val="0"/>
                                          </p:val>
                                        </p:tav>
                                        <p:tav tm="100000">
                                          <p:val>
                                            <p:strVal val="#ppt_h"/>
                                          </p:val>
                                        </p:tav>
                                      </p:tavLst>
                                    </p:anim>
                                    <p:animEffect transition="in" filter="fade">
                                      <p:cBhvr>
                                        <p:cTn id="122" dur="500"/>
                                        <p:tgtEl>
                                          <p:spTgt spid="16"/>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p:cTn id="125" dur="500" fill="hold"/>
                                        <p:tgtEl>
                                          <p:spTgt spid="19"/>
                                        </p:tgtEl>
                                        <p:attrNameLst>
                                          <p:attrName>ppt_w</p:attrName>
                                        </p:attrNameLst>
                                      </p:cBhvr>
                                      <p:tavLst>
                                        <p:tav tm="0">
                                          <p:val>
                                            <p:fltVal val="0"/>
                                          </p:val>
                                        </p:tav>
                                        <p:tav tm="100000">
                                          <p:val>
                                            <p:strVal val="#ppt_w"/>
                                          </p:val>
                                        </p:tav>
                                      </p:tavLst>
                                    </p:anim>
                                    <p:anim calcmode="lin" valueType="num">
                                      <p:cBhvr>
                                        <p:cTn id="126" dur="500" fill="hold"/>
                                        <p:tgtEl>
                                          <p:spTgt spid="19"/>
                                        </p:tgtEl>
                                        <p:attrNameLst>
                                          <p:attrName>ppt_h</p:attrName>
                                        </p:attrNameLst>
                                      </p:cBhvr>
                                      <p:tavLst>
                                        <p:tav tm="0">
                                          <p:val>
                                            <p:fltVal val="0"/>
                                          </p:val>
                                        </p:tav>
                                        <p:tav tm="100000">
                                          <p:val>
                                            <p:strVal val="#ppt_h"/>
                                          </p:val>
                                        </p:tav>
                                      </p:tavLst>
                                    </p:anim>
                                    <p:animEffect transition="in" filter="fade">
                                      <p:cBhvr>
                                        <p:cTn id="127" dur="500"/>
                                        <p:tgtEl>
                                          <p:spTgt spid="19"/>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500" fill="hold"/>
                                        <p:tgtEl>
                                          <p:spTgt spid="26"/>
                                        </p:tgtEl>
                                        <p:attrNameLst>
                                          <p:attrName>ppt_w</p:attrName>
                                        </p:attrNameLst>
                                      </p:cBhvr>
                                      <p:tavLst>
                                        <p:tav tm="0">
                                          <p:val>
                                            <p:fltVal val="0"/>
                                          </p:val>
                                        </p:tav>
                                        <p:tav tm="100000">
                                          <p:val>
                                            <p:strVal val="#ppt_w"/>
                                          </p:val>
                                        </p:tav>
                                      </p:tavLst>
                                    </p:anim>
                                    <p:anim calcmode="lin" valueType="num">
                                      <p:cBhvr>
                                        <p:cTn id="131" dur="500" fill="hold"/>
                                        <p:tgtEl>
                                          <p:spTgt spid="26"/>
                                        </p:tgtEl>
                                        <p:attrNameLst>
                                          <p:attrName>ppt_h</p:attrName>
                                        </p:attrNameLst>
                                      </p:cBhvr>
                                      <p:tavLst>
                                        <p:tav tm="0">
                                          <p:val>
                                            <p:fltVal val="0"/>
                                          </p:val>
                                        </p:tav>
                                        <p:tav tm="100000">
                                          <p:val>
                                            <p:strVal val="#ppt_h"/>
                                          </p:val>
                                        </p:tav>
                                      </p:tavLst>
                                    </p:anim>
                                    <p:animEffect transition="in" filter="fade">
                                      <p:cBhvr>
                                        <p:cTn id="1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4429"/>
          </a:xfrm>
        </p:spPr>
        <p:txBody>
          <a:bodyPr>
            <a:normAutofit/>
          </a:bodyPr>
          <a:lstStyle/>
          <a:p>
            <a:r>
              <a:rPr lang="fr-FR" sz="3200" b="1" u="sng" dirty="0" smtClean="0"/>
              <a:t>LES IMPACTS SPATIAUX</a:t>
            </a:r>
            <a:endParaRPr lang="fr-FR" sz="3200" b="1" u="sng" dirty="0"/>
          </a:p>
        </p:txBody>
      </p:sp>
      <p:sp>
        <p:nvSpPr>
          <p:cNvPr id="3" name="Espace réservé du contenu 2"/>
          <p:cNvSpPr>
            <a:spLocks noGrp="1"/>
          </p:cNvSpPr>
          <p:nvPr>
            <p:ph idx="1"/>
          </p:nvPr>
        </p:nvSpPr>
        <p:spPr>
          <a:xfrm>
            <a:off x="313369" y="1156058"/>
            <a:ext cx="8483600" cy="4936067"/>
          </a:xfrm>
          <a:solidFill>
            <a:schemeClr val="bg2">
              <a:lumMod val="75000"/>
            </a:schemeClr>
          </a:solidFill>
        </p:spPr>
        <p:txBody>
          <a:bodyPr>
            <a:normAutofit fontScale="77500" lnSpcReduction="20000"/>
          </a:bodyPr>
          <a:lstStyle/>
          <a:p>
            <a:pPr algn="just">
              <a:buFont typeface="Wingdings" pitchFamily="2" charset="2"/>
              <a:buChar char="§"/>
            </a:pPr>
            <a:r>
              <a:rPr lang="fr-FR" b="1" u="sng" dirty="0" smtClean="0"/>
              <a:t>Dans l’aire urbaine :</a:t>
            </a:r>
          </a:p>
          <a:p>
            <a:pPr marL="0" indent="0" algn="just">
              <a:buNone/>
            </a:pPr>
            <a:r>
              <a:rPr lang="fr-FR" dirty="0"/>
              <a:t>	</a:t>
            </a:r>
            <a:r>
              <a:rPr lang="fr-FR" dirty="0" smtClean="0"/>
              <a:t>- segmentations </a:t>
            </a:r>
            <a:r>
              <a:rPr lang="fr-FR" dirty="0"/>
              <a:t>fonctionnelles et </a:t>
            </a:r>
            <a:r>
              <a:rPr lang="fr-FR" dirty="0" smtClean="0"/>
              <a:t>ségrégation socio-	</a:t>
            </a:r>
            <a:r>
              <a:rPr lang="fr-FR" dirty="0" err="1" smtClean="0"/>
              <a:t>économique</a:t>
            </a:r>
            <a:r>
              <a:rPr lang="fr-FR" dirty="0" smtClean="0"/>
              <a:t> </a:t>
            </a:r>
            <a:r>
              <a:rPr lang="fr-FR" dirty="0"/>
              <a:t>des </a:t>
            </a:r>
            <a:r>
              <a:rPr lang="fr-FR" dirty="0" smtClean="0"/>
              <a:t>espaces.</a:t>
            </a:r>
          </a:p>
          <a:p>
            <a:pPr marL="0" indent="0" algn="just">
              <a:buNone/>
            </a:pPr>
            <a:r>
              <a:rPr lang="fr-FR" dirty="0" smtClean="0"/>
              <a:t>	- Augmentation des disparités à l’intérieur des aires 	urbaines.</a:t>
            </a:r>
          </a:p>
          <a:p>
            <a:pPr algn="just">
              <a:buFont typeface="Wingdings" pitchFamily="2" charset="2"/>
              <a:buChar char="§"/>
            </a:pPr>
            <a:endParaRPr lang="fr-FR" dirty="0"/>
          </a:p>
          <a:p>
            <a:pPr algn="just">
              <a:buFont typeface="Wingdings" pitchFamily="2" charset="2"/>
              <a:buChar char="§"/>
            </a:pPr>
            <a:r>
              <a:rPr lang="fr-FR" b="1" u="sng" dirty="0" smtClean="0"/>
              <a:t>Dans l’espace français :</a:t>
            </a:r>
          </a:p>
          <a:p>
            <a:pPr marL="0" indent="0" algn="just">
              <a:buNone/>
            </a:pPr>
            <a:r>
              <a:rPr lang="fr-FR" dirty="0" smtClean="0"/>
              <a:t>	- Déclin des vieilles régions industrielles</a:t>
            </a:r>
          </a:p>
          <a:p>
            <a:pPr marL="0" indent="0" algn="just">
              <a:buNone/>
            </a:pPr>
            <a:r>
              <a:rPr lang="fr-FR" dirty="0" smtClean="0"/>
              <a:t>	- Essor des nouveaux espaces: clusters, technopôles</a:t>
            </a:r>
          </a:p>
          <a:p>
            <a:pPr marL="0" indent="0" algn="just">
              <a:buNone/>
            </a:pPr>
            <a:r>
              <a:rPr lang="fr-FR" dirty="0" smtClean="0"/>
              <a:t>	- Attractivité des métropoles </a:t>
            </a:r>
            <a:r>
              <a:rPr lang="fr-FR" dirty="0" smtClean="0">
                <a:sym typeface="Wingdings"/>
              </a:rPr>
              <a:t> renforcement du processus 	de métropolisation du territoire.</a:t>
            </a:r>
          </a:p>
          <a:p>
            <a:pPr marL="0" indent="0" algn="just">
              <a:buNone/>
            </a:pPr>
            <a:r>
              <a:rPr lang="fr-FR" dirty="0">
                <a:sym typeface="Wingdings"/>
              </a:rPr>
              <a:t>	</a:t>
            </a:r>
            <a:r>
              <a:rPr lang="fr-FR" dirty="0" smtClean="0">
                <a:sym typeface="Wingdings"/>
              </a:rPr>
              <a:t>- Succès variable des pôles de compétitivité.</a:t>
            </a:r>
          </a:p>
          <a:p>
            <a:pPr marL="0" indent="0" algn="just">
              <a:buNone/>
            </a:pPr>
            <a:r>
              <a:rPr lang="fr-FR" dirty="0" smtClean="0">
                <a:sym typeface="Wingdings"/>
              </a:rPr>
              <a:t>	- Quelle ampleur des délocalisations?</a:t>
            </a:r>
            <a:endParaRPr lang="fr-FR" dirty="0"/>
          </a:p>
        </p:txBody>
      </p:sp>
    </p:spTree>
    <p:extLst>
      <p:ext uri="{BB962C8B-B14F-4D97-AF65-F5344CB8AC3E}">
        <p14:creationId xmlns:p14="http://schemas.microsoft.com/office/powerpoint/2010/main" val="24651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75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750"/>
                                        <p:tgtEl>
                                          <p:spTgt spid="3">
                                            <p:txEl>
                                              <p:pRg st="0" end="0"/>
                                            </p:txEl>
                                          </p:spTgt>
                                        </p:tgtEl>
                                      </p:cBhvr>
                                    </p:animEffect>
                                  </p:childTnLst>
                                </p:cTn>
                              </p:par>
                            </p:childTnLst>
                          </p:cTn>
                        </p:par>
                        <p:par>
                          <p:cTn id="20" fill="hold">
                            <p:stCondLst>
                              <p:cond delay="750"/>
                            </p:stCondLst>
                            <p:childTnLst>
                              <p:par>
                                <p:cTn id="21" presetID="22" presetClass="entr" presetSubtype="8"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750"/>
                                        <p:tgtEl>
                                          <p:spTgt spid="3">
                                            <p:txEl>
                                              <p:pRg st="1" end="1"/>
                                            </p:tx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75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750"/>
                                        <p:tgtEl>
                                          <p:spTgt spid="3">
                                            <p:txEl>
                                              <p:pRg st="4" end="4"/>
                                            </p:txEl>
                                          </p:spTgt>
                                        </p:tgtEl>
                                      </p:cBhvr>
                                    </p:animEffect>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750"/>
                                        <p:tgtEl>
                                          <p:spTgt spid="3">
                                            <p:txEl>
                                              <p:pRg st="5" end="5"/>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750"/>
                                        <p:tgtEl>
                                          <p:spTgt spid="3">
                                            <p:txEl>
                                              <p:pRg st="6" end="6"/>
                                            </p:txEl>
                                          </p:spTgt>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left)">
                                      <p:cBhvr>
                                        <p:cTn id="44" dur="750"/>
                                        <p:tgtEl>
                                          <p:spTgt spid="3">
                                            <p:txEl>
                                              <p:pRg st="7" end="7"/>
                                            </p:txEl>
                                          </p:spTgt>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ipe(left)">
                                      <p:cBhvr>
                                        <p:cTn id="48" dur="750"/>
                                        <p:tgtEl>
                                          <p:spTgt spid="3">
                                            <p:txEl>
                                              <p:pRg st="8" end="8"/>
                                            </p:txEl>
                                          </p:spTgt>
                                        </p:tgtEl>
                                      </p:cBhvr>
                                    </p:animEffect>
                                  </p:childTnLst>
                                </p:cTn>
                              </p:par>
                            </p:childTnLst>
                          </p:cTn>
                        </p:par>
                        <p:par>
                          <p:cTn id="49" fill="hold">
                            <p:stCondLst>
                              <p:cond delay="3750"/>
                            </p:stCondLst>
                            <p:childTnLst>
                              <p:par>
                                <p:cTn id="50" presetID="22" presetClass="entr" presetSubtype="8"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16-05-11 à 10.20.52.png"/>
          <p:cNvPicPr>
            <a:picLocks noChangeAspect="1"/>
          </p:cNvPicPr>
          <p:nvPr/>
        </p:nvPicPr>
        <p:blipFill rotWithShape="1">
          <a:blip r:embed="rId2" cstate="email">
            <a:extLst>
              <a:ext uri="{28A0092B-C50C-407E-A947-70E740481C1C}">
                <a14:useLocalDpi xmlns:a14="http://schemas.microsoft.com/office/drawing/2010/main"/>
              </a:ext>
            </a:extLst>
          </a:blip>
          <a:srcRect l="15370" t="90399" r="14073" b="5065"/>
          <a:stretch/>
        </p:blipFill>
        <p:spPr>
          <a:xfrm>
            <a:off x="220134" y="6508215"/>
            <a:ext cx="8703733" cy="349785"/>
          </a:xfrm>
          <a:prstGeom prst="rect">
            <a:avLst/>
          </a:prstGeom>
        </p:spPr>
      </p:pic>
      <p:pic>
        <p:nvPicPr>
          <p:cNvPr id="3" name="Image 2" descr="Capture d’écran 2016-05-11 à 10.20.52.png"/>
          <p:cNvPicPr>
            <a:picLocks noChangeAspect="1"/>
          </p:cNvPicPr>
          <p:nvPr/>
        </p:nvPicPr>
        <p:blipFill rotWithShape="1">
          <a:blip r:embed="rId3" cstate="email">
            <a:extLst>
              <a:ext uri="{28A0092B-C50C-407E-A947-70E740481C1C}">
                <a14:useLocalDpi xmlns:a14="http://schemas.microsoft.com/office/drawing/2010/main"/>
              </a:ext>
            </a:extLst>
          </a:blip>
          <a:srcRect l="26337" t="10082" r="31063" b="13328"/>
          <a:stretch/>
        </p:blipFill>
        <p:spPr>
          <a:xfrm>
            <a:off x="1944477" y="322242"/>
            <a:ext cx="5255046" cy="5905041"/>
          </a:xfrm>
          <a:prstGeom prst="rect">
            <a:avLst/>
          </a:prstGeom>
          <a:ln>
            <a:solidFill>
              <a:schemeClr val="tx1"/>
            </a:solidFill>
          </a:ln>
        </p:spPr>
      </p:pic>
    </p:spTree>
    <p:extLst>
      <p:ext uri="{BB962C8B-B14F-4D97-AF65-F5344CB8AC3E}">
        <p14:creationId xmlns:p14="http://schemas.microsoft.com/office/powerpoint/2010/main" val="5129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etro france.jpg"/>
          <p:cNvPicPr>
            <a:picLocks noChangeAspect="1"/>
          </p:cNvPicPr>
          <p:nvPr/>
        </p:nvPicPr>
        <p:blipFill rotWithShape="1">
          <a:blip r:embed="rId2" cstate="email">
            <a:extLst>
              <a:ext uri="{28A0092B-C50C-407E-A947-70E740481C1C}">
                <a14:useLocalDpi xmlns:a14="http://schemas.microsoft.com/office/drawing/2010/main"/>
              </a:ext>
            </a:extLst>
          </a:blip>
          <a:srcRect l="3351" t="1139" r="2269" b="2653"/>
          <a:stretch/>
        </p:blipFill>
        <p:spPr>
          <a:xfrm>
            <a:off x="3514380" y="134957"/>
            <a:ext cx="5497417" cy="6588087"/>
          </a:xfrm>
          <a:prstGeom prst="rect">
            <a:avLst/>
          </a:prstGeom>
          <a:ln>
            <a:solidFill>
              <a:schemeClr val="tx1"/>
            </a:solidFill>
          </a:ln>
        </p:spPr>
      </p:pic>
      <p:sp>
        <p:nvSpPr>
          <p:cNvPr id="5" name="ZoneTexte 4"/>
          <p:cNvSpPr txBox="1"/>
          <p:nvPr/>
        </p:nvSpPr>
        <p:spPr>
          <a:xfrm>
            <a:off x="152401" y="335845"/>
            <a:ext cx="3166788" cy="6186310"/>
          </a:xfrm>
          <a:prstGeom prst="rect">
            <a:avLst/>
          </a:prstGeom>
          <a:solidFill>
            <a:schemeClr val="bg2">
              <a:lumMod val="75000"/>
            </a:schemeClr>
          </a:solidFill>
        </p:spPr>
        <p:txBody>
          <a:bodyPr wrap="square" rtlCol="0">
            <a:spAutoFit/>
          </a:bodyPr>
          <a:lstStyle/>
          <a:p>
            <a:pPr algn="ctr"/>
            <a:r>
              <a:rPr lang="fr-FR" b="1" dirty="0" smtClean="0"/>
              <a:t>LA MÉTROPOLISATION DU RÉSEAU URBAIN FRANÇAIS</a:t>
            </a:r>
          </a:p>
          <a:p>
            <a:pPr algn="just"/>
            <a:endParaRPr lang="fr-FR" dirty="0"/>
          </a:p>
          <a:p>
            <a:pPr algn="just"/>
            <a:r>
              <a:rPr lang="fr-FR" dirty="0" smtClean="0"/>
              <a:t>La qualité de métropole dépend de son offre de services: diversité et rareté, et de sa connexion aux réseaux de communication.</a:t>
            </a:r>
          </a:p>
          <a:p>
            <a:pPr algn="just"/>
            <a:endParaRPr lang="fr-FR" dirty="0"/>
          </a:p>
          <a:p>
            <a:pPr algn="just"/>
            <a:r>
              <a:rPr lang="fr-FR" dirty="0" smtClean="0"/>
              <a:t>Pas de remise en question du réseau urbain français, mais seules quelques capitales régionales sont des métropoles.</a:t>
            </a:r>
          </a:p>
          <a:p>
            <a:pPr algn="just"/>
            <a:endParaRPr lang="fr-FR" dirty="0"/>
          </a:p>
          <a:p>
            <a:pPr marL="285750" indent="-285750" algn="just">
              <a:buFontTx/>
              <a:buChar char="-"/>
            </a:pPr>
            <a:r>
              <a:rPr lang="fr-FR" dirty="0" smtClean="0"/>
              <a:t>Paris, métropole globale.</a:t>
            </a:r>
          </a:p>
          <a:p>
            <a:pPr marL="285750" indent="-285750" algn="just">
              <a:buFontTx/>
              <a:buChar char="-"/>
            </a:pPr>
            <a:endParaRPr lang="fr-FR" dirty="0" smtClean="0"/>
          </a:p>
          <a:p>
            <a:pPr marL="285750" indent="-285750" algn="just">
              <a:buFontTx/>
              <a:buChar char="-"/>
            </a:pPr>
            <a:r>
              <a:rPr lang="fr-FR" dirty="0" smtClean="0"/>
              <a:t>Lille, Lyon, Toulouse, métropoles européennes.</a:t>
            </a:r>
          </a:p>
          <a:p>
            <a:pPr marL="285750" indent="-285750" algn="just">
              <a:buFontTx/>
              <a:buChar char="-"/>
            </a:pPr>
            <a:endParaRPr lang="fr-FR" dirty="0" smtClean="0"/>
          </a:p>
          <a:p>
            <a:pPr marL="285750" indent="-285750" algn="just">
              <a:buFontTx/>
              <a:buChar char="-"/>
            </a:pPr>
            <a:r>
              <a:rPr lang="fr-FR" dirty="0" smtClean="0"/>
              <a:t>Bordeaux, Nantes, Marseille, Strasbourg, métropoles régionales.</a:t>
            </a:r>
            <a:endParaRPr lang="fr-FR" dirty="0"/>
          </a:p>
        </p:txBody>
      </p:sp>
    </p:spTree>
    <p:extLst>
      <p:ext uri="{BB962C8B-B14F-4D97-AF65-F5344CB8AC3E}">
        <p14:creationId xmlns:p14="http://schemas.microsoft.com/office/powerpoint/2010/main" val="21870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ipe(left)">
                                      <p:cBhvr>
                                        <p:cTn id="14" dur="500"/>
                                        <p:tgtEl>
                                          <p:spTgt spid="5">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left)">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6-05-08 à 09.35.28.png"/>
          <p:cNvPicPr>
            <a:picLocks noChangeAspect="1"/>
          </p:cNvPicPr>
          <p:nvPr/>
        </p:nvPicPr>
        <p:blipFill rotWithShape="1">
          <a:blip r:embed="rId2" cstate="email">
            <a:extLst>
              <a:ext uri="{28A0092B-C50C-407E-A947-70E740481C1C}">
                <a14:useLocalDpi xmlns:a14="http://schemas.microsoft.com/office/drawing/2010/main"/>
              </a:ext>
            </a:extLst>
          </a:blip>
          <a:srcRect l="1528" t="1445" r="1924" b="768"/>
          <a:stretch/>
        </p:blipFill>
        <p:spPr>
          <a:xfrm>
            <a:off x="2379642" y="75926"/>
            <a:ext cx="6632155" cy="6706149"/>
          </a:xfrm>
          <a:prstGeom prst="rect">
            <a:avLst/>
          </a:prstGeom>
          <a:ln>
            <a:solidFill>
              <a:schemeClr val="tx1"/>
            </a:solidFill>
          </a:ln>
        </p:spPr>
      </p:pic>
      <p:sp>
        <p:nvSpPr>
          <p:cNvPr id="5" name="ZoneTexte 4"/>
          <p:cNvSpPr txBox="1"/>
          <p:nvPr/>
        </p:nvSpPr>
        <p:spPr>
          <a:xfrm>
            <a:off x="174625" y="1222375"/>
            <a:ext cx="1968500" cy="4247317"/>
          </a:xfrm>
          <a:prstGeom prst="rect">
            <a:avLst/>
          </a:prstGeom>
          <a:solidFill>
            <a:schemeClr val="bg2">
              <a:lumMod val="75000"/>
            </a:schemeClr>
          </a:solidFill>
        </p:spPr>
        <p:txBody>
          <a:bodyPr wrap="square" rtlCol="0">
            <a:spAutoFit/>
          </a:bodyPr>
          <a:lstStyle/>
          <a:p>
            <a:pPr algn="ctr"/>
            <a:r>
              <a:rPr lang="fr-FR" b="1" dirty="0" smtClean="0"/>
              <a:t>La France dans l’UE :</a:t>
            </a:r>
          </a:p>
          <a:p>
            <a:pPr marL="285750" indent="-285750" algn="ctr">
              <a:buFontTx/>
              <a:buChar char="-"/>
            </a:pPr>
            <a:r>
              <a:rPr lang="fr-FR" dirty="0" smtClean="0"/>
              <a:t>Un taux d’urbanisation fort,</a:t>
            </a:r>
          </a:p>
          <a:p>
            <a:pPr marL="285750" indent="-285750" algn="ctr">
              <a:buFontTx/>
              <a:buChar char="-"/>
            </a:pPr>
            <a:r>
              <a:rPr lang="fr-FR" dirty="0" smtClean="0"/>
              <a:t>Un différentiel énorme entre la 1</a:t>
            </a:r>
            <a:r>
              <a:rPr lang="fr-FR" baseline="30000" dirty="0" smtClean="0"/>
              <a:t>ère</a:t>
            </a:r>
            <a:r>
              <a:rPr lang="fr-FR" dirty="0" smtClean="0"/>
              <a:t> et la </a:t>
            </a:r>
            <a:r>
              <a:rPr lang="fr-FR" dirty="0"/>
              <a:t>2</a:t>
            </a:r>
            <a:r>
              <a:rPr lang="fr-FR" dirty="0" smtClean="0"/>
              <a:t>ème aire urbaine du pays,</a:t>
            </a:r>
          </a:p>
          <a:p>
            <a:pPr marL="285750" indent="-285750" algn="ctr">
              <a:buFontTx/>
              <a:buChar char="-"/>
            </a:pPr>
            <a:r>
              <a:rPr lang="fr-FR" dirty="0" smtClean="0"/>
              <a:t>Un réseau urbain de grandes aires urbaines très lâche.</a:t>
            </a:r>
          </a:p>
        </p:txBody>
      </p:sp>
    </p:spTree>
    <p:extLst>
      <p:ext uri="{BB962C8B-B14F-4D97-AF65-F5344CB8AC3E}">
        <p14:creationId xmlns:p14="http://schemas.microsoft.com/office/powerpoint/2010/main" val="18753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143" b="4000"/>
          <a:stretch/>
        </p:blipFill>
        <p:spPr bwMode="auto">
          <a:xfrm>
            <a:off x="-81644" y="0"/>
            <a:ext cx="9225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p:cNvSpPr>
            <a:spLocks noGrp="1"/>
          </p:cNvSpPr>
          <p:nvPr>
            <p:ph type="title"/>
          </p:nvPr>
        </p:nvSpPr>
        <p:spPr>
          <a:xfrm>
            <a:off x="4531178" y="4153807"/>
            <a:ext cx="4463143" cy="2431143"/>
          </a:xfrm>
          <a:solidFill>
            <a:schemeClr val="bg1">
              <a:lumMod val="65000"/>
              <a:alpha val="72000"/>
            </a:schemeClr>
          </a:solidFill>
        </p:spPr>
        <p:txBody>
          <a:bodyPr>
            <a:normAutofit/>
            <a:scene3d>
              <a:camera prst="orthographicFront"/>
              <a:lightRig rig="flat" dir="tl">
                <a:rot lat="0" lon="0" rev="6600000"/>
              </a:lightRig>
            </a:scene3d>
            <a:sp3d extrusionH="25400" contourW="8890">
              <a:bevelT w="38100" h="31750" prst="hardEdge"/>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2">
                      <a:alpha val="60000"/>
                    </a:schemeClr>
                  </a:glow>
                  <a:outerShdw blurRad="50800" dist="39000" dir="5460000" algn="tl">
                    <a:srgbClr val="000000">
                      <a:alpha val="38000"/>
                    </a:srgbClr>
                  </a:outerShdw>
                </a:effectLst>
              </a:rPr>
              <a:t> LES ESPACES DE FAIBLE DENSITÉ</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2">
                    <a:alpha val="6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7948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anim calcmode="lin" valueType="num">
                                      <p:cBhvr>
                                        <p:cTn id="10" dur="750" fill="hold"/>
                                        <p:tgtEl>
                                          <p:spTgt spid="4"/>
                                        </p:tgtEl>
                                        <p:attrNameLst>
                                          <p:attrName>ppt_x</p:attrName>
                                        </p:attrNameLst>
                                      </p:cBhvr>
                                      <p:tavLst>
                                        <p:tav tm="0">
                                          <p:val>
                                            <p:fltVal val="0.5"/>
                                          </p:val>
                                        </p:tav>
                                        <p:tav tm="100000">
                                          <p:val>
                                            <p:strVal val="#ppt_x"/>
                                          </p:val>
                                        </p:tav>
                                      </p:tavLst>
                                    </p:anim>
                                    <p:anim calcmode="lin" valueType="num">
                                      <p:cBhvr>
                                        <p:cTn id="11"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12800"/>
            <a:ext cx="8229600" cy="5313363"/>
          </a:xfrm>
          <a:solidFill>
            <a:schemeClr val="bg2">
              <a:lumMod val="75000"/>
            </a:schemeClr>
          </a:solidFill>
        </p:spPr>
        <p:txBody>
          <a:bodyPr>
            <a:normAutofit fontScale="92500" lnSpcReduction="20000"/>
          </a:bodyPr>
          <a:lstStyle/>
          <a:p>
            <a:pPr algn="just">
              <a:buFont typeface="Wingdings" pitchFamily="2" charset="2"/>
              <a:buChar char="§"/>
            </a:pPr>
            <a:r>
              <a:rPr lang="fr-FR" b="1" u="sng" dirty="0" smtClean="0"/>
              <a:t>Les espaces de faible densité</a:t>
            </a:r>
            <a:r>
              <a:rPr lang="fr-FR" dirty="0" smtClean="0"/>
              <a:t> :</a:t>
            </a:r>
          </a:p>
          <a:p>
            <a:pPr marL="0" indent="0" algn="just">
              <a:buNone/>
            </a:pPr>
            <a:r>
              <a:rPr lang="fr-FR" dirty="0" smtClean="0"/>
              <a:t>	- Espaces ruraux (agricoles, montagnards,  	tourisme vert)</a:t>
            </a:r>
          </a:p>
          <a:p>
            <a:pPr marL="0" indent="0" algn="just">
              <a:buNone/>
            </a:pPr>
            <a:r>
              <a:rPr lang="fr-FR" dirty="0" smtClean="0"/>
              <a:t>	- Espaces naturels protégés.</a:t>
            </a:r>
          </a:p>
          <a:p>
            <a:pPr algn="just">
              <a:buFont typeface="Wingdings" pitchFamily="2" charset="2"/>
              <a:buChar char="§"/>
            </a:pPr>
            <a:endParaRPr lang="fr-FR" dirty="0" smtClean="0"/>
          </a:p>
          <a:p>
            <a:pPr algn="just">
              <a:buFont typeface="Wingdings" pitchFamily="2" charset="2"/>
              <a:buChar char="§"/>
            </a:pPr>
            <a:r>
              <a:rPr lang="fr-FR" b="1" u="sng" dirty="0" smtClean="0"/>
              <a:t>Les dynamiques sont liées à </a:t>
            </a:r>
            <a:r>
              <a:rPr lang="fr-FR" b="1" u="sng" dirty="0"/>
              <a:t>leurs </a:t>
            </a:r>
            <a:r>
              <a:rPr lang="fr-FR" b="1" u="sng" dirty="0" smtClean="0"/>
              <a:t>capacités </a:t>
            </a:r>
            <a:r>
              <a:rPr lang="fr-FR" b="1" u="sng" dirty="0"/>
              <a:t>à valoriser leurs </a:t>
            </a:r>
            <a:r>
              <a:rPr lang="fr-FR" b="1" u="sng" dirty="0" smtClean="0"/>
              <a:t>atouts</a:t>
            </a:r>
            <a:r>
              <a:rPr lang="fr-FR" dirty="0" smtClean="0"/>
              <a:t> :</a:t>
            </a:r>
          </a:p>
          <a:p>
            <a:pPr marL="0" indent="0" algn="just">
              <a:buNone/>
            </a:pPr>
            <a:r>
              <a:rPr lang="fr-FR" dirty="0"/>
              <a:t>	</a:t>
            </a:r>
            <a:r>
              <a:rPr lang="fr-FR" dirty="0" smtClean="0"/>
              <a:t>- renouveau </a:t>
            </a:r>
            <a:r>
              <a:rPr lang="fr-FR" dirty="0"/>
              <a:t>et </a:t>
            </a:r>
            <a:r>
              <a:rPr lang="fr-FR" dirty="0" smtClean="0"/>
              <a:t>attractivité́ </a:t>
            </a:r>
            <a:r>
              <a:rPr lang="fr-FR" dirty="0"/>
              <a:t>(</a:t>
            </a:r>
            <a:r>
              <a:rPr lang="fr-FR" dirty="0" err="1" smtClean="0"/>
              <a:t>néoruraux</a:t>
            </a:r>
            <a:r>
              <a:rPr lang="fr-FR" dirty="0" smtClean="0"/>
              <a:t> </a:t>
            </a:r>
            <a:r>
              <a:rPr lang="fr-FR" dirty="0"/>
              <a:t>et </a:t>
            </a:r>
            <a:r>
              <a:rPr lang="fr-FR" dirty="0" smtClean="0"/>
              <a:t> 	nouveaux retraités, fréquentation saisonnière 	liée </a:t>
            </a:r>
            <a:r>
              <a:rPr lang="fr-FR" dirty="0"/>
              <a:t>au tourisme, </a:t>
            </a:r>
            <a:r>
              <a:rPr lang="fr-FR" dirty="0" smtClean="0"/>
              <a:t>activités </a:t>
            </a:r>
            <a:r>
              <a:rPr lang="fr-FR" dirty="0"/>
              <a:t>agricoles </a:t>
            </a:r>
            <a:r>
              <a:rPr lang="fr-FR" dirty="0" smtClean="0"/>
              <a:t>labélisées 	etc</a:t>
            </a:r>
            <a:r>
              <a:rPr lang="fr-FR" dirty="0"/>
              <a:t>.</a:t>
            </a:r>
            <a:r>
              <a:rPr lang="fr-FR" dirty="0" smtClean="0"/>
              <a:t>).</a:t>
            </a:r>
            <a:endParaRPr lang="fr-FR" dirty="0"/>
          </a:p>
          <a:p>
            <a:pPr marL="0" indent="0" algn="just">
              <a:buNone/>
            </a:pPr>
            <a:r>
              <a:rPr lang="fr-FR" dirty="0" smtClean="0"/>
              <a:t>	- déclin.</a:t>
            </a:r>
            <a:endParaRPr lang="fr-FR" dirty="0"/>
          </a:p>
          <a:p>
            <a:pPr algn="just">
              <a:buFont typeface="Wingdings" pitchFamily="2" charset="2"/>
              <a:buChar char="§"/>
            </a:pPr>
            <a:endParaRPr lang="fr-FR" dirty="0"/>
          </a:p>
        </p:txBody>
      </p:sp>
    </p:spTree>
    <p:extLst>
      <p:ext uri="{BB962C8B-B14F-4D97-AF65-F5344CB8AC3E}">
        <p14:creationId xmlns:p14="http://schemas.microsoft.com/office/powerpoint/2010/main" val="22738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75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75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7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75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Et puis il y a les espaces qui restent</a:t>
            </a:r>
            <a:r>
              <a:rPr lang="is-IS" b="1" u="sng" dirty="0" smtClean="0"/>
              <a:t>…</a:t>
            </a:r>
            <a:endParaRPr lang="fr-FR" b="1" u="sng" dirty="0"/>
          </a:p>
        </p:txBody>
      </p:sp>
      <p:sp>
        <p:nvSpPr>
          <p:cNvPr id="3" name="Espace réservé du contenu 2"/>
          <p:cNvSpPr>
            <a:spLocks noGrp="1"/>
          </p:cNvSpPr>
          <p:nvPr>
            <p:ph idx="1"/>
          </p:nvPr>
        </p:nvSpPr>
        <p:spPr>
          <a:xfrm>
            <a:off x="457200" y="1600201"/>
            <a:ext cx="8229600" cy="3902978"/>
          </a:xfrm>
          <a:solidFill>
            <a:srgbClr val="E6B9B8">
              <a:alpha val="69000"/>
            </a:srgbClr>
          </a:solidFill>
        </p:spPr>
        <p:txBody>
          <a:bodyPr/>
          <a:lstStyle/>
          <a:p>
            <a:pPr marL="0" indent="0" algn="ctr">
              <a:buNone/>
            </a:pPr>
            <a:r>
              <a:rPr lang="fr-FR" b="1" dirty="0" smtClean="0">
                <a:solidFill>
                  <a:schemeClr val="accent2">
                    <a:lumMod val="50000"/>
                  </a:schemeClr>
                </a:solidFill>
              </a:rPr>
              <a:t>Ce sont les espaces interstitiels, ceux qu’on ne sait jamais comment colorier sur la carte :</a:t>
            </a:r>
          </a:p>
          <a:p>
            <a:pPr algn="just">
              <a:buFont typeface="Wingdings" pitchFamily="2" charset="2"/>
              <a:buChar char="§"/>
            </a:pPr>
            <a:r>
              <a:rPr lang="fr-FR" dirty="0" smtClean="0"/>
              <a:t>Les espaces infra urbains entre deux aires urbaines,</a:t>
            </a:r>
          </a:p>
          <a:p>
            <a:pPr algn="just">
              <a:buFont typeface="Wingdings" pitchFamily="2" charset="2"/>
              <a:buChar char="§"/>
            </a:pPr>
            <a:r>
              <a:rPr lang="fr-FR" dirty="0" smtClean="0"/>
              <a:t>Les espaces entre deux espaces productifs,</a:t>
            </a:r>
          </a:p>
          <a:p>
            <a:pPr algn="just">
              <a:buFont typeface="Wingdings" pitchFamily="2" charset="2"/>
              <a:buChar char="§"/>
            </a:pPr>
            <a:r>
              <a:rPr lang="fr-FR" dirty="0" smtClean="0"/>
              <a:t>Les espaces entre les espaces naturels protégés</a:t>
            </a:r>
            <a:r>
              <a:rPr lang="is-IS" dirty="0" smtClean="0"/>
              <a:t>….</a:t>
            </a:r>
            <a:endParaRPr lang="fr-FR" dirty="0"/>
          </a:p>
        </p:txBody>
      </p:sp>
    </p:spTree>
    <p:extLst>
      <p:ext uri="{BB962C8B-B14F-4D97-AF65-F5344CB8AC3E}">
        <p14:creationId xmlns:p14="http://schemas.microsoft.com/office/powerpoint/2010/main" val="39396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750"/>
                                        <p:tgtEl>
                                          <p:spTgt spid="3">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75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75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75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6267" y="491067"/>
            <a:ext cx="8636000" cy="6062133"/>
          </a:xfrm>
          <a:solidFill>
            <a:schemeClr val="bg2">
              <a:lumMod val="75000"/>
            </a:schemeClr>
          </a:solidFill>
        </p:spPr>
        <p:txBody>
          <a:bodyPr>
            <a:normAutofit fontScale="77500" lnSpcReduction="20000"/>
          </a:bodyPr>
          <a:lstStyle/>
          <a:p>
            <a:pPr marL="0" indent="0" algn="just">
              <a:buNone/>
            </a:pPr>
            <a:r>
              <a:rPr lang="fr-FR" dirty="0" smtClean="0"/>
              <a:t>« La </a:t>
            </a:r>
            <a:r>
              <a:rPr lang="fr-FR" dirty="0"/>
              <a:t>société locale décrite dans </a:t>
            </a:r>
            <a:r>
              <a:rPr lang="fr-FR" i="1" dirty="0"/>
              <a:t>P'tit </a:t>
            </a:r>
            <a:r>
              <a:rPr lang="fr-FR" i="1" dirty="0" err="1"/>
              <a:t>Quinquin</a:t>
            </a:r>
            <a:r>
              <a:rPr lang="fr-FR" dirty="0"/>
              <a:t> est rurale et non périurbaine. Vestige de l’ordre éternel des champs, qui se tient à la terre et que la terre tient, elle est traversée – mais non intégrée – par le mouvement du monde, dont différentes figures fugitives sont les représentants : touristes néerlandais qui randonnent à vélo, jeunes "pas d'ici' qui habitent les résidences secondaires en bord de mer, maçons qui ne parlent pas ou très mal le Français… Tous ces personnages rappellent que la société locale n'est pas autarcique, mais ils mettent en évidence qu'elle est comme coupée, séparée de ces dynamiques (le tourisme, le développement économique…) qui n'atteignent pas les personnages</a:t>
            </a:r>
            <a:r>
              <a:rPr lang="fr-FR" dirty="0" smtClean="0"/>
              <a:t>. »</a:t>
            </a:r>
          </a:p>
          <a:p>
            <a:pPr marL="0" indent="0" algn="r">
              <a:buNone/>
            </a:pPr>
            <a:r>
              <a:rPr lang="fr-FR" sz="2600" b="1" i="1" dirty="0"/>
              <a:t>P’tit </a:t>
            </a:r>
            <a:r>
              <a:rPr lang="fr-FR" sz="2600" b="1" i="1" dirty="0" err="1"/>
              <a:t>Quinquin</a:t>
            </a:r>
            <a:r>
              <a:rPr lang="fr-FR" sz="2600" b="1" i="1" dirty="0"/>
              <a:t> de Bruno Dumont, sous le soleil de Bernanos</a:t>
            </a:r>
            <a:r>
              <a:rPr lang="fr-FR" sz="2600" b="1" dirty="0"/>
              <a:t>, </a:t>
            </a:r>
            <a:r>
              <a:rPr lang="fr-FR" sz="2600" dirty="0"/>
              <a:t>Anne </a:t>
            </a:r>
            <a:r>
              <a:rPr lang="fr-FR" sz="2600" dirty="0" err="1"/>
              <a:t>Dujin</a:t>
            </a:r>
            <a:r>
              <a:rPr lang="fr-FR" sz="2600" dirty="0"/>
              <a:t>, 3 mars 2016.</a:t>
            </a:r>
          </a:p>
          <a:p>
            <a:pPr marL="0" indent="0">
              <a:buNone/>
            </a:pPr>
            <a:endParaRPr lang="fr-FR" sz="2600" dirty="0" smtClean="0"/>
          </a:p>
          <a:p>
            <a:endParaRPr lang="fr-FR" dirty="0" smtClean="0"/>
          </a:p>
          <a:p>
            <a:pPr algn="just"/>
            <a:r>
              <a:rPr lang="fr-FR" dirty="0" err="1" smtClean="0"/>
              <a:t>Iracoubo</a:t>
            </a:r>
            <a:r>
              <a:rPr lang="fr-FR" dirty="0" smtClean="0"/>
              <a:t>, Saint-Georges, une partie de la Picardie et des Ardennes, les espaces ruraux lorrains, le Morvan</a:t>
            </a:r>
            <a:r>
              <a:rPr lang="is-IS" dirty="0" smtClean="0"/>
              <a:t>…</a:t>
            </a:r>
            <a:endParaRPr lang="fr-FR" dirty="0"/>
          </a:p>
        </p:txBody>
      </p:sp>
    </p:spTree>
    <p:extLst>
      <p:ext uri="{BB962C8B-B14F-4D97-AF65-F5344CB8AC3E}">
        <p14:creationId xmlns:p14="http://schemas.microsoft.com/office/powerpoint/2010/main" val="24611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06714" y="-1"/>
            <a:ext cx="6985000" cy="5461000"/>
          </a:xfrm>
          <a:prstGeom prst="rect">
            <a:avLst/>
          </a:prstGeom>
        </p:spPr>
      </p:pic>
      <p:sp>
        <p:nvSpPr>
          <p:cNvPr id="2" name="Titre 1"/>
          <p:cNvSpPr>
            <a:spLocks noGrp="1"/>
          </p:cNvSpPr>
          <p:nvPr>
            <p:ph type="title"/>
          </p:nvPr>
        </p:nvSpPr>
        <p:spPr>
          <a:xfrm>
            <a:off x="0" y="5461000"/>
            <a:ext cx="9144000" cy="1397000"/>
          </a:xfrm>
          <a:solidFill>
            <a:srgbClr val="93CDDD">
              <a:alpha val="77000"/>
            </a:srgbClr>
          </a:solidFill>
        </p:spPr>
        <p:txBody>
          <a:bodyPr>
            <a:noAutofit/>
            <a:scene3d>
              <a:camera prst="orthographicFront"/>
              <a:lightRig rig="flat" dir="tl">
                <a:rot lat="0" lon="0" rev="6600000"/>
              </a:lightRig>
            </a:scene3d>
            <a:sp3d extrusionH="25400" contourW="8890">
              <a:bevelT w="38100" h="31750" prst="hardEdge"/>
              <a:contourClr>
                <a:schemeClr val="accent2">
                  <a:shade val="75000"/>
                </a:schemeClr>
              </a:contourClr>
            </a:sp3d>
          </a:bodyPr>
          <a:lstStyle/>
          <a:p>
            <a:r>
              <a:rPr lang="fr-FR" b="1" dirty="0">
                <a:ln w="11430"/>
                <a:solidFill>
                  <a:srgbClr val="4F81BD"/>
                </a:solidFill>
              </a:rPr>
              <a:t>1</a:t>
            </a:r>
            <a:r>
              <a:rPr lang="fr-FR" b="1" dirty="0" smtClean="0">
                <a:ln w="11430"/>
                <a:solidFill>
                  <a:srgbClr val="4F81BD"/>
                </a:solidFill>
              </a:rPr>
              <a:t>.  Cadres et échelles </a:t>
            </a:r>
            <a:endParaRPr lang="fr-FR" b="1" dirty="0">
              <a:ln w="11430"/>
              <a:solidFill>
                <a:srgbClr val="4F81BD"/>
              </a:solidFill>
            </a:endParaRPr>
          </a:p>
        </p:txBody>
      </p:sp>
      <p:sp>
        <p:nvSpPr>
          <p:cNvPr id="5" name="ZoneTexte 4"/>
          <p:cNvSpPr txBox="1"/>
          <p:nvPr/>
        </p:nvSpPr>
        <p:spPr>
          <a:xfrm rot="16200000">
            <a:off x="6898514" y="1876154"/>
            <a:ext cx="4121641" cy="369332"/>
          </a:xfrm>
          <a:prstGeom prst="rect">
            <a:avLst/>
          </a:prstGeom>
          <a:noFill/>
        </p:spPr>
        <p:txBody>
          <a:bodyPr wrap="none" rtlCol="0">
            <a:spAutoFit/>
          </a:bodyPr>
          <a:lstStyle/>
          <a:p>
            <a:r>
              <a:rPr lang="fr-FR" dirty="0"/>
              <a:t>http://</a:t>
            </a:r>
            <a:r>
              <a:rPr lang="fr-FR" dirty="0" err="1"/>
              <a:t>uneanneeaulycee.blog.lemonde.fr</a:t>
            </a:r>
            <a:r>
              <a:rPr lang="fr-FR" dirty="0" smtClean="0"/>
              <a:t>/</a:t>
            </a:r>
            <a:endParaRPr lang="fr-FR" dirty="0"/>
          </a:p>
        </p:txBody>
      </p:sp>
    </p:spTree>
    <p:extLst>
      <p:ext uri="{BB962C8B-B14F-4D97-AF65-F5344CB8AC3E}">
        <p14:creationId xmlns:p14="http://schemas.microsoft.com/office/powerpoint/2010/main" val="246065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4362"/>
          </a:xfrm>
        </p:spPr>
        <p:txBody>
          <a:bodyPr>
            <a:normAutofit fontScale="90000"/>
          </a:bodyPr>
          <a:lstStyle/>
          <a:p>
            <a:r>
              <a:rPr lang="fr-FR" b="1" u="sng" dirty="0" smtClean="0">
                <a:solidFill>
                  <a:srgbClr val="953735"/>
                </a:solidFill>
                <a:effectLst>
                  <a:outerShdw blurRad="38100" dist="38100" dir="2700000" algn="tl">
                    <a:srgbClr val="000000">
                      <a:alpha val="43137"/>
                    </a:srgbClr>
                  </a:outerShdw>
                </a:effectLst>
              </a:rPr>
              <a:t>Sources</a:t>
            </a:r>
            <a:endParaRPr lang="fr-FR" b="1" u="sng" dirty="0">
              <a:solidFill>
                <a:srgbClr val="953735"/>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190626"/>
            <a:ext cx="8229600" cy="4482205"/>
          </a:xfrm>
          <a:solidFill>
            <a:schemeClr val="accent2">
              <a:lumMod val="20000"/>
              <a:lumOff val="80000"/>
              <a:alpha val="66000"/>
            </a:schemeClr>
          </a:solidFill>
        </p:spPr>
        <p:txBody>
          <a:bodyPr>
            <a:normAutofit fontScale="55000" lnSpcReduction="20000"/>
          </a:bodyPr>
          <a:lstStyle/>
          <a:p>
            <a:pPr algn="just">
              <a:buFont typeface="Wingdings" charset="2"/>
              <a:buChar char="§"/>
            </a:pPr>
            <a:r>
              <a:rPr lang="fr-FR" b="1" i="1" dirty="0"/>
              <a:t>Réinventer la France – Trente cartes pour une nouvelle géographie</a:t>
            </a:r>
            <a:r>
              <a:rPr lang="fr-FR" dirty="0"/>
              <a:t>, J. Lévy, Fayard, 2013</a:t>
            </a:r>
            <a:r>
              <a:rPr lang="fr-FR" dirty="0" smtClean="0"/>
              <a:t>.</a:t>
            </a:r>
          </a:p>
          <a:p>
            <a:pPr algn="just">
              <a:buFont typeface="Wingdings" charset="2"/>
              <a:buChar char="§"/>
            </a:pPr>
            <a:endParaRPr lang="fr-FR" dirty="0"/>
          </a:p>
          <a:p>
            <a:pPr algn="just">
              <a:buFont typeface="Wingdings" charset="2"/>
              <a:buChar char="§"/>
            </a:pPr>
            <a:r>
              <a:rPr lang="fr-FR" b="1" i="1" dirty="0" smtClean="0"/>
              <a:t>La France – les mutations du système productif</a:t>
            </a:r>
            <a:r>
              <a:rPr lang="fr-FR" dirty="0" smtClean="0"/>
              <a:t>, L. </a:t>
            </a:r>
            <a:r>
              <a:rPr lang="fr-FR" dirty="0" err="1" smtClean="0"/>
              <a:t>Carroué</a:t>
            </a:r>
            <a:r>
              <a:rPr lang="fr-FR" dirty="0" smtClean="0"/>
              <a:t>, A. Colin, 2013.</a:t>
            </a:r>
          </a:p>
          <a:p>
            <a:pPr marL="0" indent="0" algn="just">
              <a:buNone/>
            </a:pPr>
            <a:endParaRPr lang="fr-FR" dirty="0" smtClean="0"/>
          </a:p>
          <a:p>
            <a:pPr algn="just">
              <a:buFont typeface="Wingdings" charset="2"/>
              <a:buChar char="§"/>
            </a:pPr>
            <a:r>
              <a:rPr lang="fr-FR" b="1" i="1" dirty="0" smtClean="0"/>
              <a:t>La France: mutations des systèmes productifs</a:t>
            </a:r>
            <a:r>
              <a:rPr lang="fr-FR" dirty="0" smtClean="0"/>
              <a:t>, F. </a:t>
            </a:r>
            <a:r>
              <a:rPr lang="fr-FR" dirty="0" err="1" smtClean="0"/>
              <a:t>Bost</a:t>
            </a:r>
            <a:r>
              <a:rPr lang="fr-FR" dirty="0" smtClean="0"/>
              <a:t>, SEDES, 2014.</a:t>
            </a:r>
          </a:p>
          <a:p>
            <a:pPr algn="just">
              <a:buFont typeface="Wingdings" charset="2"/>
              <a:buChar char="§"/>
            </a:pPr>
            <a:endParaRPr lang="fr-FR" dirty="0" smtClean="0"/>
          </a:p>
          <a:p>
            <a:pPr algn="just">
              <a:buFont typeface="Wingdings" charset="2"/>
              <a:buChar char="§"/>
            </a:pPr>
            <a:r>
              <a:rPr lang="fr-FR" b="1" i="1" dirty="0" smtClean="0"/>
              <a:t>La France – une géographie en mouvement</a:t>
            </a:r>
            <a:r>
              <a:rPr lang="fr-FR" dirty="0" smtClean="0"/>
              <a:t>, </a:t>
            </a:r>
            <a:r>
              <a:rPr lang="fr-FR" dirty="0" err="1" smtClean="0"/>
              <a:t>dir</a:t>
            </a:r>
            <a:r>
              <a:rPr lang="fr-FR" dirty="0" smtClean="0"/>
              <a:t>. M. </a:t>
            </a:r>
            <a:r>
              <a:rPr lang="fr-FR" dirty="0" err="1" smtClean="0"/>
              <a:t>Reghezza-Zitt</a:t>
            </a:r>
            <a:r>
              <a:rPr lang="fr-FR" dirty="0" smtClean="0"/>
              <a:t>, la documentation photographique n°8096, </a:t>
            </a:r>
            <a:r>
              <a:rPr lang="fr-FR" dirty="0" err="1" smtClean="0"/>
              <a:t>nov</a:t>
            </a:r>
            <a:r>
              <a:rPr lang="fr-FR" dirty="0" smtClean="0"/>
              <a:t>-déc. 2013.</a:t>
            </a:r>
          </a:p>
          <a:p>
            <a:pPr marL="0" indent="0" algn="just">
              <a:buNone/>
            </a:pPr>
            <a:endParaRPr lang="fr-FR" dirty="0" smtClean="0"/>
          </a:p>
          <a:p>
            <a:pPr algn="just">
              <a:buFont typeface="Wingdings" charset="2"/>
              <a:buChar char="§"/>
            </a:pPr>
            <a:r>
              <a:rPr lang="fr-FR" b="1" i="1" dirty="0"/>
              <a:t>P’tit </a:t>
            </a:r>
            <a:r>
              <a:rPr lang="fr-FR" b="1" i="1" dirty="0" err="1"/>
              <a:t>Quinquin</a:t>
            </a:r>
            <a:r>
              <a:rPr lang="fr-FR" b="1" i="1" dirty="0"/>
              <a:t> de Bruno Dumont, sous le soleil de </a:t>
            </a:r>
            <a:r>
              <a:rPr lang="fr-FR" b="1" i="1" dirty="0" smtClean="0"/>
              <a:t>Bernanos</a:t>
            </a:r>
            <a:r>
              <a:rPr lang="fr-FR" b="1" dirty="0" smtClean="0"/>
              <a:t>, </a:t>
            </a:r>
            <a:r>
              <a:rPr lang="fr-FR" dirty="0" smtClean="0"/>
              <a:t>Anne </a:t>
            </a:r>
            <a:r>
              <a:rPr lang="fr-FR" dirty="0" err="1" smtClean="0"/>
              <a:t>Dujin</a:t>
            </a:r>
            <a:r>
              <a:rPr lang="fr-FR" dirty="0" smtClean="0"/>
              <a:t>, 3 mars 2016.</a:t>
            </a:r>
          </a:p>
          <a:p>
            <a:pPr marL="0" indent="0" algn="just">
              <a:buNone/>
            </a:pPr>
            <a:endParaRPr lang="fr-FR" dirty="0" smtClean="0"/>
          </a:p>
          <a:p>
            <a:pPr marL="0" indent="0" algn="ctr">
              <a:buNone/>
            </a:pPr>
            <a:r>
              <a:rPr lang="fr-FR" b="1" dirty="0" smtClean="0"/>
              <a:t>Lien actif : </a:t>
            </a:r>
          </a:p>
          <a:p>
            <a:pPr marL="0" indent="0" algn="ctr">
              <a:buNone/>
            </a:pPr>
            <a:r>
              <a:rPr lang="fr-FR" dirty="0" smtClean="0">
                <a:hlinkClick r:id="rId2"/>
              </a:rPr>
              <a:t>http://modesdevivre.blog.lemonde.fr/2016/03/03/ptit-quiquin-de-bruno-dumont-sous-le-soleil-de-bernanos/</a:t>
            </a:r>
            <a:r>
              <a:rPr lang="fr-FR" dirty="0" smtClean="0"/>
              <a:t> </a:t>
            </a:r>
          </a:p>
        </p:txBody>
      </p:sp>
    </p:spTree>
    <p:extLst>
      <p:ext uri="{BB962C8B-B14F-4D97-AF65-F5344CB8AC3E}">
        <p14:creationId xmlns:p14="http://schemas.microsoft.com/office/powerpoint/2010/main" val="446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80786"/>
            <a:ext cx="8229600" cy="5896429"/>
          </a:xfrm>
          <a:solidFill>
            <a:schemeClr val="accent2">
              <a:lumMod val="40000"/>
              <a:lumOff val="60000"/>
              <a:alpha val="62000"/>
            </a:schemeClr>
          </a:solidFill>
        </p:spPr>
        <p:txBody>
          <a:bodyPr>
            <a:normAutofit lnSpcReduction="10000"/>
          </a:bodyPr>
          <a:lstStyle/>
          <a:p>
            <a:pPr marL="0" indent="0" algn="just">
              <a:buNone/>
            </a:pPr>
            <a:r>
              <a:rPr lang="fr-FR" i="1" dirty="0"/>
              <a:t>La "géographie de la France" n'est plus depuis longtemps celle d'un espace dont le mont Blanc est le point culminant et où la Loire prend sa source au mont Gerbier des Joncs, mais l'analyse raisonnée d'un territoire national produit, entretenu et renouvelé par une société qui elle-même s'est densifiée et transformée ; (…) une idée que nous souhaitons collectivement proposer à nous-mêmes et aux jeunes que nous avons la charge de former</a:t>
            </a:r>
            <a:r>
              <a:rPr lang="fr-FR" i="1" dirty="0" smtClean="0"/>
              <a:t>.</a:t>
            </a:r>
          </a:p>
          <a:p>
            <a:pPr marL="0" indent="0">
              <a:buNone/>
            </a:pPr>
            <a:endParaRPr lang="fr-FR" dirty="0"/>
          </a:p>
          <a:p>
            <a:pPr marL="0" indent="0" algn="r">
              <a:buNone/>
            </a:pPr>
            <a:r>
              <a:rPr lang="fr-FR" b="1" dirty="0"/>
              <a:t>R. </a:t>
            </a:r>
            <a:r>
              <a:rPr lang="fr-FR" b="1" dirty="0" err="1"/>
              <a:t>Knafou</a:t>
            </a:r>
            <a:r>
              <a:rPr lang="fr-FR" b="1" dirty="0"/>
              <a:t> (2011</a:t>
            </a:r>
            <a:r>
              <a:rPr lang="fr-FR" b="1" dirty="0" smtClean="0"/>
              <a:t>)</a:t>
            </a:r>
            <a:endParaRPr lang="fr-FR" b="1" dirty="0"/>
          </a:p>
        </p:txBody>
      </p:sp>
    </p:spTree>
    <p:extLst>
      <p:ext uri="{BB962C8B-B14F-4D97-AF65-F5344CB8AC3E}">
        <p14:creationId xmlns:p14="http://schemas.microsoft.com/office/powerpoint/2010/main" val="2075621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Armand FREMONT parle d’identité géographique de la France</a:t>
            </a:r>
            <a:endParaRPr lang="fr-FR" dirty="0"/>
          </a:p>
        </p:txBody>
      </p:sp>
      <p:sp>
        <p:nvSpPr>
          <p:cNvPr id="3" name="Espace réservé du contenu 2"/>
          <p:cNvSpPr>
            <a:spLocks noGrp="1"/>
          </p:cNvSpPr>
          <p:nvPr>
            <p:ph idx="1"/>
          </p:nvPr>
        </p:nvSpPr>
        <p:spPr>
          <a:xfrm>
            <a:off x="457200" y="1874182"/>
            <a:ext cx="3996000" cy="1999056"/>
          </a:xfrm>
          <a:solidFill>
            <a:srgbClr val="E6B9B8">
              <a:alpha val="69000"/>
            </a:srgbClr>
          </a:solidFill>
          <a:ln>
            <a:solidFill>
              <a:schemeClr val="tx1"/>
            </a:solidFill>
          </a:ln>
        </p:spPr>
        <p:txBody>
          <a:bodyPr>
            <a:normAutofit/>
          </a:bodyPr>
          <a:lstStyle/>
          <a:p>
            <a:pPr marL="0" indent="0" algn="just">
              <a:buNone/>
            </a:pPr>
            <a:r>
              <a:rPr lang="fr-FR" sz="1800" u="sng" dirty="0" smtClean="0"/>
              <a:t>Une géographie unique</a:t>
            </a:r>
          </a:p>
          <a:p>
            <a:pPr algn="just"/>
            <a:r>
              <a:rPr lang="fr-FR" sz="1800" dirty="0" smtClean="0"/>
              <a:t>Une forme d’hexagone,</a:t>
            </a:r>
          </a:p>
          <a:p>
            <a:pPr lvl="0" algn="just"/>
            <a:r>
              <a:rPr lang="fr-FR" sz="1800" dirty="0"/>
              <a:t>la centralisation de l’Etat </a:t>
            </a:r>
            <a:r>
              <a:rPr lang="fr-FR" sz="1800" dirty="0" smtClean="0"/>
              <a:t>jacobin,</a:t>
            </a:r>
            <a:endParaRPr lang="fr-FR" sz="1800" dirty="0"/>
          </a:p>
          <a:p>
            <a:pPr lvl="0" algn="just"/>
            <a:r>
              <a:rPr lang="fr-FR" sz="1800" dirty="0"/>
              <a:t>le morcellement </a:t>
            </a:r>
            <a:r>
              <a:rPr lang="fr-FR" sz="1800" dirty="0" smtClean="0"/>
              <a:t>communal (36 000)</a:t>
            </a:r>
            <a:endParaRPr lang="fr-FR" sz="1800" dirty="0"/>
          </a:p>
          <a:p>
            <a:pPr lvl="0" algn="just"/>
            <a:r>
              <a:rPr lang="fr-FR" sz="1800" dirty="0"/>
              <a:t>le double attachement à la commune et au rôle de l’Etat.</a:t>
            </a:r>
          </a:p>
          <a:p>
            <a:pPr marL="0" indent="0" algn="just">
              <a:buNone/>
            </a:pPr>
            <a:endParaRPr lang="fr-FR" sz="1800" dirty="0"/>
          </a:p>
        </p:txBody>
      </p:sp>
      <p:sp>
        <p:nvSpPr>
          <p:cNvPr id="4" name="Espace réservé du contenu 2"/>
          <p:cNvSpPr txBox="1">
            <a:spLocks/>
          </p:cNvSpPr>
          <p:nvPr/>
        </p:nvSpPr>
        <p:spPr>
          <a:xfrm>
            <a:off x="4554058" y="1874182"/>
            <a:ext cx="3996000" cy="4750645"/>
          </a:xfrm>
          <a:prstGeom prst="rect">
            <a:avLst/>
          </a:prstGeom>
          <a:solidFill>
            <a:srgbClr val="E6B9B8">
              <a:alpha val="69000"/>
            </a:srgbClr>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fr-FR" sz="1800" u="sng" dirty="0" smtClean="0"/>
              <a:t>Une identité ébranlée</a:t>
            </a:r>
          </a:p>
          <a:p>
            <a:pPr algn="just"/>
            <a:r>
              <a:rPr lang="fr-FR" sz="1800" dirty="0"/>
              <a:t>Les statuts particuliers : Alsace (après 1</a:t>
            </a:r>
            <a:r>
              <a:rPr lang="fr-FR" sz="1800" baseline="30000" dirty="0"/>
              <a:t>ère</a:t>
            </a:r>
            <a:r>
              <a:rPr lang="fr-FR" sz="1800" dirty="0"/>
              <a:t> GM), Corse (assemblée unique), DROM (RUP et nouvelles collectivités uniques en Guyane et Martinique</a:t>
            </a:r>
            <a:r>
              <a:rPr lang="fr-FR" sz="1800" dirty="0" smtClean="0"/>
              <a:t>).</a:t>
            </a:r>
            <a:endParaRPr lang="fr-FR" sz="1800" dirty="0"/>
          </a:p>
          <a:p>
            <a:pPr lvl="0" algn="just"/>
            <a:r>
              <a:rPr lang="fr-FR" sz="1800" dirty="0" smtClean="0"/>
              <a:t>les régions, unités créées </a:t>
            </a:r>
            <a:r>
              <a:rPr lang="fr-FR" sz="1800" dirty="0"/>
              <a:t>par dessus les départements en </a:t>
            </a:r>
            <a:r>
              <a:rPr lang="fr-FR" sz="1800" dirty="0" smtClean="0"/>
              <a:t>1963, dotées </a:t>
            </a:r>
            <a:r>
              <a:rPr lang="fr-FR" sz="1800" dirty="0"/>
              <a:t>de </a:t>
            </a:r>
            <a:r>
              <a:rPr lang="fr-FR" sz="1800" dirty="0" smtClean="0"/>
              <a:t>pouvoirs </a:t>
            </a:r>
            <a:r>
              <a:rPr lang="fr-FR" sz="1800" dirty="0"/>
              <a:t>en 1981 et </a:t>
            </a:r>
            <a:r>
              <a:rPr lang="fr-FR" sz="1800" dirty="0" smtClean="0"/>
              <a:t>redécoupées </a:t>
            </a:r>
            <a:r>
              <a:rPr lang="fr-FR" sz="1800" dirty="0"/>
              <a:t>en 2016</a:t>
            </a:r>
            <a:r>
              <a:rPr lang="fr-FR" sz="1800" dirty="0" smtClean="0"/>
              <a:t>…</a:t>
            </a:r>
          </a:p>
          <a:p>
            <a:pPr algn="just"/>
            <a:r>
              <a:rPr lang="fr-FR" sz="1800" dirty="0"/>
              <a:t>l’UE : espace Schengen, </a:t>
            </a:r>
            <a:r>
              <a:rPr lang="fr-FR" sz="1800" dirty="0" smtClean="0"/>
              <a:t>régions </a:t>
            </a:r>
            <a:r>
              <a:rPr lang="fr-FR" sz="1800" dirty="0"/>
              <a:t>transfrontalières dynamiques (</a:t>
            </a:r>
            <a:r>
              <a:rPr lang="fr-FR" sz="1800" dirty="0" err="1"/>
              <a:t>SarLorLux</a:t>
            </a:r>
            <a:r>
              <a:rPr lang="fr-FR" sz="1800" dirty="0"/>
              <a:t> ou la banlieue française de Genève</a:t>
            </a:r>
            <a:r>
              <a:rPr lang="fr-FR" sz="1800" dirty="0" smtClean="0"/>
              <a:t>).</a:t>
            </a:r>
            <a:endParaRPr lang="fr-FR" sz="1800" dirty="0"/>
          </a:p>
          <a:p>
            <a:pPr algn="just"/>
            <a:r>
              <a:rPr lang="fr-FR" sz="1800" dirty="0"/>
              <a:t>les mobilités et les nouvelles </a:t>
            </a:r>
            <a:r>
              <a:rPr lang="fr-FR" sz="1800" dirty="0" smtClean="0"/>
              <a:t>communications.</a:t>
            </a:r>
            <a:endParaRPr lang="fr-FR" sz="1800" dirty="0"/>
          </a:p>
          <a:p>
            <a:pPr lvl="0" algn="just"/>
            <a:r>
              <a:rPr lang="fr-FR" sz="1800" dirty="0" smtClean="0"/>
              <a:t>la mondialisation.</a:t>
            </a:r>
            <a:endParaRPr lang="fr-FR" sz="1800" dirty="0"/>
          </a:p>
        </p:txBody>
      </p:sp>
      <p:pic>
        <p:nvPicPr>
          <p:cNvPr id="8" name="Image 7" descr="https://image.freepik.com/icones-gratuites/courbe-fleche-vers-le-bas-l&amp;-39;ombre_318-37746.png"/>
          <p:cNvPicPr/>
          <p:nvPr/>
        </p:nvPicPr>
        <p:blipFill>
          <a:blip r:embed="rId2"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7932" y="834546"/>
            <a:ext cx="499405" cy="1022111"/>
          </a:xfrm>
          <a:prstGeom prst="rect">
            <a:avLst/>
          </a:prstGeom>
          <a:noFill/>
          <a:ln>
            <a:noFill/>
          </a:ln>
        </p:spPr>
      </p:pic>
      <p:pic>
        <p:nvPicPr>
          <p:cNvPr id="9" name="Image 8" descr="https://image.freepik.com/icones-gratuites/courbe-fleche-vers-le-bas-l&amp;-39;ombre_318-37746.png"/>
          <p:cNvPicPr/>
          <p:nvPr/>
        </p:nvPicPr>
        <p:blipFill>
          <a:blip r:embed="rId2"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7475022" y="834545"/>
            <a:ext cx="499405" cy="1022111"/>
          </a:xfrm>
          <a:prstGeom prst="rect">
            <a:avLst/>
          </a:prstGeom>
          <a:noFill/>
          <a:ln>
            <a:noFill/>
          </a:ln>
        </p:spPr>
      </p:pic>
    </p:spTree>
    <p:extLst>
      <p:ext uri="{BB962C8B-B14F-4D97-AF65-F5344CB8AC3E}">
        <p14:creationId xmlns:p14="http://schemas.microsoft.com/office/powerpoint/2010/main" val="216155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75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75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66057"/>
            <a:ext cx="8229600" cy="5602514"/>
          </a:xfrm>
          <a:solidFill>
            <a:srgbClr val="F2DCDB">
              <a:alpha val="77000"/>
            </a:srgbClr>
          </a:solidFill>
        </p:spPr>
        <p:txBody>
          <a:bodyPr>
            <a:normAutofit fontScale="77500" lnSpcReduction="20000"/>
          </a:bodyPr>
          <a:lstStyle/>
          <a:p>
            <a:pPr marL="0" indent="0" algn="just">
              <a:buNone/>
            </a:pPr>
            <a:r>
              <a:rPr lang="fr-FR" b="1" dirty="0" smtClean="0"/>
              <a:t>Objectif de l’enseignement</a:t>
            </a:r>
            <a:r>
              <a:rPr lang="fr-FR" b="1" dirty="0"/>
              <a:t> </a:t>
            </a:r>
            <a:r>
              <a:rPr lang="fr-FR" b="1" dirty="0" smtClean="0"/>
              <a:t>de la géographie de la France:</a:t>
            </a:r>
          </a:p>
          <a:p>
            <a:pPr marL="0" indent="0" algn="just">
              <a:buNone/>
            </a:pPr>
            <a:endParaRPr lang="fr-FR" dirty="0" smtClean="0"/>
          </a:p>
          <a:p>
            <a:pPr lvl="0" algn="just">
              <a:buFont typeface="Wingdings" charset="2"/>
              <a:buChar char="§"/>
            </a:pPr>
            <a:r>
              <a:rPr lang="fr-FR" dirty="0"/>
              <a:t>T</a:t>
            </a:r>
            <a:r>
              <a:rPr lang="fr-FR" dirty="0" smtClean="0"/>
              <a:t>ransmettre </a:t>
            </a:r>
            <a:r>
              <a:rPr lang="fr-FR" dirty="0"/>
              <a:t>la connaissance du territoire : ses repères, ses paysages, son organisation, ses </a:t>
            </a:r>
            <a:r>
              <a:rPr lang="fr-FR" dirty="0" smtClean="0"/>
              <a:t>évolutions, ses singularités…</a:t>
            </a:r>
          </a:p>
          <a:p>
            <a:pPr lvl="0" algn="just">
              <a:buFont typeface="Wingdings" charset="2"/>
              <a:buChar char="§"/>
            </a:pPr>
            <a:endParaRPr lang="fr-FR" dirty="0"/>
          </a:p>
          <a:p>
            <a:pPr lvl="0" algn="just">
              <a:buFont typeface="Wingdings" charset="2"/>
              <a:buChar char="§"/>
            </a:pPr>
            <a:r>
              <a:rPr lang="fr-FR" dirty="0"/>
              <a:t>T</a:t>
            </a:r>
            <a:r>
              <a:rPr lang="fr-FR" dirty="0" smtClean="0"/>
              <a:t>ransmettre </a:t>
            </a:r>
            <a:r>
              <a:rPr lang="fr-FR" dirty="0"/>
              <a:t>des notions de géographie qui </a:t>
            </a:r>
            <a:r>
              <a:rPr lang="fr-FR" dirty="0" smtClean="0"/>
              <a:t>doivent permettre de lire et comprendre le territoire à toutes les échelles.</a:t>
            </a:r>
          </a:p>
          <a:p>
            <a:pPr lvl="0" algn="just">
              <a:buFont typeface="Wingdings" charset="2"/>
              <a:buChar char="§"/>
            </a:pPr>
            <a:endParaRPr lang="fr-FR" dirty="0" smtClean="0"/>
          </a:p>
          <a:p>
            <a:pPr algn="just">
              <a:buFont typeface="Wingdings" charset="2"/>
              <a:buChar char="§"/>
            </a:pPr>
            <a:r>
              <a:rPr lang="fr-FR" dirty="0"/>
              <a:t>Il s’agit aussi d’alimenter l’imaginaire des élèves, à l’aide d’images marquantes porteuses de sens. </a:t>
            </a:r>
            <a:endParaRPr lang="fr-FR" dirty="0" smtClean="0"/>
          </a:p>
          <a:p>
            <a:pPr algn="just">
              <a:buFont typeface="Wingdings" charset="2"/>
              <a:buChar char="§"/>
            </a:pPr>
            <a:endParaRPr lang="fr-FR" dirty="0"/>
          </a:p>
          <a:p>
            <a:pPr algn="just">
              <a:buFont typeface="Wingdings" charset="2"/>
              <a:buChar char="§"/>
            </a:pPr>
            <a:r>
              <a:rPr lang="fr-FR" dirty="0"/>
              <a:t>Présenter la France à ceux qui y vivent, en vivent et, en retour, la font vivre </a:t>
            </a:r>
            <a:r>
              <a:rPr lang="fr-FR" dirty="0">
                <a:sym typeface="Wingdings"/>
              </a:rPr>
              <a:t> Qu’est-ce qu’</a:t>
            </a:r>
            <a:r>
              <a:rPr lang="fr-FR" b="1" dirty="0">
                <a:sym typeface="Wingdings"/>
              </a:rPr>
              <a:t>Habiter la </a:t>
            </a:r>
            <a:r>
              <a:rPr lang="fr-FR" b="1" dirty="0" smtClean="0">
                <a:sym typeface="Wingdings"/>
              </a:rPr>
              <a:t>France ?</a:t>
            </a:r>
            <a:endParaRPr lang="fr-FR" b="1" dirty="0"/>
          </a:p>
          <a:p>
            <a:pPr lvl="0" algn="just">
              <a:buFont typeface="Wingdings" charset="2"/>
              <a:buChar char="§"/>
            </a:pPr>
            <a:endParaRPr lang="fr-FR" dirty="0"/>
          </a:p>
          <a:p>
            <a:pPr>
              <a:buFont typeface="Wingdings" charset="2"/>
              <a:buChar char="§"/>
            </a:pPr>
            <a:endParaRPr lang="fr-FR" dirty="0"/>
          </a:p>
          <a:p>
            <a:pPr marL="0" indent="0">
              <a:buNone/>
            </a:pPr>
            <a:endParaRPr lang="fr-FR" dirty="0"/>
          </a:p>
        </p:txBody>
      </p:sp>
    </p:spTree>
    <p:extLst>
      <p:ext uri="{BB962C8B-B14F-4D97-AF65-F5344CB8AC3E}">
        <p14:creationId xmlns:p14="http://schemas.microsoft.com/office/powerpoint/2010/main" val="29429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5772"/>
            <a:ext cx="8229600" cy="3098799"/>
          </a:xfrm>
          <a:solidFill>
            <a:srgbClr val="E6B9B8">
              <a:alpha val="69000"/>
            </a:srgbClr>
          </a:solidFill>
        </p:spPr>
        <p:txBody>
          <a:bodyPr>
            <a:normAutofit fontScale="92500" lnSpcReduction="20000"/>
          </a:bodyPr>
          <a:lstStyle/>
          <a:p>
            <a:pPr marL="0" indent="0" algn="ctr">
              <a:buNone/>
            </a:pPr>
            <a:r>
              <a:rPr lang="fr-FR" u="sng" dirty="0" smtClean="0"/>
              <a:t>La géographie scolaire s’articule autour de 3 paradigmes :</a:t>
            </a:r>
          </a:p>
          <a:p>
            <a:pPr lvl="0" algn="just"/>
            <a:r>
              <a:rPr lang="fr-FR" dirty="0" smtClean="0"/>
              <a:t>les </a:t>
            </a:r>
            <a:r>
              <a:rPr lang="fr-FR" dirty="0"/>
              <a:t>territoires (développement, aménagement, dynamiques, acteurs)</a:t>
            </a:r>
          </a:p>
          <a:p>
            <a:pPr lvl="0" algn="just"/>
            <a:r>
              <a:rPr lang="fr-FR" dirty="0" smtClean="0"/>
              <a:t>le développement durable </a:t>
            </a:r>
            <a:r>
              <a:rPr lang="fr-FR" dirty="0"/>
              <a:t>qui renouvelle la question du développement en </a:t>
            </a:r>
            <a:r>
              <a:rPr lang="fr-FR" dirty="0" smtClean="0"/>
              <a:t>géographie,</a:t>
            </a:r>
            <a:endParaRPr lang="fr-FR" dirty="0"/>
          </a:p>
          <a:p>
            <a:pPr lvl="0" algn="just"/>
            <a:r>
              <a:rPr lang="fr-FR" dirty="0"/>
              <a:t>la </a:t>
            </a:r>
            <a:r>
              <a:rPr lang="fr-FR" dirty="0" smtClean="0"/>
              <a:t>mondialisation.</a:t>
            </a:r>
            <a:endParaRPr lang="fr-FR" dirty="0"/>
          </a:p>
          <a:p>
            <a:pPr marL="0" indent="0" algn="just">
              <a:buNone/>
            </a:pPr>
            <a:endParaRPr lang="fr-FR" dirty="0"/>
          </a:p>
        </p:txBody>
      </p:sp>
      <p:sp>
        <p:nvSpPr>
          <p:cNvPr id="4" name="Espace réservé du contenu 2"/>
          <p:cNvSpPr txBox="1">
            <a:spLocks/>
          </p:cNvSpPr>
          <p:nvPr/>
        </p:nvSpPr>
        <p:spPr>
          <a:xfrm>
            <a:off x="1778000" y="3719286"/>
            <a:ext cx="6908800" cy="2757714"/>
          </a:xfrm>
          <a:prstGeom prst="rect">
            <a:avLst/>
          </a:prstGeom>
          <a:solidFill>
            <a:schemeClr val="accent2">
              <a:lumMod val="60000"/>
              <a:lumOff val="40000"/>
              <a:alpha val="69000"/>
            </a:schemeClr>
          </a:solidFill>
          <a:ln w="28575" cmpd="sng">
            <a:solidFill>
              <a:schemeClr val="accent2">
                <a:lumMod val="75000"/>
              </a:schemeClr>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u="sng" dirty="0" smtClean="0"/>
              <a:t>L’étude de la géographie française doit donc :</a:t>
            </a:r>
          </a:p>
          <a:p>
            <a:pPr algn="just"/>
            <a:r>
              <a:rPr lang="fr-FR" dirty="0" smtClean="0"/>
              <a:t> intégrer ces 3 angles d’analyses</a:t>
            </a:r>
          </a:p>
          <a:p>
            <a:pPr algn="just"/>
            <a:r>
              <a:rPr lang="fr-FR" dirty="0" smtClean="0"/>
              <a:t>Et s’intégrer dans un jeu d’échelles qui va des espaces locaux et de la région à l’Union européenne et l’espace mondial.</a:t>
            </a:r>
          </a:p>
          <a:p>
            <a:pPr marL="0" indent="0">
              <a:buFont typeface="Arial"/>
              <a:buNone/>
            </a:pPr>
            <a:endParaRPr lang="fr-FR" dirty="0"/>
          </a:p>
        </p:txBody>
      </p:sp>
      <p:sp>
        <p:nvSpPr>
          <p:cNvPr id="5" name="Flèche vers la droite 4"/>
          <p:cNvSpPr/>
          <p:nvPr/>
        </p:nvSpPr>
        <p:spPr>
          <a:xfrm>
            <a:off x="308429" y="4535714"/>
            <a:ext cx="1469571" cy="925286"/>
          </a:xfrm>
          <a:prstGeom prst="rightArrow">
            <a:avLst/>
          </a:prstGeom>
          <a:solidFill>
            <a:schemeClr val="accent2">
              <a:lumMod val="75000"/>
            </a:schemeClr>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138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67" y="443552"/>
            <a:ext cx="8229600" cy="2240925"/>
          </a:xfrm>
          <a:solidFill>
            <a:srgbClr val="E6B9B8">
              <a:alpha val="69000"/>
            </a:srgbClr>
          </a:solidFill>
        </p:spPr>
        <p:txBody>
          <a:bodyPr>
            <a:normAutofit fontScale="62500" lnSpcReduction="20000"/>
          </a:bodyPr>
          <a:lstStyle/>
          <a:p>
            <a:pPr marL="0" indent="0" algn="ctr">
              <a:buNone/>
            </a:pPr>
            <a:r>
              <a:rPr lang="fr-FR" u="sng" dirty="0" smtClean="0"/>
              <a:t>La géographie de la France s’articule autour de plusieurs échelles qui transforment profondément les territoires français</a:t>
            </a:r>
            <a:r>
              <a:rPr lang="fr-FR" u="sng" dirty="0"/>
              <a:t> </a:t>
            </a:r>
            <a:r>
              <a:rPr lang="fr-FR" u="sng" dirty="0" smtClean="0"/>
              <a:t>:</a:t>
            </a:r>
          </a:p>
          <a:p>
            <a:pPr algn="just">
              <a:buFont typeface="Wingdings" charset="2"/>
              <a:buChar char="§"/>
            </a:pPr>
            <a:r>
              <a:rPr lang="fr-FR" dirty="0"/>
              <a:t>le local (justifié par la montée des collectivités territoriales</a:t>
            </a:r>
            <a:r>
              <a:rPr lang="fr-FR" dirty="0" smtClean="0"/>
              <a:t>),</a:t>
            </a:r>
          </a:p>
          <a:p>
            <a:pPr algn="just">
              <a:buFont typeface="Wingdings" charset="2"/>
              <a:buChar char="§"/>
            </a:pPr>
            <a:r>
              <a:rPr lang="fr-FR" dirty="0"/>
              <a:t>Le </a:t>
            </a:r>
            <a:r>
              <a:rPr lang="fr-FR" dirty="0" smtClean="0"/>
              <a:t>national (cadre identitaire commun à tous les citoyens),</a:t>
            </a:r>
            <a:endParaRPr lang="fr-FR" dirty="0"/>
          </a:p>
          <a:p>
            <a:pPr algn="just">
              <a:buFont typeface="Wingdings" charset="2"/>
              <a:buChar char="§"/>
            </a:pPr>
            <a:r>
              <a:rPr lang="fr-FR" dirty="0" smtClean="0"/>
              <a:t>L’Europe et le mondial (presque </a:t>
            </a:r>
            <a:r>
              <a:rPr lang="fr-FR" dirty="0"/>
              <a:t>toutes les régions françaises sont des régions frontières ou littorales ou les </a:t>
            </a:r>
            <a:r>
              <a:rPr lang="fr-FR" dirty="0" smtClean="0"/>
              <a:t>deux ou des îles, </a:t>
            </a:r>
            <a:r>
              <a:rPr lang="fr-FR" dirty="0"/>
              <a:t>très peu sont intérieures (Bourgogne, Auvergne, Limousin...</a:t>
            </a:r>
            <a:r>
              <a:rPr lang="fr-FR" dirty="0" smtClean="0"/>
              <a:t>), l’Ile</a:t>
            </a:r>
            <a:r>
              <a:rPr lang="fr-FR" dirty="0"/>
              <a:t>-de-France n’étant pas une région intérieure en raison de son poids et de ses moyens de liaison. </a:t>
            </a:r>
            <a:endParaRPr lang="fr-FR" dirty="0" smtClean="0"/>
          </a:p>
        </p:txBody>
      </p:sp>
      <p:sp>
        <p:nvSpPr>
          <p:cNvPr id="4" name="Espace réservé du contenu 2"/>
          <p:cNvSpPr txBox="1">
            <a:spLocks/>
          </p:cNvSpPr>
          <p:nvPr/>
        </p:nvSpPr>
        <p:spPr>
          <a:xfrm>
            <a:off x="1778000" y="3397250"/>
            <a:ext cx="6908800" cy="3079750"/>
          </a:xfrm>
          <a:prstGeom prst="rect">
            <a:avLst/>
          </a:prstGeom>
          <a:solidFill>
            <a:schemeClr val="accent2">
              <a:lumMod val="60000"/>
              <a:lumOff val="40000"/>
              <a:alpha val="69000"/>
            </a:schemeClr>
          </a:solidFill>
          <a:ln w="28575" cmpd="sng">
            <a:solidFill>
              <a:schemeClr val="accent2">
                <a:lumMod val="75000"/>
              </a:schemeClr>
            </a:solidFill>
          </a:ln>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u="sng" dirty="0"/>
              <a:t>L’étude de la géographie française </a:t>
            </a:r>
            <a:r>
              <a:rPr lang="fr-FR" u="sng" dirty="0" smtClean="0"/>
              <a:t>est donc complexe et doit intégrer ces différentes échelles:</a:t>
            </a:r>
          </a:p>
          <a:p>
            <a:pPr marL="0" indent="0">
              <a:buFont typeface="Arial"/>
              <a:buNone/>
            </a:pPr>
            <a:endParaRPr lang="fr-FR" u="sng" dirty="0" smtClean="0"/>
          </a:p>
          <a:p>
            <a:r>
              <a:rPr lang="fr-FR" dirty="0" smtClean="0"/>
              <a:t>On </a:t>
            </a:r>
            <a:r>
              <a:rPr lang="fr-FR" dirty="0"/>
              <a:t>ne peut plus faire la géographie de la France pour elle-même, </a:t>
            </a:r>
            <a:endParaRPr lang="fr-FR" dirty="0" smtClean="0"/>
          </a:p>
          <a:p>
            <a:r>
              <a:rPr lang="fr-FR" dirty="0" smtClean="0"/>
              <a:t>la </a:t>
            </a:r>
            <a:r>
              <a:rPr lang="fr-FR" dirty="0"/>
              <a:t>France est connectée, elle est influencée, comparée, interrogée par le Monde : partenaires et concurrents</a:t>
            </a:r>
            <a:r>
              <a:rPr lang="fr-FR" dirty="0" smtClean="0"/>
              <a:t>.</a:t>
            </a:r>
            <a:endParaRPr lang="fr-FR" dirty="0"/>
          </a:p>
          <a:p>
            <a:r>
              <a:rPr lang="fr-FR" dirty="0"/>
              <a:t>Combinaison de ses propres contraintes et atouts et des </a:t>
            </a:r>
            <a:r>
              <a:rPr lang="fr-FR" dirty="0" smtClean="0"/>
              <a:t>contraintes et atouts extérieurs liés </a:t>
            </a:r>
            <a:r>
              <a:rPr lang="fr-FR" dirty="0"/>
              <a:t>à la mondialisation.</a:t>
            </a:r>
          </a:p>
          <a:p>
            <a:endParaRPr lang="fr-FR" dirty="0"/>
          </a:p>
        </p:txBody>
      </p:sp>
      <p:sp>
        <p:nvSpPr>
          <p:cNvPr id="5" name="Flèche vers la droite 4"/>
          <p:cNvSpPr/>
          <p:nvPr/>
        </p:nvSpPr>
        <p:spPr>
          <a:xfrm>
            <a:off x="232928" y="4474482"/>
            <a:ext cx="1469571" cy="925286"/>
          </a:xfrm>
          <a:prstGeom prst="rightArrow">
            <a:avLst/>
          </a:prstGeom>
          <a:solidFill>
            <a:schemeClr val="accent2">
              <a:lumMod val="75000"/>
            </a:schemeClr>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55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4" grpId="0" animBg="1"/>
      <p:bldP spid="5"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4911</TotalTime>
  <Words>2001</Words>
  <Application>Microsoft Office PowerPoint</Application>
  <PresentationFormat>Affichage à l'écran (4:3)</PresentationFormat>
  <Paragraphs>437</Paragraphs>
  <Slides>40</Slides>
  <Notes>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Dynamiques territoriales de la France contemporaine </vt:lpstr>
      <vt:lpstr>Présentation PowerPoint</vt:lpstr>
      <vt:lpstr>Présentation PowerPoint</vt:lpstr>
      <vt:lpstr>1.  Cadres et échelles </vt:lpstr>
      <vt:lpstr>Présentation PowerPoint</vt:lpstr>
      <vt:lpstr>Armand FREMONT parle d’identité géographique de la France</vt:lpstr>
      <vt:lpstr>Présentation PowerPoint</vt:lpstr>
      <vt:lpstr>Présentation PowerPoint</vt:lpstr>
      <vt:lpstr>Présentation PowerPoint</vt:lpstr>
      <vt:lpstr>2. Géographie de la France d’aujourd’hui</vt:lpstr>
      <vt:lpstr>Présentation PowerPoint</vt:lpstr>
      <vt:lpstr>Présentation PowerPoint</vt:lpstr>
      <vt:lpstr>UN TERRITOIRE RECOMPOSÉ PAR LES MOBILITÉS</vt:lpstr>
      <vt:lpstr>Le découpage administratif et électoral est-il juste et encore représentatif de la France d’aujourd’hui? D’après Jacques LEVY, école polytechnique de Lausanne. </vt:lpstr>
      <vt:lpstr>Présentation PowerPoint</vt:lpstr>
      <vt:lpstr> URBANISATION ET AIRES URBAINES EN FRANCE</vt:lpstr>
      <vt:lpstr>Présentation PowerPoint</vt:lpstr>
      <vt:lpstr>Evolution de la population des 22 communes de Guyane entre 1999 et 2010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ESPACES PRODUCTIFS (L. Carroué, 2013)</vt:lpstr>
      <vt:lpstr>Présentation PowerPoint</vt:lpstr>
      <vt:lpstr>Comprendre les espaces productifs</vt:lpstr>
      <vt:lpstr>Présentation PowerPoint</vt:lpstr>
      <vt:lpstr>LES IMPACTS SPATIAUX</vt:lpstr>
      <vt:lpstr>Présentation PowerPoint</vt:lpstr>
      <vt:lpstr>Présentation PowerPoint</vt:lpstr>
      <vt:lpstr>Présentation PowerPoint</vt:lpstr>
      <vt:lpstr> LES ESPACES DE FAIBLE DENSITÉ</vt:lpstr>
      <vt:lpstr>Présentation PowerPoint</vt:lpstr>
      <vt:lpstr>Et puis il y a les espaces qui restent…</vt:lpstr>
      <vt:lpstr>Présentation PowerPoint</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Dynamiques territoriales de la France contemporaine  </dc:title>
  <dc:creator>Manon ARNAUD</dc:creator>
  <cp:lastModifiedBy>User</cp:lastModifiedBy>
  <cp:revision>171</cp:revision>
  <dcterms:created xsi:type="dcterms:W3CDTF">2016-04-28T00:13:06Z</dcterms:created>
  <dcterms:modified xsi:type="dcterms:W3CDTF">2016-06-01T08:59:40Z</dcterms:modified>
</cp:coreProperties>
</file>