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6" r:id="rId3"/>
    <p:sldId id="264" r:id="rId4"/>
    <p:sldId id="257" r:id="rId5"/>
    <p:sldId id="258" r:id="rId6"/>
    <p:sldId id="261" r:id="rId7"/>
    <p:sldId id="267" r:id="rId8"/>
    <p:sldId id="262" r:id="rId9"/>
    <p:sldId id="277" r:id="rId10"/>
    <p:sldId id="269" r:id="rId11"/>
    <p:sldId id="278" r:id="rId12"/>
    <p:sldId id="279" r:id="rId13"/>
    <p:sldId id="271" r:id="rId14"/>
    <p:sldId id="268" r:id="rId15"/>
    <p:sldId id="275" r:id="rId16"/>
    <p:sldId id="259"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FFFFFF"/>
    <a:srgbClr val="55280F"/>
    <a:srgbClr val="CC9900"/>
    <a:srgbClr val="99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p:scale>
          <a:sx n="87" d="100"/>
          <a:sy n="87" d="100"/>
        </p:scale>
        <p:origin x="-2220"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A4C6E-73F5-4603-9F5D-E5696483FA2F}" type="datetimeFigureOut">
              <a:rPr lang="fr-FR" smtClean="0"/>
              <a:pPr/>
              <a:t>18/08/2017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B2ACB-4309-4859-8275-B7BFA52C58D8}" type="slidenum">
              <a:rPr lang="fr-FR" smtClean="0"/>
              <a:pPr/>
              <a:t>‹N°›</a:t>
            </a:fld>
            <a:endParaRPr lang="fr-FR"/>
          </a:p>
        </p:txBody>
      </p:sp>
    </p:spTree>
    <p:extLst>
      <p:ext uri="{BB962C8B-B14F-4D97-AF65-F5344CB8AC3E}">
        <p14:creationId xmlns:p14="http://schemas.microsoft.com/office/powerpoint/2010/main" val="276617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https://www.texturecrate.com/texture_types/dirty/</a:t>
            </a:r>
            <a:endParaRPr lang="fr-FR" dirty="0"/>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trachome est une infection oculaire bactérienne non spécifique et contagieuse causée par Chlamydia </a:t>
            </a:r>
            <a:r>
              <a:rPr lang="fr-FR" dirty="0" err="1" smtClean="0"/>
              <a:t>trachomatis</a:t>
            </a:r>
            <a:r>
              <a:rPr lang="fr-FR" dirty="0" smtClean="0"/>
              <a:t>. Touchant au départ la paupière, il évolue en l'absence de traitement vers des lésions cornéennes irréversibles pouvant mener à la cécité. </a:t>
            </a:r>
            <a:r>
              <a:rPr lang="fr-FR" smtClean="0"/>
              <a:t>...</a:t>
            </a:r>
            <a:endParaRPr lang="fr-FR"/>
          </a:p>
        </p:txBody>
      </p:sp>
      <p:sp>
        <p:nvSpPr>
          <p:cNvPr id="4" name="Espace réservé du numéro de diapositive 3"/>
          <p:cNvSpPr>
            <a:spLocks noGrp="1"/>
          </p:cNvSpPr>
          <p:nvPr>
            <p:ph type="sldNum" sz="quarter" idx="10"/>
          </p:nvPr>
        </p:nvSpPr>
        <p:spPr/>
        <p:txBody>
          <a:bodyPr/>
          <a:lstStyle/>
          <a:p>
            <a:fld id="{7ACB2ACB-4309-4859-8275-B7BFA52C58D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16" name="Espace réservé du numéro de diapositive 15"/>
          <p:cNvSpPr>
            <a:spLocks noGrp="1"/>
          </p:cNvSpPr>
          <p:nvPr>
            <p:ph type="sldNum" sz="quarter" idx="11"/>
          </p:nvPr>
        </p:nvSpPr>
        <p:spPr/>
        <p:txBody>
          <a:bodyPr/>
          <a:lstStyle/>
          <a:p>
            <a:fld id="{B53DF283-9D7B-433D-9E37-49214347D5C6}"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3DF283-9D7B-433D-9E37-49214347D5C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3DF283-9D7B-433D-9E37-49214347D5C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E82ED243-EB62-4D2A-AFB6-D3B7243AE030}" type="datetimeFigureOut">
              <a:rPr lang="fr-FR" smtClean="0"/>
              <a:pPr/>
              <a:t>18/08/2017</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B53DF283-9D7B-433D-9E37-49214347D5C6}"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3DF283-9D7B-433D-9E37-49214347D5C6}"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3DF283-9D7B-433D-9E37-49214347D5C6}"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B53DF283-9D7B-433D-9E37-49214347D5C6}"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3DF283-9D7B-433D-9E37-49214347D5C6}"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3DF283-9D7B-433D-9E37-49214347D5C6}"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E82ED243-EB62-4D2A-AFB6-D3B7243AE030}" type="datetimeFigureOut">
              <a:rPr lang="fr-FR" smtClean="0"/>
              <a:pPr/>
              <a:t>18/08/2017</a:t>
            </a:fld>
            <a:endParaRPr lang="fr-FR"/>
          </a:p>
        </p:txBody>
      </p:sp>
      <p:sp>
        <p:nvSpPr>
          <p:cNvPr id="9" name="Espace réservé du numéro de diapositive 8"/>
          <p:cNvSpPr>
            <a:spLocks noGrp="1"/>
          </p:cNvSpPr>
          <p:nvPr>
            <p:ph type="sldNum" sz="quarter" idx="15"/>
          </p:nvPr>
        </p:nvSpPr>
        <p:spPr/>
        <p:txBody>
          <a:bodyPr/>
          <a:lstStyle/>
          <a:p>
            <a:fld id="{B53DF283-9D7B-433D-9E37-49214347D5C6}"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E82ED243-EB62-4D2A-AFB6-D3B7243AE030}" type="datetimeFigureOut">
              <a:rPr lang="fr-FR" smtClean="0"/>
              <a:pPr/>
              <a:t>18/08/2017</a:t>
            </a:fld>
            <a:endParaRPr lang="fr-FR"/>
          </a:p>
        </p:txBody>
      </p:sp>
      <p:sp>
        <p:nvSpPr>
          <p:cNvPr id="9" name="Espace réservé du numéro de diapositive 8"/>
          <p:cNvSpPr>
            <a:spLocks noGrp="1"/>
          </p:cNvSpPr>
          <p:nvPr>
            <p:ph type="sldNum" sz="quarter" idx="11"/>
          </p:nvPr>
        </p:nvSpPr>
        <p:spPr/>
        <p:txBody>
          <a:bodyPr/>
          <a:lstStyle/>
          <a:p>
            <a:fld id="{B53DF283-9D7B-433D-9E37-49214347D5C6}"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82ED243-EB62-4D2A-AFB6-D3B7243AE030}" type="datetimeFigureOut">
              <a:rPr lang="fr-FR" smtClean="0"/>
              <a:pPr/>
              <a:t>18/08/2017</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53DF283-9D7B-433D-9E37-49214347D5C6}"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4B0mP_mAK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jpeg"/><Relationship Id="rId5" Type="http://schemas.microsoft.com/office/2007/relationships/hdphoto" Target="../media/hdphoto1.wdp"/><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lh3.googleusercontent.com/-9J6F7UwcOpQ/SaJy23MFYwI/AAAAAAAACl0/WU_yqBDTZbo/s800/cafebristol.jpg"/>
          <p:cNvPicPr preferRelativeResize="0">
            <a:picLocks noChangeArrowheads="1"/>
          </p:cNvPicPr>
          <p:nvPr/>
        </p:nvPicPr>
        <p:blipFill>
          <a:blip r:embed="rId3" cstate="print"/>
          <a:srcRect l="1475" t="1034"/>
          <a:stretch>
            <a:fillRect/>
          </a:stretch>
        </p:blipFill>
        <p:spPr bwMode="auto">
          <a:xfrm>
            <a:off x="-32" y="-24"/>
            <a:ext cx="9180000" cy="6876000"/>
          </a:xfrm>
          <a:prstGeom prst="rect">
            <a:avLst/>
          </a:prstGeom>
          <a:noFill/>
        </p:spPr>
      </p:pic>
      <p:pic>
        <p:nvPicPr>
          <p:cNvPr id="8" name="Image 5" descr="3a13598u.tif"/>
          <p:cNvPicPr>
            <a:picLocks noChangeAspect="1"/>
          </p:cNvPicPr>
          <p:nvPr/>
        </p:nvPicPr>
        <p:blipFill>
          <a:blip r:embed="rId4" cstate="print">
            <a:biLevel thresh="50000"/>
          </a:blip>
          <a:srcRect l="6736" t="7989" r="6349" b="17875"/>
          <a:stretch>
            <a:fillRect/>
          </a:stretch>
        </p:blipFill>
        <p:spPr bwMode="auto">
          <a:xfrm>
            <a:off x="0" y="0"/>
            <a:ext cx="9144000" cy="6858000"/>
          </a:xfrm>
          <a:prstGeom prst="rect">
            <a:avLst/>
          </a:prstGeom>
          <a:noFill/>
          <a:ln w="9525">
            <a:noFill/>
            <a:miter lim="800000"/>
            <a:headEnd/>
            <a:tailEnd/>
          </a:ln>
        </p:spPr>
      </p:pic>
      <p:pic>
        <p:nvPicPr>
          <p:cNvPr id="9" name="Image 5" descr="3a13598u.tif"/>
          <p:cNvPicPr>
            <a:picLocks noChangeAspect="1"/>
          </p:cNvPicPr>
          <p:nvPr/>
        </p:nvPicPr>
        <p:blipFill>
          <a:blip r:embed="rId4" cstate="print">
            <a:duotone>
              <a:prstClr val="black"/>
              <a:srgbClr val="D9C3A5">
                <a:tint val="50000"/>
                <a:satMod val="180000"/>
              </a:srgbClr>
            </a:duotone>
          </a:blip>
          <a:srcRect l="6736" t="7989" r="6349" b="17875"/>
          <a:stretch>
            <a:fillRect/>
          </a:stretch>
        </p:blipFill>
        <p:spPr bwMode="auto">
          <a:xfrm>
            <a:off x="0" y="0"/>
            <a:ext cx="9168000" cy="6876000"/>
          </a:xfrm>
          <a:prstGeom prst="rect">
            <a:avLst/>
          </a:prstGeom>
          <a:noFill/>
          <a:ln w="9525">
            <a:noFill/>
            <a:miter lim="800000"/>
            <a:headEnd/>
            <a:tailEnd/>
          </a:ln>
        </p:spPr>
      </p:pic>
      <p:sp>
        <p:nvSpPr>
          <p:cNvPr id="6" name="ZoneTexte 5"/>
          <p:cNvSpPr txBox="1"/>
          <p:nvPr/>
        </p:nvSpPr>
        <p:spPr>
          <a:xfrm>
            <a:off x="1571604" y="428604"/>
            <a:ext cx="7215238" cy="1323439"/>
          </a:xfrm>
          <a:prstGeom prst="rect">
            <a:avLst/>
          </a:prstGeom>
          <a:solidFill>
            <a:schemeClr val="accent3">
              <a:lumMod val="20000"/>
              <a:lumOff val="80000"/>
              <a:alpha val="34000"/>
            </a:schemeClr>
          </a:solidFill>
          <a:ln>
            <a:noFill/>
          </a:ln>
          <a:effectLst>
            <a:outerShdw blurRad="149987" dist="250190" dir="8460000" algn="ctr">
              <a:srgbClr val="000000">
                <a:alpha val="28000"/>
              </a:srgb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4000" b="1" cap="small" dirty="0" smtClean="0">
                <a:ln w="900" cmpd="sng">
                  <a:solidFill>
                    <a:srgbClr val="0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La place des Européens dans le peuplement de la Terre. </a:t>
            </a:r>
            <a:endParaRPr lang="fr-FR" sz="4000" b="1" cap="small" dirty="0">
              <a:ln w="900" cmpd="sng">
                <a:solidFill>
                  <a:srgbClr val="0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endParaRPr>
          </a:p>
        </p:txBody>
      </p:sp>
      <p:sp>
        <p:nvSpPr>
          <p:cNvPr id="5" name="ZoneTexte 4"/>
          <p:cNvSpPr txBox="1"/>
          <p:nvPr/>
        </p:nvSpPr>
        <p:spPr>
          <a:xfrm>
            <a:off x="374327" y="0"/>
            <a:ext cx="957313" cy="307777"/>
          </a:xfrm>
          <a:prstGeom prst="rect">
            <a:avLst/>
          </a:prstGeom>
          <a:noFill/>
        </p:spPr>
        <p:txBody>
          <a:bodyPr wrap="none" rtlCol="0">
            <a:spAutoFit/>
          </a:bodyPr>
          <a:lstStyle/>
          <a:p>
            <a:r>
              <a:rPr lang="fr-FR" sz="1400" b="1" u="sng" cap="small" dirty="0" smtClean="0">
                <a:solidFill>
                  <a:srgbClr val="800000"/>
                </a:solidFill>
                <a:latin typeface="Tw Cen MT" pitchFamily="34" charset="0"/>
              </a:rPr>
              <a:t>Chapitre 1</a:t>
            </a:r>
            <a:endParaRPr lang="fr-FR" sz="1400" b="1" u="sng" cap="small" dirty="0">
              <a:solidFill>
                <a:srgbClr val="800000"/>
              </a:solidFill>
              <a:latin typeface="Tw Cen MT" pitchFamily="34" charset="0"/>
            </a:endParaRPr>
          </a:p>
        </p:txBody>
      </p:sp>
      <p:sp>
        <p:nvSpPr>
          <p:cNvPr id="10" name="ZoneTexte 9"/>
          <p:cNvSpPr txBox="1"/>
          <p:nvPr/>
        </p:nvSpPr>
        <p:spPr>
          <a:xfrm>
            <a:off x="4158340" y="6550223"/>
            <a:ext cx="4985660" cy="307777"/>
          </a:xfrm>
          <a:prstGeom prst="rect">
            <a:avLst/>
          </a:prstGeom>
          <a:solidFill>
            <a:srgbClr val="55280F">
              <a:alpha val="38000"/>
            </a:srgbClr>
          </a:solidFill>
          <a:ln>
            <a:noFill/>
          </a:ln>
        </p:spPr>
        <p:style>
          <a:lnRef idx="3">
            <a:schemeClr val="lt1"/>
          </a:lnRef>
          <a:fillRef idx="1">
            <a:schemeClr val="dk1"/>
          </a:fillRef>
          <a:effectRef idx="1">
            <a:schemeClr val="dk1"/>
          </a:effectRef>
          <a:fontRef idx="minor">
            <a:schemeClr val="lt1"/>
          </a:fontRef>
        </p:style>
        <p:txBody>
          <a:bodyPr wrap="none" rtlCol="0">
            <a:spAutoFit/>
          </a:bodyPr>
          <a:lstStyle/>
          <a:p>
            <a:r>
              <a:rPr lang="fr-FR" sz="1400" b="1" dirty="0" smtClean="0">
                <a:latin typeface="Tw Cen MT" pitchFamily="34" charset="0"/>
              </a:rPr>
              <a:t>L’arrivée d’immigrants sur un navire de l’Atlantique Liner (1906)</a:t>
            </a:r>
            <a:endParaRPr lang="fr-FR" sz="1400" b="1" dirty="0">
              <a:latin typeface="Tw Cen MT" pitchFamily="34" charset="0"/>
            </a:endParaRPr>
          </a:p>
        </p:txBody>
      </p:sp>
      <p:sp>
        <p:nvSpPr>
          <p:cNvPr id="12" name="ZoneTexte 11"/>
          <p:cNvSpPr txBox="1"/>
          <p:nvPr/>
        </p:nvSpPr>
        <p:spPr>
          <a:xfrm rot="16200000">
            <a:off x="-3259767" y="3259711"/>
            <a:ext cx="6858024" cy="338554"/>
          </a:xfrm>
          <a:prstGeom prst="rect">
            <a:avLst/>
          </a:prstGeom>
          <a:solidFill>
            <a:srgbClr val="55280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fr-FR" sz="1600" b="1" cap="small" dirty="0" smtClean="0">
                <a:solidFill>
                  <a:schemeClr val="bg1"/>
                </a:solidFill>
                <a:latin typeface="Tw Cen MT" pitchFamily="34" charset="0"/>
              </a:rPr>
              <a:t>Thème introductif</a:t>
            </a:r>
            <a:endParaRPr lang="fr-FR" sz="1600" b="1" cap="small" dirty="0">
              <a:solidFill>
                <a:schemeClr val="bg1"/>
              </a:solidFill>
              <a:latin typeface="Tw Cen MT" pitchFamily="34" charset="0"/>
            </a:endParaRPr>
          </a:p>
        </p:txBody>
      </p:sp>
      <p:sp>
        <p:nvSpPr>
          <p:cNvPr id="2" name="Rectangle 1"/>
          <p:cNvSpPr/>
          <p:nvPr/>
        </p:nvSpPr>
        <p:spPr>
          <a:xfrm>
            <a:off x="1571604" y="428604"/>
            <a:ext cx="7215238" cy="1323439"/>
          </a:xfrm>
          <a:prstGeom prst="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par>
                          <p:cTn id="13" fill="hold">
                            <p:stCondLst>
                              <p:cond delay="1000"/>
                            </p:stCondLst>
                            <p:childTnLst>
                              <p:par>
                                <p:cTn id="14" presetID="3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400"/>
                            </p:stCondLst>
                            <p:childTnLst>
                              <p:par>
                                <p:cTn id="21" presetID="53"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childTnLst>
                                </p:cTn>
                              </p:par>
                            </p:childTnLst>
                          </p:cTn>
                        </p:par>
                        <p:par>
                          <p:cTn id="26" fill="hold">
                            <p:stCondLst>
                              <p:cond delay="4400"/>
                            </p:stCondLst>
                            <p:childTnLst>
                              <p:par>
                                <p:cTn id="27" presetID="21"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p:stCondLst>
                              <p:cond delay="6400"/>
                            </p:stCondLst>
                            <p:childTnLst>
                              <p:par>
                                <p:cTn id="31" presetID="54" presetClass="entr" presetSubtype="0" accel="10000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000" fill="hold"/>
                                        <p:tgtEl>
                                          <p:spTgt spid="10"/>
                                        </p:tgtEl>
                                        <p:attrNameLst>
                                          <p:attrName>ppt_w</p:attrName>
                                        </p:attrNameLst>
                                      </p:cBhvr>
                                      <p:tavLst>
                                        <p:tav tm="0">
                                          <p:val>
                                            <p:strVal val="#ppt_w*0.05"/>
                                          </p:val>
                                        </p:tav>
                                        <p:tav tm="100000">
                                          <p:val>
                                            <p:strVal val="#ppt_w"/>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anim calcmode="lin" valueType="num">
                                      <p:cBhvr>
                                        <p:cTn id="35" dur="2000" fill="hold"/>
                                        <p:tgtEl>
                                          <p:spTgt spid="10"/>
                                        </p:tgtEl>
                                        <p:attrNameLst>
                                          <p:attrName>ppt_x</p:attrName>
                                        </p:attrNameLst>
                                      </p:cBhvr>
                                      <p:tavLst>
                                        <p:tav tm="0">
                                          <p:val>
                                            <p:strVal val="#ppt_x-.2"/>
                                          </p:val>
                                        </p:tav>
                                        <p:tav tm="100000">
                                          <p:val>
                                            <p:strVal val="#ppt_x"/>
                                          </p:val>
                                        </p:tav>
                                      </p:tavLst>
                                    </p:anim>
                                    <p:anim calcmode="lin" valueType="num">
                                      <p:cBhvr>
                                        <p:cTn id="36" dur="2000" fill="hold"/>
                                        <p:tgtEl>
                                          <p:spTgt spid="10"/>
                                        </p:tgtEl>
                                        <p:attrNameLst>
                                          <p:attrName>ppt_y</p:attrName>
                                        </p:attrNameLst>
                                      </p:cBhvr>
                                      <p:tavLst>
                                        <p:tav tm="0">
                                          <p:val>
                                            <p:strVal val="#ppt_y"/>
                                          </p:val>
                                        </p:tav>
                                        <p:tav tm="100000">
                                          <p:val>
                                            <p:strVal val="#ppt_y"/>
                                          </p:val>
                                        </p:tav>
                                      </p:tavLst>
                                    </p:anim>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0" grpId="0" animBg="1"/>
      <p:bldP spid="12"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720840"/>
            <a:ext cx="7715304" cy="3416320"/>
          </a:xfrm>
          <a:prstGeom prst="rect">
            <a:avLst/>
          </a:prstGeom>
          <a:solidFill>
            <a:srgbClr val="FFFFFF"/>
          </a:solidFill>
          <a:ln w="12700"/>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solidFill>
                  <a:schemeClr val="tx1">
                    <a:lumMod val="50000"/>
                  </a:schemeClr>
                </a:solidFill>
                <a:latin typeface="Tw Cen MT" pitchFamily="34" charset="0"/>
              </a:rPr>
              <a:t>Les raisons de cet exode sont nombreuses et différentes selon les pays européens : </a:t>
            </a:r>
            <a:r>
              <a:rPr lang="fr-FR" b="1" u="sng" dirty="0" smtClean="0">
                <a:solidFill>
                  <a:schemeClr val="tx1">
                    <a:lumMod val="50000"/>
                  </a:schemeClr>
                </a:solidFill>
                <a:latin typeface="Tw Cen MT" pitchFamily="34" charset="0"/>
              </a:rPr>
              <a:t>migrations politiques</a:t>
            </a:r>
            <a:r>
              <a:rPr lang="fr-FR" b="1" dirty="0" smtClean="0">
                <a:solidFill>
                  <a:schemeClr val="tx1">
                    <a:lumMod val="50000"/>
                  </a:schemeClr>
                </a:solidFill>
                <a:latin typeface="Tw Cen MT" pitchFamily="34" charset="0"/>
              </a:rPr>
              <a:t> (pour fuir les répressions consécutives aux révolutions de 1831 et 1848), </a:t>
            </a:r>
            <a:r>
              <a:rPr lang="fr-FR" b="1" u="sng" dirty="0" smtClean="0">
                <a:solidFill>
                  <a:schemeClr val="tx1">
                    <a:lumMod val="50000"/>
                  </a:schemeClr>
                </a:solidFill>
                <a:latin typeface="Tw Cen MT" pitchFamily="34" charset="0"/>
              </a:rPr>
              <a:t>religieuses</a:t>
            </a:r>
            <a:r>
              <a:rPr lang="fr-FR" b="1" dirty="0" smtClean="0">
                <a:solidFill>
                  <a:schemeClr val="tx1">
                    <a:lumMod val="50000"/>
                  </a:schemeClr>
                </a:solidFill>
                <a:latin typeface="Tw Cen MT" pitchFamily="34" charset="0"/>
              </a:rPr>
              <a:t> (pour fuir les persécutions), </a:t>
            </a:r>
            <a:r>
              <a:rPr lang="fr-FR" b="1" u="sng" dirty="0" smtClean="0">
                <a:solidFill>
                  <a:schemeClr val="tx1">
                    <a:lumMod val="50000"/>
                  </a:schemeClr>
                </a:solidFill>
                <a:latin typeface="Tw Cen MT" pitchFamily="34" charset="0"/>
              </a:rPr>
              <a:t>économiques</a:t>
            </a:r>
            <a:r>
              <a:rPr lang="fr-FR" b="1" dirty="0" smtClean="0">
                <a:solidFill>
                  <a:schemeClr val="tx1">
                    <a:lumMod val="50000"/>
                  </a:schemeClr>
                </a:solidFill>
                <a:latin typeface="Tw Cen MT" pitchFamily="34" charset="0"/>
              </a:rPr>
              <a:t> (pour fuir le chômage), </a:t>
            </a:r>
            <a:r>
              <a:rPr lang="fr-FR" b="1" u="sng" dirty="0" smtClean="0">
                <a:solidFill>
                  <a:schemeClr val="tx1">
                    <a:lumMod val="50000"/>
                  </a:schemeClr>
                </a:solidFill>
                <a:latin typeface="Tw Cen MT" pitchFamily="34" charset="0"/>
              </a:rPr>
              <a:t>sociale</a:t>
            </a:r>
            <a:r>
              <a:rPr lang="fr-FR" b="1" dirty="0" smtClean="0">
                <a:solidFill>
                  <a:schemeClr val="tx1">
                    <a:lumMod val="50000"/>
                  </a:schemeClr>
                </a:solidFill>
                <a:latin typeface="Tw Cen MT" pitchFamily="34" charset="0"/>
              </a:rPr>
              <a:t> (pour fuir la misère et la famine). </a:t>
            </a:r>
          </a:p>
          <a:p>
            <a:pPr algn="just"/>
            <a:endParaRPr lang="fr-FR" b="1" dirty="0" smtClean="0">
              <a:solidFill>
                <a:schemeClr val="tx1">
                  <a:lumMod val="50000"/>
                </a:schemeClr>
              </a:solidFill>
              <a:latin typeface="Tw Cen MT" pitchFamily="34" charset="0"/>
            </a:endParaRPr>
          </a:p>
          <a:p>
            <a:pPr algn="just"/>
            <a:r>
              <a:rPr lang="fr-FR" b="1" u="sng" dirty="0" smtClean="0">
                <a:solidFill>
                  <a:schemeClr val="tx1">
                    <a:lumMod val="50000"/>
                  </a:schemeClr>
                </a:solidFill>
                <a:latin typeface="Tw Cen MT" pitchFamily="34" charset="0"/>
              </a:rPr>
              <a:t>Compléments</a:t>
            </a:r>
            <a:r>
              <a:rPr lang="fr-FR" b="1" dirty="0" smtClean="0">
                <a:solidFill>
                  <a:schemeClr val="tx1">
                    <a:lumMod val="50000"/>
                  </a:schemeClr>
                </a:solidFill>
                <a:latin typeface="Tw Cen MT" pitchFamily="34" charset="0"/>
              </a:rPr>
              <a:t> : Parfois, </a:t>
            </a:r>
            <a:r>
              <a:rPr lang="fr-FR" b="1" u="sng" dirty="0" smtClean="0">
                <a:solidFill>
                  <a:schemeClr val="tx1">
                    <a:lumMod val="50000"/>
                  </a:schemeClr>
                </a:solidFill>
                <a:latin typeface="Tw Cen MT" pitchFamily="34" charset="0"/>
              </a:rPr>
              <a:t>les Etats incitent ou forcent au départ pour peupler les colonies</a:t>
            </a:r>
            <a:r>
              <a:rPr lang="fr-FR" b="1" dirty="0" smtClean="0">
                <a:solidFill>
                  <a:schemeClr val="tx1">
                    <a:lumMod val="50000"/>
                  </a:schemeClr>
                </a:solidFill>
                <a:latin typeface="Tw Cen MT" pitchFamily="34" charset="0"/>
              </a:rPr>
              <a:t> (ex : la Grande-Bretagne organise jusqu’en 1868 le départ en Australie des bagnards, les Convicts). </a:t>
            </a:r>
            <a:r>
              <a:rPr lang="fr-FR" b="1" u="sng" dirty="0" smtClean="0">
                <a:solidFill>
                  <a:schemeClr val="tx1">
                    <a:lumMod val="50000"/>
                  </a:schemeClr>
                </a:solidFill>
                <a:latin typeface="Tw Cen MT" pitchFamily="34" charset="0"/>
              </a:rPr>
              <a:t>L’amélioration des transports ferroviaires et maritimes</a:t>
            </a:r>
            <a:r>
              <a:rPr lang="fr-FR" b="1" dirty="0" smtClean="0">
                <a:solidFill>
                  <a:schemeClr val="tx1">
                    <a:lumMod val="50000"/>
                  </a:schemeClr>
                </a:solidFill>
                <a:latin typeface="Tw Cen MT" pitchFamily="34" charset="0"/>
              </a:rPr>
              <a:t>  et la baisse du coût des voyages rendent possible l’aventure. Enfin, </a:t>
            </a:r>
            <a:r>
              <a:rPr lang="fr-FR" b="1" u="sng" dirty="0" smtClean="0">
                <a:solidFill>
                  <a:schemeClr val="tx1">
                    <a:lumMod val="50000"/>
                  </a:schemeClr>
                </a:solidFill>
                <a:latin typeface="Tw Cen MT" pitchFamily="34" charset="0"/>
              </a:rPr>
              <a:t>les pays neufs</a:t>
            </a:r>
            <a:r>
              <a:rPr lang="fr-FR" b="1" dirty="0" smtClean="0">
                <a:solidFill>
                  <a:schemeClr val="tx1">
                    <a:lumMod val="50000"/>
                  </a:schemeClr>
                </a:solidFill>
                <a:latin typeface="Tw Cen MT" pitchFamily="34" charset="0"/>
              </a:rPr>
              <a:t> (nom donné aux Etats peu peuplés et ouverts aux migrations) représentent une </a:t>
            </a:r>
            <a:r>
              <a:rPr lang="fr-FR" b="1" u="sng" dirty="0" smtClean="0">
                <a:solidFill>
                  <a:schemeClr val="tx1">
                    <a:lumMod val="50000"/>
                  </a:schemeClr>
                </a:solidFill>
                <a:latin typeface="Tw Cen MT" pitchFamily="34" charset="0"/>
              </a:rPr>
              <a:t>source d’attraction</a:t>
            </a:r>
            <a:r>
              <a:rPr lang="fr-FR" b="1" dirty="0" smtClean="0">
                <a:solidFill>
                  <a:schemeClr val="tx1">
                    <a:lumMod val="50000"/>
                  </a:schemeClr>
                </a:solidFill>
                <a:latin typeface="Tw Cen MT" pitchFamily="34" charset="0"/>
              </a:rPr>
              <a:t> pour certains migrants qui pensent y trouver un meilleur avenir.</a:t>
            </a:r>
            <a:endParaRPr lang="fr-FR" b="1" dirty="0">
              <a:solidFill>
                <a:schemeClr val="tx1">
                  <a:lumMod val="50000"/>
                </a:schemeClr>
              </a:solidFill>
              <a:latin typeface="Tw Cen MT" pitchFamily="34" charset="0"/>
            </a:endParaRPr>
          </a:p>
        </p:txBody>
      </p:sp>
      <p:sp>
        <p:nvSpPr>
          <p:cNvPr id="5" name="ZoneTexte 4"/>
          <p:cNvSpPr txBox="1"/>
          <p:nvPr/>
        </p:nvSpPr>
        <p:spPr>
          <a:xfrm>
            <a:off x="714348" y="764704"/>
            <a:ext cx="7715304" cy="830997"/>
          </a:xfrm>
          <a:prstGeom prst="rect">
            <a:avLst/>
          </a:prstGeom>
          <a:solidFill>
            <a:srgbClr val="55280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u="sng" cap="small" dirty="0" smtClean="0">
                <a:solidFill>
                  <a:schemeClr val="bg1"/>
                </a:solidFill>
                <a:latin typeface="Tw Cen MT" pitchFamily="34" charset="0"/>
              </a:rPr>
              <a:t>Recherche (correction)</a:t>
            </a:r>
          </a:p>
          <a:p>
            <a:pPr algn="ctr"/>
            <a:r>
              <a:rPr lang="fr-FR" sz="1600" b="1" dirty="0" smtClean="0">
                <a:solidFill>
                  <a:schemeClr val="bg1"/>
                </a:solidFill>
                <a:latin typeface="Tw Cen MT" pitchFamily="34" charset="0"/>
              </a:rPr>
              <a:t>Quelles raisons politiques, religieuses, socio-économiques peuvent pousser les migrants à partir ? </a:t>
            </a:r>
          </a:p>
        </p:txBody>
      </p:sp>
      <p:sp>
        <p:nvSpPr>
          <p:cNvPr id="7" name="ZoneTexte 6"/>
          <p:cNvSpPr txBox="1"/>
          <p:nvPr/>
        </p:nvSpPr>
        <p:spPr>
          <a:xfrm>
            <a:off x="0" y="0"/>
            <a:ext cx="9144000" cy="492443"/>
          </a:xfrm>
          <a:prstGeom prst="rect">
            <a:avLst/>
          </a:prstGeom>
          <a:noFill/>
          <a:ln>
            <a:noFill/>
          </a:ln>
        </p:spPr>
        <p:txBody>
          <a:bodyPr wrap="square" rtlCol="0">
            <a:spAutoFit/>
          </a:bodyPr>
          <a:lstStyle/>
          <a:p>
            <a:pPr marL="400050" indent="-400050" algn="ct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III. Au XIX</a:t>
            </a:r>
            <a:r>
              <a:rPr lang="fr-FR" sz="26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 l’émigration européenne devient massive.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492443"/>
          </a:xfrm>
          <a:prstGeom prst="rect">
            <a:avLst/>
          </a:prstGeom>
          <a:noFill/>
        </p:spPr>
        <p:txBody>
          <a:bodyPr wrap="square" rtlCol="0">
            <a:spAutoFit/>
          </a:bodyPr>
          <a:lstStyle/>
          <a:p>
            <a:pPr marL="400050" indent="-400050" algn="ct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III. Au XIX</a:t>
            </a:r>
            <a:r>
              <a:rPr lang="fr-FR" sz="26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 l’émigration européenne devient massive.</a:t>
            </a:r>
          </a:p>
        </p:txBody>
      </p:sp>
      <p:sp>
        <p:nvSpPr>
          <p:cNvPr id="4" name="ZoneTexte 3"/>
          <p:cNvSpPr txBox="1"/>
          <p:nvPr/>
        </p:nvSpPr>
        <p:spPr>
          <a:xfrm>
            <a:off x="4499992" y="404664"/>
            <a:ext cx="4248472" cy="292388"/>
          </a:xfrm>
          <a:prstGeom prst="rect">
            <a:avLst/>
          </a:prstGeom>
          <a:solidFill>
            <a:srgbClr val="000000"/>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300" b="1" dirty="0" smtClean="0">
                <a:solidFill>
                  <a:schemeClr val="bg1">
                    <a:lumMod val="90000"/>
                  </a:schemeClr>
                </a:solidFill>
                <a:latin typeface="Tw Cen MT" pitchFamily="34" charset="0"/>
              </a:rPr>
              <a:t>Légendez chaque photo à la lueur des éléments du texte</a:t>
            </a:r>
            <a:endParaRPr lang="fr-FR" sz="1300" dirty="0">
              <a:solidFill>
                <a:schemeClr val="bg1">
                  <a:lumMod val="90000"/>
                </a:schemeClr>
              </a:solidFill>
              <a:latin typeface="Tw Cen MT" pitchFamily="34" charset="0"/>
            </a:endParaRPr>
          </a:p>
        </p:txBody>
      </p:sp>
      <p:pic>
        <p:nvPicPr>
          <p:cNvPr id="6" name="Image 4" descr="Ellis Island.tif"/>
          <p:cNvPicPr>
            <a:picLocks noChangeAspect="1"/>
          </p:cNvPicPr>
          <p:nvPr/>
        </p:nvPicPr>
        <p:blipFill>
          <a:blip r:embed="rId3" cstate="print"/>
          <a:srcRect l="3001" t="5974" r="2001" b="5974"/>
          <a:stretch>
            <a:fillRect/>
          </a:stretch>
        </p:blipFill>
        <p:spPr bwMode="auto">
          <a:xfrm>
            <a:off x="107504" y="404664"/>
            <a:ext cx="4320480" cy="3183512"/>
          </a:xfrm>
          <a:prstGeom prst="rect">
            <a:avLst/>
          </a:prstGeom>
          <a:noFill/>
          <a:ln w="12700">
            <a:solidFill>
              <a:srgbClr val="000000"/>
            </a:solidFill>
            <a:miter lim="800000"/>
            <a:headEnd/>
            <a:tailEnd/>
          </a:ln>
        </p:spPr>
      </p:pic>
      <p:pic>
        <p:nvPicPr>
          <p:cNvPr id="7" name="Image 4" descr="L'arrivée à Ellise Island.tif"/>
          <p:cNvPicPr>
            <a:picLocks noChangeAspect="1"/>
          </p:cNvPicPr>
          <p:nvPr/>
        </p:nvPicPr>
        <p:blipFill>
          <a:blip r:embed="rId4" cstate="print"/>
          <a:srcRect l="5001" t="11242" r="5001" b="14399"/>
          <a:stretch>
            <a:fillRect/>
          </a:stretch>
        </p:blipFill>
        <p:spPr bwMode="auto">
          <a:xfrm>
            <a:off x="4499992" y="764704"/>
            <a:ext cx="4249652" cy="2808312"/>
          </a:xfrm>
          <a:prstGeom prst="rect">
            <a:avLst/>
          </a:prstGeom>
          <a:noFill/>
          <a:ln w="9525">
            <a:solidFill>
              <a:srgbClr val="000000"/>
            </a:solidFill>
            <a:miter lim="800000"/>
            <a:headEnd/>
            <a:tailEnd/>
          </a:ln>
        </p:spPr>
      </p:pic>
      <p:pic>
        <p:nvPicPr>
          <p:cNvPr id="8" name="Image 2" descr="Hall d'Ellis Island.tif"/>
          <p:cNvPicPr>
            <a:picLocks noChangeAspect="1"/>
          </p:cNvPicPr>
          <p:nvPr/>
        </p:nvPicPr>
        <p:blipFill>
          <a:blip r:embed="rId5" cstate="print"/>
          <a:srcRect l="6902" t="20591" r="5192" b="14710"/>
          <a:stretch>
            <a:fillRect/>
          </a:stretch>
        </p:blipFill>
        <p:spPr bwMode="auto">
          <a:xfrm>
            <a:off x="107504" y="3645024"/>
            <a:ext cx="3456384" cy="3168352"/>
          </a:xfrm>
          <a:prstGeom prst="rect">
            <a:avLst/>
          </a:prstGeom>
          <a:noFill/>
          <a:ln w="12700">
            <a:solidFill>
              <a:srgbClr val="000000"/>
            </a:solidFill>
            <a:miter lim="800000"/>
            <a:headEnd/>
            <a:tailEnd/>
          </a:ln>
        </p:spPr>
      </p:pic>
      <p:pic>
        <p:nvPicPr>
          <p:cNvPr id="9" name="Image 2" descr="En attente du transfert.tif"/>
          <p:cNvPicPr>
            <a:picLocks noChangeAspect="1"/>
          </p:cNvPicPr>
          <p:nvPr/>
        </p:nvPicPr>
        <p:blipFill>
          <a:blip r:embed="rId6" cstate="print"/>
          <a:srcRect l="4001" t="10145" r="5001" b="12636"/>
          <a:stretch>
            <a:fillRect/>
          </a:stretch>
        </p:blipFill>
        <p:spPr bwMode="auto">
          <a:xfrm>
            <a:off x="3635896" y="3645024"/>
            <a:ext cx="4649807" cy="3168000"/>
          </a:xfrm>
          <a:prstGeom prst="rect">
            <a:avLst/>
          </a:prstGeom>
          <a:noFill/>
          <a:ln w="12700">
            <a:solidFill>
              <a:srgbClr val="000000"/>
            </a:solidFill>
            <a:miter lim="800000"/>
            <a:headEnd/>
            <a:tailEnd/>
          </a:ln>
        </p:spPr>
      </p:pic>
      <p:sp>
        <p:nvSpPr>
          <p:cNvPr id="10" name="Rectangle 9"/>
          <p:cNvSpPr/>
          <p:nvPr/>
        </p:nvSpPr>
        <p:spPr>
          <a:xfrm>
            <a:off x="100800" y="3232800"/>
            <a:ext cx="4334400" cy="360000"/>
          </a:xfrm>
          <a:prstGeom prst="rect">
            <a:avLst/>
          </a:prstGeom>
          <a:solidFill>
            <a:schemeClr val="tx1">
              <a:lumMod val="40000"/>
              <a:lumOff val="60000"/>
              <a:alpha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chemeClr val="bg1">
                    <a:lumMod val="10000"/>
                  </a:schemeClr>
                </a:solidFill>
                <a:latin typeface="Tw Cen MT" pitchFamily="34" charset="0"/>
              </a:rPr>
              <a:t>L’île d’Ellis (située dans la baie de New York), porte d’entrée des migrants aux EUA </a:t>
            </a:r>
            <a:endParaRPr lang="fr-FR" sz="1300" b="1" dirty="0" smtClean="0">
              <a:solidFill>
                <a:schemeClr val="bg1">
                  <a:lumMod val="10000"/>
                </a:schemeClr>
              </a:solidFill>
              <a:latin typeface="Tw Cen MT" pitchFamily="34" charset="0"/>
            </a:endParaRPr>
          </a:p>
        </p:txBody>
      </p:sp>
      <p:sp>
        <p:nvSpPr>
          <p:cNvPr id="11" name="Rectangle 10"/>
          <p:cNvSpPr/>
          <p:nvPr/>
        </p:nvSpPr>
        <p:spPr>
          <a:xfrm>
            <a:off x="4500000" y="3212976"/>
            <a:ext cx="4251600" cy="360000"/>
          </a:xfrm>
          <a:prstGeom prst="rect">
            <a:avLst/>
          </a:prstGeom>
          <a:solidFill>
            <a:schemeClr val="tx1">
              <a:lumMod val="40000"/>
              <a:lumOff val="60000"/>
              <a:alpha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chemeClr val="bg1">
                    <a:lumMod val="10000"/>
                  </a:schemeClr>
                </a:solidFill>
                <a:latin typeface="Tw Cen MT" pitchFamily="34" charset="0"/>
              </a:rPr>
              <a:t>Débarquement de migrants vers Ellis Island après plusieurs semaines de traversée</a:t>
            </a:r>
          </a:p>
        </p:txBody>
      </p:sp>
      <p:sp>
        <p:nvSpPr>
          <p:cNvPr id="13" name="Rectangle 12"/>
          <p:cNvSpPr/>
          <p:nvPr/>
        </p:nvSpPr>
        <p:spPr>
          <a:xfrm>
            <a:off x="100800" y="6458400"/>
            <a:ext cx="3466800" cy="360000"/>
          </a:xfrm>
          <a:prstGeom prst="rect">
            <a:avLst/>
          </a:prstGeom>
          <a:solidFill>
            <a:schemeClr val="tx1">
              <a:lumMod val="40000"/>
              <a:lumOff val="60000"/>
              <a:alpha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chemeClr val="bg1">
                    <a:lumMod val="10000"/>
                  </a:schemeClr>
                </a:solidFill>
                <a:latin typeface="Tw Cen MT" pitchFamily="34" charset="0"/>
              </a:rPr>
              <a:t>Salle des  examens médicaux : les migrants sont examinés pour vérifier leur état de santé</a:t>
            </a:r>
          </a:p>
        </p:txBody>
      </p:sp>
      <p:sp>
        <p:nvSpPr>
          <p:cNvPr id="14" name="Rectangle 13"/>
          <p:cNvSpPr/>
          <p:nvPr/>
        </p:nvSpPr>
        <p:spPr>
          <a:xfrm>
            <a:off x="3632400" y="6458400"/>
            <a:ext cx="4658400" cy="360000"/>
          </a:xfrm>
          <a:prstGeom prst="rect">
            <a:avLst/>
          </a:prstGeom>
          <a:solidFill>
            <a:schemeClr val="tx1">
              <a:lumMod val="40000"/>
              <a:lumOff val="60000"/>
              <a:alpha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chemeClr val="bg1">
                    <a:lumMod val="10000"/>
                  </a:schemeClr>
                </a:solidFill>
                <a:latin typeface="Tw Cen MT" pitchFamily="34" charset="0"/>
              </a:rPr>
              <a:t>Une fois les formalités sanitaires et administratives remplies, les migrants attendent leur transfert vers New York (arrière plan)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53"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500"/>
                            </p:stCondLst>
                            <p:childTnLst>
                              <p:par>
                                <p:cTn id="28" presetID="53"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rrorofhistory.areavoices.com/files/2014/01/MOH-immigr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116421"/>
            <a:ext cx="7272808" cy="492778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0" y="15588"/>
            <a:ext cx="9144000" cy="584775"/>
          </a:xfrm>
          <a:prstGeom prst="rect">
            <a:avLst/>
          </a:prstGeom>
          <a:noFill/>
        </p:spPr>
        <p:txBody>
          <a:bodyPr wrap="square" rtlCol="0">
            <a:spAutoFit/>
          </a:bodyPr>
          <a:lstStyle/>
          <a:p>
            <a:pPr algn="ct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Etude : L’émigration irlandaise aux Etats-Unis</a:t>
            </a:r>
            <a:endParaRPr lang="fr-FR" sz="32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endParaRPr>
          </a:p>
        </p:txBody>
      </p:sp>
    </p:spTree>
    <p:extLst>
      <p:ext uri="{BB962C8B-B14F-4D97-AF65-F5344CB8AC3E}">
        <p14:creationId xmlns:p14="http://schemas.microsoft.com/office/powerpoint/2010/main" val="884399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15588"/>
            <a:ext cx="9144000" cy="584775"/>
          </a:xfrm>
          <a:prstGeom prst="rect">
            <a:avLst/>
          </a:prstGeom>
          <a:noFill/>
        </p:spPr>
        <p:txBody>
          <a:bodyPr wrap="square" rtlCol="0">
            <a:spAutoFit/>
          </a:bodyPr>
          <a:lstStyle/>
          <a:p>
            <a:pPr algn="ct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A partir du film « Gang of New York »</a:t>
            </a:r>
            <a:endParaRPr lang="fr-FR" sz="32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endParaRPr>
          </a:p>
        </p:txBody>
      </p:sp>
      <p:pic>
        <p:nvPicPr>
          <p:cNvPr id="3083" name="Picture 11" descr="http://www.horreur.net/img/gangsofnewyorkaff.jpg"/>
          <p:cNvPicPr>
            <a:picLocks noChangeAspect="1" noChangeArrowheads="1"/>
          </p:cNvPicPr>
          <p:nvPr/>
        </p:nvPicPr>
        <p:blipFill>
          <a:blip r:embed="rId3" cstate="print"/>
          <a:srcRect/>
          <a:stretch>
            <a:fillRect/>
          </a:stretch>
        </p:blipFill>
        <p:spPr bwMode="auto">
          <a:xfrm>
            <a:off x="285719" y="686540"/>
            <a:ext cx="4356000" cy="5805017"/>
          </a:xfrm>
          <a:prstGeom prst="rect">
            <a:avLst/>
          </a:prstGeom>
          <a:ln w="19050">
            <a:solidFill>
              <a:srgbClr val="FFFFFF"/>
            </a:solidFill>
          </a:ln>
          <a:effectLst>
            <a:outerShdw blurRad="292100" dist="139700" dir="2700000" algn="tl" rotWithShape="0">
              <a:srgbClr val="333333">
                <a:alpha val="65000"/>
              </a:srgbClr>
            </a:outerShdw>
          </a:effectLst>
        </p:spPr>
      </p:pic>
      <p:sp>
        <p:nvSpPr>
          <p:cNvPr id="13" name="ZoneTexte 12"/>
          <p:cNvSpPr txBox="1"/>
          <p:nvPr/>
        </p:nvSpPr>
        <p:spPr>
          <a:xfrm>
            <a:off x="4714876" y="701085"/>
            <a:ext cx="4071966" cy="584775"/>
          </a:xfrm>
          <a:prstGeom prst="rect">
            <a:avLst/>
          </a:prstGeom>
          <a:solidFill>
            <a:srgbClr val="55280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solidFill>
                  <a:schemeClr val="bg1">
                    <a:lumMod val="90000"/>
                  </a:schemeClr>
                </a:solidFill>
                <a:latin typeface="Tw Cen MT" pitchFamily="34" charset="0"/>
              </a:rPr>
              <a:t>Etudier une immigration européenne à travers le regard d’un cinéaste</a:t>
            </a:r>
            <a:endParaRPr lang="fr-FR" sz="1600" dirty="0">
              <a:solidFill>
                <a:schemeClr val="bg1">
                  <a:lumMod val="90000"/>
                </a:schemeClr>
              </a:solidFill>
              <a:latin typeface="Tw Cen MT" pitchFamily="34" charset="0"/>
            </a:endParaRPr>
          </a:p>
        </p:txBody>
      </p:sp>
      <p:sp>
        <p:nvSpPr>
          <p:cNvPr id="3084" name="Rectangle 12"/>
          <p:cNvSpPr>
            <a:spLocks noChangeArrowheads="1"/>
          </p:cNvSpPr>
          <p:nvPr/>
        </p:nvSpPr>
        <p:spPr bwMode="auto">
          <a:xfrm>
            <a:off x="4714876" y="1428736"/>
            <a:ext cx="4071966" cy="738664"/>
          </a:xfrm>
          <a:prstGeom prst="rect">
            <a:avLst/>
          </a:prstGeom>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small" normalizeH="0" dirty="0" smtClean="0">
                <a:ln>
                  <a:noFill/>
                </a:ln>
                <a:solidFill>
                  <a:schemeClr val="tx1">
                    <a:lumMod val="50000"/>
                  </a:schemeClr>
                </a:solidFill>
                <a:effectLst/>
                <a:latin typeface="Tw Cen MT" pitchFamily="34" charset="0"/>
                <a:ea typeface="Calibri" pitchFamily="34" charset="0"/>
                <a:cs typeface="Arial" pitchFamily="34" charset="0"/>
              </a:rPr>
              <a:t>Gangs of New York</a:t>
            </a:r>
            <a:endParaRPr kumimoji="0" lang="fr-FR" sz="1400" b="0" i="0" u="sng" strike="noStrike" cap="small" normalizeH="0" dirty="0" smtClean="0">
              <a:ln>
                <a:noFill/>
              </a:ln>
              <a:solidFill>
                <a:schemeClr val="tx1">
                  <a:lumMod val="50000"/>
                </a:schemeClr>
              </a:solidFill>
              <a:effectLst/>
              <a:latin typeface="Tw Cen MT"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Tw Cen MT" pitchFamily="34" charset="0"/>
                <a:ea typeface="Calibri" pitchFamily="34" charset="0"/>
                <a:cs typeface="Arial" pitchFamily="34" charset="0"/>
              </a:rPr>
              <a:t>Film de Martin Scorsese, 2002 (avec Leonardo Di </a:t>
            </a:r>
            <a:r>
              <a:rPr kumimoji="0" lang="en-US" sz="1400" b="1" i="0" u="none" strike="noStrike" cap="none" normalizeH="0" baseline="0" dirty="0" err="1" smtClean="0">
                <a:ln>
                  <a:noFill/>
                </a:ln>
                <a:solidFill>
                  <a:schemeClr val="tx1">
                    <a:lumMod val="50000"/>
                  </a:schemeClr>
                </a:solidFill>
                <a:effectLst/>
                <a:latin typeface="Tw Cen MT" pitchFamily="34" charset="0"/>
                <a:ea typeface="Calibri" pitchFamily="34" charset="0"/>
                <a:cs typeface="Arial" pitchFamily="34" charset="0"/>
              </a:rPr>
              <a:t>Caprio</a:t>
            </a:r>
            <a:r>
              <a:rPr kumimoji="0" lang="en-US" sz="1400" b="1" i="0" u="none" strike="noStrike" cap="none" normalizeH="0" baseline="0" dirty="0" smtClean="0">
                <a:ln>
                  <a:noFill/>
                </a:ln>
                <a:solidFill>
                  <a:schemeClr val="tx1">
                    <a:lumMod val="50000"/>
                  </a:schemeClr>
                </a:solidFill>
                <a:effectLst/>
                <a:latin typeface="Tw Cen MT" pitchFamily="34" charset="0"/>
                <a:ea typeface="Calibri" pitchFamily="34" charset="0"/>
                <a:cs typeface="Arial" pitchFamily="34" charset="0"/>
              </a:rPr>
              <a:t>, Daniel Day-Lewis, Cameron Diaz)</a:t>
            </a:r>
            <a:endParaRPr kumimoji="0" lang="en-US" sz="1400" b="0" i="0" u="none" strike="noStrike" cap="none" normalizeH="0" baseline="0" dirty="0" smtClean="0">
              <a:ln>
                <a:noFill/>
              </a:ln>
              <a:solidFill>
                <a:schemeClr val="tx1">
                  <a:lumMod val="50000"/>
                </a:schemeClr>
              </a:solidFill>
              <a:effectLst/>
              <a:latin typeface="Tw Cen MT" pitchFamily="34" charset="0"/>
              <a:cs typeface="Arial" pitchFamily="34" charset="0"/>
            </a:endParaRPr>
          </a:p>
        </p:txBody>
      </p:sp>
      <p:sp>
        <p:nvSpPr>
          <p:cNvPr id="3085" name="Text Box 13"/>
          <p:cNvSpPr txBox="1">
            <a:spLocks noChangeArrowheads="1"/>
          </p:cNvSpPr>
          <p:nvPr/>
        </p:nvSpPr>
        <p:spPr bwMode="auto">
          <a:xfrm>
            <a:off x="4714876" y="2357430"/>
            <a:ext cx="4071966" cy="4143404"/>
          </a:xfrm>
          <a:prstGeom prst="rect">
            <a:avLst/>
          </a:prstGeom>
          <a:gradFill rotWithShape="0">
            <a:gsLst>
              <a:gs pos="0">
                <a:srgbClr val="FFFFFF"/>
              </a:gs>
              <a:gs pos="100000">
                <a:srgbClr val="D6E3BC"/>
              </a:gs>
            </a:gsLst>
            <a:lin ang="5400000" scaled="1"/>
          </a:gradFill>
          <a:ln w="12700">
            <a:solidFill>
              <a:srgbClr val="000000"/>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600" b="1" i="0" u="sng" strike="noStrike" cap="small" normalizeH="0" dirty="0" smtClean="0">
                <a:ln>
                  <a:noFill/>
                </a:ln>
                <a:solidFill>
                  <a:schemeClr val="tx1">
                    <a:lumMod val="50000"/>
                  </a:schemeClr>
                </a:solidFill>
                <a:effectLst/>
                <a:latin typeface="Tw Cen MT" pitchFamily="34" charset="0"/>
                <a:cs typeface="Arial" pitchFamily="34" charset="0"/>
              </a:rPr>
              <a:t>L’histoire</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 : En 1846, le quartier de </a:t>
            </a:r>
            <a:r>
              <a:rPr kumimoji="0" lang="fr-FR" sz="1600" b="1" i="1" u="none" strike="noStrike" cap="none" normalizeH="0" baseline="0" dirty="0" smtClean="0">
                <a:ln>
                  <a:noFill/>
                </a:ln>
                <a:solidFill>
                  <a:schemeClr val="tx1">
                    <a:lumMod val="50000"/>
                  </a:schemeClr>
                </a:solidFill>
                <a:effectLst/>
                <a:latin typeface="Tw Cen MT" pitchFamily="34" charset="0"/>
                <a:cs typeface="Arial" pitchFamily="34" charset="0"/>
              </a:rPr>
              <a:t>Five Points</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 un quartier pauvre de New York, est le théâtre d'une guerre des gangs entre émigrants irlandais d'un côté, les </a:t>
            </a:r>
            <a:r>
              <a:rPr kumimoji="0" lang="fr-FR" sz="1600" b="1" i="1" u="sng" strike="noStrike" cap="none" normalizeH="0" baseline="0" dirty="0" smtClean="0">
                <a:ln>
                  <a:noFill/>
                </a:ln>
                <a:solidFill>
                  <a:schemeClr val="tx1">
                    <a:lumMod val="50000"/>
                  </a:schemeClr>
                </a:solidFill>
                <a:effectLst/>
                <a:latin typeface="Tw Cen MT" pitchFamily="34" charset="0"/>
                <a:cs typeface="Arial" pitchFamily="34" charset="0"/>
              </a:rPr>
              <a:t>Dead </a:t>
            </a:r>
            <a:r>
              <a:rPr kumimoji="0" lang="fr-FR" sz="1600" b="1" i="1" u="sng" strike="noStrike" cap="none" normalizeH="0" baseline="0" dirty="0" err="1" smtClean="0">
                <a:ln>
                  <a:noFill/>
                </a:ln>
                <a:solidFill>
                  <a:schemeClr val="tx1">
                    <a:lumMod val="50000"/>
                  </a:schemeClr>
                </a:solidFill>
                <a:effectLst/>
                <a:latin typeface="Tw Cen MT" pitchFamily="34" charset="0"/>
                <a:cs typeface="Arial" pitchFamily="34" charset="0"/>
              </a:rPr>
              <a:t>Rabbits</a:t>
            </a:r>
            <a:r>
              <a:rPr kumimoji="0" lang="fr-FR" sz="1600" b="1" i="0" u="sng"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menés par Père Vallon, et les </a:t>
            </a:r>
            <a:r>
              <a:rPr kumimoji="0" lang="fr-FR" sz="1600" b="1" i="1" u="sng" strike="noStrike" cap="none" normalizeH="0" baseline="0" dirty="0" smtClean="0">
                <a:ln>
                  <a:noFill/>
                </a:ln>
                <a:solidFill>
                  <a:schemeClr val="tx1">
                    <a:lumMod val="50000"/>
                  </a:schemeClr>
                </a:solidFill>
                <a:effectLst/>
                <a:latin typeface="Tw Cen MT" pitchFamily="34" charset="0"/>
                <a:cs typeface="Arial" pitchFamily="34" charset="0"/>
              </a:rPr>
              <a:t>Native </a:t>
            </a:r>
            <a:r>
              <a:rPr kumimoji="0" lang="fr-FR" sz="1600" b="1" i="1" u="sng" strike="noStrike" cap="none" normalizeH="0" baseline="0" dirty="0" err="1" smtClean="0">
                <a:ln>
                  <a:noFill/>
                </a:ln>
                <a:solidFill>
                  <a:schemeClr val="tx1">
                    <a:lumMod val="50000"/>
                  </a:schemeClr>
                </a:solidFill>
                <a:effectLst/>
                <a:latin typeface="Tw Cen MT" pitchFamily="34" charset="0"/>
                <a:cs typeface="Arial" pitchFamily="34" charset="0"/>
              </a:rPr>
              <a:t>Americans</a:t>
            </a:r>
            <a:r>
              <a:rPr kumimoji="0" lang="fr-FR" sz="1600" b="1" i="0" u="sng"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de l'autre, dirigés par le sanguinaire Bill le Boucher (Daniel Day-Lewis). Ce dernier met rapidement en déroute les </a:t>
            </a:r>
            <a:r>
              <a:rPr kumimoji="0" lang="fr-FR" sz="1600" b="1" i="1" u="sng" strike="noStrike" cap="none" normalizeH="0" baseline="0" dirty="0" smtClean="0">
                <a:ln>
                  <a:noFill/>
                </a:ln>
                <a:solidFill>
                  <a:schemeClr val="tx1">
                    <a:lumMod val="50000"/>
                  </a:schemeClr>
                </a:solidFill>
                <a:effectLst/>
                <a:latin typeface="Tw Cen MT" pitchFamily="34" charset="0"/>
                <a:cs typeface="Arial" pitchFamily="34" charset="0"/>
              </a:rPr>
              <a:t>Dead </a:t>
            </a:r>
            <a:r>
              <a:rPr kumimoji="0" lang="fr-FR" sz="1600" b="1" i="1" u="sng" strike="noStrike" cap="none" normalizeH="0" baseline="0" dirty="0" err="1" smtClean="0">
                <a:ln>
                  <a:noFill/>
                </a:ln>
                <a:solidFill>
                  <a:schemeClr val="tx1">
                    <a:lumMod val="50000"/>
                  </a:schemeClr>
                </a:solidFill>
                <a:effectLst/>
                <a:latin typeface="Tw Cen MT" pitchFamily="34" charset="0"/>
                <a:cs typeface="Arial" pitchFamily="34" charset="0"/>
              </a:rPr>
              <a:t>Rabbits</a:t>
            </a:r>
            <a:r>
              <a:rPr kumimoji="0" lang="fr-FR" sz="1600" b="1" i="1" strike="noStrike" cap="none" normalizeH="0" dirty="0" smtClean="0">
                <a:ln>
                  <a:noFill/>
                </a:ln>
                <a:solidFill>
                  <a:schemeClr val="tx1">
                    <a:lumMod val="50000"/>
                  </a:schemeClr>
                </a:solidFill>
                <a:effectLst/>
                <a:latin typeface="Tw Cen MT" pitchFamily="34" charset="0"/>
                <a:cs typeface="Arial" pitchFamily="34" charset="0"/>
              </a:rPr>
              <a:t> </a:t>
            </a:r>
            <a:r>
              <a:rPr kumimoji="0" lang="fr-FR" sz="1600" b="1" i="0" strike="noStrike" cap="none" normalizeH="0" baseline="0" dirty="0" smtClean="0">
                <a:ln>
                  <a:noFill/>
                </a:ln>
                <a:solidFill>
                  <a:schemeClr val="tx1">
                    <a:lumMod val="50000"/>
                  </a:schemeClr>
                </a:solidFill>
                <a:effectLst/>
                <a:latin typeface="Tw Cen MT" pitchFamily="34" charset="0"/>
                <a:cs typeface="Arial" pitchFamily="34" charset="0"/>
              </a:rPr>
              <a:t>en</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 assassinant leur chef, et prend par la même occasion le contrôle exclusif des rues de la "grosse pomme".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Seize ans plus tard, le gang des </a:t>
            </a:r>
            <a:r>
              <a:rPr kumimoji="0" lang="fr-FR" sz="1600" b="1" i="1" u="none" strike="noStrike" cap="none" normalizeH="0" baseline="0" dirty="0" smtClean="0">
                <a:ln>
                  <a:noFill/>
                </a:ln>
                <a:solidFill>
                  <a:schemeClr val="tx1">
                    <a:lumMod val="50000"/>
                  </a:schemeClr>
                </a:solidFill>
                <a:effectLst/>
                <a:latin typeface="Tw Cen MT" pitchFamily="34" charset="0"/>
                <a:cs typeface="Arial" pitchFamily="34" charset="0"/>
              </a:rPr>
              <a:t>Native </a:t>
            </a:r>
            <a:r>
              <a:rPr kumimoji="0" lang="fr-FR" sz="1600" b="1" i="1" u="none" strike="noStrike" cap="none" normalizeH="0" baseline="0" dirty="0" err="1" smtClean="0">
                <a:ln>
                  <a:noFill/>
                </a:ln>
                <a:solidFill>
                  <a:schemeClr val="tx1">
                    <a:lumMod val="50000"/>
                  </a:schemeClr>
                </a:solidFill>
                <a:effectLst/>
                <a:latin typeface="Tw Cen MT" pitchFamily="34" charset="0"/>
                <a:cs typeface="Arial" pitchFamily="34" charset="0"/>
              </a:rPr>
              <a:t>Americans</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 règne toujours en maître dans New York. Devenu adulte, Amsterdam Vallon (Leonardo di </a:t>
            </a:r>
            <a:r>
              <a:rPr kumimoji="0" lang="fr-FR" sz="1600" b="1" i="0" u="none" strike="noStrike" cap="none" normalizeH="0" baseline="0" dirty="0" err="1" smtClean="0">
                <a:ln>
                  <a:noFill/>
                </a:ln>
                <a:solidFill>
                  <a:schemeClr val="tx1">
                    <a:lumMod val="50000"/>
                  </a:schemeClr>
                </a:solidFill>
                <a:effectLst/>
                <a:latin typeface="Tw Cen MT" pitchFamily="34" charset="0"/>
                <a:cs typeface="Arial" pitchFamily="34" charset="0"/>
              </a:rPr>
              <a:t>Caprio</a:t>
            </a:r>
            <a:r>
              <a:rPr kumimoji="0" lang="fr-FR" sz="1600" b="1" i="0" u="none" strike="noStrike" cap="none" normalizeH="0" baseline="0" dirty="0" smtClean="0">
                <a:ln>
                  <a:noFill/>
                </a:ln>
                <a:solidFill>
                  <a:schemeClr val="tx1">
                    <a:lumMod val="50000"/>
                  </a:schemeClr>
                </a:solidFill>
                <a:effectLst/>
                <a:latin typeface="Tw Cen MT" pitchFamily="34" charset="0"/>
                <a:cs typeface="Arial" pitchFamily="34" charset="0"/>
              </a:rPr>
              <a:t>) souhaite venger la mort de son père en éliminant Bill.</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3083"/>
                                        </p:tgtEl>
                                        <p:attrNameLst>
                                          <p:attrName>style.visibility</p:attrName>
                                        </p:attrNameLst>
                                      </p:cBhvr>
                                      <p:to>
                                        <p:strVal val="visible"/>
                                      </p:to>
                                    </p:set>
                                    <p:anim calcmode="lin" valueType="num">
                                      <p:cBhvr>
                                        <p:cTn id="16" dur="1000" fill="hold"/>
                                        <p:tgtEl>
                                          <p:spTgt spid="3083"/>
                                        </p:tgtEl>
                                        <p:attrNameLst>
                                          <p:attrName>ppt_w</p:attrName>
                                        </p:attrNameLst>
                                      </p:cBhvr>
                                      <p:tavLst>
                                        <p:tav tm="0">
                                          <p:val>
                                            <p:fltVal val="0"/>
                                          </p:val>
                                        </p:tav>
                                        <p:tav tm="100000">
                                          <p:val>
                                            <p:strVal val="#ppt_w"/>
                                          </p:val>
                                        </p:tav>
                                      </p:tavLst>
                                    </p:anim>
                                    <p:anim calcmode="lin" valueType="num">
                                      <p:cBhvr>
                                        <p:cTn id="17" dur="1000" fill="hold"/>
                                        <p:tgtEl>
                                          <p:spTgt spid="3083"/>
                                        </p:tgtEl>
                                        <p:attrNameLst>
                                          <p:attrName>ppt_h</p:attrName>
                                        </p:attrNameLst>
                                      </p:cBhvr>
                                      <p:tavLst>
                                        <p:tav tm="0">
                                          <p:val>
                                            <p:fltVal val="0"/>
                                          </p:val>
                                        </p:tav>
                                        <p:tav tm="100000">
                                          <p:val>
                                            <p:strVal val="#ppt_h"/>
                                          </p:val>
                                        </p:tav>
                                      </p:tavLst>
                                    </p:anim>
                                    <p:anim calcmode="lin" valueType="num">
                                      <p:cBhvr>
                                        <p:cTn id="18" dur="1000" fill="hold"/>
                                        <p:tgtEl>
                                          <p:spTgt spid="3083"/>
                                        </p:tgtEl>
                                        <p:attrNameLst>
                                          <p:attrName>style.rotation</p:attrName>
                                        </p:attrNameLst>
                                      </p:cBhvr>
                                      <p:tavLst>
                                        <p:tav tm="0">
                                          <p:val>
                                            <p:fltVal val="90"/>
                                          </p:val>
                                        </p:tav>
                                        <p:tav tm="100000">
                                          <p:val>
                                            <p:fltVal val="0"/>
                                          </p:val>
                                        </p:tav>
                                      </p:tavLst>
                                    </p:anim>
                                    <p:animEffect transition="in" filter="fade">
                                      <p:cBhvr>
                                        <p:cTn id="19" dur="1000"/>
                                        <p:tgtEl>
                                          <p:spTgt spid="308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3084"/>
                                        </p:tgtEl>
                                        <p:attrNameLst>
                                          <p:attrName>style.visibility</p:attrName>
                                        </p:attrNameLst>
                                      </p:cBhvr>
                                      <p:to>
                                        <p:strVal val="visible"/>
                                      </p:to>
                                    </p:set>
                                    <p:animScale>
                                      <p:cBhvr>
                                        <p:cTn id="27" dur="1000" decel="50000" fill="hold">
                                          <p:stCondLst>
                                            <p:cond delay="0"/>
                                          </p:stCondLst>
                                        </p:cTn>
                                        <p:tgtEl>
                                          <p:spTgt spid="30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084"/>
                                        </p:tgtEl>
                                        <p:attrNameLst>
                                          <p:attrName>ppt_x</p:attrName>
                                          <p:attrName>ppt_y</p:attrName>
                                        </p:attrNameLst>
                                      </p:cBhvr>
                                    </p:animMotion>
                                    <p:animEffect transition="in" filter="fade">
                                      <p:cBhvr>
                                        <p:cTn id="29" dur="1000"/>
                                        <p:tgtEl>
                                          <p:spTgt spid="30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85"/>
                                        </p:tgtEl>
                                        <p:attrNameLst>
                                          <p:attrName>style.visibility</p:attrName>
                                        </p:attrNameLst>
                                      </p:cBhvr>
                                      <p:to>
                                        <p:strVal val="visible"/>
                                      </p:to>
                                    </p:set>
                                    <p:animEffect transition="in" filter="wipe(left)">
                                      <p:cBhvr>
                                        <p:cTn id="34"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3084" grpId="0" animBg="1"/>
      <p:bldP spid="30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50219" y="3789040"/>
            <a:ext cx="2405558" cy="2996952"/>
          </a:xfrm>
          <a:prstGeom prst="rect">
            <a:avLst/>
          </a:prstGeom>
          <a:gradFill rotWithShape="0">
            <a:gsLst>
              <a:gs pos="0">
                <a:srgbClr val="FFFFFF"/>
              </a:gs>
              <a:gs pos="100000">
                <a:srgbClr val="D6E3BC"/>
              </a:gs>
            </a:gsLst>
            <a:lin ang="5400000" scaled="1"/>
          </a:gradFill>
          <a:ln w="12700">
            <a:solidFill>
              <a:srgbClr val="000000"/>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200" b="1" i="0" u="sng" strike="noStrike" cap="none" normalizeH="0" baseline="0" dirty="0" smtClean="0">
                <a:ln>
                  <a:noFill/>
                </a:ln>
                <a:solidFill>
                  <a:schemeClr val="tx1">
                    <a:lumMod val="50000"/>
                  </a:schemeClr>
                </a:solidFill>
                <a:effectLst/>
                <a:latin typeface="Tw Cen MT" pitchFamily="34" charset="0"/>
                <a:cs typeface="Arial" pitchFamily="34" charset="0"/>
              </a:rPr>
              <a:t>L’extrait étudié</a:t>
            </a:r>
            <a:r>
              <a:rPr kumimoji="0" lang="fr-FR" sz="1200" b="1" i="0"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200" b="0" i="0"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200" b="0" i="0" u="none" strike="noStrike" cap="none" normalizeH="0" baseline="0" dirty="0" smtClean="0">
                <a:ln>
                  <a:noFill/>
                </a:ln>
                <a:solidFill>
                  <a:schemeClr val="tx1">
                    <a:lumMod val="50000"/>
                  </a:schemeClr>
                </a:solidFill>
                <a:effectLst/>
                <a:latin typeface="Tw Cen MT" pitchFamily="34" charset="0"/>
                <a:cs typeface="Arial" pitchFamily="34" charset="0"/>
              </a:rPr>
              <a:t>Amsterdam Wallon sort de la </a:t>
            </a:r>
            <a:r>
              <a:rPr kumimoji="0" lang="fr-FR" sz="1200" b="1" i="0" u="none" strike="noStrike" cap="none" normalizeH="0" baseline="0" dirty="0" smtClean="0">
                <a:ln>
                  <a:noFill/>
                </a:ln>
                <a:solidFill>
                  <a:schemeClr val="tx1">
                    <a:lumMod val="50000"/>
                  </a:schemeClr>
                </a:solidFill>
                <a:effectLst/>
                <a:latin typeface="Tw Cen MT" pitchFamily="34" charset="0"/>
                <a:cs typeface="Arial" pitchFamily="34" charset="0"/>
              </a:rPr>
              <a:t>maison de redressement de </a:t>
            </a:r>
            <a:r>
              <a:rPr kumimoji="0" lang="fr-FR" sz="1200" b="1" i="0" u="none" strike="noStrike" cap="none" normalizeH="0" baseline="0" dirty="0" err="1" smtClean="0">
                <a:ln>
                  <a:noFill/>
                </a:ln>
                <a:solidFill>
                  <a:schemeClr val="tx1">
                    <a:lumMod val="50000"/>
                  </a:schemeClr>
                </a:solidFill>
                <a:effectLst/>
                <a:latin typeface="Tw Cen MT" pitchFamily="34" charset="0"/>
                <a:cs typeface="Arial" pitchFamily="34" charset="0"/>
              </a:rPr>
              <a:t>Hellsgate</a:t>
            </a:r>
            <a:r>
              <a:rPr kumimoji="0" lang="fr-FR" sz="1200" b="0" i="0" u="none" strike="noStrike" cap="none" normalizeH="0" baseline="0" dirty="0" smtClean="0">
                <a:ln>
                  <a:noFill/>
                </a:ln>
                <a:solidFill>
                  <a:schemeClr val="tx1">
                    <a:lumMod val="50000"/>
                  </a:schemeClr>
                </a:solidFill>
                <a:effectLst/>
                <a:latin typeface="Tw Cen MT" pitchFamily="34" charset="0"/>
                <a:cs typeface="Arial" pitchFamily="34" charset="0"/>
              </a:rPr>
              <a:t> situé sur une île, prend le bateau et </a:t>
            </a:r>
            <a:r>
              <a:rPr kumimoji="0" lang="fr-FR" sz="1200" b="1" i="0" u="none" strike="noStrike" cap="none" normalizeH="0" baseline="0" dirty="0" smtClean="0">
                <a:ln>
                  <a:noFill/>
                </a:ln>
                <a:solidFill>
                  <a:schemeClr val="tx1">
                    <a:lumMod val="50000"/>
                  </a:schemeClr>
                </a:solidFill>
                <a:effectLst/>
                <a:latin typeface="Tw Cen MT" pitchFamily="34" charset="0"/>
                <a:cs typeface="Arial" pitchFamily="34" charset="0"/>
              </a:rPr>
              <a:t>arrive sur les quais de New York</a:t>
            </a:r>
            <a:r>
              <a:rPr kumimoji="0" lang="fr-FR" sz="1200" b="0" i="0" u="none" strike="noStrike" cap="none" normalizeH="0" baseline="0" dirty="0" smtClean="0">
                <a:ln>
                  <a:noFill/>
                </a:ln>
                <a:solidFill>
                  <a:schemeClr val="tx1">
                    <a:lumMod val="50000"/>
                  </a:schemeClr>
                </a:solidFill>
                <a:effectLst/>
                <a:latin typeface="Tw Cen MT" pitchFamily="34" charset="0"/>
                <a:cs typeface="Arial" pitchFamily="34" charset="0"/>
              </a:rPr>
              <a:t> en même temps que des immigrants irlandais accueillis par les moqueries et la sauvagerie de ceux qui s'appellent les "Natives". L’ambiance est festive car l'esclavage vient d'être aboli dans les états du Nord. On voit le gang de Bill le Boucher agresser des Noirs. Puis Amsterdam rentre dans la </a:t>
            </a:r>
            <a:r>
              <a:rPr kumimoji="0" lang="fr-FR" sz="1200" b="1" i="0" u="none" strike="noStrike" cap="none" normalizeH="0" baseline="0" dirty="0" smtClean="0">
                <a:ln>
                  <a:noFill/>
                </a:ln>
                <a:solidFill>
                  <a:schemeClr val="tx1">
                    <a:lumMod val="50000"/>
                  </a:schemeClr>
                </a:solidFill>
                <a:effectLst/>
                <a:latin typeface="Tw Cen MT" pitchFamily="34" charset="0"/>
                <a:cs typeface="Arial" pitchFamily="34" charset="0"/>
              </a:rPr>
              <a:t>maison </a:t>
            </a:r>
            <a:r>
              <a:rPr kumimoji="0" lang="fr-FR" sz="1200" b="1" i="0" u="none" strike="noStrike" cap="none" normalizeH="0" baseline="0" dirty="0" err="1" smtClean="0">
                <a:ln>
                  <a:noFill/>
                </a:ln>
                <a:solidFill>
                  <a:schemeClr val="tx1">
                    <a:lumMod val="50000"/>
                  </a:schemeClr>
                </a:solidFill>
                <a:effectLst/>
                <a:latin typeface="Tw Cen MT" pitchFamily="34" charset="0"/>
                <a:cs typeface="Arial" pitchFamily="34" charset="0"/>
              </a:rPr>
              <a:t>Old</a:t>
            </a:r>
            <a:r>
              <a:rPr kumimoji="0" lang="fr-FR" sz="1200" b="1" i="0" u="none"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200" b="1" i="0" u="none" strike="noStrike" cap="none" normalizeH="0" baseline="0" dirty="0" err="1" smtClean="0">
                <a:ln>
                  <a:noFill/>
                </a:ln>
                <a:solidFill>
                  <a:schemeClr val="tx1">
                    <a:lumMod val="50000"/>
                  </a:schemeClr>
                </a:solidFill>
                <a:effectLst/>
                <a:latin typeface="Tw Cen MT" pitchFamily="34" charset="0"/>
                <a:cs typeface="Arial" pitchFamily="34" charset="0"/>
              </a:rPr>
              <a:t>Brewery</a:t>
            </a:r>
            <a:r>
              <a:rPr kumimoji="0" lang="fr-FR" sz="1200" b="0" i="0" u="none" strike="noStrike" cap="none" normalizeH="0" baseline="0" dirty="0" smtClean="0">
                <a:ln>
                  <a:noFill/>
                </a:ln>
                <a:solidFill>
                  <a:schemeClr val="tx1">
                    <a:lumMod val="50000"/>
                  </a:schemeClr>
                </a:solidFill>
                <a:effectLst/>
                <a:latin typeface="Tw Cen MT" pitchFamily="34" charset="0"/>
                <a:cs typeface="Arial" pitchFamily="34" charset="0"/>
              </a:rPr>
              <a:t>, lieu d'accueil de protestants pour les irlandais</a:t>
            </a:r>
            <a:r>
              <a:rPr kumimoji="0" lang="fr-FR" sz="1200" b="0" i="0" u="none" strike="noStrike" cap="none" normalizeH="0" baseline="0" dirty="0" smtClean="0">
                <a:ln>
                  <a:noFill/>
                </a:ln>
                <a:solidFill>
                  <a:schemeClr val="tx1"/>
                </a:solidFill>
                <a:effectLst/>
                <a:latin typeface="Tw Cen MT" pitchFamily="34" charset="0"/>
                <a:cs typeface="Arial" pitchFamily="34" charset="0"/>
              </a:rPr>
              <a:t>.</a:t>
            </a:r>
          </a:p>
        </p:txBody>
      </p:sp>
      <p:sp>
        <p:nvSpPr>
          <p:cNvPr id="6" name="Rectangle 5"/>
          <p:cNvSpPr/>
          <p:nvPr/>
        </p:nvSpPr>
        <p:spPr>
          <a:xfrm>
            <a:off x="2627784" y="3789040"/>
            <a:ext cx="6264696" cy="2492990"/>
          </a:xfrm>
          <a:prstGeom prst="rect">
            <a:avLst/>
          </a:prstGeom>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200" b="1" u="sng" cap="small" dirty="0" smtClean="0">
                <a:solidFill>
                  <a:schemeClr val="bg1">
                    <a:lumMod val="10000"/>
                  </a:schemeClr>
                </a:solidFill>
                <a:effectLst>
                  <a:outerShdw blurRad="38100" dist="38100" dir="2700000" algn="tl">
                    <a:srgbClr val="000000">
                      <a:alpha val="43137"/>
                    </a:srgbClr>
                  </a:outerShdw>
                </a:effectLst>
                <a:latin typeface="Tw Cen MT" pitchFamily="34" charset="0"/>
              </a:rPr>
              <a:t>Quelques précisions</a:t>
            </a:r>
          </a:p>
          <a:p>
            <a:pPr algn="ctr"/>
            <a:r>
              <a:rPr lang="fr-FR" sz="12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Il s'agit d'un œuvre d'art et non d'un reportage</a:t>
            </a:r>
            <a:endParaRPr lang="fr-FR" sz="1200" dirty="0" smtClean="0">
              <a:solidFill>
                <a:schemeClr val="bg1">
                  <a:lumMod val="10000"/>
                </a:schemeClr>
              </a:solidFill>
              <a:latin typeface="Tw Cen MT" pitchFamily="34" charset="0"/>
            </a:endParaRPr>
          </a:p>
          <a:p>
            <a:pPr algn="just"/>
            <a:r>
              <a:rPr lang="fr-FR" sz="1200" dirty="0" smtClean="0">
                <a:solidFill>
                  <a:schemeClr val="bg1">
                    <a:lumMod val="10000"/>
                  </a:schemeClr>
                </a:solidFill>
                <a:latin typeface="Tw Cen MT" pitchFamily="34" charset="0"/>
              </a:rPr>
              <a:t>- Le personnage de </a:t>
            </a:r>
            <a:r>
              <a:rPr lang="fr-FR" sz="1200" b="1" u="sng" dirty="0" smtClean="0">
                <a:solidFill>
                  <a:schemeClr val="bg1">
                    <a:lumMod val="10000"/>
                  </a:schemeClr>
                </a:solidFill>
                <a:latin typeface="Tw Cen MT" pitchFamily="34" charset="0"/>
              </a:rPr>
              <a:t>Bill the Butcher</a:t>
            </a:r>
            <a:r>
              <a:rPr lang="fr-FR" sz="1200" b="1" dirty="0" smtClean="0">
                <a:solidFill>
                  <a:schemeClr val="bg1">
                    <a:lumMod val="10000"/>
                  </a:schemeClr>
                </a:solidFill>
                <a:latin typeface="Tw Cen MT" pitchFamily="34" charset="0"/>
              </a:rPr>
              <a:t> </a:t>
            </a:r>
            <a:r>
              <a:rPr lang="fr-FR" sz="1200" dirty="0" smtClean="0">
                <a:solidFill>
                  <a:schemeClr val="bg1">
                    <a:lumMod val="10000"/>
                  </a:schemeClr>
                </a:solidFill>
                <a:latin typeface="Tw Cen MT" pitchFamily="34" charset="0"/>
              </a:rPr>
              <a:t>a bien existé, mais il était mort depuis 8 ans au moment où les événements se déroulent, et on ne lui connaît aucun assassinat !</a:t>
            </a:r>
          </a:p>
          <a:p>
            <a:pPr algn="just">
              <a:buFontTx/>
              <a:buChar char="-"/>
            </a:pPr>
            <a:r>
              <a:rPr lang="fr-FR" sz="1200" dirty="0" smtClean="0">
                <a:solidFill>
                  <a:schemeClr val="bg1">
                    <a:lumMod val="10000"/>
                  </a:schemeClr>
                </a:solidFill>
                <a:latin typeface="Tw Cen MT" pitchFamily="34" charset="0"/>
              </a:rPr>
              <a:t> Les </a:t>
            </a:r>
            <a:r>
              <a:rPr lang="fr-FR" sz="1200" b="1" u="sng" dirty="0" smtClean="0">
                <a:solidFill>
                  <a:schemeClr val="bg1">
                    <a:lumMod val="10000"/>
                  </a:schemeClr>
                </a:solidFill>
                <a:latin typeface="Tw Cen MT" pitchFamily="34" charset="0"/>
              </a:rPr>
              <a:t>Chinois</a:t>
            </a:r>
            <a:r>
              <a:rPr lang="fr-FR" sz="1200" dirty="0" smtClean="0">
                <a:solidFill>
                  <a:schemeClr val="bg1">
                    <a:lumMod val="10000"/>
                  </a:schemeClr>
                </a:solidFill>
                <a:latin typeface="Tw Cen MT" pitchFamily="34" charset="0"/>
              </a:rPr>
              <a:t> (que l’on voit au début de l’extrait) étaient encore </a:t>
            </a:r>
            <a:r>
              <a:rPr lang="fr-FR" sz="1200" b="1" u="sng" dirty="0" smtClean="0">
                <a:solidFill>
                  <a:schemeClr val="bg1">
                    <a:lumMod val="10000"/>
                  </a:schemeClr>
                </a:solidFill>
                <a:latin typeface="Tw Cen MT" pitchFamily="34" charset="0"/>
              </a:rPr>
              <a:t>très peu nombreux à New York.</a:t>
            </a:r>
          </a:p>
          <a:p>
            <a:pPr algn="just">
              <a:buFontTx/>
              <a:buChar char="-"/>
            </a:pPr>
            <a:r>
              <a:rPr lang="fr-FR" sz="1200" dirty="0" smtClean="0">
                <a:solidFill>
                  <a:schemeClr val="bg1">
                    <a:lumMod val="10000"/>
                  </a:schemeClr>
                </a:solidFill>
                <a:latin typeface="Tw Cen MT" pitchFamily="34" charset="0"/>
              </a:rPr>
              <a:t> </a:t>
            </a:r>
            <a:r>
              <a:rPr lang="fr-FR" sz="1200" b="1" dirty="0" smtClean="0">
                <a:solidFill>
                  <a:schemeClr val="bg1">
                    <a:lumMod val="10000"/>
                  </a:schemeClr>
                </a:solidFill>
                <a:latin typeface="Tw Cen MT" pitchFamily="34" charset="0"/>
              </a:rPr>
              <a:t>« </a:t>
            </a:r>
            <a:r>
              <a:rPr lang="fr-FR" sz="1200" b="1" u="sng" dirty="0" smtClean="0">
                <a:solidFill>
                  <a:schemeClr val="bg1">
                    <a:lumMod val="10000"/>
                  </a:schemeClr>
                </a:solidFill>
                <a:latin typeface="Tw Cen MT" pitchFamily="34" charset="0"/>
              </a:rPr>
              <a:t>Old </a:t>
            </a:r>
            <a:r>
              <a:rPr lang="fr-FR" sz="1200" b="1" u="sng" dirty="0" err="1" smtClean="0">
                <a:solidFill>
                  <a:schemeClr val="bg1">
                    <a:lumMod val="10000"/>
                  </a:schemeClr>
                </a:solidFill>
                <a:latin typeface="Tw Cen MT" pitchFamily="34" charset="0"/>
              </a:rPr>
              <a:t>Brewery</a:t>
            </a:r>
            <a:r>
              <a:rPr lang="fr-FR" sz="1200" b="1" u="sng" dirty="0" smtClean="0">
                <a:solidFill>
                  <a:schemeClr val="bg1">
                    <a:lumMod val="10000"/>
                  </a:schemeClr>
                </a:solidFill>
                <a:latin typeface="Tw Cen MT" pitchFamily="34" charset="0"/>
              </a:rPr>
              <a:t> </a:t>
            </a:r>
            <a:r>
              <a:rPr lang="fr-FR" sz="1200" b="1" dirty="0" smtClean="0">
                <a:solidFill>
                  <a:schemeClr val="bg1">
                    <a:lumMod val="10000"/>
                  </a:schemeClr>
                </a:solidFill>
                <a:latin typeface="Tw Cen MT" pitchFamily="34" charset="0"/>
              </a:rPr>
              <a:t>» </a:t>
            </a:r>
            <a:r>
              <a:rPr lang="fr-FR" sz="1200" dirty="0" smtClean="0">
                <a:solidFill>
                  <a:schemeClr val="bg1">
                    <a:lumMod val="10000"/>
                  </a:schemeClr>
                </a:solidFill>
                <a:latin typeface="Tw Cen MT" pitchFamily="34" charset="0"/>
              </a:rPr>
              <a:t>(bâtiment où se concentrent les nouveaux immigrants à la fin de l’extrait) avait </a:t>
            </a:r>
            <a:r>
              <a:rPr lang="fr-FR" sz="1200" b="1" u="sng" dirty="0" smtClean="0">
                <a:solidFill>
                  <a:schemeClr val="bg1">
                    <a:lumMod val="10000"/>
                  </a:schemeClr>
                </a:solidFill>
                <a:latin typeface="Tw Cen MT" pitchFamily="34" charset="0"/>
              </a:rPr>
              <a:t>déjà</a:t>
            </a:r>
            <a:r>
              <a:rPr lang="fr-FR" sz="1200" dirty="0" smtClean="0">
                <a:solidFill>
                  <a:schemeClr val="bg1">
                    <a:lumMod val="10000"/>
                  </a:schemeClr>
                </a:solidFill>
                <a:latin typeface="Tw Cen MT" pitchFamily="34" charset="0"/>
              </a:rPr>
              <a:t> été </a:t>
            </a:r>
            <a:r>
              <a:rPr lang="fr-FR" sz="1200" b="1" u="sng" dirty="0" smtClean="0">
                <a:solidFill>
                  <a:schemeClr val="bg1">
                    <a:lumMod val="10000"/>
                  </a:schemeClr>
                </a:solidFill>
                <a:latin typeface="Tw Cen MT" pitchFamily="34" charset="0"/>
              </a:rPr>
              <a:t>détruit</a:t>
            </a:r>
            <a:r>
              <a:rPr lang="fr-FR" sz="1200" u="sng" dirty="0" smtClean="0">
                <a:solidFill>
                  <a:schemeClr val="bg1">
                    <a:lumMod val="10000"/>
                  </a:schemeClr>
                </a:solidFill>
                <a:latin typeface="Tw Cen MT" pitchFamily="34" charset="0"/>
              </a:rPr>
              <a:t>.</a:t>
            </a:r>
          </a:p>
          <a:p>
            <a:pPr algn="just">
              <a:buFontTx/>
              <a:buChar char="-"/>
            </a:pPr>
            <a:endParaRPr lang="fr-FR" sz="1200" u="sng" dirty="0">
              <a:solidFill>
                <a:schemeClr val="bg1">
                  <a:lumMod val="10000"/>
                </a:schemeClr>
              </a:solidFill>
              <a:latin typeface="Tw Cen MT" pitchFamily="34" charset="0"/>
            </a:endParaRPr>
          </a:p>
          <a:p>
            <a:pPr algn="ctr"/>
            <a:r>
              <a:rPr lang="fr-FR" sz="1200" b="1" u="sng" cap="small" dirty="0">
                <a:solidFill>
                  <a:schemeClr val="bg1">
                    <a:lumMod val="10000"/>
                  </a:schemeClr>
                </a:solidFill>
                <a:effectLst>
                  <a:outerShdw blurRad="38100" dist="38100" dir="2700000" algn="tl">
                    <a:srgbClr val="000000">
                      <a:alpha val="43137"/>
                    </a:srgbClr>
                  </a:outerShdw>
                </a:effectLst>
                <a:latin typeface="Tw Cen MT" pitchFamily="34" charset="0"/>
              </a:rPr>
              <a:t>Contexte </a:t>
            </a:r>
            <a:r>
              <a:rPr lang="fr-FR" sz="1200" b="1" u="sng" cap="small" dirty="0" smtClean="0">
                <a:solidFill>
                  <a:schemeClr val="bg1">
                    <a:lumMod val="10000"/>
                  </a:schemeClr>
                </a:solidFill>
                <a:effectLst>
                  <a:outerShdw blurRad="38100" dist="38100" dir="2700000" algn="tl">
                    <a:srgbClr val="000000">
                      <a:alpha val="43137"/>
                    </a:srgbClr>
                  </a:outerShdw>
                </a:effectLst>
                <a:latin typeface="Tw Cen MT" pitchFamily="34" charset="0"/>
              </a:rPr>
              <a:t>historique</a:t>
            </a:r>
          </a:p>
          <a:p>
            <a:pPr marL="171450" indent="-171450" algn="just">
              <a:buFont typeface="Wingdings" pitchFamily="2" charset="2"/>
              <a:buChar char="ü"/>
            </a:pPr>
            <a:r>
              <a:rPr lang="fr-FR" sz="1200" dirty="0" smtClean="0">
                <a:solidFill>
                  <a:schemeClr val="bg1">
                    <a:lumMod val="10000"/>
                  </a:schemeClr>
                </a:solidFill>
                <a:latin typeface="Tw Cen MT" pitchFamily="34" charset="0"/>
              </a:rPr>
              <a:t> </a:t>
            </a:r>
            <a:r>
              <a:rPr lang="fr-FR" sz="1200" b="1" u="sng" dirty="0">
                <a:solidFill>
                  <a:schemeClr val="bg1">
                    <a:lumMod val="10000"/>
                  </a:schemeClr>
                </a:solidFill>
                <a:latin typeface="Tw Cen MT" pitchFamily="34" charset="0"/>
              </a:rPr>
              <a:t>Guerre de Sécession </a:t>
            </a:r>
            <a:r>
              <a:rPr lang="fr-FR" sz="1200" dirty="0">
                <a:solidFill>
                  <a:schemeClr val="bg1">
                    <a:lumMod val="10000"/>
                  </a:schemeClr>
                </a:solidFill>
                <a:latin typeface="Tw Cen MT" pitchFamily="34" charset="0"/>
              </a:rPr>
              <a:t>: affrontement entre les Etats du Sud et du Nord autour de la question de </a:t>
            </a:r>
            <a:r>
              <a:rPr lang="fr-FR" sz="1200" dirty="0" smtClean="0">
                <a:solidFill>
                  <a:schemeClr val="bg1">
                    <a:lumMod val="10000"/>
                  </a:schemeClr>
                </a:solidFill>
                <a:latin typeface="Tw Cen MT" pitchFamily="34" charset="0"/>
              </a:rPr>
              <a:t>l’esclavage</a:t>
            </a:r>
          </a:p>
          <a:p>
            <a:pPr marL="171450" indent="-171450" algn="just">
              <a:buFont typeface="Wingdings" pitchFamily="2" charset="2"/>
              <a:buChar char="ü"/>
            </a:pPr>
            <a:r>
              <a:rPr lang="fr-FR" sz="1200" b="1" u="sng" dirty="0" smtClean="0">
                <a:solidFill>
                  <a:schemeClr val="bg1">
                    <a:lumMod val="10000"/>
                  </a:schemeClr>
                </a:solidFill>
                <a:latin typeface="Tw Cen MT" pitchFamily="34" charset="0"/>
              </a:rPr>
              <a:t>Crise </a:t>
            </a:r>
            <a:r>
              <a:rPr lang="fr-FR" sz="1200" b="1" u="sng" dirty="0">
                <a:solidFill>
                  <a:schemeClr val="bg1">
                    <a:lumMod val="10000"/>
                  </a:schemeClr>
                </a:solidFill>
                <a:latin typeface="Tw Cen MT" pitchFamily="34" charset="0"/>
              </a:rPr>
              <a:t>de la pomme de terre en </a:t>
            </a:r>
            <a:r>
              <a:rPr lang="fr-FR" sz="1200" b="1" u="sng" dirty="0" smtClean="0">
                <a:solidFill>
                  <a:schemeClr val="bg1">
                    <a:lumMod val="10000"/>
                  </a:schemeClr>
                </a:solidFill>
                <a:latin typeface="Tw Cen MT" pitchFamily="34" charset="0"/>
              </a:rPr>
              <a:t>Irlande</a:t>
            </a:r>
            <a:r>
              <a:rPr lang="fr-FR" sz="1200" b="1" dirty="0" smtClean="0">
                <a:solidFill>
                  <a:schemeClr val="bg1">
                    <a:lumMod val="10000"/>
                  </a:schemeClr>
                </a:solidFill>
                <a:latin typeface="Tw Cen MT" pitchFamily="34" charset="0"/>
              </a:rPr>
              <a:t> </a:t>
            </a:r>
            <a:r>
              <a:rPr lang="fr-FR" sz="1200" dirty="0" smtClean="0">
                <a:solidFill>
                  <a:schemeClr val="bg1">
                    <a:lumMod val="10000"/>
                  </a:schemeClr>
                </a:solidFill>
                <a:latin typeface="Tw Cen MT" pitchFamily="34" charset="0"/>
              </a:rPr>
              <a:t>qui </a:t>
            </a:r>
            <a:r>
              <a:rPr lang="fr-FR" sz="1200" dirty="0">
                <a:solidFill>
                  <a:schemeClr val="bg1">
                    <a:lumMod val="10000"/>
                  </a:schemeClr>
                </a:solidFill>
                <a:latin typeface="Tw Cen MT" pitchFamily="34" charset="0"/>
              </a:rPr>
              <a:t>décime la population</a:t>
            </a:r>
            <a:r>
              <a:rPr lang="fr-FR" sz="1200" dirty="0">
                <a:solidFill>
                  <a:schemeClr val="bg1">
                    <a:lumMod val="10000"/>
                  </a:schemeClr>
                </a:solidFill>
                <a:effectLst>
                  <a:outerShdw blurRad="38100" dist="38100" dir="2700000" algn="tl">
                    <a:srgbClr val="000000">
                      <a:alpha val="43137"/>
                    </a:srgbClr>
                  </a:outerShdw>
                </a:effectLst>
                <a:latin typeface="Tw Cen MT" pitchFamily="34" charset="0"/>
              </a:rPr>
              <a:t> </a:t>
            </a:r>
            <a:r>
              <a:rPr lang="fr-FR" sz="1200" dirty="0">
                <a:solidFill>
                  <a:schemeClr val="bg1">
                    <a:lumMod val="10000"/>
                  </a:schemeClr>
                </a:solidFill>
                <a:latin typeface="Tw Cen MT" pitchFamily="34" charset="0"/>
              </a:rPr>
              <a:t>et provoque une migration massive vers les </a:t>
            </a:r>
            <a:r>
              <a:rPr lang="fr-FR" sz="1200" dirty="0" smtClean="0">
                <a:solidFill>
                  <a:schemeClr val="bg1">
                    <a:lumMod val="10000"/>
                  </a:schemeClr>
                </a:solidFill>
                <a:latin typeface="Tw Cen MT" pitchFamily="34" charset="0"/>
              </a:rPr>
              <a:t>Etats-Unis</a:t>
            </a:r>
            <a:endParaRPr lang="fr-FR" sz="1200" dirty="0">
              <a:solidFill>
                <a:schemeClr val="bg1">
                  <a:lumMod val="10000"/>
                </a:schemeClr>
              </a:solidFill>
              <a:latin typeface="Tw Cen MT" pitchFamily="34" charset="0"/>
            </a:endParaRPr>
          </a:p>
        </p:txBody>
      </p:sp>
      <p:sp>
        <p:nvSpPr>
          <p:cNvPr id="8" name="ZoneTexte 7"/>
          <p:cNvSpPr txBox="1"/>
          <p:nvPr/>
        </p:nvSpPr>
        <p:spPr>
          <a:xfrm>
            <a:off x="393921" y="3884582"/>
            <a:ext cx="8356157" cy="2246769"/>
          </a:xfrm>
          <a:prstGeom prst="rect">
            <a:avLst/>
          </a:prstGeom>
          <a:solidFill>
            <a:srgbClr val="55280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cap="small" dirty="0" smtClean="0">
                <a:solidFill>
                  <a:schemeClr val="bg1"/>
                </a:solidFill>
                <a:latin typeface="Tw Cen MT" pitchFamily="34" charset="0"/>
              </a:rPr>
              <a:t>Questions</a:t>
            </a:r>
          </a:p>
          <a:p>
            <a:pPr lvl="0" algn="ctr" eaLnBrk="0" fontAlgn="base" hangingPunct="0">
              <a:spcBef>
                <a:spcPct val="0"/>
              </a:spcBef>
              <a:spcAft>
                <a:spcPct val="0"/>
              </a:spcAft>
            </a:pPr>
            <a:r>
              <a:rPr lang="fr-FR" sz="1400" b="1" u="sng" dirty="0" smtClean="0">
                <a:solidFill>
                  <a:schemeClr val="bg1"/>
                </a:solidFill>
                <a:latin typeface="Tw Cen MT" pitchFamily="34" charset="0"/>
                <a:ea typeface="Calibri" pitchFamily="34" charset="0"/>
                <a:cs typeface="Arial" pitchFamily="34" charset="0"/>
              </a:rPr>
              <a:t>Répondez en vous aidant de l’extrait du film et des documents 1, 2 et 3</a:t>
            </a:r>
            <a:endParaRPr lang="fr-FR" sz="1400" b="1" u="sng" dirty="0" smtClean="0">
              <a:solidFill>
                <a:schemeClr val="bg1"/>
              </a:solidFill>
              <a:latin typeface="Tw Cen MT" pitchFamily="34" charset="0"/>
              <a:cs typeface="Arial" pitchFamily="34" charset="0"/>
            </a:endParaRPr>
          </a:p>
          <a:p>
            <a:pPr lvl="0" algn="ctr" eaLnBrk="0" fontAlgn="base" hangingPunct="0">
              <a:spcBef>
                <a:spcPct val="0"/>
              </a:spcBef>
              <a:spcAft>
                <a:spcPct val="0"/>
              </a:spcAft>
            </a:pPr>
            <a:r>
              <a:rPr lang="fr-FR" sz="1400" b="1" dirty="0" smtClean="0">
                <a:solidFill>
                  <a:schemeClr val="bg1"/>
                </a:solidFill>
                <a:latin typeface="Tw Cen MT" pitchFamily="34" charset="0"/>
                <a:ea typeface="Calibri" pitchFamily="34" charset="0"/>
                <a:cs typeface="Arial" pitchFamily="34" charset="0"/>
              </a:rPr>
              <a:t>1</a:t>
            </a:r>
            <a:r>
              <a:rPr lang="fr-FR" sz="1400" b="1" dirty="0">
                <a:solidFill>
                  <a:schemeClr val="bg1"/>
                </a:solidFill>
                <a:latin typeface="Tw Cen MT" pitchFamily="34" charset="0"/>
                <a:ea typeface="Calibri" pitchFamily="34" charset="0"/>
                <a:cs typeface="Arial" pitchFamily="34" charset="0"/>
              </a:rPr>
              <a:t>. Quand se déroule la scène (Utilisez le document 1 et justifiez par l’extrait projeté) ? D'où vient le personnage principal ?</a:t>
            </a:r>
          </a:p>
          <a:p>
            <a:pPr lvl="0" algn="ctr" eaLnBrk="0" fontAlgn="base" hangingPunct="0">
              <a:spcBef>
                <a:spcPct val="0"/>
              </a:spcBef>
              <a:spcAft>
                <a:spcPct val="0"/>
              </a:spcAft>
            </a:pPr>
            <a:r>
              <a:rPr lang="fr-FR" sz="1400" b="1" dirty="0">
                <a:solidFill>
                  <a:schemeClr val="bg1"/>
                </a:solidFill>
                <a:latin typeface="Tw Cen MT" pitchFamily="34" charset="0"/>
                <a:ea typeface="Calibri" pitchFamily="34" charset="0"/>
                <a:cs typeface="Arial" pitchFamily="34" charset="0"/>
              </a:rPr>
              <a:t>2. Pourquoi l’afflux d'Irlandais est-il si important dans le port de New-York ?</a:t>
            </a:r>
          </a:p>
          <a:p>
            <a:pPr lvl="0" algn="ctr" eaLnBrk="0" fontAlgn="base" hangingPunct="0">
              <a:spcBef>
                <a:spcPct val="0"/>
              </a:spcBef>
              <a:spcAft>
                <a:spcPct val="0"/>
              </a:spcAft>
            </a:pPr>
            <a:r>
              <a:rPr lang="fr-FR" sz="1400" b="1" dirty="0">
                <a:solidFill>
                  <a:schemeClr val="bg1"/>
                </a:solidFill>
                <a:latin typeface="Tw Cen MT" pitchFamily="34" charset="0"/>
                <a:ea typeface="Calibri" pitchFamily="34" charset="0"/>
                <a:cs typeface="Arial" pitchFamily="34" charset="0"/>
              </a:rPr>
              <a:t>3. Comment expliquer l'accueil hostile qu'ils reçoivent ? Qui sont ces personnages qui leur jettent des projectiles ? (document 2)</a:t>
            </a:r>
          </a:p>
          <a:p>
            <a:pPr lvl="0" algn="ctr" eaLnBrk="0" fontAlgn="base" hangingPunct="0">
              <a:spcBef>
                <a:spcPct val="0"/>
              </a:spcBef>
              <a:spcAft>
                <a:spcPct val="0"/>
              </a:spcAft>
            </a:pPr>
            <a:r>
              <a:rPr lang="fr-FR" sz="1400" b="1" dirty="0">
                <a:solidFill>
                  <a:schemeClr val="bg1"/>
                </a:solidFill>
                <a:latin typeface="Tw Cen MT" pitchFamily="34" charset="0"/>
                <a:ea typeface="Calibri" pitchFamily="34" charset="0"/>
                <a:cs typeface="Arial" pitchFamily="34" charset="0"/>
              </a:rPr>
              <a:t>4. Comment expliquer les cercueils que l’on voit débarquer ? Emettez deux hypothèses en vous servant de l’extrait du film et du document 3.</a:t>
            </a:r>
          </a:p>
          <a:p>
            <a:pPr lvl="0" algn="ctr" eaLnBrk="0" fontAlgn="base" hangingPunct="0">
              <a:spcBef>
                <a:spcPct val="0"/>
              </a:spcBef>
              <a:spcAft>
                <a:spcPct val="0"/>
              </a:spcAft>
            </a:pPr>
            <a:r>
              <a:rPr lang="fr-FR" sz="1400" b="1" dirty="0">
                <a:solidFill>
                  <a:schemeClr val="bg1"/>
                </a:solidFill>
                <a:latin typeface="Tw Cen MT" pitchFamily="34" charset="0"/>
                <a:ea typeface="Calibri" pitchFamily="34" charset="0"/>
                <a:cs typeface="Arial" pitchFamily="34" charset="0"/>
              </a:rPr>
              <a:t>5. Décrivez le quartier de "Five Points" où arrive le héros. </a:t>
            </a:r>
          </a:p>
        </p:txBody>
      </p:sp>
      <p:sp>
        <p:nvSpPr>
          <p:cNvPr id="3" name="Rectangle 2"/>
          <p:cNvSpPr/>
          <p:nvPr/>
        </p:nvSpPr>
        <p:spPr>
          <a:xfrm>
            <a:off x="466737" y="260648"/>
            <a:ext cx="8210526"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Insérer ici l’extrait de Gang Of New York</a:t>
            </a:r>
          </a:p>
          <a:p>
            <a:pPr algn="ctr"/>
            <a:endParaRPr lang="fr-FR" dirty="0"/>
          </a:p>
          <a:p>
            <a:pPr algn="ctr"/>
            <a:r>
              <a:rPr lang="fr-FR" dirty="0"/>
              <a:t>Lien actif : </a:t>
            </a:r>
            <a:r>
              <a:rPr lang="fr-FR" dirty="0">
                <a:hlinkClick r:id="rId3"/>
              </a:rPr>
              <a:t>https://</a:t>
            </a:r>
            <a:r>
              <a:rPr lang="fr-FR" dirty="0" smtClean="0">
                <a:hlinkClick r:id="rId3"/>
              </a:rPr>
              <a:t>www.youtube.com/watch?v=f4B0mP_mAKk</a:t>
            </a:r>
            <a:r>
              <a:rPr lang="fr-FR" dirty="0" smtClean="0"/>
              <a:t> </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500" fill="hold"/>
                                        <p:tgtEl>
                                          <p:spTgt spid="11265"/>
                                        </p:tgtEl>
                                        <p:attrNameLst>
                                          <p:attrName>ppt_w</p:attrName>
                                        </p:attrNameLst>
                                      </p:cBhvr>
                                      <p:tavLst>
                                        <p:tav tm="0">
                                          <p:val>
                                            <p:fltVal val="0"/>
                                          </p:val>
                                        </p:tav>
                                        <p:tav tm="100000">
                                          <p:val>
                                            <p:strVal val="#ppt_w"/>
                                          </p:val>
                                        </p:tav>
                                      </p:tavLst>
                                    </p:anim>
                                    <p:anim calcmode="lin" valueType="num">
                                      <p:cBhvr>
                                        <p:cTn id="8" dur="500" fill="hold"/>
                                        <p:tgtEl>
                                          <p:spTgt spid="112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265"/>
                                        </p:tgtEl>
                                      </p:cBhvr>
                                    </p:animEffect>
                                    <p:set>
                                      <p:cBhvr>
                                        <p:cTn id="20" dur="1" fill="hold">
                                          <p:stCondLst>
                                            <p:cond delay="499"/>
                                          </p:stCondLst>
                                        </p:cTn>
                                        <p:tgtEl>
                                          <p:spTgt spid="1126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11265" grpId="1" animBg="1"/>
      <p:bldP spid="6" grpId="0" animBg="1"/>
      <p:bldP spid="6"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4643438" y="1720840"/>
            <a:ext cx="4000528" cy="2800767"/>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b="1" dirty="0" smtClean="0">
                <a:solidFill>
                  <a:schemeClr val="bg1">
                    <a:lumMod val="10000"/>
                  </a:schemeClr>
                </a:solidFill>
                <a:latin typeface="Tw Cen MT" pitchFamily="34" charset="0"/>
              </a:rPr>
              <a:t>3. Les irlandais débarquent en masse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8,2 millions </a:t>
            </a:r>
            <a:r>
              <a:rPr lang="fr-FR" sz="1600" b="1" dirty="0" smtClean="0">
                <a:solidFill>
                  <a:schemeClr val="bg1">
                    <a:lumMod val="10000"/>
                  </a:schemeClr>
                </a:solidFill>
                <a:latin typeface="Tw Cen MT" pitchFamily="34" charset="0"/>
              </a:rPr>
              <a:t>quitteront le pays au XIX° siècle soit ¼ de la population). Souvent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pauvres</a:t>
            </a:r>
            <a:r>
              <a:rPr lang="fr-FR" sz="1600" b="1" dirty="0" smtClean="0">
                <a:solidFill>
                  <a:schemeClr val="bg1">
                    <a:lumMod val="10000"/>
                  </a:schemeClr>
                </a:solidFill>
                <a:latin typeface="Tw Cen MT" pitchFamily="34" charset="0"/>
              </a:rPr>
              <a:t>,  ils sont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considérés comme des envahisseurs </a:t>
            </a:r>
            <a:r>
              <a:rPr lang="fr-FR" sz="1600" b="1" dirty="0" smtClean="0">
                <a:solidFill>
                  <a:schemeClr val="bg1">
                    <a:lumMod val="10000"/>
                  </a:schemeClr>
                </a:solidFill>
                <a:latin typeface="Tw Cen MT" pitchFamily="34" charset="0"/>
              </a:rPr>
              <a:t>par ceux qui sont nés sur le sol américain. Les personnages qui, dans la scène leur jettent des projectiles, se font appeler les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 natifs » ou « native </a:t>
            </a:r>
            <a:r>
              <a:rPr lang="fr-FR" sz="1600" b="1" u="sng" dirty="0" err="1" smtClean="0">
                <a:solidFill>
                  <a:schemeClr val="bg1">
                    <a:lumMod val="10000"/>
                  </a:schemeClr>
                </a:solidFill>
                <a:effectLst>
                  <a:outerShdw blurRad="38100" dist="38100" dir="2700000" algn="tl">
                    <a:srgbClr val="000000">
                      <a:alpha val="43137"/>
                    </a:srgbClr>
                  </a:outerShdw>
                </a:effectLst>
                <a:latin typeface="Tw Cen MT" pitchFamily="34" charset="0"/>
              </a:rPr>
              <a:t>americans</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 »</a:t>
            </a:r>
            <a:r>
              <a:rPr lang="fr-FR" sz="1600" b="1" dirty="0" smtClean="0">
                <a:solidFill>
                  <a:schemeClr val="bg1">
                    <a:lumMod val="10000"/>
                  </a:schemeClr>
                </a:solidFill>
                <a:latin typeface="Tw Cen MT" pitchFamily="34" charset="0"/>
              </a:rPr>
              <a:t>. Majoritairement d’origine anglaise, ils sont nés sur le territoire et se revendiquent américains pure souche. </a:t>
            </a:r>
          </a:p>
        </p:txBody>
      </p:sp>
      <p:sp>
        <p:nvSpPr>
          <p:cNvPr id="6" name="ZoneTexte 5"/>
          <p:cNvSpPr txBox="1"/>
          <p:nvPr/>
        </p:nvSpPr>
        <p:spPr>
          <a:xfrm>
            <a:off x="4643438" y="1289953"/>
            <a:ext cx="4000528" cy="4278094"/>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b="1" dirty="0" smtClean="0">
                <a:solidFill>
                  <a:schemeClr val="bg1">
                    <a:lumMod val="10000"/>
                  </a:schemeClr>
                </a:solidFill>
                <a:latin typeface="Tw Cen MT" pitchFamily="34" charset="0"/>
              </a:rPr>
              <a:t>1. La scène se déroule en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1862</a:t>
            </a:r>
            <a:r>
              <a:rPr lang="fr-FR" sz="1600" b="1" dirty="0" smtClean="0">
                <a:solidFill>
                  <a:schemeClr val="bg1">
                    <a:lumMod val="10000"/>
                  </a:schemeClr>
                </a:solidFill>
                <a:latin typeface="Tw Cen MT" pitchFamily="34" charset="0"/>
              </a:rPr>
              <a:t> (le début de l’extrait donne la date de 1846 mais l’image suivante spécifie 16 ans plus tard). Les Etats-Unis sont en pleine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guerre de Sécession </a:t>
            </a:r>
            <a:r>
              <a:rPr lang="fr-FR" sz="1600" b="1" dirty="0" smtClean="0">
                <a:solidFill>
                  <a:schemeClr val="bg1">
                    <a:lumMod val="10000"/>
                  </a:schemeClr>
                </a:solidFill>
                <a:latin typeface="Tw Cen MT" pitchFamily="34" charset="0"/>
              </a:rPr>
              <a:t>et l’esclavage vient juste d’être aboli. L’action se déroule donc en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Septembre</a:t>
            </a:r>
            <a:r>
              <a:rPr lang="fr-FR" sz="1600" b="1" dirty="0" smtClean="0">
                <a:solidFill>
                  <a:schemeClr val="bg1">
                    <a:lumMod val="10000"/>
                  </a:schemeClr>
                </a:solidFill>
                <a:latin typeface="Tw Cen MT" pitchFamily="34" charset="0"/>
              </a:rPr>
              <a:t>. Amsterdam sort d’une maison de correction, </a:t>
            </a:r>
            <a:r>
              <a:rPr lang="fr-FR" sz="1600" b="1" u="sng" dirty="0" err="1" smtClean="0">
                <a:solidFill>
                  <a:schemeClr val="bg1">
                    <a:lumMod val="10000"/>
                  </a:schemeClr>
                </a:solidFill>
                <a:effectLst>
                  <a:outerShdw blurRad="38100" dist="38100" dir="2700000" algn="tl">
                    <a:srgbClr val="000000">
                      <a:alpha val="43137"/>
                    </a:srgbClr>
                  </a:outerShdw>
                </a:effectLst>
                <a:latin typeface="Tw Cen MT" pitchFamily="34" charset="0"/>
              </a:rPr>
              <a:t>Hellsgate</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 située sur l’île de </a:t>
            </a:r>
            <a:r>
              <a:rPr lang="fr-FR" sz="1600" b="1" u="sng" dirty="0" err="1" smtClean="0">
                <a:solidFill>
                  <a:schemeClr val="bg1">
                    <a:lumMod val="10000"/>
                  </a:schemeClr>
                </a:solidFill>
                <a:effectLst>
                  <a:outerShdw blurRad="38100" dist="38100" dir="2700000" algn="tl">
                    <a:srgbClr val="000000">
                      <a:alpha val="43137"/>
                    </a:srgbClr>
                  </a:outerShdw>
                </a:effectLst>
                <a:latin typeface="Tw Cen MT" pitchFamily="34" charset="0"/>
              </a:rPr>
              <a:t>Blackwell’s</a:t>
            </a:r>
            <a:r>
              <a:rPr lang="fr-FR" sz="1600" b="1" dirty="0" smtClean="0">
                <a:solidFill>
                  <a:schemeClr val="bg1">
                    <a:lumMod val="10000"/>
                  </a:schemeClr>
                </a:solidFill>
                <a:latin typeface="Tw Cen MT" pitchFamily="34" charset="0"/>
              </a:rPr>
              <a:t> proche de New York.</a:t>
            </a:r>
          </a:p>
          <a:p>
            <a:pPr algn="just"/>
            <a:endParaRPr lang="fr-FR" sz="1600" b="1" dirty="0" smtClean="0">
              <a:solidFill>
                <a:schemeClr val="bg1">
                  <a:lumMod val="10000"/>
                </a:schemeClr>
              </a:solidFill>
              <a:latin typeface="Tw Cen MT" pitchFamily="34" charset="0"/>
            </a:endParaRPr>
          </a:p>
          <a:p>
            <a:pPr algn="just"/>
            <a:r>
              <a:rPr lang="fr-FR" sz="1600" b="1" dirty="0" smtClean="0">
                <a:solidFill>
                  <a:schemeClr val="bg1">
                    <a:lumMod val="10000"/>
                  </a:schemeClr>
                </a:solidFill>
                <a:latin typeface="Tw Cen MT" pitchFamily="34" charset="0"/>
              </a:rPr>
              <a:t>2. New York est un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port d’immigration</a:t>
            </a:r>
            <a:r>
              <a:rPr lang="fr-FR" sz="1600" b="1" dirty="0" smtClean="0">
                <a:solidFill>
                  <a:schemeClr val="bg1">
                    <a:lumMod val="10000"/>
                  </a:schemeClr>
                </a:solidFill>
                <a:latin typeface="Tw Cen MT" pitchFamily="34" charset="0"/>
              </a:rPr>
              <a:t>. Les irlandais fuient en masse leur pays ravagé par une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terrible famine</a:t>
            </a:r>
            <a:r>
              <a:rPr lang="fr-FR" sz="1600" b="1" dirty="0" smtClean="0">
                <a:solidFill>
                  <a:schemeClr val="bg1">
                    <a:lumMod val="10000"/>
                  </a:schemeClr>
                </a:solidFill>
                <a:latin typeface="Tw Cen MT" pitchFamily="34" charset="0"/>
              </a:rPr>
              <a:t>. La pomme de terre, base de leur alimentation est décimée par un champignon qui fait pourrir les tubercules. La production s’effondre et la population meure de faim. </a:t>
            </a:r>
          </a:p>
        </p:txBody>
      </p:sp>
      <p:sp>
        <p:nvSpPr>
          <p:cNvPr id="47108" name="Text Box 4"/>
          <p:cNvSpPr txBox="1">
            <a:spLocks noChangeArrowheads="1"/>
          </p:cNvSpPr>
          <p:nvPr/>
        </p:nvSpPr>
        <p:spPr bwMode="auto">
          <a:xfrm>
            <a:off x="357158" y="714356"/>
            <a:ext cx="3929090" cy="5929354"/>
          </a:xfrm>
          <a:prstGeom prst="rect">
            <a:avLst/>
          </a:prstGeom>
          <a:gradFill rotWithShape="0">
            <a:gsLst>
              <a:gs pos="0">
                <a:srgbClr val="FFFFFF"/>
              </a:gs>
              <a:gs pos="100000">
                <a:srgbClr val="FBD4B4"/>
              </a:gs>
            </a:gsLst>
            <a:lin ang="5400000" scaled="1"/>
          </a:gradFill>
          <a:ln w="12700">
            <a:solidFill>
              <a:schemeClr val="bg2">
                <a:lumMod val="10000"/>
              </a:schemeClr>
            </a:solidFill>
            <a:miter lim="800000"/>
            <a:headEnd/>
            <a:tailEnd/>
          </a:ln>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1400" b="1" i="0" u="sng" strike="noStrike" cap="none" normalizeH="0" baseline="0" dirty="0" smtClean="0">
                <a:ln>
                  <a:noFill/>
                </a:ln>
                <a:solidFill>
                  <a:schemeClr val="tx1">
                    <a:lumMod val="50000"/>
                  </a:schemeClr>
                </a:solidFill>
                <a:effectLst/>
                <a:latin typeface="Tw Cen MT" pitchFamily="34" charset="0"/>
                <a:cs typeface="Arial" pitchFamily="34" charset="0"/>
              </a:rPr>
              <a:t>Document 1 : chronologie</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1800 : New York compte 60 000 habitants </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1820 : elle dépasse 120 000 (la plus grande ville des États-Unis)</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1834 : les "Native </a:t>
            </a:r>
            <a:r>
              <a:rPr kumimoji="0" lang="fr-FR" sz="1400" b="1" i="0" u="none" strike="noStrike" cap="none" normalizeH="0" baseline="0" dirty="0" err="1" smtClean="0">
                <a:ln>
                  <a:noFill/>
                </a:ln>
                <a:solidFill>
                  <a:schemeClr val="tx1">
                    <a:lumMod val="50000"/>
                  </a:schemeClr>
                </a:solidFill>
                <a:effectLst/>
                <a:latin typeface="Tw Cen MT" pitchFamily="34" charset="0"/>
                <a:cs typeface="Arial" pitchFamily="34" charset="0"/>
              </a:rPr>
              <a:t>americans</a:t>
            </a: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 (voir doc 2) fondent un parti politique.</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1847 : à cause de la famine qui sévit en Irlande (maladie de la pomme de terre), l'immigration d'Irlandais vers les Etats-Unis est multipliée par dix.</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1857 : première émeute dans le quartier de Five Points : au nord de l'hôtel de ville, quartier pauvre où s'entassent les immigrants, contrôlés par des gangs.</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1861 : début (12 avril) de la guerre de Sécession. 11 États esclavagistes du Sud s'opposent aux autres Etats de l'Union, qui, sous la présidence de Lincoln, aboliront l'esclavage en sept 1862.</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1863 : de violentes émeutes, les </a:t>
            </a:r>
            <a:r>
              <a:rPr kumimoji="0" lang="fr-FR" sz="1400" b="1" i="0" u="none" strike="noStrike" cap="none" normalizeH="0" baseline="0" dirty="0" err="1" smtClean="0">
                <a:ln>
                  <a:noFill/>
                </a:ln>
                <a:solidFill>
                  <a:schemeClr val="tx1">
                    <a:lumMod val="50000"/>
                  </a:schemeClr>
                </a:solidFill>
                <a:effectLst/>
                <a:latin typeface="Tw Cen MT" pitchFamily="34" charset="0"/>
                <a:cs typeface="Arial" pitchFamily="34" charset="0"/>
              </a:rPr>
              <a:t>Draft</a:t>
            </a: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 </a:t>
            </a:r>
            <a:r>
              <a:rPr kumimoji="0" lang="fr-FR" sz="1400" b="1" i="0" u="none" strike="noStrike" cap="none" normalizeH="0" baseline="0" dirty="0" err="1" smtClean="0">
                <a:ln>
                  <a:noFill/>
                </a:ln>
                <a:solidFill>
                  <a:schemeClr val="tx1">
                    <a:lumMod val="50000"/>
                  </a:schemeClr>
                </a:solidFill>
                <a:effectLst/>
                <a:latin typeface="Tw Cen MT" pitchFamily="34" charset="0"/>
                <a:cs typeface="Arial" pitchFamily="34" charset="0"/>
              </a:rPr>
              <a:t>Riots</a:t>
            </a: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 éclatent dans les rues de New York : les ouvriers se révoltent car ils ne peuvent pas, comme les riches, s'acheter des remplaçants (300 dollars) pour combattre à leur place dans la guerre de Sécession. S’ajoute à ce problème, des tensions nationalistes et raciales. </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Bilan : 1200 morts et 10 000 blessés.</a:t>
            </a:r>
          </a:p>
          <a:p>
            <a:pPr marL="0" marR="0" lvl="0" indent="0" algn="r" defTabSz="914400" rtl="0" eaLnBrk="1" fontAlgn="base" latinLnBrk="0" hangingPunct="1">
              <a:lnSpc>
                <a:spcPct val="100000"/>
              </a:lnSpc>
              <a:spcBef>
                <a:spcPct val="0"/>
              </a:spcBef>
              <a:buClrTx/>
              <a:buSzTx/>
              <a:buFontTx/>
              <a:buNone/>
              <a:tabLst/>
            </a:pPr>
            <a:r>
              <a:rPr kumimoji="0" lang="fr-FR" sz="1400" b="1" i="1" u="none" strike="noStrike" cap="none" normalizeH="0" baseline="0" dirty="0" smtClean="0">
                <a:ln>
                  <a:noFill/>
                </a:ln>
                <a:solidFill>
                  <a:schemeClr val="tx1">
                    <a:lumMod val="50000"/>
                  </a:schemeClr>
                </a:solidFill>
                <a:effectLst/>
                <a:latin typeface="Tw Cen MT" pitchFamily="34" charset="0"/>
                <a:cs typeface="Arial" pitchFamily="34" charset="0"/>
              </a:rPr>
              <a:t>Source : dossier dans le DVD de "Gangs of New York"</a:t>
            </a:r>
            <a:endParaRPr kumimoji="0" lang="fr-FR" sz="1400" b="1" i="0" u="none" strike="noStrike" cap="none" normalizeH="0" baseline="0" dirty="0" smtClean="0">
              <a:ln>
                <a:noFill/>
              </a:ln>
              <a:solidFill>
                <a:schemeClr val="tx1">
                  <a:lumMod val="50000"/>
                </a:schemeClr>
              </a:solidFill>
              <a:effectLst/>
              <a:latin typeface="Arial" pitchFamily="34" charset="0"/>
              <a:cs typeface="Arial" pitchFamily="34" charset="0"/>
            </a:endParaRPr>
          </a:p>
        </p:txBody>
      </p:sp>
      <p:sp>
        <p:nvSpPr>
          <p:cNvPr id="15" name="Text Box 5"/>
          <p:cNvSpPr txBox="1">
            <a:spLocks noChangeArrowheads="1"/>
          </p:cNvSpPr>
          <p:nvPr/>
        </p:nvSpPr>
        <p:spPr bwMode="auto">
          <a:xfrm>
            <a:off x="357158" y="714356"/>
            <a:ext cx="3929090" cy="5214974"/>
          </a:xfrm>
          <a:prstGeom prst="rect">
            <a:avLst/>
          </a:prstGeom>
          <a:gradFill rotWithShape="0">
            <a:gsLst>
              <a:gs pos="0">
                <a:srgbClr val="FFFFFF"/>
              </a:gs>
              <a:gs pos="100000">
                <a:srgbClr val="FBD4B4"/>
              </a:gs>
            </a:gsLst>
            <a:lin ang="5400000" scaled="1"/>
          </a:gradFill>
          <a:ln w="12700">
            <a:solidFill>
              <a:schemeClr val="bg2">
                <a:lumMod val="10000"/>
              </a:schemeClr>
            </a:solidFill>
            <a:miter lim="800000"/>
            <a:headEnd/>
            <a:tailEnd/>
          </a:ln>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1400" b="1" u="sng" dirty="0" smtClean="0">
                <a:solidFill>
                  <a:schemeClr val="tx1">
                    <a:lumMod val="50000"/>
                  </a:schemeClr>
                </a:solidFill>
                <a:latin typeface="Tw Cen MT" pitchFamily="34" charset="0"/>
                <a:cs typeface="Arial" pitchFamily="34" charset="0"/>
              </a:rPr>
              <a:t>Document 3 : une critique française du film</a:t>
            </a:r>
          </a:p>
          <a:p>
            <a:pPr lvl="0" algn="ctr" fontAlgn="base">
              <a:spcBef>
                <a:spcPct val="0"/>
              </a:spcBef>
              <a:spcAft>
                <a:spcPts val="1000"/>
              </a:spcAft>
            </a:pPr>
            <a:r>
              <a:rPr lang="fr-FR" sz="1400" b="1" dirty="0" smtClean="0">
                <a:solidFill>
                  <a:schemeClr val="tx1">
                    <a:lumMod val="50000"/>
                  </a:schemeClr>
                </a:solidFill>
                <a:latin typeface="Tw Cen MT" pitchFamily="34" charset="0"/>
                <a:cs typeface="Arial" pitchFamily="34" charset="0"/>
              </a:rPr>
              <a:t>Un film sur l'identité d'une nation d'immigrants ?</a:t>
            </a:r>
          </a:p>
          <a:p>
            <a:pPr lvl="0" algn="just" fontAlgn="base">
              <a:spcBef>
                <a:spcPct val="0"/>
              </a:spcBef>
              <a:spcAft>
                <a:spcPts val="1000"/>
              </a:spcAft>
            </a:pPr>
            <a:r>
              <a:rPr lang="fr-FR" sz="1400" b="1" dirty="0" smtClean="0">
                <a:solidFill>
                  <a:schemeClr val="tx1">
                    <a:lumMod val="50000"/>
                  </a:schemeClr>
                </a:solidFill>
                <a:latin typeface="Tw Cen MT" pitchFamily="34" charset="0"/>
                <a:cs typeface="Arial" pitchFamily="34" charset="0"/>
              </a:rPr>
              <a:t>« Scorsese pose et repose la question de l’identité. Qu’est-ce que l’Amérique ? Qui sont les Américains ? Que signifie « se sentir américain » ? A titre individuel, Amsterdam finit par se la poser à force de sympathiser avec l’assassin de son père. Bill aussi lors d’une scène très réussie où il fait d’un drapeau américain une couverture protectrice… A partir de quand devient-on américain ? Dès lors qu’on se bat pour ce pays ? C’est en tout cas ce que suggère une autre très belle scène du film se déroulant au port. Les nouveaux migrants débarquent et sont aussitôt envoyés sur le champ de bataille d’une guerre dont ils ne savent rien. Au passage, ils y gagnent la nationalité américaine. Alors qu’ils grimpent innocemment dans le navire de la mort, des cercueils en sont extraits » </a:t>
            </a:r>
          </a:p>
          <a:p>
            <a:pPr lvl="0" algn="r" fontAlgn="base">
              <a:spcBef>
                <a:spcPct val="0"/>
              </a:spcBef>
            </a:pPr>
            <a:r>
              <a:rPr lang="fr-FR" sz="1400" b="1" dirty="0" smtClean="0">
                <a:solidFill>
                  <a:schemeClr val="tx1">
                    <a:lumMod val="50000"/>
                  </a:schemeClr>
                </a:solidFill>
                <a:latin typeface="Tw Cen MT" pitchFamily="34" charset="0"/>
                <a:cs typeface="Arial" pitchFamily="34" charset="0"/>
              </a:rPr>
              <a:t>Sonia </a:t>
            </a:r>
            <a:r>
              <a:rPr lang="fr-FR" sz="1400" b="1" dirty="0" err="1" smtClean="0">
                <a:solidFill>
                  <a:schemeClr val="tx1">
                    <a:lumMod val="50000"/>
                  </a:schemeClr>
                </a:solidFill>
                <a:latin typeface="Tw Cen MT" pitchFamily="34" charset="0"/>
                <a:cs typeface="Arial" pitchFamily="34" charset="0"/>
              </a:rPr>
              <a:t>Arfaouir</a:t>
            </a:r>
            <a:endParaRPr lang="fr-FR" sz="1400" b="1" dirty="0" smtClean="0">
              <a:solidFill>
                <a:schemeClr val="tx1">
                  <a:lumMod val="50000"/>
                </a:schemeClr>
              </a:solidFill>
              <a:latin typeface="Tw Cen MT" pitchFamily="34" charset="0"/>
              <a:cs typeface="Arial" pitchFamily="34" charset="0"/>
            </a:endParaRPr>
          </a:p>
          <a:p>
            <a:pPr lvl="0" algn="r" fontAlgn="base">
              <a:spcBef>
                <a:spcPct val="0"/>
              </a:spcBef>
            </a:pPr>
            <a:r>
              <a:rPr lang="fr-FR" sz="1400" b="1" dirty="0" smtClean="0">
                <a:solidFill>
                  <a:schemeClr val="tx1">
                    <a:lumMod val="50000"/>
                  </a:schemeClr>
                </a:solidFill>
                <a:latin typeface="Tw Cen MT" pitchFamily="34" charset="0"/>
                <a:cs typeface="Arial" pitchFamily="34" charset="0"/>
              </a:rPr>
              <a:t>http://www.parutions.com/pages/3-66-376-168.html</a:t>
            </a:r>
          </a:p>
        </p:txBody>
      </p:sp>
      <p:sp>
        <p:nvSpPr>
          <p:cNvPr id="16" name="ZoneTexte 15"/>
          <p:cNvSpPr txBox="1"/>
          <p:nvPr/>
        </p:nvSpPr>
        <p:spPr>
          <a:xfrm>
            <a:off x="4643438" y="1536174"/>
            <a:ext cx="4000528" cy="5016758"/>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b="1" dirty="0" smtClean="0">
                <a:solidFill>
                  <a:schemeClr val="bg1">
                    <a:lumMod val="10000"/>
                  </a:schemeClr>
                </a:solidFill>
                <a:latin typeface="Tw Cen MT" pitchFamily="34" charset="0"/>
              </a:rPr>
              <a:t>4. </a:t>
            </a:r>
            <a:r>
              <a:rPr lang="fr-FR" sz="1600" b="1" dirty="0">
                <a:solidFill>
                  <a:schemeClr val="bg1">
                    <a:lumMod val="10000"/>
                  </a:schemeClr>
                </a:solidFill>
                <a:latin typeface="Tw Cen MT" pitchFamily="34" charset="0"/>
              </a:rPr>
              <a:t>Les cercueils que l’on voit descendre des bateaux peuvent représenter :</a:t>
            </a:r>
          </a:p>
          <a:p>
            <a:pPr algn="just"/>
            <a:r>
              <a:rPr lang="fr-FR" sz="1600" b="1" dirty="0">
                <a:solidFill>
                  <a:schemeClr val="bg1">
                    <a:lumMod val="10000"/>
                  </a:schemeClr>
                </a:solidFill>
                <a:latin typeface="Tw Cen MT" pitchFamily="34" charset="0"/>
              </a:rPr>
              <a:t>- les morts du voyage</a:t>
            </a:r>
          </a:p>
          <a:p>
            <a:pPr algn="just"/>
            <a:r>
              <a:rPr lang="fr-FR" sz="1600" b="1" dirty="0">
                <a:solidFill>
                  <a:schemeClr val="bg1">
                    <a:lumMod val="10000"/>
                  </a:schemeClr>
                </a:solidFill>
                <a:latin typeface="Tw Cen MT" pitchFamily="34" charset="0"/>
              </a:rPr>
              <a:t>- les corps de ceux qui ont péri au combat. En effet, dans le document 3, il est dit que pour obtenir la nationalité américaine, les migrants devaient aller faire la guerre de Sécession. On peut supposer alors que les cercueils renferment les morts des champs de bataille. </a:t>
            </a:r>
          </a:p>
          <a:p>
            <a:pPr algn="just"/>
            <a:r>
              <a:rPr lang="fr-FR" sz="1600" b="1" dirty="0" smtClean="0">
                <a:solidFill>
                  <a:schemeClr val="bg1">
                    <a:lumMod val="10000"/>
                  </a:schemeClr>
                </a:solidFill>
                <a:latin typeface="Tw Cen MT" pitchFamily="34" charset="0"/>
              </a:rPr>
              <a:t>5. Le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quartier de Five Points</a:t>
            </a:r>
            <a:r>
              <a:rPr lang="fr-FR" sz="1600" b="1" dirty="0" smtClean="0">
                <a:solidFill>
                  <a:schemeClr val="bg1">
                    <a:lumMod val="10000"/>
                  </a:schemeClr>
                </a:solidFill>
                <a:effectLst>
                  <a:outerShdw blurRad="38100" dist="38100" dir="2700000" algn="tl">
                    <a:srgbClr val="000000">
                      <a:alpha val="43137"/>
                    </a:srgbClr>
                  </a:outerShdw>
                </a:effectLst>
                <a:latin typeface="Tw Cen MT" pitchFamily="34" charset="0"/>
              </a:rPr>
              <a:t> </a:t>
            </a:r>
            <a:r>
              <a:rPr lang="fr-FR" sz="1600" b="1" dirty="0" smtClean="0">
                <a:solidFill>
                  <a:schemeClr val="bg1">
                    <a:lumMod val="10000"/>
                  </a:schemeClr>
                </a:solidFill>
                <a:latin typeface="Tw Cen MT" pitchFamily="34" charset="0"/>
              </a:rPr>
              <a:t>(actuel Manhattan) s’est formé dans les années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1820</a:t>
            </a:r>
            <a:r>
              <a:rPr lang="fr-FR" sz="1600" b="1" dirty="0" smtClean="0">
                <a:solidFill>
                  <a:schemeClr val="bg1">
                    <a:lumMod val="10000"/>
                  </a:schemeClr>
                </a:solidFill>
                <a:latin typeface="Tw Cen MT" pitchFamily="34" charset="0"/>
              </a:rPr>
              <a:t>. Il abritait essentiellement des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immigrés irlandais</a:t>
            </a:r>
            <a:r>
              <a:rPr lang="fr-FR" sz="1600" b="1" dirty="0" smtClean="0">
                <a:solidFill>
                  <a:schemeClr val="bg1">
                    <a:lumMod val="10000"/>
                  </a:schemeClr>
                </a:solidFill>
                <a:latin typeface="Tw Cen MT" pitchFamily="34" charset="0"/>
              </a:rPr>
              <a:t>. C’est un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quartier pauvre, insalubre,</a:t>
            </a:r>
            <a:r>
              <a:rPr lang="fr-FR" sz="1600" b="1" dirty="0" smtClean="0">
                <a:solidFill>
                  <a:schemeClr val="bg1">
                    <a:lumMod val="10000"/>
                  </a:schemeClr>
                </a:solidFill>
                <a:latin typeface="Tw Cen MT" pitchFamily="34" charset="0"/>
              </a:rPr>
              <a:t> où la misère et la corruption règnent. Amsterdam l’appelle </a:t>
            </a:r>
            <a:r>
              <a:rPr lang="fr-FR" sz="1600" b="1" u="sng" dirty="0" smtClean="0">
                <a:solidFill>
                  <a:schemeClr val="bg1">
                    <a:lumMod val="10000"/>
                  </a:schemeClr>
                </a:solidFill>
                <a:effectLst>
                  <a:outerShdw blurRad="38100" dist="38100" dir="2700000" algn="tl">
                    <a:srgbClr val="000000">
                      <a:alpha val="43137"/>
                    </a:srgbClr>
                  </a:outerShdw>
                </a:effectLst>
                <a:latin typeface="Tw Cen MT" pitchFamily="34" charset="0"/>
              </a:rPr>
              <a:t>d’ailleurs « les portes de l’enfer ». </a:t>
            </a:r>
            <a:r>
              <a:rPr lang="fr-FR" sz="1600" b="1" dirty="0" smtClean="0">
                <a:solidFill>
                  <a:schemeClr val="bg1">
                    <a:lumMod val="10000"/>
                  </a:schemeClr>
                </a:solidFill>
                <a:latin typeface="Tw Cen MT" pitchFamily="34" charset="0"/>
              </a:rPr>
              <a:t>Cinq rues partaient de son centre. Aujourd’hui, c’est Manhattan, le quartier des affaires de la ville, l’un des plus chers de New York</a:t>
            </a:r>
          </a:p>
        </p:txBody>
      </p:sp>
      <p:grpSp>
        <p:nvGrpSpPr>
          <p:cNvPr id="11" name="Groupe 10"/>
          <p:cNvGrpSpPr/>
          <p:nvPr/>
        </p:nvGrpSpPr>
        <p:grpSpPr>
          <a:xfrm>
            <a:off x="357158" y="714356"/>
            <a:ext cx="3929090" cy="5572164"/>
            <a:chOff x="357158" y="928670"/>
            <a:chExt cx="3929090" cy="5572164"/>
          </a:xfrm>
          <a:effectLst/>
        </p:grpSpPr>
        <p:sp>
          <p:nvSpPr>
            <p:cNvPr id="12" name="Text Box 5"/>
            <p:cNvSpPr txBox="1">
              <a:spLocks noChangeArrowheads="1"/>
            </p:cNvSpPr>
            <p:nvPr/>
          </p:nvSpPr>
          <p:spPr bwMode="auto">
            <a:xfrm>
              <a:off x="357158" y="928670"/>
              <a:ext cx="3929090" cy="5572164"/>
            </a:xfrm>
            <a:prstGeom prst="rect">
              <a:avLst/>
            </a:prstGeom>
            <a:gradFill rotWithShape="0">
              <a:gsLst>
                <a:gs pos="0">
                  <a:srgbClr val="FFFFFF"/>
                </a:gs>
                <a:gs pos="100000">
                  <a:srgbClr val="FBD4B4"/>
                </a:gs>
              </a:gsLst>
              <a:lin ang="5400000" scaled="1"/>
            </a:gradFill>
            <a:ln w="12700">
              <a:solidFill>
                <a:schemeClr val="bg2">
                  <a:lumMod val="10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sng" strike="noStrike" cap="none" normalizeH="0" baseline="0" dirty="0" smtClean="0">
                  <a:ln>
                    <a:noFill/>
                  </a:ln>
                  <a:solidFill>
                    <a:schemeClr val="tx1">
                      <a:lumMod val="50000"/>
                    </a:schemeClr>
                  </a:solidFill>
                  <a:effectLst/>
                  <a:latin typeface="Tw Cen MT" pitchFamily="34" charset="0"/>
                  <a:cs typeface="Arial" pitchFamily="34" charset="0"/>
                </a:rPr>
                <a:t>Document 2 : témoignage du réalisateur,</a:t>
              </a:r>
              <a:r>
                <a:rPr kumimoji="0" lang="fr-FR" sz="1400" b="1" i="0" u="sng" strike="noStrike" cap="none" normalizeH="0" baseline="0" noProof="1" smtClean="0">
                  <a:ln>
                    <a:noFill/>
                  </a:ln>
                  <a:solidFill>
                    <a:schemeClr val="tx1">
                      <a:lumMod val="50000"/>
                    </a:schemeClr>
                  </a:solidFill>
                  <a:effectLst/>
                  <a:latin typeface="Calibri" pitchFamily="34" charset="0"/>
                  <a:cs typeface="Arial" pitchFamily="34" charset="0"/>
                </a:rPr>
                <a:t> </a:t>
              </a:r>
              <a:r>
                <a:rPr kumimoji="0" lang="fr-FR" sz="1400" b="1" i="0" u="sng" strike="noStrike" cap="none" normalizeH="0" baseline="0" dirty="0" smtClean="0">
                  <a:ln>
                    <a:noFill/>
                  </a:ln>
                  <a:solidFill>
                    <a:schemeClr val="tx1">
                      <a:lumMod val="50000"/>
                    </a:schemeClr>
                  </a:solidFill>
                  <a:effectLst/>
                  <a:latin typeface="Tw Cen MT" pitchFamily="34" charset="0"/>
                  <a:cs typeface="Arial" pitchFamily="34" charset="0"/>
                </a:rPr>
                <a:t>Martin Scorsese </a:t>
              </a:r>
            </a:p>
            <a:p>
              <a:pPr marL="0" marR="0" lvl="0" indent="0" algn="ctr" defTabSz="914400" rtl="0" eaLnBrk="1" fontAlgn="base" latinLnBrk="0" hangingPunct="1">
                <a:lnSpc>
                  <a:spcPct val="100000"/>
                </a:lnSpc>
                <a:spcBef>
                  <a:spcPct val="0"/>
                </a:spcBef>
                <a:spcAft>
                  <a:spcPts val="1000"/>
                </a:spcAft>
                <a:buClrTx/>
                <a:buSzTx/>
                <a:buFontTx/>
                <a:buNone/>
                <a:tabLst/>
              </a:pPr>
              <a:endParaRPr lang="fr-FR" sz="1400" b="1" u="sng" dirty="0" smtClean="0">
                <a:solidFill>
                  <a:schemeClr val="tx1">
                    <a:lumMod val="50000"/>
                  </a:schemeClr>
                </a:solidFill>
                <a:latin typeface="Tw Cen MT"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sng" strike="noStrike" cap="none" normalizeH="0" baseline="0" dirty="0" smtClean="0">
                <a:ln>
                  <a:noFill/>
                </a:ln>
                <a:solidFill>
                  <a:schemeClr val="tx1">
                    <a:lumMod val="50000"/>
                  </a:schemeClr>
                </a:solidFill>
                <a:effectLst/>
                <a:latin typeface="Tw Cen MT"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sng" strike="noStrike" cap="none" normalizeH="0" baseline="0" dirty="0" smtClean="0">
                <a:ln>
                  <a:noFill/>
                </a:ln>
                <a:solidFill>
                  <a:schemeClr val="tx1">
                    <a:lumMod val="50000"/>
                  </a:schemeClr>
                </a:solidFill>
                <a:effectLst/>
                <a:latin typeface="Tw Cen MT"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none" strike="noStrike" cap="none" normalizeH="0" baseline="0" dirty="0" smtClean="0">
                <a:ln>
                  <a:noFill/>
                </a:ln>
                <a:solidFill>
                  <a:schemeClr val="tx1">
                    <a:lumMod val="50000"/>
                  </a:schemeClr>
                </a:solidFill>
                <a:effectLst/>
                <a:latin typeface="Batang" pitchFamily="18" charset="-127"/>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400" b="1" i="0" u="none" strike="noStrike" cap="none" normalizeH="0" baseline="0" dirty="0" smtClean="0">
                <a:ln>
                  <a:noFill/>
                </a:ln>
                <a:solidFill>
                  <a:schemeClr val="tx1">
                    <a:lumMod val="50000"/>
                  </a:schemeClr>
                </a:solidFill>
                <a:effectLst/>
                <a:latin typeface="Batang" pitchFamily="18" charset="-127"/>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1" u="none" strike="noStrike" cap="none" normalizeH="0" baseline="0" dirty="0" smtClean="0">
                  <a:ln>
                    <a:noFill/>
                  </a:ln>
                  <a:solidFill>
                    <a:schemeClr val="tx1">
                      <a:lumMod val="50000"/>
                    </a:schemeClr>
                  </a:solidFill>
                  <a:effectLst/>
                  <a:latin typeface="Tw Cen MT" pitchFamily="34" charset="0"/>
                  <a:cs typeface="Arial" pitchFamily="34" charset="0"/>
                </a:rPr>
                <a:t>Leonardo Di </a:t>
              </a:r>
              <a:r>
                <a:rPr kumimoji="0" lang="fr-FR" sz="1400" b="1" i="1" u="none" strike="noStrike" cap="none" normalizeH="0" baseline="0" dirty="0" err="1" smtClean="0">
                  <a:ln>
                    <a:noFill/>
                  </a:ln>
                  <a:solidFill>
                    <a:schemeClr val="tx1">
                      <a:lumMod val="50000"/>
                    </a:schemeClr>
                  </a:solidFill>
                  <a:effectLst/>
                  <a:latin typeface="Tw Cen MT" pitchFamily="34" charset="0"/>
                  <a:cs typeface="Arial" pitchFamily="34" charset="0"/>
                </a:rPr>
                <a:t>Caprio</a:t>
              </a:r>
              <a:r>
                <a:rPr kumimoji="0" lang="fr-FR" sz="1400" b="1" i="1" u="none" strike="noStrike" cap="none" normalizeH="0" baseline="0" dirty="0" smtClean="0">
                  <a:ln>
                    <a:noFill/>
                  </a:ln>
                  <a:solidFill>
                    <a:schemeClr val="tx1">
                      <a:lumMod val="50000"/>
                    </a:schemeClr>
                  </a:solidFill>
                  <a:effectLst/>
                  <a:latin typeface="Tw Cen MT" pitchFamily="34" charset="0"/>
                  <a:cs typeface="Arial" pitchFamily="34" charset="0"/>
                </a:rPr>
                <a:t> (Amsterdam Vallon) avec Martin Scorsese sur le tournage de Gangs of New York</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 La première population immigrante importante est venue d'Irlande pendant la "famine des pommes de terre" des années 1840 jusqu'aux années 1870. Au plus fort de cette période, plus de 15 000 immigrants débarquaient par semaine dans le port de New York. Ils n'avaient pas de travail, pas d'argent, et parlaient le plus souvent uniquement le gaélique.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lumMod val="50000"/>
                    </a:schemeClr>
                  </a:solidFill>
                  <a:effectLst/>
                  <a:latin typeface="Tw Cen MT" pitchFamily="34" charset="0"/>
                  <a:cs typeface="Arial" pitchFamily="34" charset="0"/>
                </a:rPr>
                <a:t>Les Natifs étaient de souche anglaise, hollandaise ou galloise, mais ils haïssaient les immigrants parce qu'eux avaient le sentiment d'être les vrais Américains ».</a:t>
              </a:r>
              <a:endParaRPr kumimoji="0" lang="fr-FR" sz="1400" b="1" i="0" u="none" strike="noStrike" cap="none" normalizeH="0" baseline="0" dirty="0" smtClean="0">
                <a:ln>
                  <a:noFill/>
                </a:ln>
                <a:solidFill>
                  <a:schemeClr val="tx1">
                    <a:lumMod val="50000"/>
                  </a:schemeClr>
                </a:solidFill>
                <a:effectLst/>
                <a:latin typeface="Arial" pitchFamily="34" charset="0"/>
                <a:cs typeface="Arial" pitchFamily="34" charset="0"/>
              </a:endParaRPr>
            </a:p>
          </p:txBody>
        </p:sp>
        <p:pic>
          <p:nvPicPr>
            <p:cNvPr id="13" name="Image 1" descr="http://image.toutlecine.com/photos/g/a/n/gangs-of-new-york-tou-13-g.jpg"/>
            <p:cNvPicPr>
              <a:picLocks noChangeAspect="1" noChangeArrowheads="1"/>
            </p:cNvPicPr>
            <p:nvPr/>
          </p:nvPicPr>
          <p:blipFill>
            <a:blip r:embed="rId3" cstate="print">
              <a:lum contrast="-10000"/>
            </a:blip>
            <a:srcRect/>
            <a:stretch>
              <a:fillRect/>
            </a:stretch>
          </p:blipFill>
          <p:spPr bwMode="auto">
            <a:xfrm>
              <a:off x="676270" y="1214422"/>
              <a:ext cx="3181350" cy="2038350"/>
            </a:xfrm>
            <a:prstGeom prst="rect">
              <a:avLst/>
            </a:prstGeom>
            <a:ln>
              <a:solidFill>
                <a:schemeClr val="bg2">
                  <a:lumMod val="10000"/>
                </a:schemeClr>
              </a:solidFill>
            </a:ln>
            <a:effectLst>
              <a:outerShdw blurRad="292100" dist="139700" dir="2700000" algn="tl" rotWithShape="0">
                <a:srgbClr val="333333">
                  <a:alpha val="65000"/>
                </a:srgbClr>
              </a:outerShdw>
            </a:effectLst>
          </p:spPr>
        </p:pic>
      </p:grpSp>
      <p:sp>
        <p:nvSpPr>
          <p:cNvPr id="17" name="ZoneTexte 16"/>
          <p:cNvSpPr txBox="1"/>
          <p:nvPr/>
        </p:nvSpPr>
        <p:spPr>
          <a:xfrm>
            <a:off x="0" y="15588"/>
            <a:ext cx="9144000" cy="584775"/>
          </a:xfrm>
          <a:prstGeom prst="rect">
            <a:avLst/>
          </a:prstGeom>
          <a:noFill/>
        </p:spPr>
        <p:txBody>
          <a:bodyPr wrap="square" rtlCol="0">
            <a:spAutoFit/>
          </a:bodyPr>
          <a:lstStyle/>
          <a:p>
            <a:pPr algn="ct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Un exemple de correction</a:t>
            </a:r>
            <a:endParaRPr lang="fr-FR" sz="32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47108"/>
                                        </p:tgtEl>
                                        <p:attrNameLst>
                                          <p:attrName>style.visibility</p:attrName>
                                        </p:attrNameLst>
                                      </p:cBhvr>
                                      <p:to>
                                        <p:strVal val="visible"/>
                                      </p:to>
                                    </p:set>
                                    <p:anim calcmode="lin" valueType="num">
                                      <p:cBhvr>
                                        <p:cTn id="16" dur="1000" fill="hold"/>
                                        <p:tgtEl>
                                          <p:spTgt spid="47108"/>
                                        </p:tgtEl>
                                        <p:attrNameLst>
                                          <p:attrName>ppt_w</p:attrName>
                                        </p:attrNameLst>
                                      </p:cBhvr>
                                      <p:tavLst>
                                        <p:tav tm="0">
                                          <p:val>
                                            <p:fltVal val="0"/>
                                          </p:val>
                                        </p:tav>
                                        <p:tav tm="100000">
                                          <p:val>
                                            <p:strVal val="#ppt_w"/>
                                          </p:val>
                                        </p:tav>
                                      </p:tavLst>
                                    </p:anim>
                                    <p:anim calcmode="lin" valueType="num">
                                      <p:cBhvr>
                                        <p:cTn id="17" dur="1000" fill="hold"/>
                                        <p:tgtEl>
                                          <p:spTgt spid="47108"/>
                                        </p:tgtEl>
                                        <p:attrNameLst>
                                          <p:attrName>ppt_h</p:attrName>
                                        </p:attrNameLst>
                                      </p:cBhvr>
                                      <p:tavLst>
                                        <p:tav tm="0">
                                          <p:val>
                                            <p:fltVal val="0"/>
                                          </p:val>
                                        </p:tav>
                                        <p:tav tm="100000">
                                          <p:val>
                                            <p:strVal val="#ppt_h"/>
                                          </p:val>
                                        </p:tav>
                                      </p:tavLst>
                                    </p:anim>
                                    <p:anim calcmode="lin" valueType="num">
                                      <p:cBhvr>
                                        <p:cTn id="18" dur="1000" fill="hold"/>
                                        <p:tgtEl>
                                          <p:spTgt spid="47108"/>
                                        </p:tgtEl>
                                        <p:attrNameLst>
                                          <p:attrName>style.rotation</p:attrName>
                                        </p:attrNameLst>
                                      </p:cBhvr>
                                      <p:tavLst>
                                        <p:tav tm="0">
                                          <p:val>
                                            <p:fltVal val="90"/>
                                          </p:val>
                                        </p:tav>
                                        <p:tav tm="100000">
                                          <p:val>
                                            <p:fltVal val="0"/>
                                          </p:val>
                                        </p:tav>
                                      </p:tavLst>
                                    </p:anim>
                                    <p:animEffect transition="in" filter="fade">
                                      <p:cBhvr>
                                        <p:cTn id="19" dur="1000"/>
                                        <p:tgtEl>
                                          <p:spTgt spid="47108"/>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grpId="1" nodeType="clickEffect">
                                  <p:stCondLst>
                                    <p:cond delay="0"/>
                                  </p:stCondLst>
                                  <p:childTnLst>
                                    <p:anim calcmode="lin" valueType="num">
                                      <p:cBhvr>
                                        <p:cTn id="29" dur="1000"/>
                                        <p:tgtEl>
                                          <p:spTgt spid="47108"/>
                                        </p:tgtEl>
                                        <p:attrNameLst>
                                          <p:attrName>ppt_w</p:attrName>
                                        </p:attrNameLst>
                                      </p:cBhvr>
                                      <p:tavLst>
                                        <p:tav tm="0">
                                          <p:val>
                                            <p:strVal val="ppt_w"/>
                                          </p:val>
                                        </p:tav>
                                        <p:tav tm="100000">
                                          <p:val>
                                            <p:strVal val="ppt_w*0.70"/>
                                          </p:val>
                                        </p:tav>
                                      </p:tavLst>
                                    </p:anim>
                                    <p:anim calcmode="lin" valueType="num">
                                      <p:cBhvr>
                                        <p:cTn id="30" dur="1000"/>
                                        <p:tgtEl>
                                          <p:spTgt spid="47108"/>
                                        </p:tgtEl>
                                        <p:attrNameLst>
                                          <p:attrName>ppt_h</p:attrName>
                                        </p:attrNameLst>
                                      </p:cBhvr>
                                      <p:tavLst>
                                        <p:tav tm="0">
                                          <p:val>
                                            <p:strVal val="ppt_h"/>
                                          </p:val>
                                        </p:tav>
                                        <p:tav tm="100000">
                                          <p:val>
                                            <p:strVal val="ppt_h"/>
                                          </p:val>
                                        </p:tav>
                                      </p:tavLst>
                                    </p:anim>
                                    <p:animEffect transition="out" filter="fade">
                                      <p:cBhvr>
                                        <p:cTn id="31" dur="1000"/>
                                        <p:tgtEl>
                                          <p:spTgt spid="47108"/>
                                        </p:tgtEl>
                                      </p:cBhvr>
                                    </p:animEffect>
                                    <p:set>
                                      <p:cBhvr>
                                        <p:cTn id="32" dur="1" fill="hold">
                                          <p:stCondLst>
                                            <p:cond delay="999"/>
                                          </p:stCondLst>
                                        </p:cTn>
                                        <p:tgtEl>
                                          <p:spTgt spid="4710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grpId="1" nodeType="clickEffect">
                                  <p:stCondLst>
                                    <p:cond delay="0"/>
                                  </p:stCondLst>
                                  <p:childTnLst>
                                    <p:anim calcmode="lin" valueType="num">
                                      <p:cBhvr>
                                        <p:cTn id="44" dur="1000"/>
                                        <p:tgtEl>
                                          <p:spTgt spid="6"/>
                                        </p:tgtEl>
                                        <p:attrNameLst>
                                          <p:attrName>ppt_w</p:attrName>
                                        </p:attrNameLst>
                                      </p:cBhvr>
                                      <p:tavLst>
                                        <p:tav tm="0">
                                          <p:val>
                                            <p:strVal val="ppt_w"/>
                                          </p:val>
                                        </p:tav>
                                        <p:tav tm="100000">
                                          <p:val>
                                            <p:strVal val="ppt_w*0.70"/>
                                          </p:val>
                                        </p:tav>
                                      </p:tavLst>
                                    </p:anim>
                                    <p:anim calcmode="lin" valueType="num">
                                      <p:cBhvr>
                                        <p:cTn id="45" dur="1000"/>
                                        <p:tgtEl>
                                          <p:spTgt spid="6"/>
                                        </p:tgtEl>
                                        <p:attrNameLst>
                                          <p:attrName>ppt_h</p:attrName>
                                        </p:attrNameLst>
                                      </p:cBhvr>
                                      <p:tavLst>
                                        <p:tav tm="0">
                                          <p:val>
                                            <p:strVal val="ppt_h"/>
                                          </p:val>
                                        </p:tav>
                                        <p:tav tm="100000">
                                          <p:val>
                                            <p:strVal val="ppt_h"/>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par>
                          <p:cTn id="48" fill="hold">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xit" presetSubtype="0" fill="hold" nodeType="clickEffect">
                                  <p:stCondLst>
                                    <p:cond delay="0"/>
                                  </p:stCondLst>
                                  <p:iterate type="lt">
                                    <p:tmPct val="0"/>
                                  </p:iterate>
                                  <p:childTnLst>
                                    <p:anim calcmode="lin" valueType="num">
                                      <p:cBhvr>
                                        <p:cTn id="57" dur="1000"/>
                                        <p:tgtEl>
                                          <p:spTgt spid="11"/>
                                        </p:tgtEl>
                                        <p:attrNameLst>
                                          <p:attrName>ppt_w</p:attrName>
                                        </p:attrNameLst>
                                      </p:cBhvr>
                                      <p:tavLst>
                                        <p:tav tm="0">
                                          <p:val>
                                            <p:strVal val="ppt_w"/>
                                          </p:val>
                                        </p:tav>
                                        <p:tav tm="100000">
                                          <p:val>
                                            <p:strVal val="ppt_w*0.70"/>
                                          </p:val>
                                        </p:tav>
                                      </p:tavLst>
                                    </p:anim>
                                    <p:anim calcmode="lin" valueType="num">
                                      <p:cBhvr>
                                        <p:cTn id="58" dur="1000"/>
                                        <p:tgtEl>
                                          <p:spTgt spid="11"/>
                                        </p:tgtEl>
                                        <p:attrNameLst>
                                          <p:attrName>ppt_h</p:attrName>
                                        </p:attrNameLst>
                                      </p:cBhvr>
                                      <p:tavLst>
                                        <p:tav tm="0">
                                          <p:val>
                                            <p:strVal val="ppt_h"/>
                                          </p:val>
                                        </p:tav>
                                        <p:tav tm="100000">
                                          <p:val>
                                            <p:strVal val="ppt_h"/>
                                          </p:val>
                                        </p:tav>
                                      </p:tavLst>
                                    </p:anim>
                                    <p:animEffect transition="out" filter="fade">
                                      <p:cBhvr>
                                        <p:cTn id="59" dur="1000"/>
                                        <p:tgtEl>
                                          <p:spTgt spid="11"/>
                                        </p:tgtEl>
                                      </p:cBhvr>
                                    </p:animEffect>
                                    <p:set>
                                      <p:cBhvr>
                                        <p:cTn id="60" dur="1" fill="hold">
                                          <p:stCondLst>
                                            <p:cond delay="9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fltVal val="0"/>
                                          </p:val>
                                        </p:tav>
                                        <p:tav tm="100000">
                                          <p:val>
                                            <p:strVal val="#ppt_w"/>
                                          </p:val>
                                        </p:tav>
                                      </p:tavLst>
                                    </p:anim>
                                    <p:anim calcmode="lin" valueType="num">
                                      <p:cBhvr>
                                        <p:cTn id="66" dur="1000" fill="hold"/>
                                        <p:tgtEl>
                                          <p:spTgt spid="15"/>
                                        </p:tgtEl>
                                        <p:attrNameLst>
                                          <p:attrName>ppt_h</p:attrName>
                                        </p:attrNameLst>
                                      </p:cBhvr>
                                      <p:tavLst>
                                        <p:tav tm="0">
                                          <p:val>
                                            <p:fltVal val="0"/>
                                          </p:val>
                                        </p:tav>
                                        <p:tav tm="100000">
                                          <p:val>
                                            <p:strVal val="#ppt_h"/>
                                          </p:val>
                                        </p:tav>
                                      </p:tavLst>
                                    </p:anim>
                                    <p:anim calcmode="lin" valueType="num">
                                      <p:cBhvr>
                                        <p:cTn id="67" dur="1000" fill="hold"/>
                                        <p:tgtEl>
                                          <p:spTgt spid="15"/>
                                        </p:tgtEl>
                                        <p:attrNameLst>
                                          <p:attrName>style.rotation</p:attrName>
                                        </p:attrNameLst>
                                      </p:cBhvr>
                                      <p:tavLst>
                                        <p:tav tm="0">
                                          <p:val>
                                            <p:fltVal val="90"/>
                                          </p:val>
                                        </p:tav>
                                        <p:tav tm="100000">
                                          <p:val>
                                            <p:fltVal val="0"/>
                                          </p:val>
                                        </p:tav>
                                      </p:tavLst>
                                    </p:anim>
                                    <p:animEffect transition="in" filter="fade">
                                      <p:cBhvr>
                                        <p:cTn id="68" dur="1000"/>
                                        <p:tgtEl>
                                          <p:spTgt spid="15"/>
                                        </p:tgtEl>
                                      </p:cBhvr>
                                    </p:animEffect>
                                  </p:childTnLst>
                                </p:cTn>
                              </p:par>
                            </p:childTnLst>
                          </p:cTn>
                        </p:par>
                        <p:par>
                          <p:cTn id="69" fill="hold">
                            <p:stCondLst>
                              <p:cond delay="1000"/>
                            </p:stCondLst>
                            <p:childTnLst>
                              <p:par>
                                <p:cTn id="70" presetID="55" presetClass="exit" presetSubtype="0" fill="hold" grpId="2" nodeType="afterEffect">
                                  <p:stCondLst>
                                    <p:cond delay="0"/>
                                  </p:stCondLst>
                                  <p:childTnLst>
                                    <p:anim calcmode="lin" valueType="num">
                                      <p:cBhvr>
                                        <p:cTn id="71" dur="1000"/>
                                        <p:tgtEl>
                                          <p:spTgt spid="14"/>
                                        </p:tgtEl>
                                        <p:attrNameLst>
                                          <p:attrName>ppt_w</p:attrName>
                                        </p:attrNameLst>
                                      </p:cBhvr>
                                      <p:tavLst>
                                        <p:tav tm="0">
                                          <p:val>
                                            <p:strVal val="ppt_w"/>
                                          </p:val>
                                        </p:tav>
                                        <p:tav tm="100000">
                                          <p:val>
                                            <p:strVal val="ppt_w*0.70"/>
                                          </p:val>
                                        </p:tav>
                                      </p:tavLst>
                                    </p:anim>
                                    <p:anim calcmode="lin" valueType="num">
                                      <p:cBhvr>
                                        <p:cTn id="72" dur="1000"/>
                                        <p:tgtEl>
                                          <p:spTgt spid="14"/>
                                        </p:tgtEl>
                                        <p:attrNameLst>
                                          <p:attrName>ppt_h</p:attrName>
                                        </p:attrNameLst>
                                      </p:cBhvr>
                                      <p:tavLst>
                                        <p:tav tm="0">
                                          <p:val>
                                            <p:strVal val="ppt_h"/>
                                          </p:val>
                                        </p:tav>
                                        <p:tav tm="100000">
                                          <p:val>
                                            <p:strVal val="ppt_h"/>
                                          </p:val>
                                        </p:tav>
                                      </p:tavLst>
                                    </p:anim>
                                    <p:animEffect transition="out" filter="fade">
                                      <p:cBhvr>
                                        <p:cTn id="73" dur="1000"/>
                                        <p:tgtEl>
                                          <p:spTgt spid="14"/>
                                        </p:tgtEl>
                                      </p:cBhvr>
                                    </p:animEffect>
                                    <p:set>
                                      <p:cBhvr>
                                        <p:cTn id="74" dur="1" fill="hold">
                                          <p:stCondLst>
                                            <p:cond delay="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2" animBg="1"/>
      <p:bldP spid="6" grpId="0" animBg="1"/>
      <p:bldP spid="6" grpId="1" animBg="1"/>
      <p:bldP spid="47108" grpId="0" animBg="1"/>
      <p:bldP spid="47108" grpId="1" animBg="1"/>
      <p:bldP spid="15" grpId="0"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86414" y="214290"/>
            <a:ext cx="3357586" cy="707886"/>
          </a:xfrm>
          <a:prstGeom prst="rect">
            <a:avLst/>
          </a:prstGeom>
          <a:noFill/>
        </p:spPr>
        <p:txBody>
          <a:bodyPr wrap="square" rtlCol="0">
            <a:spAutoFit/>
          </a:bodyPr>
          <a:lstStyle/>
          <a:p>
            <a:pPr algn="ctr"/>
            <a:r>
              <a:rPr lang="fr-FR" sz="40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Ressources</a:t>
            </a:r>
            <a:endParaRPr lang="fr-FR" sz="40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endParaRPr>
          </a:p>
        </p:txBody>
      </p:sp>
      <p:sp>
        <p:nvSpPr>
          <p:cNvPr id="3" name="Rectangle 2"/>
          <p:cNvSpPr/>
          <p:nvPr/>
        </p:nvSpPr>
        <p:spPr>
          <a:xfrm>
            <a:off x="1985298" y="1387508"/>
            <a:ext cx="5173404" cy="3970318"/>
          </a:xfrm>
          <a:prstGeom prst="rect">
            <a:avLst/>
          </a:prstGeom>
          <a:solidFill>
            <a:schemeClr val="bg1">
              <a:alpha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endParaRPr lang="fr-FR" u="sng" dirty="0" smtClean="0">
              <a:solidFill>
                <a:schemeClr val="bg1">
                  <a:lumMod val="10000"/>
                </a:schemeClr>
              </a:solidFill>
              <a:effectLst>
                <a:outerShdw blurRad="38100" dist="38100" dir="2700000" algn="tl">
                  <a:srgbClr val="000000">
                    <a:alpha val="43137"/>
                  </a:srgbClr>
                </a:outerShdw>
              </a:effectLst>
              <a:latin typeface="Tw Cen MT" pitchFamily="34" charset="0"/>
            </a:endParaRPr>
          </a:p>
          <a:p>
            <a:r>
              <a:rPr lang="fr-FR" u="sng" dirty="0" smtClean="0">
                <a:solidFill>
                  <a:schemeClr val="bg1">
                    <a:lumMod val="10000"/>
                  </a:schemeClr>
                </a:solidFill>
                <a:effectLst>
                  <a:outerShdw blurRad="38100" dist="38100" dir="2700000" algn="tl">
                    <a:srgbClr val="000000">
                      <a:alpha val="43137"/>
                    </a:srgbClr>
                  </a:outerShdw>
                </a:effectLst>
                <a:latin typeface="Tw Cen MT" pitchFamily="34" charset="0"/>
              </a:rPr>
              <a:t>Frise chronologique : </a:t>
            </a:r>
          </a:p>
          <a:p>
            <a:r>
              <a:rPr lang="fr-FR" dirty="0" smtClean="0">
                <a:solidFill>
                  <a:schemeClr val="bg1">
                    <a:lumMod val="10000"/>
                  </a:schemeClr>
                </a:solidFill>
                <a:latin typeface="Tw Cen MT" pitchFamily="34" charset="0"/>
              </a:rPr>
              <a:t>http://www.2e.histprof.magnard.fr/sommaire/799</a:t>
            </a:r>
          </a:p>
          <a:p>
            <a:endParaRPr lang="fr-FR" dirty="0" smtClean="0">
              <a:solidFill>
                <a:schemeClr val="bg1">
                  <a:lumMod val="10000"/>
                </a:schemeClr>
              </a:solidFill>
              <a:latin typeface="Tw Cen MT" pitchFamily="34" charset="0"/>
            </a:endParaRPr>
          </a:p>
          <a:p>
            <a:r>
              <a:rPr lang="fr-FR" u="sng" dirty="0" smtClean="0">
                <a:solidFill>
                  <a:schemeClr val="bg1">
                    <a:lumMod val="10000"/>
                  </a:schemeClr>
                </a:solidFill>
                <a:effectLst>
                  <a:outerShdw blurRad="38100" dist="38100" dir="2700000" algn="tl">
                    <a:srgbClr val="000000">
                      <a:alpha val="43137"/>
                    </a:srgbClr>
                  </a:outerShdw>
                </a:effectLst>
                <a:latin typeface="Tw Cen MT" pitchFamily="34" charset="0"/>
              </a:rPr>
              <a:t>Textes sur la période moyenâgeuse :</a:t>
            </a:r>
          </a:p>
          <a:p>
            <a:r>
              <a:rPr lang="fr-FR" dirty="0" smtClean="0">
                <a:solidFill>
                  <a:schemeClr val="bg1">
                    <a:lumMod val="10000"/>
                  </a:schemeClr>
                </a:solidFill>
                <a:latin typeface="Tw Cen MT" pitchFamily="34" charset="0"/>
              </a:rPr>
              <a:t>http://icp.ge.ch/po/cliotexte/</a:t>
            </a:r>
          </a:p>
          <a:p>
            <a:endParaRPr lang="fr-FR" dirty="0" smtClean="0">
              <a:solidFill>
                <a:schemeClr val="bg1">
                  <a:lumMod val="10000"/>
                </a:schemeClr>
              </a:solidFill>
              <a:latin typeface="Tw Cen MT" pitchFamily="34" charset="0"/>
            </a:endParaRPr>
          </a:p>
          <a:p>
            <a:r>
              <a:rPr lang="fr-FR" u="sng" dirty="0" smtClean="0">
                <a:solidFill>
                  <a:schemeClr val="bg1">
                    <a:lumMod val="10000"/>
                  </a:schemeClr>
                </a:solidFill>
                <a:effectLst>
                  <a:outerShdw blurRad="38100" dist="38100" dir="2700000" algn="tl">
                    <a:srgbClr val="000000">
                      <a:alpha val="43137"/>
                    </a:srgbClr>
                  </a:outerShdw>
                </a:effectLst>
                <a:latin typeface="Tw Cen MT" pitchFamily="34" charset="0"/>
              </a:rPr>
              <a:t>Expliquer la transition démographique :</a:t>
            </a:r>
          </a:p>
          <a:p>
            <a:r>
              <a:rPr lang="fr-FR" dirty="0" smtClean="0">
                <a:solidFill>
                  <a:schemeClr val="bg1">
                    <a:lumMod val="10000"/>
                  </a:schemeClr>
                </a:solidFill>
                <a:latin typeface="Tw Cen MT" pitchFamily="34" charset="0"/>
              </a:rPr>
              <a:t>http://cartographie.sciences-po.fr</a:t>
            </a:r>
          </a:p>
          <a:p>
            <a:endParaRPr lang="fr-FR" dirty="0" smtClean="0">
              <a:solidFill>
                <a:schemeClr val="bg1">
                  <a:lumMod val="10000"/>
                </a:schemeClr>
              </a:solidFill>
              <a:latin typeface="Tw Cen MT" pitchFamily="34" charset="0"/>
            </a:endParaRPr>
          </a:p>
          <a:p>
            <a:r>
              <a:rPr lang="fr-FR" u="sng" dirty="0" smtClean="0">
                <a:solidFill>
                  <a:schemeClr val="bg1">
                    <a:lumMod val="10000"/>
                  </a:schemeClr>
                </a:solidFill>
                <a:effectLst>
                  <a:outerShdw blurRad="38100" dist="38100" dir="2700000" algn="tl">
                    <a:srgbClr val="000000">
                      <a:alpha val="43137"/>
                    </a:srgbClr>
                  </a:outerShdw>
                </a:effectLst>
                <a:latin typeface="Tw Cen MT" pitchFamily="34" charset="0"/>
              </a:rPr>
              <a:t>Etudier un extrait de film en histoire géo :</a:t>
            </a:r>
          </a:p>
          <a:p>
            <a:r>
              <a:rPr lang="fr-FR" dirty="0" smtClean="0">
                <a:solidFill>
                  <a:schemeClr val="bg1">
                    <a:lumMod val="10000"/>
                  </a:schemeClr>
                </a:solidFill>
                <a:latin typeface="Tw Cen MT" pitchFamily="34" charset="0"/>
              </a:rPr>
              <a:t>http://cinehig.clionautes.org/</a:t>
            </a:r>
          </a:p>
          <a:p>
            <a:endParaRPr lang="fr-FR" dirty="0" smtClean="0">
              <a:solidFill>
                <a:schemeClr val="bg1">
                  <a:lumMod val="10000"/>
                </a:schemeClr>
              </a:solidFill>
              <a:latin typeface="Tw Cen MT" pitchFamily="34" charset="0"/>
            </a:endParaRPr>
          </a:p>
          <a:p>
            <a:endParaRPr lang="fr-FR" dirty="0">
              <a:solidFill>
                <a:schemeClr val="bg1">
                  <a:lumMod val="10000"/>
                </a:schemeClr>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94"/>
          <p:cNvGrpSpPr/>
          <p:nvPr/>
        </p:nvGrpSpPr>
        <p:grpSpPr>
          <a:xfrm>
            <a:off x="285736" y="642918"/>
            <a:ext cx="8572528" cy="3706824"/>
            <a:chOff x="285720" y="857232"/>
            <a:chExt cx="8572528" cy="3706824"/>
          </a:xfrm>
        </p:grpSpPr>
        <p:grpSp>
          <p:nvGrpSpPr>
            <p:cNvPr id="3" name="Groupe 79"/>
            <p:cNvGrpSpPr/>
            <p:nvPr/>
          </p:nvGrpSpPr>
          <p:grpSpPr>
            <a:xfrm>
              <a:off x="285720" y="857232"/>
              <a:ext cx="8572528" cy="3706824"/>
              <a:chOff x="285720" y="1643050"/>
              <a:chExt cx="8572528" cy="3706824"/>
            </a:xfrm>
          </p:grpSpPr>
          <p:pic>
            <p:nvPicPr>
              <p:cNvPr id="6" name="Picture 157"/>
              <p:cNvPicPr>
                <a:picLocks noChangeAspect="1" noChangeArrowheads="1"/>
              </p:cNvPicPr>
              <p:nvPr/>
            </p:nvPicPr>
            <p:blipFill>
              <a:blip r:embed="rId3" cstate="print"/>
              <a:srcRect l="10008" t="32927" r="10864" b="22369"/>
              <a:stretch>
                <a:fillRect/>
              </a:stretch>
            </p:blipFill>
            <p:spPr bwMode="auto">
              <a:xfrm>
                <a:off x="285720" y="1643050"/>
                <a:ext cx="8572528" cy="3706824"/>
              </a:xfrm>
              <a:prstGeom prst="rect">
                <a:avLst/>
              </a:prstGeom>
              <a:noFill/>
              <a:ln w="9525">
                <a:solidFill>
                  <a:schemeClr val="bg1">
                    <a:lumMod val="25000"/>
                  </a:schemeClr>
                </a:solidFill>
                <a:miter lim="800000"/>
                <a:headEnd/>
                <a:tailEnd/>
              </a:ln>
              <a:effectLst/>
            </p:spPr>
          </p:pic>
          <p:grpSp>
            <p:nvGrpSpPr>
              <p:cNvPr id="5" name="Group 170"/>
              <p:cNvGrpSpPr>
                <a:grpSpLocks/>
              </p:cNvGrpSpPr>
              <p:nvPr/>
            </p:nvGrpSpPr>
            <p:grpSpPr bwMode="auto">
              <a:xfrm>
                <a:off x="410608" y="2228650"/>
                <a:ext cx="7929588" cy="2587254"/>
                <a:chOff x="281" y="1288"/>
                <a:chExt cx="5177" cy="1810"/>
              </a:xfrm>
            </p:grpSpPr>
            <p:sp>
              <p:nvSpPr>
                <p:cNvPr id="70" name="Line 89"/>
                <p:cNvSpPr>
                  <a:spLocks noChangeShapeType="1"/>
                </p:cNvSpPr>
                <p:nvPr/>
              </p:nvSpPr>
              <p:spPr bwMode="auto">
                <a:xfrm>
                  <a:off x="281" y="3046"/>
                  <a:ext cx="1342" cy="52"/>
                </a:xfrm>
                <a:prstGeom prst="line">
                  <a:avLst/>
                </a:prstGeom>
                <a:noFill/>
                <a:ln w="28575">
                  <a:solidFill>
                    <a:srgbClr val="FF00FF"/>
                  </a:solidFill>
                  <a:round/>
                  <a:headEnd/>
                  <a:tailEnd/>
                </a:ln>
                <a:effectLst/>
              </p:spPr>
              <p:txBody>
                <a:bodyPr/>
                <a:lstStyle/>
                <a:p>
                  <a:endParaRPr lang="fr-FR"/>
                </a:p>
              </p:txBody>
            </p:sp>
            <p:sp>
              <p:nvSpPr>
                <p:cNvPr id="71" name="Line 92"/>
                <p:cNvSpPr>
                  <a:spLocks noChangeShapeType="1"/>
                </p:cNvSpPr>
                <p:nvPr/>
              </p:nvSpPr>
              <p:spPr bwMode="auto">
                <a:xfrm flipV="1">
                  <a:off x="1612" y="3004"/>
                  <a:ext cx="1378" cy="93"/>
                </a:xfrm>
                <a:prstGeom prst="line">
                  <a:avLst/>
                </a:prstGeom>
                <a:noFill/>
                <a:ln w="28575">
                  <a:solidFill>
                    <a:srgbClr val="FF00FF"/>
                  </a:solidFill>
                  <a:round/>
                  <a:headEnd/>
                  <a:tailEnd/>
                </a:ln>
                <a:effectLst/>
              </p:spPr>
              <p:txBody>
                <a:bodyPr/>
                <a:lstStyle/>
                <a:p>
                  <a:endParaRPr lang="fr-FR"/>
                </a:p>
              </p:txBody>
            </p:sp>
            <p:sp>
              <p:nvSpPr>
                <p:cNvPr id="72" name="Line 93"/>
                <p:cNvSpPr>
                  <a:spLocks noChangeShapeType="1"/>
                </p:cNvSpPr>
                <p:nvPr/>
              </p:nvSpPr>
              <p:spPr bwMode="auto">
                <a:xfrm flipV="1">
                  <a:off x="2994" y="2910"/>
                  <a:ext cx="420" cy="93"/>
                </a:xfrm>
                <a:prstGeom prst="line">
                  <a:avLst/>
                </a:prstGeom>
                <a:noFill/>
                <a:ln w="28575">
                  <a:solidFill>
                    <a:srgbClr val="FF00FF"/>
                  </a:solidFill>
                  <a:round/>
                  <a:headEnd/>
                  <a:tailEnd/>
                </a:ln>
                <a:effectLst/>
              </p:spPr>
              <p:txBody>
                <a:bodyPr/>
                <a:lstStyle/>
                <a:p>
                  <a:endParaRPr lang="fr-FR"/>
                </a:p>
              </p:txBody>
            </p:sp>
            <p:sp>
              <p:nvSpPr>
                <p:cNvPr id="73" name="Line 94"/>
                <p:cNvSpPr>
                  <a:spLocks noChangeShapeType="1"/>
                </p:cNvSpPr>
                <p:nvPr/>
              </p:nvSpPr>
              <p:spPr bwMode="auto">
                <a:xfrm flipV="1">
                  <a:off x="3415" y="2772"/>
                  <a:ext cx="401" cy="134"/>
                </a:xfrm>
                <a:prstGeom prst="line">
                  <a:avLst/>
                </a:prstGeom>
                <a:noFill/>
                <a:ln w="28575">
                  <a:solidFill>
                    <a:srgbClr val="FF00FF"/>
                  </a:solidFill>
                  <a:round/>
                  <a:headEnd/>
                  <a:tailEnd/>
                </a:ln>
                <a:effectLst/>
              </p:spPr>
              <p:txBody>
                <a:bodyPr/>
                <a:lstStyle/>
                <a:p>
                  <a:endParaRPr lang="fr-FR"/>
                </a:p>
              </p:txBody>
            </p:sp>
            <p:sp>
              <p:nvSpPr>
                <p:cNvPr id="74" name="Line 95"/>
                <p:cNvSpPr>
                  <a:spLocks noChangeShapeType="1"/>
                </p:cNvSpPr>
                <p:nvPr/>
              </p:nvSpPr>
              <p:spPr bwMode="auto">
                <a:xfrm>
                  <a:off x="3810" y="2777"/>
                  <a:ext cx="262" cy="76"/>
                </a:xfrm>
                <a:prstGeom prst="line">
                  <a:avLst/>
                </a:prstGeom>
                <a:noFill/>
                <a:ln w="28575">
                  <a:solidFill>
                    <a:srgbClr val="FF00FF"/>
                  </a:solidFill>
                  <a:round/>
                  <a:headEnd/>
                  <a:tailEnd/>
                </a:ln>
                <a:effectLst/>
              </p:spPr>
              <p:txBody>
                <a:bodyPr/>
                <a:lstStyle/>
                <a:p>
                  <a:endParaRPr lang="fr-FR"/>
                </a:p>
              </p:txBody>
            </p:sp>
            <p:sp>
              <p:nvSpPr>
                <p:cNvPr id="75" name="Line 96"/>
                <p:cNvSpPr>
                  <a:spLocks noChangeShapeType="1"/>
                </p:cNvSpPr>
                <p:nvPr/>
              </p:nvSpPr>
              <p:spPr bwMode="auto">
                <a:xfrm flipV="1">
                  <a:off x="4069" y="2726"/>
                  <a:ext cx="291" cy="134"/>
                </a:xfrm>
                <a:prstGeom prst="line">
                  <a:avLst/>
                </a:prstGeom>
                <a:noFill/>
                <a:ln w="28575">
                  <a:solidFill>
                    <a:srgbClr val="FF00FF"/>
                  </a:solidFill>
                  <a:round/>
                  <a:headEnd/>
                  <a:tailEnd/>
                </a:ln>
                <a:effectLst/>
              </p:spPr>
              <p:txBody>
                <a:bodyPr/>
                <a:lstStyle/>
                <a:p>
                  <a:endParaRPr lang="fr-FR"/>
                </a:p>
              </p:txBody>
            </p:sp>
            <p:sp>
              <p:nvSpPr>
                <p:cNvPr id="76" name="Line 97"/>
                <p:cNvSpPr>
                  <a:spLocks noChangeShapeType="1"/>
                </p:cNvSpPr>
                <p:nvPr/>
              </p:nvSpPr>
              <p:spPr bwMode="auto">
                <a:xfrm flipV="1">
                  <a:off x="4332" y="2400"/>
                  <a:ext cx="726" cy="337"/>
                </a:xfrm>
                <a:prstGeom prst="line">
                  <a:avLst/>
                </a:prstGeom>
                <a:noFill/>
                <a:ln w="28575">
                  <a:solidFill>
                    <a:srgbClr val="FF00FF"/>
                  </a:solidFill>
                  <a:round/>
                  <a:headEnd/>
                  <a:tailEnd/>
                </a:ln>
                <a:effectLst/>
              </p:spPr>
              <p:txBody>
                <a:bodyPr/>
                <a:lstStyle/>
                <a:p>
                  <a:endParaRPr lang="fr-FR"/>
                </a:p>
              </p:txBody>
            </p:sp>
            <p:sp>
              <p:nvSpPr>
                <p:cNvPr id="77" name="Line 98"/>
                <p:cNvSpPr>
                  <a:spLocks noChangeShapeType="1"/>
                </p:cNvSpPr>
                <p:nvPr/>
              </p:nvSpPr>
              <p:spPr bwMode="auto">
                <a:xfrm flipV="1">
                  <a:off x="5056" y="1989"/>
                  <a:ext cx="140" cy="418"/>
                </a:xfrm>
                <a:prstGeom prst="line">
                  <a:avLst/>
                </a:prstGeom>
                <a:noFill/>
                <a:ln w="28575">
                  <a:solidFill>
                    <a:srgbClr val="FF00FF"/>
                  </a:solidFill>
                  <a:round/>
                  <a:headEnd/>
                  <a:tailEnd/>
                </a:ln>
                <a:effectLst/>
              </p:spPr>
              <p:txBody>
                <a:bodyPr/>
                <a:lstStyle/>
                <a:p>
                  <a:endParaRPr lang="fr-FR"/>
                </a:p>
              </p:txBody>
            </p:sp>
            <p:sp>
              <p:nvSpPr>
                <p:cNvPr id="78" name="Line 99"/>
                <p:cNvSpPr>
                  <a:spLocks noChangeShapeType="1"/>
                </p:cNvSpPr>
                <p:nvPr/>
              </p:nvSpPr>
              <p:spPr bwMode="auto">
                <a:xfrm flipV="1">
                  <a:off x="5192" y="1674"/>
                  <a:ext cx="150" cy="331"/>
                </a:xfrm>
                <a:prstGeom prst="line">
                  <a:avLst/>
                </a:prstGeom>
                <a:noFill/>
                <a:ln w="28575">
                  <a:solidFill>
                    <a:srgbClr val="FF00FF"/>
                  </a:solidFill>
                  <a:round/>
                  <a:headEnd/>
                  <a:tailEnd/>
                </a:ln>
                <a:effectLst/>
              </p:spPr>
              <p:txBody>
                <a:bodyPr/>
                <a:lstStyle/>
                <a:p>
                  <a:endParaRPr lang="fr-FR"/>
                </a:p>
              </p:txBody>
            </p:sp>
            <p:sp>
              <p:nvSpPr>
                <p:cNvPr id="79" name="Line 100"/>
                <p:cNvSpPr>
                  <a:spLocks noChangeShapeType="1"/>
                </p:cNvSpPr>
                <p:nvPr/>
              </p:nvSpPr>
              <p:spPr bwMode="auto">
                <a:xfrm flipV="1">
                  <a:off x="5337" y="1288"/>
                  <a:ext cx="121" cy="410"/>
                </a:xfrm>
                <a:prstGeom prst="line">
                  <a:avLst/>
                </a:prstGeom>
                <a:noFill/>
                <a:ln w="28575">
                  <a:solidFill>
                    <a:srgbClr val="FF00FF"/>
                  </a:solidFill>
                  <a:round/>
                  <a:headEnd/>
                  <a:tailEnd/>
                </a:ln>
                <a:effectLst/>
              </p:spPr>
              <p:txBody>
                <a:bodyPr/>
                <a:lstStyle/>
                <a:p>
                  <a:endParaRPr lang="fr-FR"/>
                </a:p>
              </p:txBody>
            </p:sp>
          </p:grpSp>
          <p:sp>
            <p:nvSpPr>
              <p:cNvPr id="9" name="Rectangle 113"/>
              <p:cNvSpPr>
                <a:spLocks noChangeArrowheads="1"/>
              </p:cNvSpPr>
              <p:nvPr/>
            </p:nvSpPr>
            <p:spPr bwMode="auto">
              <a:xfrm>
                <a:off x="381313" y="4506140"/>
                <a:ext cx="309907" cy="175533"/>
              </a:xfrm>
              <a:prstGeom prst="rect">
                <a:avLst/>
              </a:prstGeom>
              <a:noFill/>
              <a:ln w="9525">
                <a:noFill/>
                <a:miter lim="800000"/>
                <a:headEnd/>
                <a:tailEnd/>
              </a:ln>
              <a:effectLst/>
            </p:spPr>
            <p:txBody>
              <a:bodyPr wrap="none" anchor="ctr"/>
              <a:lstStyle/>
              <a:p>
                <a:pPr algn="ctr"/>
                <a:r>
                  <a:rPr lang="fr-FR" sz="1000" b="1">
                    <a:solidFill>
                      <a:srgbClr val="CC0066"/>
                    </a:solidFill>
                  </a:rPr>
                  <a:t>230</a:t>
                </a:r>
              </a:p>
            </p:txBody>
          </p:sp>
          <p:sp>
            <p:nvSpPr>
              <p:cNvPr id="10" name="Rectangle 114"/>
              <p:cNvSpPr>
                <a:spLocks noChangeArrowheads="1"/>
              </p:cNvSpPr>
              <p:nvPr/>
            </p:nvSpPr>
            <p:spPr bwMode="auto">
              <a:xfrm>
                <a:off x="2339426" y="4594644"/>
                <a:ext cx="309907" cy="175533"/>
              </a:xfrm>
              <a:prstGeom prst="rect">
                <a:avLst/>
              </a:prstGeom>
              <a:noFill/>
              <a:ln w="9525">
                <a:noFill/>
                <a:miter lim="800000"/>
                <a:headEnd/>
                <a:tailEnd/>
              </a:ln>
              <a:effectLst/>
            </p:spPr>
            <p:txBody>
              <a:bodyPr wrap="none" anchor="ctr"/>
              <a:lstStyle/>
              <a:p>
                <a:pPr algn="ctr"/>
                <a:r>
                  <a:rPr lang="fr-FR" sz="1000" b="1">
                    <a:solidFill>
                      <a:srgbClr val="CC0066"/>
                    </a:solidFill>
                  </a:rPr>
                  <a:t>205</a:t>
                </a:r>
              </a:p>
            </p:txBody>
          </p:sp>
          <p:sp>
            <p:nvSpPr>
              <p:cNvPr id="11" name="Rectangle 116"/>
              <p:cNvSpPr>
                <a:spLocks noChangeArrowheads="1"/>
              </p:cNvSpPr>
              <p:nvPr/>
            </p:nvSpPr>
            <p:spPr bwMode="auto">
              <a:xfrm>
                <a:off x="5071534" y="4248005"/>
                <a:ext cx="309907" cy="216833"/>
              </a:xfrm>
              <a:prstGeom prst="rect">
                <a:avLst/>
              </a:prstGeom>
              <a:noFill/>
              <a:ln w="9525">
                <a:noFill/>
                <a:miter lim="800000"/>
                <a:headEnd/>
                <a:tailEnd/>
              </a:ln>
              <a:effectLst/>
            </p:spPr>
            <p:txBody>
              <a:bodyPr wrap="none" anchor="ctr"/>
              <a:lstStyle/>
              <a:p>
                <a:pPr algn="ctr"/>
                <a:r>
                  <a:rPr lang="fr-FR" sz="1000" b="1" dirty="0">
                    <a:solidFill>
                      <a:srgbClr val="CC0066"/>
                    </a:solidFill>
                  </a:rPr>
                  <a:t>315</a:t>
                </a:r>
              </a:p>
            </p:txBody>
          </p:sp>
          <p:sp>
            <p:nvSpPr>
              <p:cNvPr id="12" name="Rectangle 117"/>
              <p:cNvSpPr>
                <a:spLocks noChangeArrowheads="1"/>
              </p:cNvSpPr>
              <p:nvPr/>
            </p:nvSpPr>
            <p:spPr bwMode="auto">
              <a:xfrm>
                <a:off x="5702140" y="4068048"/>
                <a:ext cx="309906" cy="175532"/>
              </a:xfrm>
              <a:prstGeom prst="rect">
                <a:avLst/>
              </a:prstGeom>
              <a:noFill/>
              <a:ln w="9525">
                <a:noFill/>
                <a:miter lim="800000"/>
                <a:headEnd/>
                <a:tailEnd/>
              </a:ln>
              <a:effectLst/>
            </p:spPr>
            <p:txBody>
              <a:bodyPr wrap="none" anchor="ctr"/>
              <a:lstStyle/>
              <a:p>
                <a:pPr algn="ctr"/>
                <a:r>
                  <a:rPr lang="fr-FR" sz="1000" b="1">
                    <a:solidFill>
                      <a:srgbClr val="CC0066"/>
                    </a:solidFill>
                  </a:rPr>
                  <a:t>429</a:t>
                </a:r>
              </a:p>
            </p:txBody>
          </p:sp>
          <p:sp>
            <p:nvSpPr>
              <p:cNvPr id="13" name="Rectangle 118"/>
              <p:cNvSpPr>
                <a:spLocks noChangeArrowheads="1"/>
              </p:cNvSpPr>
              <p:nvPr/>
            </p:nvSpPr>
            <p:spPr bwMode="auto">
              <a:xfrm>
                <a:off x="6150809" y="4125575"/>
                <a:ext cx="309907" cy="175533"/>
              </a:xfrm>
              <a:prstGeom prst="rect">
                <a:avLst/>
              </a:prstGeom>
              <a:noFill/>
              <a:ln w="9525">
                <a:noFill/>
                <a:miter lim="800000"/>
                <a:headEnd/>
                <a:tailEnd/>
              </a:ln>
              <a:effectLst/>
            </p:spPr>
            <p:txBody>
              <a:bodyPr wrap="none" anchor="ctr"/>
              <a:lstStyle/>
              <a:p>
                <a:pPr algn="ctr"/>
                <a:r>
                  <a:rPr lang="fr-FR" sz="1000" b="1">
                    <a:solidFill>
                      <a:srgbClr val="CC0066"/>
                    </a:solidFill>
                  </a:rPr>
                  <a:t>374</a:t>
                </a:r>
              </a:p>
            </p:txBody>
          </p:sp>
          <p:sp>
            <p:nvSpPr>
              <p:cNvPr id="14" name="Rectangle 119"/>
              <p:cNvSpPr>
                <a:spLocks noChangeArrowheads="1"/>
              </p:cNvSpPr>
              <p:nvPr/>
            </p:nvSpPr>
            <p:spPr bwMode="auto">
              <a:xfrm>
                <a:off x="6571727" y="3981019"/>
                <a:ext cx="309906" cy="175533"/>
              </a:xfrm>
              <a:prstGeom prst="rect">
                <a:avLst/>
              </a:prstGeom>
              <a:noFill/>
              <a:ln w="9525">
                <a:noFill/>
                <a:miter lim="800000"/>
                <a:headEnd/>
                <a:tailEnd/>
              </a:ln>
              <a:effectLst/>
            </p:spPr>
            <p:txBody>
              <a:bodyPr wrap="none" anchor="ctr"/>
              <a:lstStyle/>
              <a:p>
                <a:pPr algn="ctr"/>
                <a:r>
                  <a:rPr lang="fr-FR" sz="1000" b="1">
                    <a:solidFill>
                      <a:srgbClr val="CC0066"/>
                    </a:solidFill>
                  </a:rPr>
                  <a:t>458</a:t>
                </a:r>
              </a:p>
            </p:txBody>
          </p:sp>
          <p:sp>
            <p:nvSpPr>
              <p:cNvPr id="15" name="Rectangle 120"/>
              <p:cNvSpPr>
                <a:spLocks noChangeArrowheads="1"/>
              </p:cNvSpPr>
              <p:nvPr/>
            </p:nvSpPr>
            <p:spPr bwMode="auto">
              <a:xfrm>
                <a:off x="7757387" y="3719934"/>
                <a:ext cx="309907" cy="175532"/>
              </a:xfrm>
              <a:prstGeom prst="rect">
                <a:avLst/>
              </a:prstGeom>
              <a:noFill/>
              <a:ln w="9525">
                <a:noFill/>
                <a:miter lim="800000"/>
                <a:headEnd/>
                <a:tailEnd/>
              </a:ln>
              <a:effectLst/>
            </p:spPr>
            <p:txBody>
              <a:bodyPr wrap="none" anchor="ctr"/>
              <a:lstStyle/>
              <a:p>
                <a:pPr algn="ctr"/>
                <a:r>
                  <a:rPr lang="fr-FR" sz="1000" b="1">
                    <a:solidFill>
                      <a:srgbClr val="CC0066"/>
                    </a:solidFill>
                  </a:rPr>
                  <a:t>682</a:t>
                </a:r>
              </a:p>
            </p:txBody>
          </p:sp>
          <p:sp>
            <p:nvSpPr>
              <p:cNvPr id="16" name="Rectangle 121"/>
              <p:cNvSpPr>
                <a:spLocks noChangeArrowheads="1"/>
              </p:cNvSpPr>
              <p:nvPr/>
            </p:nvSpPr>
            <p:spPr bwMode="auto">
              <a:xfrm>
                <a:off x="7993287" y="3143185"/>
                <a:ext cx="309906" cy="175533"/>
              </a:xfrm>
              <a:prstGeom prst="rect">
                <a:avLst/>
              </a:prstGeom>
              <a:noFill/>
              <a:ln w="9525">
                <a:noFill/>
                <a:miter lim="800000"/>
                <a:headEnd/>
                <a:tailEnd/>
              </a:ln>
              <a:effectLst/>
            </p:spPr>
            <p:txBody>
              <a:bodyPr wrap="none" anchor="ctr"/>
              <a:lstStyle/>
              <a:p>
                <a:pPr algn="ctr"/>
                <a:r>
                  <a:rPr lang="fr-FR" sz="1000" b="1">
                    <a:solidFill>
                      <a:srgbClr val="CC0066"/>
                    </a:solidFill>
                  </a:rPr>
                  <a:t>968</a:t>
                </a:r>
              </a:p>
            </p:txBody>
          </p:sp>
          <p:sp>
            <p:nvSpPr>
              <p:cNvPr id="17" name="Rectangle 122"/>
              <p:cNvSpPr>
                <a:spLocks noChangeArrowheads="1"/>
              </p:cNvSpPr>
              <p:nvPr/>
            </p:nvSpPr>
            <p:spPr bwMode="auto">
              <a:xfrm>
                <a:off x="8219934" y="2786221"/>
                <a:ext cx="309907" cy="175533"/>
              </a:xfrm>
              <a:prstGeom prst="rect">
                <a:avLst/>
              </a:prstGeom>
              <a:noFill/>
              <a:ln w="9525">
                <a:noFill/>
                <a:miter lim="800000"/>
                <a:headEnd/>
                <a:tailEnd/>
              </a:ln>
              <a:effectLst/>
            </p:spPr>
            <p:txBody>
              <a:bodyPr wrap="none" anchor="ctr"/>
              <a:lstStyle/>
              <a:p>
                <a:pPr algn="ctr"/>
                <a:r>
                  <a:rPr lang="fr-FR" sz="1000" b="1">
                    <a:solidFill>
                      <a:srgbClr val="CC0066"/>
                    </a:solidFill>
                  </a:rPr>
                  <a:t>1200</a:t>
                </a:r>
              </a:p>
            </p:txBody>
          </p:sp>
          <p:sp>
            <p:nvSpPr>
              <p:cNvPr id="18" name="Rectangle 123"/>
              <p:cNvSpPr>
                <a:spLocks noChangeArrowheads="1"/>
              </p:cNvSpPr>
              <p:nvPr/>
            </p:nvSpPr>
            <p:spPr bwMode="auto">
              <a:xfrm>
                <a:off x="8400327" y="2022140"/>
                <a:ext cx="309906" cy="175533"/>
              </a:xfrm>
              <a:prstGeom prst="rect">
                <a:avLst/>
              </a:prstGeom>
              <a:noFill/>
              <a:ln w="9525">
                <a:noFill/>
                <a:miter lim="800000"/>
                <a:headEnd/>
                <a:tailEnd/>
              </a:ln>
              <a:effectLst/>
            </p:spPr>
            <p:txBody>
              <a:bodyPr wrap="none" anchor="ctr"/>
              <a:lstStyle/>
              <a:p>
                <a:pPr algn="ctr"/>
                <a:r>
                  <a:rPr lang="fr-FR" sz="1000" b="1">
                    <a:solidFill>
                      <a:srgbClr val="CC0066"/>
                    </a:solidFill>
                  </a:rPr>
                  <a:t>1600</a:t>
                </a:r>
              </a:p>
            </p:txBody>
          </p:sp>
          <p:sp>
            <p:nvSpPr>
              <p:cNvPr id="19" name="Rectangle 124"/>
              <p:cNvSpPr>
                <a:spLocks noChangeArrowheads="1"/>
              </p:cNvSpPr>
              <p:nvPr/>
            </p:nvSpPr>
            <p:spPr bwMode="auto">
              <a:xfrm>
                <a:off x="372062" y="4846879"/>
                <a:ext cx="309907" cy="175532"/>
              </a:xfrm>
              <a:prstGeom prst="rect">
                <a:avLst/>
              </a:prstGeom>
              <a:noFill/>
              <a:ln w="9525">
                <a:noFill/>
                <a:miter lim="800000"/>
                <a:headEnd/>
                <a:tailEnd/>
              </a:ln>
              <a:effectLst/>
            </p:spPr>
            <p:txBody>
              <a:bodyPr wrap="none" anchor="ctr"/>
              <a:lstStyle/>
              <a:p>
                <a:pPr algn="ctr"/>
                <a:r>
                  <a:rPr lang="fr-FR" sz="1000" b="1">
                    <a:solidFill>
                      <a:srgbClr val="0099CC"/>
                    </a:solidFill>
                  </a:rPr>
                  <a:t>40</a:t>
                </a:r>
              </a:p>
            </p:txBody>
          </p:sp>
          <p:sp>
            <p:nvSpPr>
              <p:cNvPr id="20" name="Rectangle 128"/>
              <p:cNvSpPr>
                <a:spLocks noChangeArrowheads="1"/>
              </p:cNvSpPr>
              <p:nvPr/>
            </p:nvSpPr>
            <p:spPr bwMode="auto">
              <a:xfrm>
                <a:off x="2476649" y="5028311"/>
                <a:ext cx="309906" cy="175533"/>
              </a:xfrm>
              <a:prstGeom prst="rect">
                <a:avLst/>
              </a:prstGeom>
              <a:noFill/>
              <a:ln w="9525">
                <a:noFill/>
                <a:miter lim="800000"/>
                <a:headEnd/>
                <a:tailEnd/>
              </a:ln>
              <a:effectLst/>
            </p:spPr>
            <p:txBody>
              <a:bodyPr wrap="none" anchor="ctr"/>
              <a:lstStyle/>
              <a:p>
                <a:pPr algn="ctr"/>
                <a:r>
                  <a:rPr lang="fr-FR" sz="1000" b="1">
                    <a:solidFill>
                      <a:srgbClr val="0099CC"/>
                    </a:solidFill>
                  </a:rPr>
                  <a:t>39</a:t>
                </a:r>
              </a:p>
            </p:txBody>
          </p:sp>
          <p:sp>
            <p:nvSpPr>
              <p:cNvPr id="21" name="Rectangle 129"/>
              <p:cNvSpPr>
                <a:spLocks noChangeArrowheads="1"/>
              </p:cNvSpPr>
              <p:nvPr/>
            </p:nvSpPr>
            <p:spPr bwMode="auto">
              <a:xfrm>
                <a:off x="4447097" y="4810002"/>
                <a:ext cx="309906" cy="175533"/>
              </a:xfrm>
              <a:prstGeom prst="rect">
                <a:avLst/>
              </a:prstGeom>
              <a:noFill/>
              <a:ln w="9525">
                <a:noFill/>
                <a:miter lim="800000"/>
                <a:headEnd/>
                <a:tailEnd/>
              </a:ln>
              <a:effectLst/>
            </p:spPr>
            <p:txBody>
              <a:bodyPr wrap="none" anchor="ctr"/>
              <a:lstStyle/>
              <a:p>
                <a:pPr algn="ctr"/>
                <a:r>
                  <a:rPr lang="fr-FR" sz="1000" b="1">
                    <a:solidFill>
                      <a:srgbClr val="0099CC"/>
                    </a:solidFill>
                  </a:rPr>
                  <a:t>41</a:t>
                </a:r>
              </a:p>
            </p:txBody>
          </p:sp>
          <p:sp>
            <p:nvSpPr>
              <p:cNvPr id="22" name="Rectangle 130"/>
              <p:cNvSpPr>
                <a:spLocks noChangeArrowheads="1"/>
              </p:cNvSpPr>
              <p:nvPr/>
            </p:nvSpPr>
            <p:spPr bwMode="auto">
              <a:xfrm>
                <a:off x="5100829" y="4768701"/>
                <a:ext cx="309906" cy="175533"/>
              </a:xfrm>
              <a:prstGeom prst="rect">
                <a:avLst/>
              </a:prstGeom>
              <a:noFill/>
              <a:ln w="9525">
                <a:noFill/>
                <a:miter lim="800000"/>
                <a:headEnd/>
                <a:tailEnd/>
              </a:ln>
              <a:effectLst/>
            </p:spPr>
            <p:txBody>
              <a:bodyPr wrap="none" anchor="ctr"/>
              <a:lstStyle/>
              <a:p>
                <a:pPr algn="ctr"/>
                <a:r>
                  <a:rPr lang="fr-FR" sz="1000" b="1">
                    <a:solidFill>
                      <a:srgbClr val="0099CC"/>
                    </a:solidFill>
                  </a:rPr>
                  <a:t>50</a:t>
                </a:r>
              </a:p>
            </p:txBody>
          </p:sp>
          <p:sp>
            <p:nvSpPr>
              <p:cNvPr id="23" name="Rectangle 131"/>
              <p:cNvSpPr>
                <a:spLocks noChangeArrowheads="1"/>
              </p:cNvSpPr>
              <p:nvPr/>
            </p:nvSpPr>
            <p:spPr bwMode="auto">
              <a:xfrm>
                <a:off x="5720642" y="4740675"/>
                <a:ext cx="309906" cy="175532"/>
              </a:xfrm>
              <a:prstGeom prst="rect">
                <a:avLst/>
              </a:prstGeom>
              <a:noFill/>
              <a:ln w="9525">
                <a:noFill/>
                <a:miter lim="800000"/>
                <a:headEnd/>
                <a:tailEnd/>
              </a:ln>
              <a:effectLst/>
            </p:spPr>
            <p:txBody>
              <a:bodyPr wrap="none" anchor="ctr"/>
              <a:lstStyle/>
              <a:p>
                <a:pPr algn="ctr"/>
                <a:r>
                  <a:rPr lang="fr-FR" sz="1000" b="1">
                    <a:solidFill>
                      <a:srgbClr val="0099CC"/>
                    </a:solidFill>
                  </a:rPr>
                  <a:t>73</a:t>
                </a:r>
              </a:p>
            </p:txBody>
          </p:sp>
          <p:sp>
            <p:nvSpPr>
              <p:cNvPr id="24" name="Rectangle 132"/>
              <p:cNvSpPr>
                <a:spLocks noChangeArrowheads="1"/>
              </p:cNvSpPr>
              <p:nvPr/>
            </p:nvSpPr>
            <p:spPr bwMode="auto">
              <a:xfrm>
                <a:off x="6149268" y="4764276"/>
                <a:ext cx="309906" cy="175532"/>
              </a:xfrm>
              <a:prstGeom prst="rect">
                <a:avLst/>
              </a:prstGeom>
              <a:noFill/>
              <a:ln w="9525">
                <a:noFill/>
                <a:miter lim="800000"/>
                <a:headEnd/>
                <a:tailEnd/>
              </a:ln>
              <a:effectLst/>
            </p:spPr>
            <p:txBody>
              <a:bodyPr wrap="none" anchor="ctr"/>
              <a:lstStyle/>
              <a:p>
                <a:pPr algn="ctr"/>
                <a:r>
                  <a:rPr lang="fr-FR" sz="1000" b="1">
                    <a:solidFill>
                      <a:srgbClr val="0099CC"/>
                    </a:solidFill>
                  </a:rPr>
                  <a:t>45</a:t>
                </a:r>
              </a:p>
            </p:txBody>
          </p:sp>
          <p:sp>
            <p:nvSpPr>
              <p:cNvPr id="25" name="Rectangle 133"/>
              <p:cNvSpPr>
                <a:spLocks noChangeArrowheads="1"/>
              </p:cNvSpPr>
              <p:nvPr/>
            </p:nvSpPr>
            <p:spPr bwMode="auto">
              <a:xfrm>
                <a:off x="6562476" y="4751000"/>
                <a:ext cx="309906" cy="175533"/>
              </a:xfrm>
              <a:prstGeom prst="rect">
                <a:avLst/>
              </a:prstGeom>
              <a:noFill/>
              <a:ln w="9525">
                <a:noFill/>
                <a:miter lim="800000"/>
                <a:headEnd/>
                <a:tailEnd/>
              </a:ln>
              <a:effectLst/>
            </p:spPr>
            <p:txBody>
              <a:bodyPr wrap="none" anchor="ctr"/>
              <a:lstStyle/>
              <a:p>
                <a:pPr algn="ctr"/>
                <a:r>
                  <a:rPr lang="fr-FR" sz="1000" b="1">
                    <a:solidFill>
                      <a:srgbClr val="0099CC"/>
                    </a:solidFill>
                  </a:rPr>
                  <a:t>74</a:t>
                </a:r>
              </a:p>
            </p:txBody>
          </p:sp>
          <p:sp>
            <p:nvSpPr>
              <p:cNvPr id="26" name="Rectangle 134"/>
              <p:cNvSpPr>
                <a:spLocks noChangeArrowheads="1"/>
              </p:cNvSpPr>
              <p:nvPr/>
            </p:nvSpPr>
            <p:spPr bwMode="auto">
              <a:xfrm>
                <a:off x="7618623" y="4857204"/>
                <a:ext cx="309907" cy="175533"/>
              </a:xfrm>
              <a:prstGeom prst="rect">
                <a:avLst/>
              </a:prstGeom>
              <a:noFill/>
              <a:ln w="9525">
                <a:noFill/>
                <a:miter lim="800000"/>
                <a:headEnd/>
                <a:tailEnd/>
              </a:ln>
              <a:effectLst/>
            </p:spPr>
            <p:txBody>
              <a:bodyPr wrap="none" anchor="ctr"/>
              <a:lstStyle/>
              <a:p>
                <a:pPr algn="ctr"/>
                <a:r>
                  <a:rPr lang="fr-FR" sz="1000" b="1">
                    <a:solidFill>
                      <a:srgbClr val="0099CC"/>
                    </a:solidFill>
                  </a:rPr>
                  <a:t>140</a:t>
                </a:r>
              </a:p>
            </p:txBody>
          </p:sp>
          <p:sp>
            <p:nvSpPr>
              <p:cNvPr id="27" name="Rectangle 135"/>
              <p:cNvSpPr>
                <a:spLocks noChangeArrowheads="1"/>
              </p:cNvSpPr>
              <p:nvPr/>
            </p:nvSpPr>
            <p:spPr bwMode="auto">
              <a:xfrm>
                <a:off x="7871482" y="4725924"/>
                <a:ext cx="309907" cy="175532"/>
              </a:xfrm>
              <a:prstGeom prst="rect">
                <a:avLst/>
              </a:prstGeom>
              <a:noFill/>
              <a:ln w="9525">
                <a:noFill/>
                <a:miter lim="800000"/>
                <a:headEnd/>
                <a:tailEnd/>
              </a:ln>
              <a:effectLst/>
            </p:spPr>
            <p:txBody>
              <a:bodyPr wrap="none" anchor="ctr"/>
              <a:lstStyle/>
              <a:p>
                <a:pPr algn="ctr"/>
                <a:r>
                  <a:rPr lang="fr-FR" sz="1000" b="1">
                    <a:solidFill>
                      <a:srgbClr val="0099CC"/>
                    </a:solidFill>
                  </a:rPr>
                  <a:t>187</a:t>
                </a:r>
              </a:p>
            </p:txBody>
          </p:sp>
          <p:sp>
            <p:nvSpPr>
              <p:cNvPr id="28" name="Rectangle 136"/>
              <p:cNvSpPr>
                <a:spLocks noChangeArrowheads="1"/>
              </p:cNvSpPr>
              <p:nvPr/>
            </p:nvSpPr>
            <p:spPr bwMode="auto">
              <a:xfrm>
                <a:off x="8149010" y="4600544"/>
                <a:ext cx="309907" cy="175533"/>
              </a:xfrm>
              <a:prstGeom prst="rect">
                <a:avLst/>
              </a:prstGeom>
              <a:noFill/>
              <a:ln w="9525">
                <a:noFill/>
                <a:miter lim="800000"/>
                <a:headEnd/>
                <a:tailEnd/>
              </a:ln>
              <a:effectLst/>
            </p:spPr>
            <p:txBody>
              <a:bodyPr wrap="none" anchor="ctr"/>
              <a:lstStyle/>
              <a:p>
                <a:pPr algn="ctr"/>
                <a:r>
                  <a:rPr lang="fr-FR" sz="1000" b="1">
                    <a:solidFill>
                      <a:srgbClr val="0099CC"/>
                    </a:solidFill>
                  </a:rPr>
                  <a:t>266</a:t>
                </a:r>
              </a:p>
            </p:txBody>
          </p:sp>
          <p:sp>
            <p:nvSpPr>
              <p:cNvPr id="29" name="Rectangle 137"/>
              <p:cNvSpPr>
                <a:spLocks noChangeArrowheads="1"/>
              </p:cNvSpPr>
              <p:nvPr/>
            </p:nvSpPr>
            <p:spPr bwMode="auto">
              <a:xfrm>
                <a:off x="8349447" y="4336509"/>
                <a:ext cx="309907" cy="175532"/>
              </a:xfrm>
              <a:prstGeom prst="rect">
                <a:avLst/>
              </a:prstGeom>
              <a:noFill/>
              <a:ln w="9525">
                <a:noFill/>
                <a:miter lim="800000"/>
                <a:headEnd/>
                <a:tailEnd/>
              </a:ln>
              <a:effectLst/>
            </p:spPr>
            <p:txBody>
              <a:bodyPr wrap="none" anchor="ctr"/>
              <a:lstStyle/>
              <a:p>
                <a:pPr algn="ctr"/>
                <a:r>
                  <a:rPr lang="fr-FR" sz="1000" b="1">
                    <a:solidFill>
                      <a:srgbClr val="0099CC"/>
                    </a:solidFill>
                  </a:rPr>
                  <a:t>420</a:t>
                </a:r>
              </a:p>
            </p:txBody>
          </p:sp>
          <p:sp>
            <p:nvSpPr>
              <p:cNvPr id="30" name="Line 138"/>
              <p:cNvSpPr>
                <a:spLocks noChangeShapeType="1"/>
              </p:cNvSpPr>
              <p:nvPr/>
            </p:nvSpPr>
            <p:spPr bwMode="auto">
              <a:xfrm flipV="1">
                <a:off x="4575068" y="3584228"/>
                <a:ext cx="1292046" cy="8850"/>
              </a:xfrm>
              <a:prstGeom prst="line">
                <a:avLst/>
              </a:prstGeom>
              <a:noFill/>
              <a:ln w="57150" cmpd="thickThin">
                <a:solidFill>
                  <a:srgbClr val="00B050"/>
                </a:solidFill>
                <a:round/>
                <a:headEnd/>
                <a:tailEnd/>
              </a:ln>
              <a:effectLst/>
            </p:spPr>
            <p:txBody>
              <a:bodyPr/>
              <a:lstStyle/>
              <a:p>
                <a:endParaRPr lang="fr-FR"/>
              </a:p>
            </p:txBody>
          </p:sp>
          <p:sp>
            <p:nvSpPr>
              <p:cNvPr id="31" name="Line 139"/>
              <p:cNvSpPr>
                <a:spLocks noChangeShapeType="1"/>
              </p:cNvSpPr>
              <p:nvPr/>
            </p:nvSpPr>
            <p:spPr bwMode="auto">
              <a:xfrm flipV="1">
                <a:off x="7737344" y="2444007"/>
                <a:ext cx="385455" cy="8850"/>
              </a:xfrm>
              <a:prstGeom prst="line">
                <a:avLst/>
              </a:prstGeom>
              <a:noFill/>
              <a:ln w="57150" cmpd="thickThin">
                <a:solidFill>
                  <a:srgbClr val="00B050"/>
                </a:solidFill>
                <a:round/>
                <a:headEnd/>
                <a:tailEnd/>
              </a:ln>
              <a:effectLst/>
            </p:spPr>
            <p:txBody>
              <a:bodyPr/>
              <a:lstStyle/>
              <a:p>
                <a:endParaRPr lang="fr-FR"/>
              </a:p>
            </p:txBody>
          </p:sp>
          <p:sp>
            <p:nvSpPr>
              <p:cNvPr id="32" name="Text Box 140"/>
              <p:cNvSpPr txBox="1">
                <a:spLocks noChangeArrowheads="1"/>
              </p:cNvSpPr>
              <p:nvPr/>
            </p:nvSpPr>
            <p:spPr bwMode="auto">
              <a:xfrm>
                <a:off x="4500562" y="3271516"/>
                <a:ext cx="1542410" cy="246221"/>
              </a:xfrm>
              <a:prstGeom prst="rect">
                <a:avLst/>
              </a:prstGeom>
              <a:noFill/>
              <a:ln w="9525">
                <a:noFill/>
                <a:miter lim="800000"/>
                <a:headEnd/>
                <a:tailEnd/>
              </a:ln>
              <a:effectLst/>
            </p:spPr>
            <p:txBody>
              <a:bodyPr wrap="none">
                <a:spAutoFit/>
              </a:bodyPr>
              <a:lstStyle/>
              <a:p>
                <a:r>
                  <a:rPr lang="fr-FR" sz="1000" b="1" u="sng" dirty="0"/>
                  <a:t>Grands défrichements</a:t>
                </a:r>
              </a:p>
            </p:txBody>
          </p:sp>
          <p:sp>
            <p:nvSpPr>
              <p:cNvPr id="33" name="Text Box 141"/>
              <p:cNvSpPr txBox="1">
                <a:spLocks noChangeArrowheads="1"/>
              </p:cNvSpPr>
              <p:nvPr/>
            </p:nvSpPr>
            <p:spPr bwMode="auto">
              <a:xfrm>
                <a:off x="6177021" y="2498584"/>
                <a:ext cx="2165978" cy="246221"/>
              </a:xfrm>
              <a:prstGeom prst="rect">
                <a:avLst/>
              </a:prstGeom>
              <a:noFill/>
              <a:ln w="9525">
                <a:noFill/>
                <a:miter lim="800000"/>
                <a:headEnd/>
                <a:tailEnd/>
              </a:ln>
              <a:effectLst/>
            </p:spPr>
            <p:txBody>
              <a:bodyPr wrap="none">
                <a:spAutoFit/>
              </a:bodyPr>
              <a:lstStyle/>
              <a:p>
                <a:r>
                  <a:rPr lang="fr-FR" sz="1000" b="1" u="sng" dirty="0"/>
                  <a:t>Première révolution industrielle</a:t>
                </a:r>
              </a:p>
            </p:txBody>
          </p:sp>
          <p:sp>
            <p:nvSpPr>
              <p:cNvPr id="34" name="Oval 142"/>
              <p:cNvSpPr>
                <a:spLocks noChangeArrowheads="1"/>
              </p:cNvSpPr>
              <p:nvPr/>
            </p:nvSpPr>
            <p:spPr bwMode="auto">
              <a:xfrm>
                <a:off x="5965791" y="2520710"/>
                <a:ext cx="86342" cy="82603"/>
              </a:xfrm>
              <a:prstGeom prst="ellipse">
                <a:avLst/>
              </a:prstGeom>
              <a:solidFill>
                <a:srgbClr val="FF0000"/>
              </a:solidFill>
              <a:ln w="9525">
                <a:noFill/>
                <a:round/>
                <a:headEnd/>
                <a:tailEnd/>
              </a:ln>
              <a:effectLst/>
            </p:spPr>
            <p:txBody>
              <a:bodyPr wrap="none" anchor="ctr"/>
              <a:lstStyle/>
              <a:p>
                <a:endParaRPr lang="fr-FR"/>
              </a:p>
            </p:txBody>
          </p:sp>
          <p:sp>
            <p:nvSpPr>
              <p:cNvPr id="35" name="Text Box 143"/>
              <p:cNvSpPr txBox="1">
                <a:spLocks noChangeArrowheads="1"/>
              </p:cNvSpPr>
              <p:nvPr/>
            </p:nvSpPr>
            <p:spPr bwMode="auto">
              <a:xfrm>
                <a:off x="4429124" y="2436632"/>
                <a:ext cx="1475523" cy="368765"/>
              </a:xfrm>
              <a:prstGeom prst="rect">
                <a:avLst/>
              </a:prstGeom>
              <a:noFill/>
              <a:ln w="9525">
                <a:solidFill>
                  <a:srgbClr val="C00000"/>
                </a:solidFill>
                <a:miter lim="800000"/>
                <a:headEnd/>
                <a:tailEnd/>
              </a:ln>
              <a:effectLst/>
            </p:spPr>
            <p:txBody>
              <a:bodyPr wrap="none">
                <a:spAutoFit/>
              </a:bodyPr>
              <a:lstStyle/>
              <a:p>
                <a:pPr algn="r"/>
                <a:r>
                  <a:rPr lang="fr-FR" sz="1000" b="1" dirty="0">
                    <a:solidFill>
                      <a:srgbClr val="CC0000"/>
                    </a:solidFill>
                  </a:rPr>
                  <a:t>1348-1352</a:t>
                </a:r>
              </a:p>
              <a:p>
                <a:pPr algn="r"/>
                <a:r>
                  <a:rPr lang="fr-FR" sz="1000" b="1" dirty="0"/>
                  <a:t>Peste noire en Europe</a:t>
                </a:r>
              </a:p>
            </p:txBody>
          </p:sp>
          <p:sp>
            <p:nvSpPr>
              <p:cNvPr id="36" name="Rectangle 145"/>
              <p:cNvSpPr>
                <a:spLocks noChangeArrowheads="1"/>
              </p:cNvSpPr>
              <p:nvPr/>
            </p:nvSpPr>
            <p:spPr bwMode="auto">
              <a:xfrm>
                <a:off x="4454806" y="4363060"/>
                <a:ext cx="309907" cy="175532"/>
              </a:xfrm>
              <a:prstGeom prst="rect">
                <a:avLst/>
              </a:prstGeom>
              <a:noFill/>
              <a:ln w="9525">
                <a:noFill/>
                <a:miter lim="800000"/>
                <a:headEnd/>
                <a:tailEnd/>
              </a:ln>
              <a:effectLst/>
            </p:spPr>
            <p:txBody>
              <a:bodyPr wrap="none" anchor="ctr"/>
              <a:lstStyle/>
              <a:p>
                <a:pPr algn="ctr"/>
                <a:r>
                  <a:rPr lang="fr-FR" sz="1000" b="1">
                    <a:solidFill>
                      <a:srgbClr val="CC0066"/>
                    </a:solidFill>
                  </a:rPr>
                  <a:t>257</a:t>
                </a:r>
              </a:p>
            </p:txBody>
          </p:sp>
          <p:sp>
            <p:nvSpPr>
              <p:cNvPr id="37" name="Rectangle 146"/>
              <p:cNvSpPr>
                <a:spLocks noChangeArrowheads="1"/>
              </p:cNvSpPr>
              <p:nvPr/>
            </p:nvSpPr>
            <p:spPr bwMode="auto">
              <a:xfrm>
                <a:off x="2381056" y="1663701"/>
                <a:ext cx="309906" cy="216833"/>
              </a:xfrm>
              <a:prstGeom prst="rect">
                <a:avLst/>
              </a:prstGeom>
              <a:noFill/>
              <a:ln w="9525">
                <a:noFill/>
                <a:miter lim="800000"/>
                <a:headEnd/>
                <a:tailEnd/>
              </a:ln>
              <a:effectLst/>
            </p:spPr>
            <p:txBody>
              <a:bodyPr wrap="none" anchor="ctr"/>
              <a:lstStyle/>
              <a:p>
                <a:pPr algn="ctr"/>
                <a:r>
                  <a:rPr lang="fr-FR" sz="800" b="1"/>
                  <a:t>500</a:t>
                </a:r>
              </a:p>
            </p:txBody>
          </p:sp>
          <p:sp>
            <p:nvSpPr>
              <p:cNvPr id="38" name="Rectangle 148"/>
              <p:cNvSpPr>
                <a:spLocks noChangeArrowheads="1"/>
              </p:cNvSpPr>
              <p:nvPr/>
            </p:nvSpPr>
            <p:spPr bwMode="auto">
              <a:xfrm>
                <a:off x="4434762" y="1668126"/>
                <a:ext cx="309906" cy="216834"/>
              </a:xfrm>
              <a:prstGeom prst="rect">
                <a:avLst/>
              </a:prstGeom>
              <a:noFill/>
              <a:ln w="9525">
                <a:noFill/>
                <a:miter lim="800000"/>
                <a:headEnd/>
                <a:tailEnd/>
              </a:ln>
              <a:effectLst/>
            </p:spPr>
            <p:txBody>
              <a:bodyPr wrap="none" anchor="ctr"/>
              <a:lstStyle/>
              <a:p>
                <a:pPr algn="ctr"/>
                <a:r>
                  <a:rPr lang="fr-FR" sz="800" b="1"/>
                  <a:t>1000</a:t>
                </a:r>
              </a:p>
            </p:txBody>
          </p:sp>
          <p:sp>
            <p:nvSpPr>
              <p:cNvPr id="39" name="Rectangle 149"/>
              <p:cNvSpPr>
                <a:spLocks noChangeArrowheads="1"/>
              </p:cNvSpPr>
              <p:nvPr/>
            </p:nvSpPr>
            <p:spPr bwMode="auto">
              <a:xfrm>
                <a:off x="5040698" y="1675501"/>
                <a:ext cx="309907" cy="216833"/>
              </a:xfrm>
              <a:prstGeom prst="rect">
                <a:avLst/>
              </a:prstGeom>
              <a:noFill/>
              <a:ln w="9525">
                <a:noFill/>
                <a:miter lim="800000"/>
                <a:headEnd/>
                <a:tailEnd/>
              </a:ln>
              <a:effectLst/>
            </p:spPr>
            <p:txBody>
              <a:bodyPr wrap="none" anchor="ctr"/>
              <a:lstStyle/>
              <a:p>
                <a:pPr algn="ctr"/>
                <a:r>
                  <a:rPr lang="fr-FR" sz="800" b="1"/>
                  <a:t>1150</a:t>
                </a:r>
              </a:p>
            </p:txBody>
          </p:sp>
          <p:sp>
            <p:nvSpPr>
              <p:cNvPr id="40" name="Rectangle 150"/>
              <p:cNvSpPr>
                <a:spLocks noChangeArrowheads="1"/>
              </p:cNvSpPr>
              <p:nvPr/>
            </p:nvSpPr>
            <p:spPr bwMode="auto">
              <a:xfrm>
                <a:off x="5665136" y="1668126"/>
                <a:ext cx="309906" cy="216834"/>
              </a:xfrm>
              <a:prstGeom prst="rect">
                <a:avLst/>
              </a:prstGeom>
              <a:noFill/>
              <a:ln w="9525">
                <a:noFill/>
                <a:miter lim="800000"/>
                <a:headEnd/>
                <a:tailEnd/>
              </a:ln>
              <a:effectLst/>
            </p:spPr>
            <p:txBody>
              <a:bodyPr wrap="none" anchor="ctr"/>
              <a:lstStyle/>
              <a:p>
                <a:pPr algn="ctr"/>
                <a:r>
                  <a:rPr lang="fr-FR" sz="800" b="1"/>
                  <a:t>1300</a:t>
                </a:r>
              </a:p>
            </p:txBody>
          </p:sp>
          <p:sp>
            <p:nvSpPr>
              <p:cNvPr id="41" name="Rectangle 151"/>
              <p:cNvSpPr>
                <a:spLocks noChangeArrowheads="1"/>
              </p:cNvSpPr>
              <p:nvPr/>
            </p:nvSpPr>
            <p:spPr bwMode="auto">
              <a:xfrm>
                <a:off x="6084511" y="1666651"/>
                <a:ext cx="309906" cy="216833"/>
              </a:xfrm>
              <a:prstGeom prst="rect">
                <a:avLst/>
              </a:prstGeom>
              <a:noFill/>
              <a:ln w="9525">
                <a:noFill/>
                <a:miter lim="800000"/>
                <a:headEnd/>
                <a:tailEnd/>
              </a:ln>
              <a:effectLst/>
            </p:spPr>
            <p:txBody>
              <a:bodyPr wrap="none" anchor="ctr"/>
              <a:lstStyle/>
              <a:p>
                <a:pPr algn="ctr"/>
                <a:r>
                  <a:rPr lang="fr-FR" sz="800" b="1"/>
                  <a:t>1400</a:t>
                </a:r>
              </a:p>
            </p:txBody>
          </p:sp>
          <p:sp>
            <p:nvSpPr>
              <p:cNvPr id="42" name="Rectangle 152"/>
              <p:cNvSpPr>
                <a:spLocks noChangeArrowheads="1"/>
              </p:cNvSpPr>
              <p:nvPr/>
            </p:nvSpPr>
            <p:spPr bwMode="auto">
              <a:xfrm>
                <a:off x="6502345" y="1666651"/>
                <a:ext cx="309907" cy="216833"/>
              </a:xfrm>
              <a:prstGeom prst="rect">
                <a:avLst/>
              </a:prstGeom>
              <a:noFill/>
              <a:ln w="9525">
                <a:noFill/>
                <a:miter lim="800000"/>
                <a:headEnd/>
                <a:tailEnd/>
              </a:ln>
              <a:effectLst/>
            </p:spPr>
            <p:txBody>
              <a:bodyPr wrap="none" anchor="ctr"/>
              <a:lstStyle/>
              <a:p>
                <a:pPr algn="ctr"/>
                <a:r>
                  <a:rPr lang="fr-FR" sz="800" b="1"/>
                  <a:t>1500</a:t>
                </a:r>
              </a:p>
            </p:txBody>
          </p:sp>
          <p:sp>
            <p:nvSpPr>
              <p:cNvPr id="43" name="Rectangle 153"/>
              <p:cNvSpPr>
                <a:spLocks noChangeArrowheads="1"/>
              </p:cNvSpPr>
              <p:nvPr/>
            </p:nvSpPr>
            <p:spPr bwMode="auto">
              <a:xfrm>
                <a:off x="7530740" y="1659275"/>
                <a:ext cx="309906" cy="216834"/>
              </a:xfrm>
              <a:prstGeom prst="rect">
                <a:avLst/>
              </a:prstGeom>
              <a:noFill/>
              <a:ln w="9525">
                <a:noFill/>
                <a:miter lim="800000"/>
                <a:headEnd/>
                <a:tailEnd/>
              </a:ln>
              <a:effectLst/>
            </p:spPr>
            <p:txBody>
              <a:bodyPr wrap="none" anchor="ctr"/>
              <a:lstStyle/>
              <a:p>
                <a:pPr algn="ctr"/>
                <a:r>
                  <a:rPr lang="fr-FR" sz="800" b="1"/>
                  <a:t>1750</a:t>
                </a:r>
              </a:p>
            </p:txBody>
          </p:sp>
          <p:sp>
            <p:nvSpPr>
              <p:cNvPr id="44" name="Rectangle 154"/>
              <p:cNvSpPr>
                <a:spLocks noChangeArrowheads="1"/>
              </p:cNvSpPr>
              <p:nvPr/>
            </p:nvSpPr>
            <p:spPr bwMode="auto">
              <a:xfrm>
                <a:off x="7772806" y="1657801"/>
                <a:ext cx="309907" cy="216833"/>
              </a:xfrm>
              <a:prstGeom prst="rect">
                <a:avLst/>
              </a:prstGeom>
              <a:noFill/>
              <a:ln w="9525">
                <a:noFill/>
                <a:miter lim="800000"/>
                <a:headEnd/>
                <a:tailEnd/>
              </a:ln>
              <a:effectLst/>
            </p:spPr>
            <p:txBody>
              <a:bodyPr wrap="none" anchor="ctr"/>
              <a:lstStyle/>
              <a:p>
                <a:pPr algn="ctr"/>
                <a:r>
                  <a:rPr lang="fr-FR" sz="800" b="1" dirty="0"/>
                  <a:t>1800</a:t>
                </a:r>
              </a:p>
            </p:txBody>
          </p:sp>
          <p:sp>
            <p:nvSpPr>
              <p:cNvPr id="45" name="Rectangle 155"/>
              <p:cNvSpPr>
                <a:spLocks noChangeArrowheads="1"/>
              </p:cNvSpPr>
              <p:nvPr/>
            </p:nvSpPr>
            <p:spPr bwMode="auto">
              <a:xfrm>
                <a:off x="8008705" y="1659275"/>
                <a:ext cx="309906" cy="216834"/>
              </a:xfrm>
              <a:prstGeom prst="rect">
                <a:avLst/>
              </a:prstGeom>
              <a:noFill/>
              <a:ln w="9525">
                <a:noFill/>
                <a:miter lim="800000"/>
                <a:headEnd/>
                <a:tailEnd/>
              </a:ln>
              <a:effectLst/>
            </p:spPr>
            <p:txBody>
              <a:bodyPr wrap="none" anchor="ctr"/>
              <a:lstStyle/>
              <a:p>
                <a:pPr algn="ctr"/>
                <a:r>
                  <a:rPr lang="fr-FR" sz="800" b="1" dirty="0" smtClean="0"/>
                  <a:t>1850</a:t>
                </a:r>
                <a:endParaRPr lang="fr-FR" sz="800" b="1" dirty="0"/>
              </a:p>
            </p:txBody>
          </p:sp>
          <p:sp>
            <p:nvSpPr>
              <p:cNvPr id="46" name="Rectangle 156"/>
              <p:cNvSpPr>
                <a:spLocks noChangeArrowheads="1"/>
              </p:cNvSpPr>
              <p:nvPr/>
            </p:nvSpPr>
            <p:spPr bwMode="auto">
              <a:xfrm>
                <a:off x="8246145" y="1650425"/>
                <a:ext cx="309906" cy="216834"/>
              </a:xfrm>
              <a:prstGeom prst="rect">
                <a:avLst/>
              </a:prstGeom>
              <a:noFill/>
              <a:ln w="9525">
                <a:noFill/>
                <a:miter lim="800000"/>
                <a:headEnd/>
                <a:tailEnd/>
              </a:ln>
              <a:effectLst/>
            </p:spPr>
            <p:txBody>
              <a:bodyPr wrap="none" anchor="ctr"/>
              <a:lstStyle/>
              <a:p>
                <a:pPr algn="ctr"/>
                <a:r>
                  <a:rPr lang="fr-FR" sz="800" b="1"/>
                  <a:t>1900</a:t>
                </a:r>
              </a:p>
            </p:txBody>
          </p:sp>
          <p:sp>
            <p:nvSpPr>
              <p:cNvPr id="47" name="Rectangle 158"/>
              <p:cNvSpPr>
                <a:spLocks noChangeArrowheads="1"/>
              </p:cNvSpPr>
              <p:nvPr/>
            </p:nvSpPr>
            <p:spPr bwMode="auto">
              <a:xfrm>
                <a:off x="580208" y="1994114"/>
                <a:ext cx="1575742" cy="174057"/>
              </a:xfrm>
              <a:prstGeom prst="rect">
                <a:avLst/>
              </a:prstGeom>
              <a:noFill/>
              <a:ln w="9525">
                <a:noFill/>
                <a:miter lim="800000"/>
                <a:headEnd/>
                <a:tailEnd/>
              </a:ln>
              <a:effectLst/>
            </p:spPr>
            <p:txBody>
              <a:bodyPr wrap="none" anchor="ctr"/>
              <a:lstStyle/>
              <a:p>
                <a:pPr algn="ctr"/>
                <a:r>
                  <a:rPr lang="fr-FR" sz="1400" b="1" i="1" dirty="0">
                    <a:solidFill>
                      <a:schemeClr val="bg1">
                        <a:lumMod val="25000"/>
                      </a:schemeClr>
                    </a:solidFill>
                  </a:rPr>
                  <a:t>ANTIQUIT</a:t>
                </a:r>
                <a:r>
                  <a:rPr lang="fr-FR" sz="1400" b="1" i="1" dirty="0">
                    <a:solidFill>
                      <a:schemeClr val="bg1">
                        <a:lumMod val="25000"/>
                      </a:schemeClr>
                    </a:solidFill>
                    <a:cs typeface="Arial" charset="0"/>
                  </a:rPr>
                  <a:t>É</a:t>
                </a:r>
              </a:p>
            </p:txBody>
          </p:sp>
          <p:sp>
            <p:nvSpPr>
              <p:cNvPr id="48" name="Rectangle 159"/>
              <p:cNvSpPr>
                <a:spLocks noChangeArrowheads="1"/>
              </p:cNvSpPr>
              <p:nvPr/>
            </p:nvSpPr>
            <p:spPr bwMode="auto">
              <a:xfrm>
                <a:off x="3879707" y="1977888"/>
                <a:ext cx="1575742" cy="174057"/>
              </a:xfrm>
              <a:prstGeom prst="rect">
                <a:avLst/>
              </a:prstGeom>
              <a:noFill/>
              <a:ln w="9525">
                <a:noFill/>
                <a:miter lim="800000"/>
                <a:headEnd/>
                <a:tailEnd/>
              </a:ln>
              <a:effectLst/>
            </p:spPr>
            <p:txBody>
              <a:bodyPr wrap="none" anchor="ctr"/>
              <a:lstStyle/>
              <a:p>
                <a:pPr algn="ctr"/>
                <a:r>
                  <a:rPr lang="fr-FR" sz="1400" b="1" i="1" dirty="0">
                    <a:solidFill>
                      <a:schemeClr val="bg1">
                        <a:lumMod val="25000"/>
                      </a:schemeClr>
                    </a:solidFill>
                  </a:rPr>
                  <a:t>MOYEN  </a:t>
                </a:r>
                <a:r>
                  <a:rPr lang="fr-FR" sz="1400" b="1" i="1" dirty="0">
                    <a:solidFill>
                      <a:schemeClr val="bg1">
                        <a:lumMod val="25000"/>
                      </a:schemeClr>
                    </a:solidFill>
                    <a:cs typeface="Arial" charset="0"/>
                  </a:rPr>
                  <a:t>ÂGE</a:t>
                </a:r>
              </a:p>
            </p:txBody>
          </p:sp>
          <p:sp>
            <p:nvSpPr>
              <p:cNvPr id="49" name="Rectangle 160"/>
              <p:cNvSpPr>
                <a:spLocks noChangeArrowheads="1"/>
              </p:cNvSpPr>
              <p:nvPr/>
            </p:nvSpPr>
            <p:spPr bwMode="auto">
              <a:xfrm>
                <a:off x="6500803" y="1983788"/>
                <a:ext cx="1575742" cy="174057"/>
              </a:xfrm>
              <a:prstGeom prst="rect">
                <a:avLst/>
              </a:prstGeom>
              <a:noFill/>
              <a:ln w="9525">
                <a:noFill/>
                <a:miter lim="800000"/>
                <a:headEnd/>
                <a:tailEnd/>
              </a:ln>
              <a:effectLst/>
            </p:spPr>
            <p:txBody>
              <a:bodyPr wrap="none" anchor="ctr"/>
              <a:lstStyle/>
              <a:p>
                <a:pPr algn="ctr"/>
                <a:r>
                  <a:rPr lang="fr-FR" sz="1000" b="1" i="1" dirty="0">
                    <a:solidFill>
                      <a:schemeClr val="bg1">
                        <a:lumMod val="25000"/>
                      </a:schemeClr>
                    </a:solidFill>
                    <a:cs typeface="Arial" charset="0"/>
                  </a:rPr>
                  <a:t>ÉPOQUE</a:t>
                </a:r>
              </a:p>
              <a:p>
                <a:pPr algn="ctr"/>
                <a:r>
                  <a:rPr lang="fr-FR" sz="1000" b="1" i="1" dirty="0">
                    <a:solidFill>
                      <a:schemeClr val="bg1">
                        <a:lumMod val="25000"/>
                      </a:schemeClr>
                    </a:solidFill>
                    <a:cs typeface="Arial" charset="0"/>
                  </a:rPr>
                  <a:t>MODERNE</a:t>
                </a:r>
              </a:p>
            </p:txBody>
          </p:sp>
          <p:sp>
            <p:nvSpPr>
              <p:cNvPr id="50" name="Rectangle 161"/>
              <p:cNvSpPr>
                <a:spLocks noChangeArrowheads="1"/>
              </p:cNvSpPr>
              <p:nvPr/>
            </p:nvSpPr>
            <p:spPr bwMode="auto">
              <a:xfrm>
                <a:off x="533954" y="2361404"/>
                <a:ext cx="1716047" cy="799482"/>
              </a:xfrm>
              <a:prstGeom prst="rect">
                <a:avLst/>
              </a:prstGeom>
              <a:solidFill>
                <a:schemeClr val="bg1"/>
              </a:solidFill>
              <a:ln w="9525">
                <a:solidFill>
                  <a:srgbClr val="FF00FF"/>
                </a:solidFill>
                <a:miter lim="800000"/>
                <a:headEnd/>
                <a:tailEnd/>
              </a:ln>
              <a:effectLst/>
            </p:spPr>
            <p:txBody>
              <a:bodyPr wrap="none" anchor="ctr"/>
              <a:lstStyle/>
              <a:p>
                <a:endParaRPr lang="fr-FR"/>
              </a:p>
            </p:txBody>
          </p:sp>
          <p:sp>
            <p:nvSpPr>
              <p:cNvPr id="51" name="Line 162"/>
              <p:cNvSpPr>
                <a:spLocks noChangeShapeType="1"/>
              </p:cNvSpPr>
              <p:nvPr/>
            </p:nvSpPr>
            <p:spPr bwMode="auto">
              <a:xfrm flipV="1">
                <a:off x="655757" y="2792121"/>
                <a:ext cx="359245" cy="4426"/>
              </a:xfrm>
              <a:prstGeom prst="line">
                <a:avLst/>
              </a:prstGeom>
              <a:noFill/>
              <a:ln w="28575">
                <a:solidFill>
                  <a:srgbClr val="FF00FF"/>
                </a:solidFill>
                <a:round/>
                <a:headEnd/>
                <a:tailEnd/>
              </a:ln>
              <a:effectLst/>
            </p:spPr>
            <p:txBody>
              <a:bodyPr/>
              <a:lstStyle/>
              <a:p>
                <a:endParaRPr lang="fr-FR"/>
              </a:p>
            </p:txBody>
          </p:sp>
          <p:sp>
            <p:nvSpPr>
              <p:cNvPr id="52" name="Line 163"/>
              <p:cNvSpPr>
                <a:spLocks noChangeShapeType="1"/>
              </p:cNvSpPr>
              <p:nvPr/>
            </p:nvSpPr>
            <p:spPr bwMode="auto">
              <a:xfrm flipV="1">
                <a:off x="658841" y="2960278"/>
                <a:ext cx="368496" cy="8850"/>
              </a:xfrm>
              <a:prstGeom prst="line">
                <a:avLst/>
              </a:prstGeom>
              <a:noFill/>
              <a:ln w="28575">
                <a:solidFill>
                  <a:srgbClr val="00CCFF"/>
                </a:solidFill>
                <a:round/>
                <a:headEnd/>
                <a:tailEnd/>
              </a:ln>
              <a:effectLst/>
            </p:spPr>
            <p:txBody>
              <a:bodyPr/>
              <a:lstStyle/>
              <a:p>
                <a:endParaRPr lang="fr-FR"/>
              </a:p>
            </p:txBody>
          </p:sp>
          <p:sp>
            <p:nvSpPr>
              <p:cNvPr id="53" name="Rectangle 164"/>
              <p:cNvSpPr>
                <a:spLocks noChangeArrowheads="1"/>
              </p:cNvSpPr>
              <p:nvPr/>
            </p:nvSpPr>
            <p:spPr bwMode="auto">
              <a:xfrm>
                <a:off x="1101344" y="2690342"/>
                <a:ext cx="1023770" cy="131280"/>
              </a:xfrm>
              <a:prstGeom prst="rect">
                <a:avLst/>
              </a:prstGeom>
              <a:noFill/>
              <a:ln w="9525">
                <a:noFill/>
                <a:miter lim="800000"/>
                <a:headEnd/>
                <a:tailEnd/>
              </a:ln>
              <a:effectLst/>
            </p:spPr>
            <p:txBody>
              <a:bodyPr wrap="none" anchor="ctr"/>
              <a:lstStyle/>
              <a:p>
                <a:pPr algn="ctr"/>
                <a:r>
                  <a:rPr lang="fr-FR" sz="800"/>
                  <a:t>Population mondiale</a:t>
                </a:r>
              </a:p>
            </p:txBody>
          </p:sp>
          <p:sp>
            <p:nvSpPr>
              <p:cNvPr id="54" name="Rectangle 165"/>
              <p:cNvSpPr>
                <a:spLocks noChangeArrowheads="1"/>
              </p:cNvSpPr>
              <p:nvPr/>
            </p:nvSpPr>
            <p:spPr bwMode="auto">
              <a:xfrm>
                <a:off x="1112136" y="2865874"/>
                <a:ext cx="1111654" cy="140131"/>
              </a:xfrm>
              <a:prstGeom prst="rect">
                <a:avLst/>
              </a:prstGeom>
              <a:noFill/>
              <a:ln w="9525">
                <a:noFill/>
                <a:miter lim="800000"/>
                <a:headEnd/>
                <a:tailEnd/>
              </a:ln>
              <a:effectLst/>
            </p:spPr>
            <p:txBody>
              <a:bodyPr wrap="none" anchor="ctr"/>
              <a:lstStyle/>
              <a:p>
                <a:pPr algn="ctr"/>
                <a:r>
                  <a:rPr lang="fr-FR" sz="800"/>
                  <a:t>Population européenne</a:t>
                </a:r>
              </a:p>
            </p:txBody>
          </p:sp>
          <p:sp>
            <p:nvSpPr>
              <p:cNvPr id="55" name="Rectangle 166"/>
              <p:cNvSpPr>
                <a:spLocks noChangeArrowheads="1"/>
              </p:cNvSpPr>
              <p:nvPr/>
            </p:nvSpPr>
            <p:spPr bwMode="auto">
              <a:xfrm>
                <a:off x="868529" y="2390905"/>
                <a:ext cx="1120905" cy="179957"/>
              </a:xfrm>
              <a:prstGeom prst="rect">
                <a:avLst/>
              </a:prstGeom>
              <a:noFill/>
              <a:ln w="9525">
                <a:noFill/>
                <a:miter lim="800000"/>
                <a:headEnd/>
                <a:tailEnd/>
              </a:ln>
              <a:effectLst/>
            </p:spPr>
            <p:txBody>
              <a:bodyPr wrap="none" anchor="ctr"/>
              <a:lstStyle/>
              <a:p>
                <a:pPr algn="ctr"/>
                <a:r>
                  <a:rPr lang="fr-FR" sz="1000">
                    <a:cs typeface="Arial" charset="0"/>
                  </a:rPr>
                  <a:t>Évolution de la population</a:t>
                </a:r>
              </a:p>
            </p:txBody>
          </p:sp>
          <p:grpSp>
            <p:nvGrpSpPr>
              <p:cNvPr id="7" name="Group 169"/>
              <p:cNvGrpSpPr>
                <a:grpSpLocks/>
              </p:cNvGrpSpPr>
              <p:nvPr/>
            </p:nvGrpSpPr>
            <p:grpSpPr bwMode="auto">
              <a:xfrm>
                <a:off x="626463" y="2402705"/>
                <a:ext cx="1503277" cy="218309"/>
                <a:chOff x="421" y="1462"/>
                <a:chExt cx="975" cy="148"/>
              </a:xfrm>
            </p:grpSpPr>
            <p:sp>
              <p:nvSpPr>
                <p:cNvPr id="58" name="Line 167"/>
                <p:cNvSpPr>
                  <a:spLocks noChangeShapeType="1"/>
                </p:cNvSpPr>
                <p:nvPr/>
              </p:nvSpPr>
              <p:spPr bwMode="auto">
                <a:xfrm flipH="1" flipV="1">
                  <a:off x="421" y="1462"/>
                  <a:ext cx="4" cy="144"/>
                </a:xfrm>
                <a:prstGeom prst="line">
                  <a:avLst/>
                </a:prstGeom>
                <a:noFill/>
                <a:ln w="22225">
                  <a:solidFill>
                    <a:srgbClr val="FF00FF"/>
                  </a:solidFill>
                  <a:round/>
                  <a:headEnd/>
                  <a:tailEnd/>
                </a:ln>
                <a:effectLst/>
              </p:spPr>
              <p:txBody>
                <a:bodyPr/>
                <a:lstStyle/>
                <a:p>
                  <a:endParaRPr lang="fr-FR"/>
                </a:p>
              </p:txBody>
            </p:sp>
            <p:sp>
              <p:nvSpPr>
                <p:cNvPr id="59" name="Line 168"/>
                <p:cNvSpPr>
                  <a:spLocks noChangeShapeType="1"/>
                </p:cNvSpPr>
                <p:nvPr/>
              </p:nvSpPr>
              <p:spPr bwMode="auto">
                <a:xfrm flipV="1">
                  <a:off x="423" y="1607"/>
                  <a:ext cx="973" cy="3"/>
                </a:xfrm>
                <a:prstGeom prst="line">
                  <a:avLst/>
                </a:prstGeom>
                <a:noFill/>
                <a:ln w="12700">
                  <a:solidFill>
                    <a:srgbClr val="FF00FF"/>
                  </a:solidFill>
                  <a:round/>
                  <a:headEnd/>
                  <a:tailEnd/>
                </a:ln>
                <a:effectLst/>
              </p:spPr>
              <p:txBody>
                <a:bodyPr/>
                <a:lstStyle/>
                <a:p>
                  <a:endParaRPr lang="fr-FR"/>
                </a:p>
              </p:txBody>
            </p:sp>
          </p:grpSp>
          <p:sp>
            <p:nvSpPr>
              <p:cNvPr id="57" name="Rectangle 172"/>
              <p:cNvSpPr>
                <a:spLocks noChangeArrowheads="1"/>
              </p:cNvSpPr>
              <p:nvPr/>
            </p:nvSpPr>
            <p:spPr bwMode="auto">
              <a:xfrm>
                <a:off x="405982" y="2207997"/>
                <a:ext cx="1964281" cy="131281"/>
              </a:xfrm>
              <a:prstGeom prst="rect">
                <a:avLst/>
              </a:prstGeom>
              <a:noFill/>
              <a:ln w="9525">
                <a:noFill/>
                <a:miter lim="800000"/>
                <a:headEnd/>
                <a:tailEnd/>
              </a:ln>
              <a:effectLst/>
            </p:spPr>
            <p:txBody>
              <a:bodyPr wrap="none" anchor="ctr"/>
              <a:lstStyle/>
              <a:p>
                <a:r>
                  <a:rPr lang="fr-FR" sz="800"/>
                  <a:t>En millions de personnes</a:t>
                </a:r>
              </a:p>
            </p:txBody>
          </p:sp>
        </p:grpSp>
        <p:grpSp>
          <p:nvGrpSpPr>
            <p:cNvPr id="8" name="Group 171"/>
            <p:cNvGrpSpPr>
              <a:grpSpLocks/>
            </p:cNvGrpSpPr>
            <p:nvPr/>
          </p:nvGrpSpPr>
          <p:grpSpPr bwMode="auto">
            <a:xfrm>
              <a:off x="428596" y="3535368"/>
              <a:ext cx="7884000" cy="750888"/>
              <a:chOff x="288" y="2745"/>
              <a:chExt cx="5178" cy="518"/>
            </a:xfrm>
          </p:grpSpPr>
          <p:sp>
            <p:nvSpPr>
              <p:cNvPr id="82" name="Line 101"/>
              <p:cNvSpPr>
                <a:spLocks noChangeShapeType="1"/>
              </p:cNvSpPr>
              <p:nvPr/>
            </p:nvSpPr>
            <p:spPr bwMode="auto">
              <a:xfrm>
                <a:off x="288" y="3263"/>
                <a:ext cx="1366" cy="0"/>
              </a:xfrm>
              <a:prstGeom prst="line">
                <a:avLst/>
              </a:prstGeom>
              <a:noFill/>
              <a:ln w="28575">
                <a:solidFill>
                  <a:srgbClr val="00CCFF"/>
                </a:solidFill>
                <a:round/>
                <a:headEnd/>
                <a:tailEnd/>
              </a:ln>
              <a:effectLst/>
            </p:spPr>
            <p:txBody>
              <a:bodyPr/>
              <a:lstStyle/>
              <a:p>
                <a:endParaRPr lang="fr-FR"/>
              </a:p>
            </p:txBody>
          </p:sp>
          <p:sp>
            <p:nvSpPr>
              <p:cNvPr id="83" name="Line 102"/>
              <p:cNvSpPr>
                <a:spLocks noChangeShapeType="1"/>
              </p:cNvSpPr>
              <p:nvPr/>
            </p:nvSpPr>
            <p:spPr bwMode="auto">
              <a:xfrm flipV="1">
                <a:off x="1657" y="3245"/>
                <a:ext cx="1353" cy="18"/>
              </a:xfrm>
              <a:prstGeom prst="line">
                <a:avLst/>
              </a:prstGeom>
              <a:noFill/>
              <a:ln w="28575">
                <a:solidFill>
                  <a:srgbClr val="00CCFF"/>
                </a:solidFill>
                <a:round/>
                <a:headEnd/>
                <a:tailEnd/>
              </a:ln>
              <a:effectLst/>
            </p:spPr>
            <p:txBody>
              <a:bodyPr/>
              <a:lstStyle/>
              <a:p>
                <a:endParaRPr lang="fr-FR"/>
              </a:p>
            </p:txBody>
          </p:sp>
          <p:sp>
            <p:nvSpPr>
              <p:cNvPr id="84" name="Line 103"/>
              <p:cNvSpPr>
                <a:spLocks noChangeShapeType="1"/>
              </p:cNvSpPr>
              <p:nvPr/>
            </p:nvSpPr>
            <p:spPr bwMode="auto">
              <a:xfrm flipV="1">
                <a:off x="3011" y="3217"/>
                <a:ext cx="431" cy="23"/>
              </a:xfrm>
              <a:prstGeom prst="line">
                <a:avLst/>
              </a:prstGeom>
              <a:noFill/>
              <a:ln w="28575">
                <a:solidFill>
                  <a:srgbClr val="00CCFF"/>
                </a:solidFill>
                <a:round/>
                <a:headEnd/>
                <a:tailEnd/>
              </a:ln>
              <a:effectLst/>
            </p:spPr>
            <p:txBody>
              <a:bodyPr/>
              <a:lstStyle/>
              <a:p>
                <a:endParaRPr lang="fr-FR"/>
              </a:p>
            </p:txBody>
          </p:sp>
          <p:sp>
            <p:nvSpPr>
              <p:cNvPr id="85" name="Line 104"/>
              <p:cNvSpPr>
                <a:spLocks noChangeShapeType="1"/>
              </p:cNvSpPr>
              <p:nvPr/>
            </p:nvSpPr>
            <p:spPr bwMode="auto">
              <a:xfrm flipV="1">
                <a:off x="3412" y="3187"/>
                <a:ext cx="407" cy="29"/>
              </a:xfrm>
              <a:prstGeom prst="line">
                <a:avLst/>
              </a:prstGeom>
              <a:noFill/>
              <a:ln w="28575">
                <a:solidFill>
                  <a:srgbClr val="00CCFF"/>
                </a:solidFill>
                <a:round/>
                <a:headEnd/>
                <a:tailEnd/>
              </a:ln>
              <a:effectLst/>
            </p:spPr>
            <p:txBody>
              <a:bodyPr/>
              <a:lstStyle/>
              <a:p>
                <a:endParaRPr lang="fr-FR"/>
              </a:p>
            </p:txBody>
          </p:sp>
          <p:sp>
            <p:nvSpPr>
              <p:cNvPr id="86" name="Line 105"/>
              <p:cNvSpPr>
                <a:spLocks noChangeShapeType="1"/>
              </p:cNvSpPr>
              <p:nvPr/>
            </p:nvSpPr>
            <p:spPr bwMode="auto">
              <a:xfrm>
                <a:off x="3819" y="3192"/>
                <a:ext cx="303" cy="35"/>
              </a:xfrm>
              <a:prstGeom prst="line">
                <a:avLst/>
              </a:prstGeom>
              <a:noFill/>
              <a:ln w="28575">
                <a:solidFill>
                  <a:srgbClr val="00CCFF"/>
                </a:solidFill>
                <a:round/>
                <a:headEnd/>
                <a:tailEnd/>
              </a:ln>
              <a:effectLst/>
            </p:spPr>
            <p:txBody>
              <a:bodyPr/>
              <a:lstStyle/>
              <a:p>
                <a:endParaRPr lang="fr-FR"/>
              </a:p>
            </p:txBody>
          </p:sp>
          <p:sp>
            <p:nvSpPr>
              <p:cNvPr id="87" name="Line 106"/>
              <p:cNvSpPr>
                <a:spLocks noChangeShapeType="1"/>
              </p:cNvSpPr>
              <p:nvPr/>
            </p:nvSpPr>
            <p:spPr bwMode="auto">
              <a:xfrm flipV="1">
                <a:off x="4110" y="3173"/>
                <a:ext cx="262" cy="53"/>
              </a:xfrm>
              <a:prstGeom prst="line">
                <a:avLst/>
              </a:prstGeom>
              <a:noFill/>
              <a:ln w="28575">
                <a:solidFill>
                  <a:srgbClr val="00CCFF"/>
                </a:solidFill>
                <a:round/>
                <a:headEnd/>
                <a:tailEnd/>
              </a:ln>
              <a:effectLst/>
            </p:spPr>
            <p:txBody>
              <a:bodyPr/>
              <a:lstStyle/>
              <a:p>
                <a:endParaRPr lang="fr-FR"/>
              </a:p>
            </p:txBody>
          </p:sp>
          <p:sp>
            <p:nvSpPr>
              <p:cNvPr id="88" name="Line 107"/>
              <p:cNvSpPr>
                <a:spLocks noChangeShapeType="1"/>
              </p:cNvSpPr>
              <p:nvPr/>
            </p:nvSpPr>
            <p:spPr bwMode="auto">
              <a:xfrm flipV="1">
                <a:off x="4366" y="3093"/>
                <a:ext cx="686" cy="81"/>
              </a:xfrm>
              <a:prstGeom prst="line">
                <a:avLst/>
              </a:prstGeom>
              <a:noFill/>
              <a:ln w="28575">
                <a:solidFill>
                  <a:srgbClr val="00CCFF"/>
                </a:solidFill>
                <a:round/>
                <a:headEnd/>
                <a:tailEnd/>
              </a:ln>
              <a:effectLst/>
            </p:spPr>
            <p:txBody>
              <a:bodyPr/>
              <a:lstStyle/>
              <a:p>
                <a:endParaRPr lang="fr-FR"/>
              </a:p>
            </p:txBody>
          </p:sp>
          <p:sp>
            <p:nvSpPr>
              <p:cNvPr id="89" name="Line 110"/>
              <p:cNvSpPr>
                <a:spLocks noChangeShapeType="1"/>
              </p:cNvSpPr>
              <p:nvPr/>
            </p:nvSpPr>
            <p:spPr bwMode="auto">
              <a:xfrm flipV="1">
                <a:off x="5042" y="3047"/>
                <a:ext cx="127" cy="46"/>
              </a:xfrm>
              <a:prstGeom prst="line">
                <a:avLst/>
              </a:prstGeom>
              <a:noFill/>
              <a:ln w="28575">
                <a:solidFill>
                  <a:srgbClr val="00CCFF"/>
                </a:solidFill>
                <a:round/>
                <a:headEnd/>
                <a:tailEnd/>
              </a:ln>
              <a:effectLst/>
            </p:spPr>
            <p:txBody>
              <a:bodyPr/>
              <a:lstStyle/>
              <a:p>
                <a:endParaRPr lang="fr-FR"/>
              </a:p>
            </p:txBody>
          </p:sp>
          <p:sp>
            <p:nvSpPr>
              <p:cNvPr id="90" name="Line 111"/>
              <p:cNvSpPr>
                <a:spLocks noChangeShapeType="1"/>
              </p:cNvSpPr>
              <p:nvPr/>
            </p:nvSpPr>
            <p:spPr bwMode="auto">
              <a:xfrm flipV="1">
                <a:off x="5169" y="2922"/>
                <a:ext cx="175" cy="128"/>
              </a:xfrm>
              <a:prstGeom prst="line">
                <a:avLst/>
              </a:prstGeom>
              <a:noFill/>
              <a:ln w="28575">
                <a:solidFill>
                  <a:srgbClr val="00CCFF"/>
                </a:solidFill>
                <a:round/>
                <a:headEnd/>
                <a:tailEnd/>
              </a:ln>
              <a:effectLst/>
            </p:spPr>
            <p:txBody>
              <a:bodyPr/>
              <a:lstStyle/>
              <a:p>
                <a:endParaRPr lang="fr-FR"/>
              </a:p>
            </p:txBody>
          </p:sp>
          <p:sp>
            <p:nvSpPr>
              <p:cNvPr id="91" name="Line 112"/>
              <p:cNvSpPr>
                <a:spLocks noChangeShapeType="1"/>
              </p:cNvSpPr>
              <p:nvPr/>
            </p:nvSpPr>
            <p:spPr bwMode="auto">
              <a:xfrm flipV="1">
                <a:off x="5344" y="2745"/>
                <a:ext cx="122" cy="180"/>
              </a:xfrm>
              <a:prstGeom prst="line">
                <a:avLst/>
              </a:prstGeom>
              <a:noFill/>
              <a:ln w="28575">
                <a:solidFill>
                  <a:srgbClr val="00CCFF"/>
                </a:solidFill>
                <a:round/>
                <a:headEnd/>
                <a:tailEnd/>
              </a:ln>
              <a:effectLst/>
            </p:spPr>
            <p:txBody>
              <a:bodyPr/>
              <a:lstStyle/>
              <a:p>
                <a:endParaRPr lang="fr-FR"/>
              </a:p>
            </p:txBody>
          </p:sp>
        </p:grpSp>
      </p:grpSp>
      <p:sp>
        <p:nvSpPr>
          <p:cNvPr id="95" name="ZoneTexte 94"/>
          <p:cNvSpPr txBox="1"/>
          <p:nvPr/>
        </p:nvSpPr>
        <p:spPr>
          <a:xfrm>
            <a:off x="285720" y="4643446"/>
            <a:ext cx="8572560" cy="2062103"/>
          </a:xfrm>
          <a:prstGeom prst="rect">
            <a:avLst/>
          </a:prstGeom>
          <a:solidFill>
            <a:srgbClr val="55280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u="sng" cap="small" dirty="0" smtClean="0">
                <a:solidFill>
                  <a:schemeClr val="bg1"/>
                </a:solidFill>
                <a:latin typeface="Tw Cen MT" pitchFamily="34" charset="0"/>
              </a:rPr>
              <a:t>Questions</a:t>
            </a:r>
          </a:p>
          <a:p>
            <a:r>
              <a:rPr lang="fr-FR" sz="1600" b="1" dirty="0" smtClean="0">
                <a:solidFill>
                  <a:schemeClr val="bg1"/>
                </a:solidFill>
                <a:latin typeface="Tw Cen MT" pitchFamily="34" charset="0"/>
              </a:rPr>
              <a:t>1. Quelle est la </a:t>
            </a:r>
            <a:r>
              <a:rPr lang="fr-FR" sz="1600" b="1" u="sng" dirty="0" smtClean="0">
                <a:solidFill>
                  <a:schemeClr val="bg1"/>
                </a:solidFill>
                <a:latin typeface="Tw Cen MT" pitchFamily="34" charset="0"/>
              </a:rPr>
              <a:t>nature</a:t>
            </a:r>
            <a:r>
              <a:rPr lang="fr-FR" sz="1600" b="1" dirty="0" smtClean="0">
                <a:solidFill>
                  <a:schemeClr val="bg1"/>
                </a:solidFill>
                <a:latin typeface="Tw Cen MT" pitchFamily="34" charset="0"/>
              </a:rPr>
              <a:t> du document ?</a:t>
            </a:r>
          </a:p>
          <a:p>
            <a:r>
              <a:rPr lang="fr-FR" sz="1600" b="1" dirty="0" smtClean="0">
                <a:solidFill>
                  <a:schemeClr val="bg1"/>
                </a:solidFill>
                <a:latin typeface="Tw Cen MT" pitchFamily="34" charset="0"/>
              </a:rPr>
              <a:t>2. Quel est le </a:t>
            </a:r>
            <a:r>
              <a:rPr lang="fr-FR" sz="1600" b="1" u="sng" dirty="0" smtClean="0">
                <a:solidFill>
                  <a:schemeClr val="bg1"/>
                </a:solidFill>
                <a:latin typeface="Tw Cen MT" pitchFamily="34" charset="0"/>
              </a:rPr>
              <a:t>sujet</a:t>
            </a:r>
            <a:r>
              <a:rPr lang="fr-FR" sz="1600" b="1" dirty="0" smtClean="0">
                <a:solidFill>
                  <a:schemeClr val="bg1"/>
                </a:solidFill>
                <a:latin typeface="Tw Cen MT" pitchFamily="34" charset="0"/>
              </a:rPr>
              <a:t> du document (que veut-il montrer ?)</a:t>
            </a:r>
          </a:p>
          <a:p>
            <a:r>
              <a:rPr lang="fr-FR" sz="1600" b="1" dirty="0" smtClean="0">
                <a:solidFill>
                  <a:schemeClr val="bg1"/>
                </a:solidFill>
                <a:latin typeface="Tw Cen MT" pitchFamily="34" charset="0"/>
              </a:rPr>
              <a:t>3. </a:t>
            </a:r>
            <a:r>
              <a:rPr lang="fr-FR" sz="1600" b="1" u="sng" dirty="0" smtClean="0">
                <a:solidFill>
                  <a:schemeClr val="bg1"/>
                </a:solidFill>
                <a:latin typeface="Tw Cen MT" pitchFamily="34" charset="0"/>
              </a:rPr>
              <a:t>Mettez en relation les évènements soulignés avec la courbe de la population européenne</a:t>
            </a:r>
            <a:r>
              <a:rPr lang="fr-FR" sz="1600" b="1" dirty="0" smtClean="0">
                <a:solidFill>
                  <a:schemeClr val="bg1"/>
                </a:solidFill>
                <a:latin typeface="Tw Cen MT" pitchFamily="34" charset="0"/>
              </a:rPr>
              <a:t> : que remarquez vous ? Faites de même pour l’évènement encadré : que remarquez</a:t>
            </a:r>
          </a:p>
          <a:p>
            <a:r>
              <a:rPr lang="fr-FR" sz="1600" b="1" dirty="0" smtClean="0">
                <a:solidFill>
                  <a:schemeClr val="bg1"/>
                </a:solidFill>
                <a:latin typeface="Tw Cen MT" pitchFamily="34" charset="0"/>
              </a:rPr>
              <a:t>4. </a:t>
            </a:r>
            <a:r>
              <a:rPr lang="fr-FR" sz="1600" b="1" u="sng" dirty="0" smtClean="0">
                <a:solidFill>
                  <a:schemeClr val="bg1"/>
                </a:solidFill>
                <a:latin typeface="Tw Cen MT" pitchFamily="34" charset="0"/>
              </a:rPr>
              <a:t>A partir de quand </a:t>
            </a:r>
            <a:r>
              <a:rPr lang="fr-FR" sz="1600" b="1" dirty="0" smtClean="0">
                <a:solidFill>
                  <a:schemeClr val="bg1"/>
                </a:solidFill>
                <a:latin typeface="Tw Cen MT" pitchFamily="34" charset="0"/>
              </a:rPr>
              <a:t>la population européenne connait-elle un fort accroissement ? </a:t>
            </a:r>
          </a:p>
          <a:p>
            <a:r>
              <a:rPr lang="fr-FR" sz="1600" b="1" dirty="0" smtClean="0">
                <a:solidFill>
                  <a:schemeClr val="bg1"/>
                </a:solidFill>
                <a:latin typeface="Tw Cen MT" pitchFamily="34" charset="0"/>
              </a:rPr>
              <a:t>5. De </a:t>
            </a:r>
            <a:r>
              <a:rPr lang="fr-FR" sz="1600" b="1" u="sng" dirty="0" smtClean="0">
                <a:solidFill>
                  <a:schemeClr val="bg1"/>
                </a:solidFill>
                <a:latin typeface="Tw Cen MT" pitchFamily="34" charset="0"/>
              </a:rPr>
              <a:t>combien</a:t>
            </a:r>
            <a:r>
              <a:rPr lang="fr-FR" sz="1600" b="1" dirty="0" smtClean="0">
                <a:solidFill>
                  <a:schemeClr val="bg1"/>
                </a:solidFill>
                <a:latin typeface="Tw Cen MT" pitchFamily="34" charset="0"/>
              </a:rPr>
              <a:t> a-t-elle (la population européenne) augmenté en millions entre 1800 et 1900 ? Posez l’opération puis énoncez le résultat dans une phrase rédigée.</a:t>
            </a:r>
            <a:endParaRPr lang="fr-FR" sz="1600" b="1" dirty="0">
              <a:solidFill>
                <a:schemeClr val="bg1"/>
              </a:solidFill>
              <a:latin typeface="Tw Cen MT" pitchFamily="34" charset="0"/>
            </a:endParaRPr>
          </a:p>
        </p:txBody>
      </p:sp>
      <p:sp>
        <p:nvSpPr>
          <p:cNvPr id="96" name="ZoneTexte 95"/>
          <p:cNvSpPr txBox="1"/>
          <p:nvPr/>
        </p:nvSpPr>
        <p:spPr>
          <a:xfrm>
            <a:off x="3535200" y="0"/>
            <a:ext cx="5429288"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r-FR" sz="4000" b="1" u="sng" dirty="0" smtClean="0">
                <a:ln w="11430">
                  <a:noFill/>
                </a:ln>
                <a:solidFill>
                  <a:srgbClr val="800000"/>
                </a:solidFill>
                <a:effectLst>
                  <a:outerShdw blurRad="50800" dist="39000" dir="5460000" algn="tl">
                    <a:srgbClr val="000000">
                      <a:alpha val="38000"/>
                    </a:srgbClr>
                  </a:outerShdw>
                </a:effectLst>
                <a:latin typeface="John Handy LET" pitchFamily="2" charset="0"/>
              </a:rPr>
              <a:t>Travail préparatoire</a:t>
            </a:r>
            <a:endParaRPr lang="fr-FR" sz="4000" b="1" u="sng" dirty="0">
              <a:ln w="11430">
                <a:noFill/>
              </a:ln>
              <a:solidFill>
                <a:srgbClr val="800000"/>
              </a:solidFill>
              <a:effectLst>
                <a:outerShdw blurRad="50800" dist="39000" dir="5460000" algn="tl">
                  <a:srgbClr val="000000">
                    <a:alpha val="38000"/>
                  </a:srgbClr>
                </a:outerShdw>
              </a:effectLst>
              <a:latin typeface="John Handy LET" pitchFamily="2" charset="0"/>
            </a:endParaRPr>
          </a:p>
        </p:txBody>
      </p:sp>
      <p:sp>
        <p:nvSpPr>
          <p:cNvPr id="80" name="ZoneTexte 79"/>
          <p:cNvSpPr txBox="1"/>
          <p:nvPr/>
        </p:nvSpPr>
        <p:spPr>
          <a:xfrm>
            <a:off x="279834" y="4437112"/>
            <a:ext cx="8572560" cy="2308324"/>
          </a:xfrm>
          <a:prstGeom prst="rect">
            <a:avLst/>
          </a:prstGeom>
          <a:solidFill>
            <a:srgbClr val="FFFFFF"/>
          </a:solidFill>
          <a:ln w="12700">
            <a:solidFill>
              <a:schemeClr val="accent3">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u="sng" cap="small" dirty="0" smtClean="0">
                <a:solidFill>
                  <a:srgbClr val="55280F"/>
                </a:solidFill>
                <a:latin typeface="Tw Cen MT" pitchFamily="34" charset="0"/>
              </a:rPr>
              <a:t>Un exemple de correction</a:t>
            </a:r>
          </a:p>
          <a:p>
            <a:pPr algn="ctr"/>
            <a:r>
              <a:rPr lang="fr-FR" sz="1600" dirty="0" smtClean="0">
                <a:solidFill>
                  <a:srgbClr val="55280F"/>
                </a:solidFill>
                <a:latin typeface="Tw Cen MT" pitchFamily="34" charset="0"/>
              </a:rPr>
              <a:t>1. Le document proposé est une </a:t>
            </a:r>
            <a:r>
              <a:rPr lang="fr-FR" sz="1600" b="1" u="sng" dirty="0" smtClean="0">
                <a:solidFill>
                  <a:srgbClr val="55280F"/>
                </a:solidFill>
                <a:latin typeface="Tw Cen MT" pitchFamily="34" charset="0"/>
              </a:rPr>
              <a:t>frise chronologique</a:t>
            </a:r>
          </a:p>
          <a:p>
            <a:pPr algn="ctr"/>
            <a:r>
              <a:rPr lang="fr-FR" sz="1600" dirty="0" smtClean="0">
                <a:solidFill>
                  <a:srgbClr val="55280F"/>
                </a:solidFill>
                <a:latin typeface="Tw Cen MT" pitchFamily="34" charset="0"/>
              </a:rPr>
              <a:t>2. Ce document </a:t>
            </a:r>
            <a:r>
              <a:rPr lang="fr-FR" sz="1600" b="1" u="sng" dirty="0" smtClean="0">
                <a:solidFill>
                  <a:srgbClr val="55280F"/>
                </a:solidFill>
                <a:latin typeface="Tw Cen MT" pitchFamily="34" charset="0"/>
              </a:rPr>
              <a:t>compare deux évolutions </a:t>
            </a:r>
            <a:r>
              <a:rPr lang="fr-FR" sz="1600" dirty="0" smtClean="0">
                <a:solidFill>
                  <a:srgbClr val="55280F"/>
                </a:solidFill>
                <a:latin typeface="Tw Cen MT" pitchFamily="34" charset="0"/>
              </a:rPr>
              <a:t>: celle de la </a:t>
            </a:r>
            <a:r>
              <a:rPr lang="fr-FR" sz="1600" b="1" u="sng" dirty="0" smtClean="0">
                <a:solidFill>
                  <a:srgbClr val="55280F"/>
                </a:solidFill>
                <a:latin typeface="Tw Cen MT" pitchFamily="34" charset="0"/>
              </a:rPr>
              <a:t>population mondiale</a:t>
            </a:r>
            <a:r>
              <a:rPr lang="fr-FR" sz="1600" b="1" dirty="0" smtClean="0">
                <a:solidFill>
                  <a:srgbClr val="55280F"/>
                </a:solidFill>
                <a:latin typeface="Tw Cen MT" pitchFamily="34" charset="0"/>
              </a:rPr>
              <a:t> </a:t>
            </a:r>
            <a:r>
              <a:rPr lang="fr-FR" sz="1600" dirty="0" smtClean="0">
                <a:solidFill>
                  <a:srgbClr val="55280F"/>
                </a:solidFill>
                <a:latin typeface="Tw Cen MT" pitchFamily="34" charset="0"/>
              </a:rPr>
              <a:t>et celle de la </a:t>
            </a:r>
            <a:r>
              <a:rPr lang="fr-FR" sz="1600" b="1" u="sng" dirty="0" smtClean="0">
                <a:solidFill>
                  <a:srgbClr val="55280F"/>
                </a:solidFill>
                <a:latin typeface="Tw Cen MT" pitchFamily="34" charset="0"/>
              </a:rPr>
              <a:t>population européenne de l’Antiquité au X</a:t>
            </a:r>
            <a:r>
              <a:rPr lang="fr-FR" sz="1600" b="1" u="sng" cap="small" dirty="0">
                <a:solidFill>
                  <a:srgbClr val="55280F"/>
                </a:solidFill>
                <a:latin typeface="Tw Cen MT" pitchFamily="34" charset="0"/>
              </a:rPr>
              <a:t>X</a:t>
            </a:r>
            <a:r>
              <a:rPr lang="fr-FR" sz="1600" b="1" u="sng" baseline="30000" dirty="0" smtClean="0">
                <a:solidFill>
                  <a:srgbClr val="55280F"/>
                </a:solidFill>
                <a:latin typeface="Tw Cen MT" pitchFamily="34" charset="0"/>
              </a:rPr>
              <a:t>ème</a:t>
            </a:r>
            <a:r>
              <a:rPr lang="fr-FR" sz="1600" b="1" u="sng" dirty="0" smtClean="0">
                <a:solidFill>
                  <a:srgbClr val="55280F"/>
                </a:solidFill>
                <a:latin typeface="Tw Cen MT" pitchFamily="34" charset="0"/>
              </a:rPr>
              <a:t> siècle, </a:t>
            </a:r>
            <a:r>
              <a:rPr lang="fr-FR" sz="1600" dirty="0" smtClean="0">
                <a:solidFill>
                  <a:srgbClr val="55280F"/>
                </a:solidFill>
                <a:latin typeface="Tw Cen MT" pitchFamily="34" charset="0"/>
              </a:rPr>
              <a:t>exprimées en </a:t>
            </a:r>
            <a:r>
              <a:rPr lang="fr-FR" sz="1600" b="1" u="sng" dirty="0" smtClean="0">
                <a:solidFill>
                  <a:srgbClr val="55280F"/>
                </a:solidFill>
                <a:latin typeface="Tw Cen MT" pitchFamily="34" charset="0"/>
              </a:rPr>
              <a:t>millions de personnes</a:t>
            </a:r>
          </a:p>
          <a:p>
            <a:pPr algn="ctr"/>
            <a:r>
              <a:rPr lang="fr-FR" sz="1600" dirty="0" smtClean="0">
                <a:solidFill>
                  <a:srgbClr val="55280F"/>
                </a:solidFill>
                <a:latin typeface="Tw Cen MT" pitchFamily="34" charset="0"/>
              </a:rPr>
              <a:t>3. </a:t>
            </a:r>
            <a:r>
              <a:rPr lang="fr-FR" sz="1600" b="1" u="sng" dirty="0" smtClean="0">
                <a:solidFill>
                  <a:srgbClr val="55280F"/>
                </a:solidFill>
                <a:latin typeface="Tw Cen MT" pitchFamily="34" charset="0"/>
              </a:rPr>
              <a:t>Les événements soulignés </a:t>
            </a:r>
            <a:r>
              <a:rPr lang="fr-FR" sz="1600" dirty="0" smtClean="0">
                <a:solidFill>
                  <a:srgbClr val="55280F"/>
                </a:solidFill>
                <a:latin typeface="Tw Cen MT" pitchFamily="34" charset="0"/>
              </a:rPr>
              <a:t>montrent les facteurs de </a:t>
            </a:r>
            <a:r>
              <a:rPr lang="fr-FR" sz="1600" b="1" u="sng" dirty="0" smtClean="0">
                <a:solidFill>
                  <a:srgbClr val="55280F"/>
                </a:solidFill>
                <a:latin typeface="Tw Cen MT" pitchFamily="34" charset="0"/>
              </a:rPr>
              <a:t>croissance de la population </a:t>
            </a:r>
            <a:r>
              <a:rPr lang="fr-FR" sz="1600" dirty="0" smtClean="0">
                <a:solidFill>
                  <a:srgbClr val="55280F"/>
                </a:solidFill>
                <a:latin typeface="Tw Cen MT" pitchFamily="34" charset="0"/>
              </a:rPr>
              <a:t>alors que ceux </a:t>
            </a:r>
            <a:r>
              <a:rPr lang="fr-FR" sz="1600" b="1" u="sng" dirty="0" smtClean="0">
                <a:solidFill>
                  <a:srgbClr val="55280F"/>
                </a:solidFill>
                <a:latin typeface="Tw Cen MT" pitchFamily="34" charset="0"/>
              </a:rPr>
              <a:t>encadrés</a:t>
            </a:r>
            <a:r>
              <a:rPr lang="fr-FR" sz="1600" dirty="0" smtClean="0">
                <a:solidFill>
                  <a:srgbClr val="55280F"/>
                </a:solidFill>
                <a:latin typeface="Tw Cen MT" pitchFamily="34" charset="0"/>
              </a:rPr>
              <a:t> témoignent </a:t>
            </a:r>
            <a:r>
              <a:rPr lang="fr-FR" sz="1600" b="1" u="sng" dirty="0" smtClean="0">
                <a:solidFill>
                  <a:srgbClr val="55280F"/>
                </a:solidFill>
                <a:latin typeface="Tw Cen MT" pitchFamily="34" charset="0"/>
              </a:rPr>
              <a:t>d’accidents, de crises</a:t>
            </a:r>
            <a:r>
              <a:rPr lang="fr-FR" sz="1600" dirty="0" smtClean="0">
                <a:solidFill>
                  <a:srgbClr val="55280F"/>
                </a:solidFill>
                <a:latin typeface="Tw Cen MT" pitchFamily="34" charset="0"/>
              </a:rPr>
              <a:t> </a:t>
            </a:r>
            <a:r>
              <a:rPr lang="fr-FR" sz="1600" b="1" u="sng" dirty="0" smtClean="0">
                <a:solidFill>
                  <a:srgbClr val="55280F"/>
                </a:solidFill>
                <a:latin typeface="Tw Cen MT" pitchFamily="34" charset="0"/>
              </a:rPr>
              <a:t>démographiques</a:t>
            </a:r>
            <a:r>
              <a:rPr lang="fr-FR" sz="1600" dirty="0" smtClean="0">
                <a:solidFill>
                  <a:srgbClr val="55280F"/>
                </a:solidFill>
                <a:latin typeface="Tw Cen MT" pitchFamily="34" charset="0"/>
              </a:rPr>
              <a:t>.</a:t>
            </a:r>
          </a:p>
          <a:p>
            <a:pPr algn="ctr"/>
            <a:r>
              <a:rPr lang="fr-FR" sz="1600" dirty="0" smtClean="0">
                <a:solidFill>
                  <a:srgbClr val="55280F"/>
                </a:solidFill>
                <a:latin typeface="Tw Cen MT" pitchFamily="34" charset="0"/>
              </a:rPr>
              <a:t>4. La population européenne augmente fortement </a:t>
            </a:r>
            <a:r>
              <a:rPr lang="fr-FR" sz="1600" b="1" u="sng" dirty="0" smtClean="0">
                <a:solidFill>
                  <a:srgbClr val="55280F"/>
                </a:solidFill>
                <a:latin typeface="Tw Cen MT" pitchFamily="34" charset="0"/>
              </a:rPr>
              <a:t>à partir de 1750 </a:t>
            </a:r>
            <a:r>
              <a:rPr lang="fr-FR" sz="1600" dirty="0" smtClean="0">
                <a:solidFill>
                  <a:srgbClr val="55280F"/>
                </a:solidFill>
                <a:latin typeface="Tw Cen MT" pitchFamily="34" charset="0"/>
              </a:rPr>
              <a:t>(milieu du XVIII° siècle)</a:t>
            </a:r>
          </a:p>
          <a:p>
            <a:pPr algn="ctr"/>
            <a:r>
              <a:rPr lang="fr-FR" sz="1600" dirty="0" smtClean="0">
                <a:solidFill>
                  <a:srgbClr val="55280F"/>
                </a:solidFill>
                <a:latin typeface="Tw Cen MT" pitchFamily="34" charset="0"/>
              </a:rPr>
              <a:t>5. La population européenne augmente de </a:t>
            </a:r>
            <a:r>
              <a:rPr lang="fr-FR" sz="1600" b="1" dirty="0" smtClean="0">
                <a:solidFill>
                  <a:srgbClr val="55280F"/>
                </a:solidFill>
                <a:latin typeface="Tw Cen MT" pitchFamily="34" charset="0"/>
              </a:rPr>
              <a:t>233</a:t>
            </a:r>
            <a:r>
              <a:rPr lang="fr-FR" sz="1600" dirty="0" smtClean="0">
                <a:solidFill>
                  <a:srgbClr val="55280F"/>
                </a:solidFill>
                <a:latin typeface="Tw Cen MT" pitchFamily="34" charset="0"/>
              </a:rPr>
              <a:t> </a:t>
            </a:r>
            <a:r>
              <a:rPr lang="fr-FR" sz="1600" b="1" dirty="0" smtClean="0">
                <a:solidFill>
                  <a:srgbClr val="55280F"/>
                </a:solidFill>
                <a:latin typeface="Tw Cen MT" pitchFamily="34" charset="0"/>
              </a:rPr>
              <a:t>millions de personnes</a:t>
            </a:r>
            <a:r>
              <a:rPr lang="fr-FR" sz="1600" dirty="0" smtClean="0">
                <a:solidFill>
                  <a:srgbClr val="55280F"/>
                </a:solidFill>
                <a:latin typeface="Tw Cen MT" pitchFamily="34" charset="0"/>
              </a:rPr>
              <a:t> entre </a:t>
            </a:r>
            <a:r>
              <a:rPr lang="fr-FR" sz="1600" b="1" dirty="0" smtClean="0">
                <a:solidFill>
                  <a:srgbClr val="55280F"/>
                </a:solidFill>
                <a:latin typeface="Tw Cen MT" pitchFamily="34" charset="0"/>
              </a:rPr>
              <a:t>1800</a:t>
            </a:r>
            <a:r>
              <a:rPr lang="fr-FR" sz="1600" dirty="0" smtClean="0">
                <a:solidFill>
                  <a:srgbClr val="55280F"/>
                </a:solidFill>
                <a:latin typeface="Tw Cen MT" pitchFamily="34" charset="0"/>
              </a:rPr>
              <a:t> et </a:t>
            </a:r>
            <a:r>
              <a:rPr lang="fr-FR" sz="1600" b="1" dirty="0" smtClean="0">
                <a:solidFill>
                  <a:srgbClr val="55280F"/>
                </a:solidFill>
                <a:latin typeface="Tw Cen MT" pitchFamily="34" charset="0"/>
              </a:rPr>
              <a:t>1900</a:t>
            </a:r>
            <a:r>
              <a:rPr lang="fr-FR" sz="1600" dirty="0" smtClean="0">
                <a:solidFill>
                  <a:srgbClr val="55280F"/>
                </a:solidFill>
                <a:latin typeface="Tw Cen MT" pitchFamily="34" charset="0"/>
              </a:rPr>
              <a:t> : elle triple donc en l’espace d’un siècle.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grpId="1" nodeType="clickEffect">
                                  <p:stCondLst>
                                    <p:cond delay="0"/>
                                  </p:stCondLst>
                                  <p:childTnLst>
                                    <p:anim calcmode="lin" valueType="num">
                                      <p:cBhvr additive="base">
                                        <p:cTn id="23" dur="500"/>
                                        <p:tgtEl>
                                          <p:spTgt spid="95"/>
                                        </p:tgtEl>
                                        <p:attrNameLst>
                                          <p:attrName>ppt_x</p:attrName>
                                        </p:attrNameLst>
                                      </p:cBhvr>
                                      <p:tavLst>
                                        <p:tav tm="0">
                                          <p:val>
                                            <p:strVal val="ppt_x"/>
                                          </p:val>
                                        </p:tav>
                                        <p:tav tm="100000">
                                          <p:val>
                                            <p:strVal val="1+ppt_w/2"/>
                                          </p:val>
                                        </p:tav>
                                      </p:tavLst>
                                    </p:anim>
                                    <p:anim calcmode="lin" valueType="num">
                                      <p:cBhvr additive="base">
                                        <p:cTn id="24" dur="500"/>
                                        <p:tgtEl>
                                          <p:spTgt spid="95"/>
                                        </p:tgtEl>
                                        <p:attrNameLst>
                                          <p:attrName>ppt_y</p:attrName>
                                        </p:attrNameLst>
                                      </p:cBhvr>
                                      <p:tavLst>
                                        <p:tav tm="0">
                                          <p:val>
                                            <p:strVal val="ppt_y"/>
                                          </p:val>
                                        </p:tav>
                                        <p:tav tm="100000">
                                          <p:val>
                                            <p:strVal val="ppt_y"/>
                                          </p:val>
                                        </p:tav>
                                      </p:tavLst>
                                    </p:anim>
                                    <p:set>
                                      <p:cBhvr>
                                        <p:cTn id="25" dur="1" fill="hold">
                                          <p:stCondLst>
                                            <p:cond delay="499"/>
                                          </p:stCondLst>
                                        </p:cTn>
                                        <p:tgtEl>
                                          <p:spTgt spid="9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p:cTn id="30" dur="1000" fill="hold"/>
                                        <p:tgtEl>
                                          <p:spTgt spid="80"/>
                                        </p:tgtEl>
                                        <p:attrNameLst>
                                          <p:attrName>ppt_w</p:attrName>
                                        </p:attrNameLst>
                                      </p:cBhvr>
                                      <p:tavLst>
                                        <p:tav tm="0">
                                          <p:val>
                                            <p:fltVal val="0"/>
                                          </p:val>
                                        </p:tav>
                                        <p:tav tm="100000">
                                          <p:val>
                                            <p:strVal val="#ppt_w"/>
                                          </p:val>
                                        </p:tav>
                                      </p:tavLst>
                                    </p:anim>
                                    <p:anim calcmode="lin" valueType="num">
                                      <p:cBhvr>
                                        <p:cTn id="31" dur="1000" fill="hold"/>
                                        <p:tgtEl>
                                          <p:spTgt spid="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6"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23488" y="180304"/>
            <a:ext cx="2928926" cy="707886"/>
          </a:xfrm>
          <a:prstGeom prst="rect">
            <a:avLst/>
          </a:prstGeom>
          <a:noFill/>
        </p:spPr>
        <p:txBody>
          <a:bodyPr wrap="square" rtlCol="0">
            <a:spAutoFit/>
          </a:bodyPr>
          <a:lstStyle/>
          <a:p>
            <a:pPr algn="ctr"/>
            <a:r>
              <a:rPr lang="fr-FR" sz="40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Introduction</a:t>
            </a:r>
            <a:endParaRPr lang="fr-FR" sz="40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endParaRPr>
          </a:p>
        </p:txBody>
      </p:sp>
      <p:pic>
        <p:nvPicPr>
          <p:cNvPr id="1030" name="Picture 6" descr="http://2.bp.blogspot.com/_r9wx8eFfx24/SgTynLw3FkI/AAAAAAAAAks/UJ7r4p7Eqoc/s1600/carte_population_mondi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850" y="946494"/>
            <a:ext cx="4088929" cy="286052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624580" y="3216027"/>
            <a:ext cx="3267199" cy="600164"/>
          </a:xfrm>
          <a:prstGeom prst="rect">
            <a:avLst/>
          </a:prstGeom>
        </p:spPr>
        <p:txBody>
          <a:bodyPr wrap="square">
            <a:spAutoFit/>
          </a:bodyPr>
          <a:lstStyle/>
          <a:p>
            <a:pPr algn="ctr"/>
            <a:r>
              <a:rPr lang="fr-FR" sz="1100" b="1" dirty="0">
                <a:solidFill>
                  <a:srgbClr val="000000"/>
                </a:solidFill>
                <a:latin typeface="Tw Cen MT" pitchFamily="34" charset="0"/>
              </a:rPr>
              <a:t>Les trois principaux foyers de peuplement de la planète concentraient déjà la moitié de la population</a:t>
            </a:r>
            <a:endParaRPr lang="fr-FR" sz="1100" dirty="0">
              <a:solidFill>
                <a:srgbClr val="000000"/>
              </a:solidFill>
              <a:latin typeface="Tw Cen MT" pitchFamily="34" charset="0"/>
            </a:endParaRPr>
          </a:p>
          <a:p>
            <a:pPr algn="ctr"/>
            <a:r>
              <a:rPr lang="fr-FR" sz="1100" b="1" dirty="0">
                <a:solidFill>
                  <a:srgbClr val="000000"/>
                </a:solidFill>
                <a:latin typeface="Tw Cen MT" pitchFamily="34" charset="0"/>
              </a:rPr>
              <a:t> il y a 2000 ans.</a:t>
            </a:r>
            <a:endParaRPr lang="fr-FR" sz="1100" dirty="0">
              <a:solidFill>
                <a:srgbClr val="000000"/>
              </a:solidFill>
              <a:latin typeface="Tw Cen MT" pitchFamily="34" charset="0"/>
            </a:endParaRPr>
          </a:p>
        </p:txBody>
      </p:sp>
      <p:grpSp>
        <p:nvGrpSpPr>
          <p:cNvPr id="6" name="Groupe 5"/>
          <p:cNvGrpSpPr/>
          <p:nvPr/>
        </p:nvGrpSpPr>
        <p:grpSpPr>
          <a:xfrm rot="1259315">
            <a:off x="6515957" y="4082069"/>
            <a:ext cx="1905000" cy="2269520"/>
            <a:chOff x="7164288" y="4437112"/>
            <a:chExt cx="1905000" cy="2269520"/>
          </a:xfrm>
        </p:grpSpPr>
        <p:pic>
          <p:nvPicPr>
            <p:cNvPr id="1034" name="Picture 10" descr="Photo"/>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64288" y="4437112"/>
              <a:ext cx="1905000" cy="226695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164288" y="6418632"/>
              <a:ext cx="1905000" cy="28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small" dirty="0" smtClean="0">
                  <a:effectLst>
                    <a:outerShdw blurRad="38100" dist="38100" dir="2700000" algn="tl">
                      <a:srgbClr val="000000">
                        <a:alpha val="43137"/>
                      </a:srgbClr>
                    </a:outerShdw>
                  </a:effectLst>
                  <a:latin typeface="Tw Cen MT" pitchFamily="34" charset="0"/>
                </a:rPr>
                <a:t>Enfants ouvriers</a:t>
              </a:r>
              <a:endParaRPr lang="fr-FR" sz="1200" b="1" cap="small" dirty="0">
                <a:effectLst>
                  <a:outerShdw blurRad="38100" dist="38100" dir="2700000" algn="tl">
                    <a:srgbClr val="000000">
                      <a:alpha val="43137"/>
                    </a:srgbClr>
                  </a:outerShdw>
                </a:effectLst>
                <a:latin typeface="Tw Cen MT" pitchFamily="34" charset="0"/>
              </a:endParaRPr>
            </a:p>
          </p:txBody>
        </p:sp>
      </p:grpSp>
      <p:grpSp>
        <p:nvGrpSpPr>
          <p:cNvPr id="8" name="Groupe 7"/>
          <p:cNvGrpSpPr/>
          <p:nvPr/>
        </p:nvGrpSpPr>
        <p:grpSpPr>
          <a:xfrm>
            <a:off x="1187624" y="3783486"/>
            <a:ext cx="4113398" cy="2736304"/>
            <a:chOff x="1187624" y="3783486"/>
            <a:chExt cx="4113398" cy="2736304"/>
          </a:xfrm>
        </p:grpSpPr>
        <p:pic>
          <p:nvPicPr>
            <p:cNvPr id="1042" name="Picture 18" descr="Une très grande fami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783486"/>
              <a:ext cx="4113398" cy="273630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87624" y="6237312"/>
              <a:ext cx="4113398" cy="28247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small" dirty="0" smtClean="0">
                  <a:latin typeface="Tw Cen MT" pitchFamily="34" charset="0"/>
                </a:rPr>
                <a:t>Famille bourgeoise (grand-mère et petits enfants)</a:t>
              </a:r>
              <a:endParaRPr lang="fr-FR" sz="1200" b="1" cap="small" dirty="0">
                <a:latin typeface="Tw Cen MT" pitchFamily="34" charset="0"/>
              </a:endParaRPr>
            </a:p>
          </p:txBody>
        </p:sp>
      </p:grpSp>
      <p:pic>
        <p:nvPicPr>
          <p:cNvPr id="1036" name="Picture 12" descr="https://inventaire.picardie.fr/img/84ba4e32-ac13-4cf1-8392-466d93c3300d"/>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856882">
            <a:off x="4621763" y="1302251"/>
            <a:ext cx="3951400" cy="251659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38" name="Picture 14" descr="http://newyorkcity.blogs.sudouest.fr/media/01/01/36423414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24889">
            <a:off x="440679" y="3465567"/>
            <a:ext cx="3784777" cy="287792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1520" y="265117"/>
            <a:ext cx="4275311" cy="3139321"/>
          </a:xfrm>
          <a:prstGeom prst="rect">
            <a:avLst/>
          </a:prstGeom>
          <a:solidFill>
            <a:srgbClr val="FFFFFF"/>
          </a:solidFill>
          <a:ln w="12700">
            <a:solidFill>
              <a:schemeClr val="bg1">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smtClean="0">
                <a:solidFill>
                  <a:srgbClr val="55280F"/>
                </a:solidFill>
                <a:latin typeface="Tw Cen MT" pitchFamily="34" charset="0"/>
              </a:rPr>
              <a:t>L’Europe, </a:t>
            </a:r>
            <a:r>
              <a:rPr lang="fr-FR" b="1" u="sng" dirty="0" smtClean="0">
                <a:solidFill>
                  <a:srgbClr val="55280F"/>
                </a:solidFill>
                <a:latin typeface="Tw Cen MT" pitchFamily="34" charset="0"/>
              </a:rPr>
              <a:t>troisième foyer de peuplement</a:t>
            </a:r>
            <a:r>
              <a:rPr lang="fr-FR" b="1" dirty="0" smtClean="0">
                <a:solidFill>
                  <a:srgbClr val="55280F"/>
                </a:solidFill>
                <a:latin typeface="Tw Cen MT" pitchFamily="34" charset="0"/>
              </a:rPr>
              <a:t> du monde est aussi l’un des plus anciens.</a:t>
            </a:r>
          </a:p>
          <a:p>
            <a:pPr algn="ctr"/>
            <a:r>
              <a:rPr lang="fr-FR" b="1" u="sng" dirty="0" smtClean="0">
                <a:solidFill>
                  <a:srgbClr val="55280F"/>
                </a:solidFill>
                <a:latin typeface="Tw Cen MT" pitchFamily="34" charset="0"/>
              </a:rPr>
              <a:t>Jusqu’au début du XVIII</a:t>
            </a:r>
            <a:r>
              <a:rPr lang="fr-FR" b="1" u="sng" baseline="30000" dirty="0" smtClean="0">
                <a:solidFill>
                  <a:srgbClr val="55280F"/>
                </a:solidFill>
                <a:latin typeface="Tw Cen MT" pitchFamily="34" charset="0"/>
              </a:rPr>
              <a:t>ème</a:t>
            </a:r>
            <a:r>
              <a:rPr lang="fr-FR" b="1" u="sng" dirty="0" smtClean="0">
                <a:solidFill>
                  <a:srgbClr val="55280F"/>
                </a:solidFill>
                <a:latin typeface="Tw Cen MT" pitchFamily="34" charset="0"/>
              </a:rPr>
              <a:t> siècle</a:t>
            </a:r>
            <a:r>
              <a:rPr lang="fr-FR" b="1" dirty="0" smtClean="0">
                <a:solidFill>
                  <a:srgbClr val="55280F"/>
                </a:solidFill>
                <a:latin typeface="Tw Cen MT" pitchFamily="34" charset="0"/>
              </a:rPr>
              <a:t>, la population européenne progresse faiblement. </a:t>
            </a:r>
            <a:r>
              <a:rPr lang="fr-FR" b="1" u="sng" dirty="0" smtClean="0">
                <a:solidFill>
                  <a:srgbClr val="55280F"/>
                </a:solidFill>
                <a:latin typeface="Tw Cen MT" pitchFamily="34" charset="0"/>
              </a:rPr>
              <a:t>A partir de la seconde moitié du XVIII</a:t>
            </a:r>
            <a:r>
              <a:rPr lang="fr-FR" b="1" u="sng" baseline="30000" dirty="0" smtClean="0">
                <a:solidFill>
                  <a:srgbClr val="55280F"/>
                </a:solidFill>
                <a:latin typeface="Tw Cen MT" pitchFamily="34" charset="0"/>
              </a:rPr>
              <a:t>ème</a:t>
            </a:r>
            <a:r>
              <a:rPr lang="fr-FR" b="1" u="sng" dirty="0" smtClean="0">
                <a:solidFill>
                  <a:srgbClr val="55280F"/>
                </a:solidFill>
                <a:latin typeface="Tw Cen MT" pitchFamily="34" charset="0"/>
              </a:rPr>
              <a:t> siècle</a:t>
            </a:r>
            <a:r>
              <a:rPr lang="fr-FR" b="1" dirty="0" smtClean="0">
                <a:solidFill>
                  <a:srgbClr val="55280F"/>
                </a:solidFill>
                <a:latin typeface="Tw Cen MT" pitchFamily="34" charset="0"/>
              </a:rPr>
              <a:t>, elle connait une </a:t>
            </a:r>
            <a:r>
              <a:rPr lang="fr-FR" b="1" u="sng" dirty="0" smtClean="0">
                <a:solidFill>
                  <a:srgbClr val="55280F"/>
                </a:solidFill>
                <a:latin typeface="Tw Cen MT" pitchFamily="34" charset="0"/>
              </a:rPr>
              <a:t>forte croissance</a:t>
            </a:r>
            <a:r>
              <a:rPr lang="fr-FR" b="1" dirty="0" smtClean="0">
                <a:solidFill>
                  <a:srgbClr val="55280F"/>
                </a:solidFill>
                <a:latin typeface="Tw Cen MT" pitchFamily="34" charset="0"/>
              </a:rPr>
              <a:t>. Sa part dans la population mondiale passe de </a:t>
            </a:r>
            <a:r>
              <a:rPr lang="fr-FR" b="1" u="sng" dirty="0" smtClean="0">
                <a:solidFill>
                  <a:srgbClr val="55280F"/>
                </a:solidFill>
                <a:latin typeface="Tw Cen MT" pitchFamily="34" charset="0"/>
              </a:rPr>
              <a:t>15 à 25%</a:t>
            </a:r>
            <a:r>
              <a:rPr lang="fr-FR" b="1" dirty="0" smtClean="0">
                <a:solidFill>
                  <a:srgbClr val="55280F"/>
                </a:solidFill>
                <a:latin typeface="Tw Cen MT" pitchFamily="34" charset="0"/>
              </a:rPr>
              <a:t>. </a:t>
            </a:r>
          </a:p>
          <a:p>
            <a:pPr algn="ctr"/>
            <a:r>
              <a:rPr lang="fr-FR" b="1" dirty="0" smtClean="0">
                <a:solidFill>
                  <a:srgbClr val="55280F"/>
                </a:solidFill>
                <a:latin typeface="Tw Cen MT" pitchFamily="34" charset="0"/>
              </a:rPr>
              <a:t>Cette croissance va pousser une partie de la population européenne à migrer hors du continent au début du XIX</a:t>
            </a:r>
            <a:r>
              <a:rPr lang="fr-FR" b="1" baseline="30000" dirty="0" smtClean="0">
                <a:solidFill>
                  <a:srgbClr val="55280F"/>
                </a:solidFill>
                <a:latin typeface="Tw Cen MT" pitchFamily="34" charset="0"/>
              </a:rPr>
              <a:t>ème</a:t>
            </a:r>
            <a:r>
              <a:rPr lang="fr-FR" b="1" dirty="0" smtClean="0">
                <a:solidFill>
                  <a:srgbClr val="55280F"/>
                </a:solidFill>
                <a:latin typeface="Tw Cen MT" pitchFamily="34" charset="0"/>
              </a:rPr>
              <a:t>  siècle.</a:t>
            </a:r>
          </a:p>
        </p:txBody>
      </p:sp>
      <p:pic>
        <p:nvPicPr>
          <p:cNvPr id="1046" name="Picture 22" descr="http://www.bac-lac.gc.ca/eng/discover/immigration/immigration-records/passenger-lists/passenger-lists-1865-1922/PublishingImages/c03761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14719">
            <a:off x="4811929" y="867342"/>
            <a:ext cx="3432201" cy="2470344"/>
          </a:xfrm>
          <a:prstGeom prst="rect">
            <a:avLst/>
          </a:prstGeom>
          <a:noFill/>
          <a:ln>
            <a:solidFill>
              <a:schemeClr val="bg1">
                <a:lumMod val="10000"/>
              </a:schemeClr>
            </a:solidFill>
          </a:ln>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4424525" y="3216027"/>
            <a:ext cx="4251931" cy="3548509"/>
            <a:chOff x="1475654" y="908720"/>
            <a:chExt cx="4914636" cy="3978590"/>
          </a:xfrm>
        </p:grpSpPr>
        <p:pic>
          <p:nvPicPr>
            <p:cNvPr id="20" name="Picture 16" descr="http://cartographie.sciences-po.fr/sites/default/files/maps/009_Migration_transatlantique_fin_XIX-01_3.jpg"/>
            <p:cNvPicPr>
              <a:picLocks noChangeAspect="1" noChangeArrowheads="1"/>
            </p:cNvPicPr>
            <p:nvPr/>
          </p:nvPicPr>
          <p:blipFill rotWithShape="1">
            <a:blip r:embed="rId11">
              <a:extLst>
                <a:ext uri="{28A0092B-C50C-407E-A947-70E740481C1C}">
                  <a14:useLocalDpi xmlns:a14="http://schemas.microsoft.com/office/drawing/2010/main" val="0"/>
                </a:ext>
              </a:extLst>
            </a:blip>
            <a:srcRect r="1797" b="19924"/>
            <a:stretch/>
          </p:blipFill>
          <p:spPr bwMode="auto">
            <a:xfrm>
              <a:off x="1475655" y="908720"/>
              <a:ext cx="4914635" cy="397859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1" name="Picture 16" descr="http://cartographie.sciences-po.fr/sites/default/files/maps/009_Migration_transatlantique_fin_XIX-01_3.jpg"/>
            <p:cNvPicPr preferRelativeResize="0">
              <a:picLocks noChangeArrowheads="1"/>
            </p:cNvPicPr>
            <p:nvPr/>
          </p:nvPicPr>
          <p:blipFill rotWithShape="1">
            <a:blip r:embed="rId11">
              <a:extLst>
                <a:ext uri="{28A0092B-C50C-407E-A947-70E740481C1C}">
                  <a14:useLocalDpi xmlns:a14="http://schemas.microsoft.com/office/drawing/2010/main" val="0"/>
                </a:ext>
              </a:extLst>
            </a:blip>
            <a:srcRect t="86872" r="64137"/>
            <a:stretch/>
          </p:blipFill>
          <p:spPr bwMode="auto">
            <a:xfrm>
              <a:off x="1475654" y="4005064"/>
              <a:ext cx="1836000" cy="88224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sp>
        <p:nvSpPr>
          <p:cNvPr id="16" name="ZoneTexte 15"/>
          <p:cNvSpPr txBox="1"/>
          <p:nvPr/>
        </p:nvSpPr>
        <p:spPr>
          <a:xfrm>
            <a:off x="4412835" y="4005064"/>
            <a:ext cx="4478944" cy="1477328"/>
          </a:xfrm>
          <a:prstGeom prst="rect">
            <a:avLst/>
          </a:prstGeom>
          <a:ln>
            <a:solidFill>
              <a:schemeClr val="bg1">
                <a:lumMod val="10000"/>
              </a:schemeClr>
            </a:solidFill>
          </a:ln>
          <a:effectLst>
            <a:outerShdw blurRad="95000" rotWithShape="0">
              <a:srgbClr val="000000">
                <a:alpha val="50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b="1" dirty="0" smtClean="0">
                <a:solidFill>
                  <a:srgbClr val="800000"/>
                </a:solidFill>
                <a:latin typeface="Tw Cen MT" pitchFamily="34" charset="0"/>
              </a:rPr>
              <a:t>Pour quelles raisons, la population Européenne explose-t-elle au XVIII</a:t>
            </a:r>
            <a:r>
              <a:rPr lang="fr-FR" b="1" baseline="30000" dirty="0" smtClean="0">
                <a:solidFill>
                  <a:srgbClr val="800000"/>
                </a:solidFill>
                <a:latin typeface="Tw Cen MT" pitchFamily="34" charset="0"/>
              </a:rPr>
              <a:t>ème</a:t>
            </a:r>
            <a:r>
              <a:rPr lang="fr-FR" b="1" dirty="0" smtClean="0">
                <a:solidFill>
                  <a:srgbClr val="800000"/>
                </a:solidFill>
                <a:latin typeface="Tw Cen MT" pitchFamily="34" charset="0"/>
              </a:rPr>
              <a:t> siècle ? Quels facteurs expliquent les migrations contemporaines des Européens au XIX</a:t>
            </a:r>
            <a:r>
              <a:rPr lang="fr-FR" b="1" baseline="30000" dirty="0" smtClean="0">
                <a:solidFill>
                  <a:srgbClr val="800000"/>
                </a:solidFill>
                <a:latin typeface="Tw Cen MT" pitchFamily="34" charset="0"/>
              </a:rPr>
              <a:t>ème</a:t>
            </a:r>
            <a:r>
              <a:rPr lang="fr-FR" b="1" dirty="0" smtClean="0">
                <a:solidFill>
                  <a:srgbClr val="800000"/>
                </a:solidFill>
                <a:latin typeface="Tw Cen MT" pitchFamily="34" charset="0"/>
              </a:rPr>
              <a:t> siècle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1000" fill="hold"/>
                                        <p:tgtEl>
                                          <p:spTgt spid="5">
                                            <p:bg/>
                                          </p:spTgt>
                                        </p:tgtEl>
                                        <p:attrNameLst>
                                          <p:attrName>ppt_w</p:attrName>
                                        </p:attrNameLst>
                                      </p:cBhvr>
                                      <p:tavLst>
                                        <p:tav tm="0">
                                          <p:val>
                                            <p:fltVal val="0"/>
                                          </p:val>
                                        </p:tav>
                                        <p:tav tm="100000">
                                          <p:val>
                                            <p:strVal val="#ppt_w"/>
                                          </p:val>
                                        </p:tav>
                                      </p:tavLst>
                                    </p:anim>
                                    <p:anim calcmode="lin" valueType="num">
                                      <p:cBhvr>
                                        <p:cTn id="13" dur="10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heel(1)">
                                      <p:cBhvr>
                                        <p:cTn id="23" dur="2000"/>
                                        <p:tgtEl>
                                          <p:spTgt spid="1030"/>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1000"/>
                                        <p:tgtEl>
                                          <p:spTgt spid="5">
                                            <p:txEl>
                                              <p:pRg st="1" end="1"/>
                                            </p:txEl>
                                          </p:spTgt>
                                        </p:tgtEl>
                                      </p:cBhvr>
                                    </p:animEffect>
                                  </p:childTnLst>
                                </p:cTn>
                              </p:par>
                              <p:par>
                                <p:cTn id="33" presetID="10" presetClass="exit" presetSubtype="0" fill="hold" nodeType="withEffect">
                                  <p:stCondLst>
                                    <p:cond delay="0"/>
                                  </p:stCondLst>
                                  <p:childTnLst>
                                    <p:animEffect transition="out" filter="fade">
                                      <p:cBhvr>
                                        <p:cTn id="34" dur="500"/>
                                        <p:tgtEl>
                                          <p:spTgt spid="1030"/>
                                        </p:tgtEl>
                                      </p:cBhvr>
                                    </p:animEffect>
                                    <p:set>
                                      <p:cBhvr>
                                        <p:cTn id="35" dur="1" fill="hold">
                                          <p:stCondLst>
                                            <p:cond delay="499"/>
                                          </p:stCondLst>
                                        </p:cTn>
                                        <p:tgtEl>
                                          <p:spTgt spid="103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1036"/>
                                        </p:tgtEl>
                                        <p:attrNameLst>
                                          <p:attrName>style.visibility</p:attrName>
                                        </p:attrNameLst>
                                      </p:cBhvr>
                                      <p:to>
                                        <p:strVal val="visible"/>
                                      </p:to>
                                    </p:set>
                                    <p:anim calcmode="lin" valueType="num">
                                      <p:cBhvr>
                                        <p:cTn id="42" dur="1000" fill="hold"/>
                                        <p:tgtEl>
                                          <p:spTgt spid="1036"/>
                                        </p:tgtEl>
                                        <p:attrNameLst>
                                          <p:attrName>ppt_w</p:attrName>
                                        </p:attrNameLst>
                                      </p:cBhvr>
                                      <p:tavLst>
                                        <p:tav tm="0">
                                          <p:val>
                                            <p:fltVal val="0"/>
                                          </p:val>
                                        </p:tav>
                                        <p:tav tm="100000">
                                          <p:val>
                                            <p:strVal val="#ppt_w"/>
                                          </p:val>
                                        </p:tav>
                                      </p:tavLst>
                                    </p:anim>
                                    <p:anim calcmode="lin" valueType="num">
                                      <p:cBhvr>
                                        <p:cTn id="43" dur="1000" fill="hold"/>
                                        <p:tgtEl>
                                          <p:spTgt spid="1036"/>
                                        </p:tgtEl>
                                        <p:attrNameLst>
                                          <p:attrName>ppt_h</p:attrName>
                                        </p:attrNameLst>
                                      </p:cBhvr>
                                      <p:tavLst>
                                        <p:tav tm="0">
                                          <p:val>
                                            <p:fltVal val="0"/>
                                          </p:val>
                                        </p:tav>
                                        <p:tav tm="100000">
                                          <p:val>
                                            <p:strVal val="#ppt_h"/>
                                          </p:val>
                                        </p:tav>
                                      </p:tavLst>
                                    </p:anim>
                                    <p:animEffect transition="in" filter="fade">
                                      <p:cBhvr>
                                        <p:cTn id="44" dur="1000"/>
                                        <p:tgtEl>
                                          <p:spTgt spid="1036"/>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Effect transition="in" filter="fade">
                                      <p:cBhvr>
                                        <p:cTn id="50" dur="1000"/>
                                        <p:tgtEl>
                                          <p:spTgt spid="6"/>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1000"/>
                                        <p:tgtEl>
                                          <p:spTgt spid="5">
                                            <p:txEl>
                                              <p:pRg st="2" end="2"/>
                                            </p:txEl>
                                          </p:spTgt>
                                        </p:tgtEl>
                                      </p:cBhvr>
                                    </p:animEffect>
                                  </p:childTnLst>
                                </p:cTn>
                              </p:par>
                              <p:par>
                                <p:cTn id="62" presetID="10" presetClass="exit" presetSubtype="0" fill="hold" nodeType="withEffect">
                                  <p:stCondLst>
                                    <p:cond delay="0"/>
                                  </p:stCondLst>
                                  <p:childTnLst>
                                    <p:animEffect transition="out" filter="fade">
                                      <p:cBhvr>
                                        <p:cTn id="63" dur="500"/>
                                        <p:tgtEl>
                                          <p:spTgt spid="1036"/>
                                        </p:tgtEl>
                                      </p:cBhvr>
                                    </p:animEffect>
                                    <p:set>
                                      <p:cBhvr>
                                        <p:cTn id="64" dur="1" fill="hold">
                                          <p:stCondLst>
                                            <p:cond delay="499"/>
                                          </p:stCondLst>
                                        </p:cTn>
                                        <p:tgtEl>
                                          <p:spTgt spid="10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childTnLst>
                          </p:cTn>
                        </p:par>
                        <p:par>
                          <p:cTn id="71" fill="hold">
                            <p:stCondLst>
                              <p:cond delay="1000"/>
                            </p:stCondLst>
                            <p:childTnLst>
                              <p:par>
                                <p:cTn id="72" presetID="53" presetClass="entr" presetSubtype="52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fltVal val="0.5"/>
                                          </p:val>
                                        </p:tav>
                                        <p:tav tm="100000">
                                          <p:val>
                                            <p:strVal val="#ppt_x"/>
                                          </p:val>
                                        </p:tav>
                                      </p:tavLst>
                                    </p:anim>
                                    <p:anim calcmode="lin" valueType="num">
                                      <p:cBhvr>
                                        <p:cTn id="78" dur="10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2000"/>
                            </p:stCondLst>
                            <p:childTnLst>
                              <p:par>
                                <p:cTn id="80" presetID="31" presetClass="entr" presetSubtype="0" fill="hold" nodeType="afterEffect">
                                  <p:stCondLst>
                                    <p:cond delay="0"/>
                                  </p:stCondLst>
                                  <p:childTnLst>
                                    <p:set>
                                      <p:cBhvr>
                                        <p:cTn id="81" dur="1" fill="hold">
                                          <p:stCondLst>
                                            <p:cond delay="0"/>
                                          </p:stCondLst>
                                        </p:cTn>
                                        <p:tgtEl>
                                          <p:spTgt spid="1046"/>
                                        </p:tgtEl>
                                        <p:attrNameLst>
                                          <p:attrName>style.visibility</p:attrName>
                                        </p:attrNameLst>
                                      </p:cBhvr>
                                      <p:to>
                                        <p:strVal val="visible"/>
                                      </p:to>
                                    </p:set>
                                    <p:anim calcmode="lin" valueType="num">
                                      <p:cBhvr>
                                        <p:cTn id="82" dur="1000" fill="hold"/>
                                        <p:tgtEl>
                                          <p:spTgt spid="1046"/>
                                        </p:tgtEl>
                                        <p:attrNameLst>
                                          <p:attrName>ppt_w</p:attrName>
                                        </p:attrNameLst>
                                      </p:cBhvr>
                                      <p:tavLst>
                                        <p:tav tm="0">
                                          <p:val>
                                            <p:fltVal val="0"/>
                                          </p:val>
                                        </p:tav>
                                        <p:tav tm="100000">
                                          <p:val>
                                            <p:strVal val="#ppt_w"/>
                                          </p:val>
                                        </p:tav>
                                      </p:tavLst>
                                    </p:anim>
                                    <p:anim calcmode="lin" valueType="num">
                                      <p:cBhvr>
                                        <p:cTn id="83" dur="1000" fill="hold"/>
                                        <p:tgtEl>
                                          <p:spTgt spid="1046"/>
                                        </p:tgtEl>
                                        <p:attrNameLst>
                                          <p:attrName>ppt_h</p:attrName>
                                        </p:attrNameLst>
                                      </p:cBhvr>
                                      <p:tavLst>
                                        <p:tav tm="0">
                                          <p:val>
                                            <p:fltVal val="0"/>
                                          </p:val>
                                        </p:tav>
                                        <p:tav tm="100000">
                                          <p:val>
                                            <p:strVal val="#ppt_h"/>
                                          </p:val>
                                        </p:tav>
                                      </p:tavLst>
                                    </p:anim>
                                    <p:anim calcmode="lin" valueType="num">
                                      <p:cBhvr>
                                        <p:cTn id="84" dur="1000" fill="hold"/>
                                        <p:tgtEl>
                                          <p:spTgt spid="1046"/>
                                        </p:tgtEl>
                                        <p:attrNameLst>
                                          <p:attrName>style.rotation</p:attrName>
                                        </p:attrNameLst>
                                      </p:cBhvr>
                                      <p:tavLst>
                                        <p:tav tm="0">
                                          <p:val>
                                            <p:fltVal val="90"/>
                                          </p:val>
                                        </p:tav>
                                        <p:tav tm="100000">
                                          <p:val>
                                            <p:fltVal val="0"/>
                                          </p:val>
                                        </p:tav>
                                      </p:tavLst>
                                    </p:anim>
                                    <p:animEffect transition="in" filter="fade">
                                      <p:cBhvr>
                                        <p:cTn id="85" dur="1000"/>
                                        <p:tgtEl>
                                          <p:spTgt spid="1046"/>
                                        </p:tgtEl>
                                      </p:cBhvr>
                                    </p:animEffect>
                                  </p:childTnLst>
                                </p:cTn>
                              </p:par>
                            </p:childTnLst>
                          </p:cTn>
                        </p:par>
                        <p:par>
                          <p:cTn id="86" fill="hold">
                            <p:stCondLst>
                              <p:cond delay="3000"/>
                            </p:stCondLst>
                            <p:childTnLst>
                              <p:par>
                                <p:cTn id="87" presetID="31" presetClass="entr" presetSubtype="0" fill="hold" nodeType="afterEffect">
                                  <p:stCondLst>
                                    <p:cond delay="0"/>
                                  </p:stCondLst>
                                  <p:childTnLst>
                                    <p:set>
                                      <p:cBhvr>
                                        <p:cTn id="88" dur="1" fill="hold">
                                          <p:stCondLst>
                                            <p:cond delay="0"/>
                                          </p:stCondLst>
                                        </p:cTn>
                                        <p:tgtEl>
                                          <p:spTgt spid="1038"/>
                                        </p:tgtEl>
                                        <p:attrNameLst>
                                          <p:attrName>style.visibility</p:attrName>
                                        </p:attrNameLst>
                                      </p:cBhvr>
                                      <p:to>
                                        <p:strVal val="visible"/>
                                      </p:to>
                                    </p:set>
                                    <p:anim calcmode="lin" valueType="num">
                                      <p:cBhvr>
                                        <p:cTn id="89" dur="1000" fill="hold"/>
                                        <p:tgtEl>
                                          <p:spTgt spid="1038"/>
                                        </p:tgtEl>
                                        <p:attrNameLst>
                                          <p:attrName>ppt_w</p:attrName>
                                        </p:attrNameLst>
                                      </p:cBhvr>
                                      <p:tavLst>
                                        <p:tav tm="0">
                                          <p:val>
                                            <p:fltVal val="0"/>
                                          </p:val>
                                        </p:tav>
                                        <p:tav tm="100000">
                                          <p:val>
                                            <p:strVal val="#ppt_w"/>
                                          </p:val>
                                        </p:tav>
                                      </p:tavLst>
                                    </p:anim>
                                    <p:anim calcmode="lin" valueType="num">
                                      <p:cBhvr>
                                        <p:cTn id="90" dur="1000" fill="hold"/>
                                        <p:tgtEl>
                                          <p:spTgt spid="1038"/>
                                        </p:tgtEl>
                                        <p:attrNameLst>
                                          <p:attrName>ppt_h</p:attrName>
                                        </p:attrNameLst>
                                      </p:cBhvr>
                                      <p:tavLst>
                                        <p:tav tm="0">
                                          <p:val>
                                            <p:fltVal val="0"/>
                                          </p:val>
                                        </p:tav>
                                        <p:tav tm="100000">
                                          <p:val>
                                            <p:strVal val="#ppt_h"/>
                                          </p:val>
                                        </p:tav>
                                      </p:tavLst>
                                    </p:anim>
                                    <p:anim calcmode="lin" valueType="num">
                                      <p:cBhvr>
                                        <p:cTn id="91" dur="1000" fill="hold"/>
                                        <p:tgtEl>
                                          <p:spTgt spid="1038"/>
                                        </p:tgtEl>
                                        <p:attrNameLst>
                                          <p:attrName>style.rotation</p:attrName>
                                        </p:attrNameLst>
                                      </p:cBhvr>
                                      <p:tavLst>
                                        <p:tav tm="0">
                                          <p:val>
                                            <p:fltVal val="90"/>
                                          </p:val>
                                        </p:tav>
                                        <p:tav tm="100000">
                                          <p:val>
                                            <p:fltVal val="0"/>
                                          </p:val>
                                        </p:tav>
                                      </p:tavLst>
                                    </p:anim>
                                    <p:animEffect transition="in" filter="fade">
                                      <p:cBhvr>
                                        <p:cTn id="92" dur="1000"/>
                                        <p:tgtEl>
                                          <p:spTgt spid="103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xit" presetSubtype="32" fill="hold" nodeType="clickEffect">
                                  <p:stCondLst>
                                    <p:cond delay="0"/>
                                  </p:stCondLst>
                                  <p:childTnLst>
                                    <p:anim calcmode="lin" valueType="num">
                                      <p:cBhvr>
                                        <p:cTn id="96" dur="1000"/>
                                        <p:tgtEl>
                                          <p:spTgt spid="19"/>
                                        </p:tgtEl>
                                        <p:attrNameLst>
                                          <p:attrName>ppt_w</p:attrName>
                                        </p:attrNameLst>
                                      </p:cBhvr>
                                      <p:tavLst>
                                        <p:tav tm="0">
                                          <p:val>
                                            <p:strVal val="ppt_w"/>
                                          </p:val>
                                        </p:tav>
                                        <p:tav tm="100000">
                                          <p:val>
                                            <p:fltVal val="0"/>
                                          </p:val>
                                        </p:tav>
                                      </p:tavLst>
                                    </p:anim>
                                    <p:anim calcmode="lin" valueType="num">
                                      <p:cBhvr>
                                        <p:cTn id="97" dur="1000"/>
                                        <p:tgtEl>
                                          <p:spTgt spid="19"/>
                                        </p:tgtEl>
                                        <p:attrNameLst>
                                          <p:attrName>ppt_h</p:attrName>
                                        </p:attrNameLst>
                                      </p:cBhvr>
                                      <p:tavLst>
                                        <p:tav tm="0">
                                          <p:val>
                                            <p:strVal val="ppt_h"/>
                                          </p:val>
                                        </p:tav>
                                        <p:tav tm="100000">
                                          <p:val>
                                            <p:fltVal val="0"/>
                                          </p:val>
                                        </p:tav>
                                      </p:tavLst>
                                    </p:anim>
                                    <p:animEffect transition="out" filter="fade">
                                      <p:cBhvr>
                                        <p:cTn id="98" dur="1000"/>
                                        <p:tgtEl>
                                          <p:spTgt spid="19"/>
                                        </p:tgtEl>
                                      </p:cBhvr>
                                    </p:animEffect>
                                    <p:set>
                                      <p:cBhvr>
                                        <p:cTn id="99" dur="1" fill="hold">
                                          <p:stCondLst>
                                            <p:cond delay="999"/>
                                          </p:stCondLst>
                                        </p:cTn>
                                        <p:tgtEl>
                                          <p:spTgt spid="19"/>
                                        </p:tgtEl>
                                        <p:attrNameLst>
                                          <p:attrName>style.visibility</p:attrName>
                                        </p:attrNameLst>
                                      </p:cBhvr>
                                      <p:to>
                                        <p:strVal val="hidden"/>
                                      </p:to>
                                    </p:set>
                                  </p:childTnLst>
                                </p:cTn>
                              </p:par>
                            </p:childTnLst>
                          </p:cTn>
                        </p:par>
                        <p:par>
                          <p:cTn id="100" fill="hold">
                            <p:stCondLst>
                              <p:cond delay="1000"/>
                            </p:stCondLst>
                            <p:childTnLst>
                              <p:par>
                                <p:cTn id="101" presetID="17" presetClass="entr" presetSubtype="10"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1000" fill="hold"/>
                                        <p:tgtEl>
                                          <p:spTgt spid="16"/>
                                        </p:tgtEl>
                                        <p:attrNameLst>
                                          <p:attrName>ppt_w</p:attrName>
                                        </p:attrNameLst>
                                      </p:cBhvr>
                                      <p:tavLst>
                                        <p:tav tm="0">
                                          <p:val>
                                            <p:fltVal val="0"/>
                                          </p:val>
                                        </p:tav>
                                        <p:tav tm="100000">
                                          <p:val>
                                            <p:strVal val="#ppt_w"/>
                                          </p:val>
                                        </p:tav>
                                      </p:tavLst>
                                    </p:anim>
                                    <p:anim calcmode="lin" valueType="num">
                                      <p:cBhvr>
                                        <p:cTn id="104"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5" grpId="0" uiExpand="1" build="p"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428992" y="77908"/>
            <a:ext cx="5429288" cy="707886"/>
          </a:xfrm>
          <a:prstGeom prst="rect">
            <a:avLst/>
          </a:prstGeom>
          <a:noFill/>
        </p:spPr>
        <p:txBody>
          <a:bodyPr wrap="square" rtlCol="0">
            <a:spAutoFit/>
          </a:bodyPr>
          <a:lstStyle/>
          <a:p>
            <a:pPr algn="r"/>
            <a:r>
              <a:rPr lang="fr-FR" sz="4000" b="1" u="sng" dirty="0" smtClean="0">
                <a:ln w="12700">
                  <a:noFill/>
                  <a:prstDash val="solid"/>
                </a:ln>
                <a:solidFill>
                  <a:srgbClr val="800000"/>
                </a:solidFill>
                <a:effectLst>
                  <a:outerShdw blurRad="60007" dist="200025" dir="15000000" sy="30000" kx="-1800000" algn="bl" rotWithShape="0">
                    <a:prstClr val="black">
                      <a:alpha val="32000"/>
                    </a:prstClr>
                  </a:outerShdw>
                </a:effectLst>
                <a:latin typeface="John Handy LET" pitchFamily="2" charset="0"/>
              </a:rPr>
              <a:t>Plan du cours</a:t>
            </a:r>
            <a:endParaRPr lang="fr-FR" sz="4000" b="1" u="sng" dirty="0">
              <a:ln w="12700">
                <a:noFill/>
                <a:prstDash val="solid"/>
              </a:ln>
              <a:solidFill>
                <a:srgbClr val="800000"/>
              </a:solidFill>
              <a:effectLst>
                <a:outerShdw blurRad="60007" dist="200025" dir="15000000" sy="30000" kx="-1800000" algn="bl" rotWithShape="0">
                  <a:prstClr val="black">
                    <a:alpha val="32000"/>
                  </a:prstClr>
                </a:outerShdw>
              </a:effectLst>
              <a:latin typeface="John Handy LET" pitchFamily="2" charset="0"/>
            </a:endParaRPr>
          </a:p>
        </p:txBody>
      </p:sp>
      <p:sp>
        <p:nvSpPr>
          <p:cNvPr id="7" name="ZoneTexte 6"/>
          <p:cNvSpPr txBox="1"/>
          <p:nvPr/>
        </p:nvSpPr>
        <p:spPr>
          <a:xfrm>
            <a:off x="557120" y="1428736"/>
            <a:ext cx="7628755" cy="4154984"/>
          </a:xfrm>
          <a:prstGeom prst="rect">
            <a:avLst/>
          </a:prstGeom>
          <a:solidFill>
            <a:srgbClr val="FFFFFF">
              <a:alpha val="52000"/>
            </a:srgbClr>
          </a:solidFill>
          <a:ln>
            <a:solidFill>
              <a:schemeClr val="bg1">
                <a:lumMod val="10000"/>
              </a:schemeClr>
            </a:solidFill>
          </a:ln>
          <a:effectLst>
            <a:outerShdw blurRad="149987" dist="250190" dir="8460000" algn="ctr">
              <a:srgbClr val="000000">
                <a:alpha val="28000"/>
              </a:srgbClr>
            </a:outerShdw>
          </a:effectLst>
        </p:spPr>
        <p:txBody>
          <a:bodyPr wrap="none" rtlCol="0">
            <a:spAutoFit/>
          </a:bodyPr>
          <a:lstStyle/>
          <a:p>
            <a:pPr marL="400050" indent="-400050"/>
            <a:endParaRPr lang="fr-FR" sz="2400" b="1" spc="-150" dirty="0" smtClean="0">
              <a:ln w="900" cmpd="sng">
                <a:solidFill>
                  <a:sysClr val="windowText" lastClr="000000">
                    <a:alpha val="55000"/>
                  </a:sysClr>
                </a:solidFill>
                <a:prstDash val="solid"/>
              </a:ln>
              <a:solidFill>
                <a:srgbClr val="C00000"/>
              </a:solidFill>
              <a:effectLst>
                <a:innerShdw blurRad="101600" dist="76200" dir="5400000">
                  <a:schemeClr val="accent1">
                    <a:satMod val="190000"/>
                    <a:tint val="100000"/>
                    <a:alpha val="74000"/>
                  </a:schemeClr>
                </a:innerShdw>
              </a:effectLst>
              <a:latin typeface="Tw Cen MT" pitchFamily="34" charset="0"/>
            </a:endParaRPr>
          </a:p>
          <a:p>
            <a:pPr marL="400050" indent="-400050"/>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I. Une population qui augmente  peu de l’Antiquité au XVIII</a:t>
            </a:r>
            <a:r>
              <a:rPr lang="fr-FR" sz="2400" b="1" u="sng" spc="-150" baseline="3000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ème </a:t>
            </a:r>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siècle</a:t>
            </a:r>
          </a:p>
          <a:p>
            <a:pPr marL="400050" indent="-400050"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pitchFamily="34" charset="0"/>
              </a:rPr>
              <a:t>	</a:t>
            </a:r>
            <a:r>
              <a:rPr lang="fr-FR" sz="1600" b="1" dirty="0" smtClean="0">
                <a:solidFill>
                  <a:srgbClr val="55280F"/>
                </a:solidFill>
                <a:latin typeface="Tw Cen MT" pitchFamily="34" charset="0"/>
              </a:rPr>
              <a:t>Comprendre la notion de crise démographique</a:t>
            </a:r>
          </a:p>
          <a:p>
            <a:pPr marL="400050" indent="-400050"/>
            <a:endParaRPr lang="fr-FR" sz="2400" u="sng"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endParaRPr>
          </a:p>
          <a:p>
            <a:pPr marL="400050" indent="-400050"/>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II. La révolution démographique du XVIII</a:t>
            </a:r>
            <a:r>
              <a:rPr lang="fr-FR" sz="2400" b="1" u="sng" spc="-150" baseline="3000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ème </a:t>
            </a:r>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siècle</a:t>
            </a:r>
          </a:p>
          <a:p>
            <a:pPr marL="400050" indent="-400050" algn="ctr"/>
            <a:r>
              <a:rPr lang="fr-FR" sz="2400"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	</a:t>
            </a:r>
            <a:r>
              <a:rPr lang="fr-FR" sz="1600" b="1" dirty="0" smtClean="0">
                <a:solidFill>
                  <a:srgbClr val="55280F"/>
                </a:solidFill>
                <a:latin typeface="Tw Cen MT" pitchFamily="34" charset="0"/>
              </a:rPr>
              <a:t>Comprendre le phénomène de transition démographique</a:t>
            </a:r>
            <a:endParaRPr lang="fr-FR" sz="1600" b="1" dirty="0" smtClean="0">
              <a:ln w="1905"/>
              <a:solidFill>
                <a:srgbClr val="55280F"/>
              </a:solidFill>
              <a:effectLst>
                <a:innerShdw blurRad="69850" dist="43180" dir="5400000">
                  <a:srgbClr val="000000">
                    <a:alpha val="65000"/>
                  </a:srgbClr>
                </a:innerShdw>
              </a:effectLst>
              <a:latin typeface="Tw Cen MT" pitchFamily="34" charset="0"/>
            </a:endParaRPr>
          </a:p>
          <a:p>
            <a:pPr marL="400050" indent="-400050"/>
            <a:endParaRPr lang="fr-FR" sz="2400" u="sng"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endParaRPr>
          </a:p>
          <a:p>
            <a:pPr marL="400050" indent="-400050"/>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III. Au XIX</a:t>
            </a:r>
            <a:r>
              <a:rPr lang="fr-FR" sz="2400" b="1" u="sng" spc="-150" baseline="3000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ème </a:t>
            </a:r>
            <a:r>
              <a:rPr lang="fr-FR" sz="2400" b="1" u="sng" spc="-150" dirty="0" smtClean="0">
                <a:ln w="900" cmpd="sng">
                  <a:solidFill>
                    <a:srgbClr val="800000">
                      <a:alpha val="55000"/>
                    </a:srgbClr>
                  </a:solidFill>
                  <a:prstDash val="solid"/>
                </a:ln>
                <a:solidFill>
                  <a:srgbClr val="800000"/>
                </a:solidFill>
                <a:effectLst>
                  <a:innerShdw blurRad="101600" dist="76200" dir="5400000">
                    <a:schemeClr val="accent1">
                      <a:satMod val="190000"/>
                      <a:tint val="100000"/>
                      <a:alpha val="74000"/>
                    </a:schemeClr>
                  </a:innerShdw>
                </a:effectLst>
                <a:latin typeface="Tw Cen MT" pitchFamily="34" charset="0"/>
              </a:rPr>
              <a:t> siècle, l’émigration européenne devient massive.</a:t>
            </a:r>
          </a:p>
          <a:p>
            <a:pPr marL="400050" indent="-400050" algn="ctr"/>
            <a:r>
              <a:rPr lang="fr-FR" sz="2400"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	</a:t>
            </a:r>
            <a:r>
              <a:rPr lang="fr-FR" sz="1600" b="1" dirty="0" smtClean="0">
                <a:ln w="1905"/>
                <a:solidFill>
                  <a:srgbClr val="55280F"/>
                </a:solidFill>
                <a:effectLst>
                  <a:innerShdw blurRad="69850" dist="43180" dir="5400000">
                    <a:srgbClr val="000000">
                      <a:alpha val="65000"/>
                    </a:srgbClr>
                  </a:innerShdw>
                </a:effectLst>
                <a:latin typeface="Tw Cen MT" pitchFamily="34" charset="0"/>
              </a:rPr>
              <a:t>Etude : l’émigration irlandaise à travers le regard d’un cinéaste</a:t>
            </a:r>
            <a:endParaRPr lang="fr-FR" sz="1600" u="sng" dirty="0" smtClean="0">
              <a:ln w="12700">
                <a:solidFill>
                  <a:schemeClr val="bg1">
                    <a:lumMod val="25000"/>
                  </a:schemeClr>
                </a:solidFill>
                <a:prstDash val="solid"/>
              </a:ln>
              <a:solidFill>
                <a:srgbClr val="55280F"/>
              </a:solidFill>
              <a:effectLst>
                <a:outerShdw blurRad="41275" dist="20320" dir="1800000" algn="tl" rotWithShape="0">
                  <a:srgbClr val="000000">
                    <a:alpha val="40000"/>
                  </a:srgbClr>
                </a:outerShdw>
              </a:effectLst>
              <a:latin typeface="Tw Cen MT" pitchFamily="34" charset="0"/>
            </a:endParaRPr>
          </a:p>
          <a:p>
            <a:pPr marL="400050" indent="-400050"/>
            <a:endParaRPr lang="fr-FR" sz="2400" u="sng"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endParaRPr>
          </a:p>
          <a:p>
            <a:pPr marL="400050" indent="-400050"/>
            <a:endParaRPr lang="fr-FR" sz="2400" dirty="0" smtClean="0">
              <a:ln w="12700">
                <a:solidFill>
                  <a:schemeClr val="bg1">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p:cNvGraphicFramePr>
            <a:graphicFrameLocks noGrp="1"/>
          </p:cNvGraphicFramePr>
          <p:nvPr>
            <p:extLst>
              <p:ext uri="{D42A27DB-BD31-4B8C-83A1-F6EECF244321}">
                <p14:modId xmlns:p14="http://schemas.microsoft.com/office/powerpoint/2010/main" val="692798933"/>
              </p:ext>
            </p:extLst>
          </p:nvPr>
        </p:nvGraphicFramePr>
        <p:xfrm>
          <a:off x="3563888" y="1214422"/>
          <a:ext cx="5286412" cy="2123507"/>
        </p:xfrm>
        <a:graphic>
          <a:graphicData uri="http://schemas.openxmlformats.org/drawingml/2006/table">
            <a:tbl>
              <a:tblPr/>
              <a:tblGrid>
                <a:gridCol w="546615"/>
                <a:gridCol w="639656"/>
                <a:gridCol w="639656"/>
                <a:gridCol w="1245907"/>
                <a:gridCol w="2214578"/>
              </a:tblGrid>
              <a:tr h="533152">
                <a:tc rowSpan="2">
                  <a:txBody>
                    <a:bodyPr/>
                    <a:lstStyle/>
                    <a:p>
                      <a:pPr algn="ctr">
                        <a:spcAft>
                          <a:spcPts val="0"/>
                        </a:spcAft>
                      </a:pPr>
                      <a:r>
                        <a:rPr lang="fr-FR" sz="1000" b="1" cap="small" dirty="0" smtClean="0">
                          <a:solidFill>
                            <a:schemeClr val="tx1">
                              <a:lumMod val="50000"/>
                            </a:schemeClr>
                          </a:solidFill>
                          <a:latin typeface="Tw Cen MT"/>
                          <a:ea typeface="Calibri"/>
                          <a:cs typeface="Times New Roman"/>
                        </a:rPr>
                        <a:t>Doc</a:t>
                      </a:r>
                      <a:endParaRPr lang="fr-FR" sz="10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gridSpan="2">
                  <a:txBody>
                    <a:bodyPr/>
                    <a:lstStyle/>
                    <a:p>
                      <a:pPr algn="ctr">
                        <a:spcAft>
                          <a:spcPts val="0"/>
                        </a:spcAft>
                      </a:pPr>
                      <a:r>
                        <a:rPr lang="fr-FR" sz="1000" b="1" cap="small" dirty="0">
                          <a:solidFill>
                            <a:schemeClr val="tx1">
                              <a:lumMod val="50000"/>
                            </a:schemeClr>
                          </a:solidFill>
                          <a:latin typeface="Tw Cen MT"/>
                          <a:ea typeface="Calibri"/>
                          <a:cs typeface="Times New Roman"/>
                        </a:rPr>
                        <a:t>Effet sur la </a:t>
                      </a:r>
                      <a:r>
                        <a:rPr lang="fr-FR" sz="1000" b="1" cap="small" dirty="0" smtClean="0">
                          <a:solidFill>
                            <a:schemeClr val="tx1">
                              <a:lumMod val="50000"/>
                            </a:schemeClr>
                          </a:solidFill>
                          <a:latin typeface="Tw Cen MT"/>
                          <a:ea typeface="Calibri"/>
                          <a:cs typeface="Times New Roman"/>
                        </a:rPr>
                        <a:t>population</a:t>
                      </a:r>
                      <a:endParaRPr lang="fr-FR" sz="10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rowSpan="2">
                  <a:txBody>
                    <a:bodyPr/>
                    <a:lstStyle/>
                    <a:p>
                      <a:pPr algn="ctr">
                        <a:spcAft>
                          <a:spcPts val="0"/>
                        </a:spcAft>
                      </a:pPr>
                      <a:r>
                        <a:rPr lang="fr-FR" sz="1000" b="1" cap="small" dirty="0">
                          <a:solidFill>
                            <a:schemeClr val="tx1">
                              <a:lumMod val="50000"/>
                            </a:schemeClr>
                          </a:solidFill>
                          <a:latin typeface="Tw Cen MT"/>
                          <a:ea typeface="Calibri"/>
                          <a:cs typeface="Times New Roman"/>
                        </a:rPr>
                        <a:t>Evénement décrit ou représenté</a:t>
                      </a:r>
                      <a:endParaRPr lang="fr-FR" sz="10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rowSpan="2">
                  <a:txBody>
                    <a:bodyPr/>
                    <a:lstStyle/>
                    <a:p>
                      <a:pPr algn="ctr">
                        <a:spcAft>
                          <a:spcPts val="0"/>
                        </a:spcAft>
                      </a:pPr>
                      <a:r>
                        <a:rPr lang="fr-FR" sz="1000" b="1" cap="small" dirty="0">
                          <a:solidFill>
                            <a:schemeClr val="tx1">
                              <a:lumMod val="50000"/>
                            </a:schemeClr>
                          </a:solidFill>
                          <a:latin typeface="Tw Cen MT"/>
                          <a:ea typeface="Calibri"/>
                          <a:cs typeface="Times New Roman"/>
                        </a:rPr>
                        <a:t>Compléments</a:t>
                      </a:r>
                      <a:endParaRPr lang="fr-FR" sz="10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r>
              <a:tr h="310195">
                <a:tc vMerge="1">
                  <a:txBody>
                    <a:bodyPr/>
                    <a:lstStyle/>
                    <a:p>
                      <a:endParaRPr lang="fr-FR"/>
                    </a:p>
                  </a:txBody>
                  <a:tcPr/>
                </a:tc>
                <a:tc>
                  <a:txBody>
                    <a:bodyPr/>
                    <a:lstStyle/>
                    <a:p>
                      <a:pPr algn="ctr">
                        <a:spcAft>
                          <a:spcPts val="0"/>
                        </a:spcAft>
                      </a:pPr>
                      <a:r>
                        <a:rPr lang="fr-FR" sz="800" b="1" cap="small" dirty="0">
                          <a:solidFill>
                            <a:schemeClr val="tx1">
                              <a:lumMod val="50000"/>
                            </a:schemeClr>
                          </a:solidFill>
                          <a:latin typeface="Tw Cen MT"/>
                          <a:ea typeface="Calibri"/>
                          <a:cs typeface="Times New Roman"/>
                        </a:rPr>
                        <a:t>Croissance</a:t>
                      </a:r>
                      <a:endParaRPr lang="fr-FR" sz="8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800" b="1" cap="small" dirty="0">
                          <a:solidFill>
                            <a:schemeClr val="tx1">
                              <a:lumMod val="50000"/>
                            </a:schemeClr>
                          </a:solidFill>
                          <a:latin typeface="Tw Cen MT"/>
                          <a:ea typeface="Calibri"/>
                          <a:cs typeface="Times New Roman"/>
                        </a:rPr>
                        <a:t>Crise</a:t>
                      </a:r>
                      <a:endParaRPr lang="fr-FR" sz="8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vMerge="1">
                  <a:txBody>
                    <a:bodyPr/>
                    <a:lstStyle/>
                    <a:p>
                      <a:endParaRPr lang="fr-FR"/>
                    </a:p>
                  </a:txBody>
                  <a:tcPr/>
                </a:tc>
                <a:tc vMerge="1">
                  <a:txBody>
                    <a:bodyPr/>
                    <a:lstStyle/>
                    <a:p>
                      <a:endParaRPr lang="fr-FR"/>
                    </a:p>
                  </a:txBody>
                  <a:tcPr/>
                </a:tc>
              </a:tr>
              <a:tr h="799727">
                <a:tc>
                  <a:txBody>
                    <a:bodyPr/>
                    <a:lstStyle/>
                    <a:p>
                      <a:pPr algn="ctr">
                        <a:spcAft>
                          <a:spcPts val="0"/>
                        </a:spcAft>
                      </a:pPr>
                      <a:r>
                        <a:rPr lang="fr-FR" sz="1400" b="1" dirty="0">
                          <a:solidFill>
                            <a:schemeClr val="tx1">
                              <a:lumMod val="50000"/>
                            </a:schemeClr>
                          </a:solidFill>
                          <a:latin typeface="Tw Cen MT"/>
                          <a:ea typeface="Calibri"/>
                          <a:cs typeface="Times New Roman"/>
                        </a:rPr>
                        <a:t>1</a:t>
                      </a:r>
                      <a:endParaRPr lang="fr-FR" sz="14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2200" b="1" dirty="0">
                          <a:solidFill>
                            <a:srgbClr val="C00000"/>
                          </a:solidFill>
                          <a:latin typeface="Tw Cen MT"/>
                          <a:ea typeface="Calibri"/>
                          <a:cs typeface="Times New Roman"/>
                        </a:rPr>
                        <a:t>X</a:t>
                      </a:r>
                      <a:endParaRPr lang="fr-FR" sz="1000" dirty="0">
                        <a:solidFill>
                          <a:srgbClr val="C00000"/>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endParaRPr lang="fr-FR" sz="1000"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smtClean="0">
                          <a:solidFill>
                            <a:schemeClr val="tx1">
                              <a:lumMod val="50000"/>
                            </a:schemeClr>
                          </a:solidFill>
                          <a:latin typeface="Tw Cen MT"/>
                          <a:ea typeface="Calibri"/>
                          <a:cs typeface="Times New Roman"/>
                        </a:rPr>
                        <a:t>Mise en valeur des terres : défrichements (XIII°</a:t>
                      </a:r>
                      <a:r>
                        <a:rPr lang="fr-FR" sz="1400" b="1" baseline="0" dirty="0" smtClean="0">
                          <a:solidFill>
                            <a:schemeClr val="tx1">
                              <a:lumMod val="50000"/>
                            </a:schemeClr>
                          </a:solidFill>
                          <a:latin typeface="Tw Cen MT"/>
                          <a:ea typeface="Calibri"/>
                          <a:cs typeface="Times New Roman"/>
                        </a:rPr>
                        <a:t> siècle)</a:t>
                      </a:r>
                      <a:endParaRPr lang="fr-FR" sz="1400" b="1"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a:solidFill>
                            <a:schemeClr val="tx1">
                              <a:lumMod val="50000"/>
                            </a:schemeClr>
                          </a:solidFill>
                          <a:latin typeface="Tw Cen MT"/>
                          <a:ea typeface="Calibri"/>
                          <a:cs typeface="Times New Roman"/>
                        </a:rPr>
                        <a:t>Innovations techniques tel que l’irrigation, l’exploitation des marais, l’utilisation de la charrue </a:t>
                      </a:r>
                      <a:r>
                        <a:rPr lang="fr-FR" sz="1400" b="1" dirty="0">
                          <a:solidFill>
                            <a:schemeClr val="tx1">
                              <a:lumMod val="50000"/>
                            </a:schemeClr>
                          </a:solidFill>
                          <a:latin typeface="Tw Cen MT"/>
                          <a:ea typeface="Calibri"/>
                          <a:cs typeface="Times New Roman"/>
                          <a:sym typeface="Wingdings"/>
                        </a:rPr>
                        <a:t></a:t>
                      </a:r>
                      <a:r>
                        <a:rPr lang="fr-FR" sz="1400" b="1" dirty="0">
                          <a:solidFill>
                            <a:schemeClr val="tx1">
                              <a:lumMod val="50000"/>
                            </a:schemeClr>
                          </a:solidFill>
                          <a:latin typeface="Tw Cen MT"/>
                          <a:ea typeface="Calibri"/>
                          <a:cs typeface="Times New Roman"/>
                        </a:rPr>
                        <a:t> augmentation des surfaces cultivées</a:t>
                      </a:r>
                      <a:endParaRPr lang="fr-FR" sz="1400" b="1" dirty="0">
                        <a:solidFill>
                          <a:schemeClr val="tx1">
                            <a:lumMod val="5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857042324"/>
              </p:ext>
            </p:extLst>
          </p:nvPr>
        </p:nvGraphicFramePr>
        <p:xfrm>
          <a:off x="3563888" y="1214422"/>
          <a:ext cx="5286411" cy="2400710"/>
        </p:xfrm>
        <a:graphic>
          <a:graphicData uri="http://schemas.openxmlformats.org/drawingml/2006/table">
            <a:tbl>
              <a:tblPr/>
              <a:tblGrid>
                <a:gridCol w="546615"/>
                <a:gridCol w="639655"/>
                <a:gridCol w="639655"/>
                <a:gridCol w="1124949"/>
                <a:gridCol w="2335537"/>
              </a:tblGrid>
              <a:tr h="398052">
                <a:tc rowSpan="2">
                  <a:txBody>
                    <a:bodyPr/>
                    <a:lstStyle/>
                    <a:p>
                      <a:pPr algn="ctr">
                        <a:spcAft>
                          <a:spcPts val="0"/>
                        </a:spcAft>
                      </a:pPr>
                      <a:r>
                        <a:rPr lang="fr-FR" sz="1000" b="1" cap="small" dirty="0" smtClean="0">
                          <a:solidFill>
                            <a:schemeClr val="bg1">
                              <a:lumMod val="10000"/>
                            </a:schemeClr>
                          </a:solidFill>
                          <a:latin typeface="Tw Cen MT"/>
                          <a:ea typeface="Calibri"/>
                          <a:cs typeface="Times New Roman"/>
                        </a:rPr>
                        <a:t>Doc</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gridSpan="2">
                  <a:txBody>
                    <a:bodyPr/>
                    <a:lstStyle/>
                    <a:p>
                      <a:pPr algn="ctr">
                        <a:spcAft>
                          <a:spcPts val="0"/>
                        </a:spcAft>
                      </a:pPr>
                      <a:r>
                        <a:rPr lang="fr-FR" sz="1000" b="1" cap="small" dirty="0">
                          <a:solidFill>
                            <a:schemeClr val="bg1">
                              <a:lumMod val="10000"/>
                            </a:schemeClr>
                          </a:solidFill>
                          <a:latin typeface="Tw Cen MT"/>
                          <a:ea typeface="Calibri"/>
                          <a:cs typeface="Times New Roman"/>
                        </a:rPr>
                        <a:t>Effet sur la population </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rowSpan="2">
                  <a:txBody>
                    <a:bodyPr/>
                    <a:lstStyle/>
                    <a:p>
                      <a:pPr algn="ctr">
                        <a:spcAft>
                          <a:spcPts val="0"/>
                        </a:spcAft>
                      </a:pPr>
                      <a:r>
                        <a:rPr lang="fr-FR" sz="1000" b="1" cap="small" dirty="0">
                          <a:solidFill>
                            <a:schemeClr val="bg1">
                              <a:lumMod val="10000"/>
                            </a:schemeClr>
                          </a:solidFill>
                          <a:latin typeface="Tw Cen MT"/>
                          <a:ea typeface="Calibri"/>
                          <a:cs typeface="Times New Roman"/>
                        </a:rPr>
                        <a:t>Evénement décrit ou représenté</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rowSpan="2">
                  <a:txBody>
                    <a:bodyPr/>
                    <a:lstStyle/>
                    <a:p>
                      <a:pPr algn="ctr">
                        <a:spcAft>
                          <a:spcPts val="0"/>
                        </a:spcAft>
                      </a:pPr>
                      <a:r>
                        <a:rPr lang="fr-FR" sz="1000" b="1" cap="small" dirty="0">
                          <a:solidFill>
                            <a:schemeClr val="bg1">
                              <a:lumMod val="10000"/>
                            </a:schemeClr>
                          </a:solidFill>
                          <a:latin typeface="Tw Cen MT"/>
                          <a:ea typeface="Calibri"/>
                          <a:cs typeface="Times New Roman"/>
                        </a:rPr>
                        <a:t>Compléments</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r>
              <a:tr h="295778">
                <a:tc vMerge="1">
                  <a:txBody>
                    <a:bodyPr/>
                    <a:lstStyle/>
                    <a:p>
                      <a:endParaRPr lang="fr-FR"/>
                    </a:p>
                  </a:txBody>
                  <a:tcPr/>
                </a:tc>
                <a:tc>
                  <a:txBody>
                    <a:bodyPr/>
                    <a:lstStyle/>
                    <a:p>
                      <a:pPr algn="ctr">
                        <a:spcAft>
                          <a:spcPts val="0"/>
                        </a:spcAft>
                      </a:pPr>
                      <a:r>
                        <a:rPr lang="fr-FR" sz="800" b="1" cap="small" dirty="0">
                          <a:solidFill>
                            <a:schemeClr val="bg1">
                              <a:lumMod val="10000"/>
                            </a:schemeClr>
                          </a:solidFill>
                          <a:latin typeface="Tw Cen MT"/>
                          <a:ea typeface="Calibri"/>
                          <a:cs typeface="Times New Roman"/>
                        </a:rPr>
                        <a:t>Croissance</a:t>
                      </a:r>
                      <a:endParaRPr lang="fr-FR" sz="8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800" b="1" cap="small" dirty="0">
                          <a:solidFill>
                            <a:schemeClr val="bg1">
                              <a:lumMod val="10000"/>
                            </a:schemeClr>
                          </a:solidFill>
                          <a:latin typeface="Tw Cen MT"/>
                          <a:ea typeface="Calibri"/>
                          <a:cs typeface="Times New Roman"/>
                        </a:rPr>
                        <a:t>Crise</a:t>
                      </a:r>
                      <a:endParaRPr lang="fr-FR" sz="8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vMerge="1">
                  <a:txBody>
                    <a:bodyPr/>
                    <a:lstStyle/>
                    <a:p>
                      <a:endParaRPr lang="fr-FR"/>
                    </a:p>
                  </a:txBody>
                  <a:tcPr/>
                </a:tc>
                <a:tc vMerge="1">
                  <a:txBody>
                    <a:bodyPr/>
                    <a:lstStyle/>
                    <a:p>
                      <a:endParaRPr lang="fr-FR"/>
                    </a:p>
                  </a:txBody>
                  <a:tcPr/>
                </a:tc>
              </a:tr>
              <a:tr h="1449310">
                <a:tc>
                  <a:txBody>
                    <a:bodyPr/>
                    <a:lstStyle/>
                    <a:p>
                      <a:pPr algn="ctr">
                        <a:spcAft>
                          <a:spcPts val="0"/>
                        </a:spcAft>
                      </a:pPr>
                      <a:r>
                        <a:rPr lang="fr-FR" sz="1400" b="1" dirty="0">
                          <a:solidFill>
                            <a:schemeClr val="bg1">
                              <a:lumMod val="10000"/>
                            </a:schemeClr>
                          </a:solidFill>
                          <a:latin typeface="Tw Cen MT"/>
                          <a:ea typeface="Calibri"/>
                          <a:cs typeface="Times New Roman"/>
                        </a:rPr>
                        <a:t>3</a:t>
                      </a:r>
                      <a:endParaRPr lang="fr-FR" sz="14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2200" b="1" dirty="0">
                          <a:solidFill>
                            <a:srgbClr val="C00000"/>
                          </a:solidFill>
                          <a:latin typeface="Tw Cen MT"/>
                          <a:ea typeface="Calibri"/>
                          <a:cs typeface="Times New Roman"/>
                        </a:rPr>
                        <a:t>X</a:t>
                      </a:r>
                      <a:endParaRPr lang="fr-FR" sz="1000" dirty="0">
                        <a:solidFill>
                          <a:srgbClr val="C00000"/>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a:solidFill>
                            <a:schemeClr val="bg1">
                              <a:lumMod val="10000"/>
                            </a:schemeClr>
                          </a:solidFill>
                          <a:latin typeface="Tw Cen MT" pitchFamily="34" charset="0"/>
                          <a:ea typeface="Calibri"/>
                          <a:cs typeface="Times New Roman"/>
                        </a:rPr>
                        <a:t>Famines</a:t>
                      </a:r>
                    </a:p>
                    <a:p>
                      <a:pPr algn="ctr">
                        <a:spcAft>
                          <a:spcPts val="0"/>
                        </a:spcAft>
                      </a:pPr>
                      <a:r>
                        <a:rPr lang="fr-FR" sz="1400" b="1" dirty="0">
                          <a:solidFill>
                            <a:schemeClr val="bg1">
                              <a:lumMod val="10000"/>
                            </a:schemeClr>
                          </a:solidFill>
                          <a:latin typeface="Tw Cen MT" pitchFamily="34" charset="0"/>
                          <a:ea typeface="Calibri"/>
                          <a:cs typeface="Times New Roman"/>
                        </a:rPr>
                        <a:t>Disettes</a:t>
                      </a: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a:solidFill>
                            <a:schemeClr val="bg1">
                              <a:lumMod val="10000"/>
                            </a:schemeClr>
                          </a:solidFill>
                          <a:latin typeface="Tw Cen MT" pitchFamily="34" charset="0"/>
                          <a:ea typeface="Calibri"/>
                          <a:cs typeface="Times New Roman"/>
                        </a:rPr>
                        <a:t>Elles résultent de faits extérieurs (guerres) mais aussi d’aléas climatiques : un hiver rude ou un été pluvieux suffit à affamer une population, les paysans disposant rarement de surplus</a:t>
                      </a:r>
                    </a:p>
                  </a:txBody>
                  <a:tcPr marL="68580" marR="68580" marT="0" marB="0">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293685968"/>
              </p:ext>
            </p:extLst>
          </p:nvPr>
        </p:nvGraphicFramePr>
        <p:xfrm>
          <a:off x="3571868" y="1559534"/>
          <a:ext cx="5286412" cy="2085490"/>
        </p:xfrm>
        <a:graphic>
          <a:graphicData uri="http://schemas.openxmlformats.org/drawingml/2006/table">
            <a:tbl>
              <a:tblPr/>
              <a:tblGrid>
                <a:gridCol w="546615"/>
                <a:gridCol w="639656"/>
                <a:gridCol w="639656"/>
                <a:gridCol w="1124948"/>
                <a:gridCol w="2335537"/>
              </a:tblGrid>
              <a:tr h="394647">
                <a:tc rowSpan="2">
                  <a:txBody>
                    <a:bodyPr/>
                    <a:lstStyle/>
                    <a:p>
                      <a:pPr algn="ctr">
                        <a:spcAft>
                          <a:spcPts val="0"/>
                        </a:spcAft>
                      </a:pPr>
                      <a:r>
                        <a:rPr lang="fr-FR" sz="1000" b="1" cap="small" dirty="0" smtClean="0">
                          <a:solidFill>
                            <a:schemeClr val="bg1">
                              <a:lumMod val="10000"/>
                            </a:schemeClr>
                          </a:solidFill>
                          <a:latin typeface="Tw Cen MT"/>
                          <a:ea typeface="Calibri"/>
                          <a:cs typeface="Times New Roman"/>
                        </a:rPr>
                        <a:t>Doc</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gridSpan="2">
                  <a:txBody>
                    <a:bodyPr/>
                    <a:lstStyle/>
                    <a:p>
                      <a:pPr algn="ctr">
                        <a:spcAft>
                          <a:spcPts val="0"/>
                        </a:spcAft>
                      </a:pPr>
                      <a:r>
                        <a:rPr lang="fr-FR" sz="1000" b="1" cap="small" dirty="0">
                          <a:solidFill>
                            <a:schemeClr val="bg1">
                              <a:lumMod val="10000"/>
                            </a:schemeClr>
                          </a:solidFill>
                          <a:latin typeface="Tw Cen MT"/>
                          <a:ea typeface="Calibri"/>
                          <a:cs typeface="Times New Roman"/>
                        </a:rPr>
                        <a:t>Effet sur la population </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rowSpan="2">
                  <a:txBody>
                    <a:bodyPr/>
                    <a:lstStyle/>
                    <a:p>
                      <a:pPr algn="ctr">
                        <a:spcAft>
                          <a:spcPts val="0"/>
                        </a:spcAft>
                      </a:pPr>
                      <a:r>
                        <a:rPr lang="fr-FR" sz="1000" b="1" cap="small" dirty="0">
                          <a:solidFill>
                            <a:schemeClr val="bg1">
                              <a:lumMod val="10000"/>
                            </a:schemeClr>
                          </a:solidFill>
                          <a:latin typeface="Tw Cen MT"/>
                          <a:ea typeface="Calibri"/>
                          <a:cs typeface="Times New Roman"/>
                        </a:rPr>
                        <a:t>Evénement décrit ou représenté</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rowSpan="2">
                  <a:txBody>
                    <a:bodyPr/>
                    <a:lstStyle/>
                    <a:p>
                      <a:pPr algn="ctr">
                        <a:spcAft>
                          <a:spcPts val="0"/>
                        </a:spcAft>
                      </a:pPr>
                      <a:r>
                        <a:rPr lang="fr-FR" sz="1000" b="1" cap="small" dirty="0">
                          <a:solidFill>
                            <a:schemeClr val="bg1">
                              <a:lumMod val="10000"/>
                            </a:schemeClr>
                          </a:solidFill>
                          <a:latin typeface="Tw Cen MT"/>
                          <a:ea typeface="Calibri"/>
                          <a:cs typeface="Times New Roman"/>
                        </a:rPr>
                        <a:t>Compléments</a:t>
                      </a: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r>
              <a:tr h="197323">
                <a:tc vMerge="1">
                  <a:txBody>
                    <a:bodyPr/>
                    <a:lstStyle/>
                    <a:p>
                      <a:endParaRPr lang="fr-FR"/>
                    </a:p>
                  </a:txBody>
                  <a:tcPr/>
                </a:tc>
                <a:tc>
                  <a:txBody>
                    <a:bodyPr/>
                    <a:lstStyle/>
                    <a:p>
                      <a:pPr algn="ctr">
                        <a:spcAft>
                          <a:spcPts val="0"/>
                        </a:spcAft>
                      </a:pPr>
                      <a:r>
                        <a:rPr lang="fr-FR" sz="800" b="1" cap="small" dirty="0" smtClean="0">
                          <a:solidFill>
                            <a:schemeClr val="bg1">
                              <a:lumMod val="10000"/>
                            </a:schemeClr>
                          </a:solidFill>
                          <a:latin typeface="Tw Cen MT"/>
                          <a:ea typeface="Calibri"/>
                          <a:cs typeface="Times New Roman"/>
                        </a:rPr>
                        <a:t>Croissance</a:t>
                      </a:r>
                      <a:endParaRPr lang="fr-FR" sz="8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a:txBody>
                    <a:bodyPr/>
                    <a:lstStyle/>
                    <a:p>
                      <a:pPr algn="ctr">
                        <a:spcAft>
                          <a:spcPts val="0"/>
                        </a:spcAft>
                      </a:pPr>
                      <a:r>
                        <a:rPr lang="fr-FR" sz="800" b="1" cap="small" dirty="0" smtClean="0">
                          <a:solidFill>
                            <a:schemeClr val="bg1">
                              <a:lumMod val="10000"/>
                            </a:schemeClr>
                          </a:solidFill>
                          <a:latin typeface="Tw Cen MT"/>
                          <a:ea typeface="Calibri"/>
                          <a:cs typeface="Times New Roman"/>
                        </a:rPr>
                        <a:t>Crise</a:t>
                      </a:r>
                      <a:endParaRPr lang="fr-FR" sz="8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r>
              <a:tr h="979666">
                <a:tc>
                  <a:txBody>
                    <a:bodyPr/>
                    <a:lstStyle/>
                    <a:p>
                      <a:pPr algn="ctr">
                        <a:spcAft>
                          <a:spcPts val="0"/>
                        </a:spcAft>
                      </a:pPr>
                      <a:r>
                        <a:rPr lang="fr-FR" sz="1400" b="1" dirty="0">
                          <a:solidFill>
                            <a:schemeClr val="bg1">
                              <a:lumMod val="10000"/>
                            </a:schemeClr>
                          </a:solidFill>
                          <a:latin typeface="Tw Cen MT"/>
                          <a:ea typeface="Calibri"/>
                          <a:cs typeface="Times New Roman"/>
                        </a:rPr>
                        <a:t>4</a:t>
                      </a:r>
                      <a:endParaRPr lang="fr-FR" sz="14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a:txBody>
                    <a:bodyPr/>
                    <a:lstStyle/>
                    <a:p>
                      <a:pPr algn="ctr">
                        <a:spcAft>
                          <a:spcPts val="0"/>
                        </a:spcAft>
                      </a:pPr>
                      <a:endParaRPr lang="fr-FR" sz="1000" dirty="0">
                        <a:solidFill>
                          <a:schemeClr val="bg1">
                            <a:lumMod val="10000"/>
                          </a:schemeClr>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a:txBody>
                    <a:bodyPr/>
                    <a:lstStyle/>
                    <a:p>
                      <a:pPr algn="ctr">
                        <a:spcAft>
                          <a:spcPts val="0"/>
                        </a:spcAft>
                      </a:pPr>
                      <a:r>
                        <a:rPr lang="fr-FR" sz="2200" b="1" dirty="0">
                          <a:solidFill>
                            <a:srgbClr val="C00000"/>
                          </a:solidFill>
                          <a:latin typeface="Tw Cen MT"/>
                          <a:ea typeface="Calibri"/>
                          <a:cs typeface="Times New Roman"/>
                        </a:rPr>
                        <a:t>X</a:t>
                      </a:r>
                      <a:endParaRPr lang="fr-FR" sz="1000" dirty="0">
                        <a:solidFill>
                          <a:srgbClr val="C00000"/>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a:txBody>
                    <a:bodyPr/>
                    <a:lstStyle/>
                    <a:p>
                      <a:pPr algn="ctr">
                        <a:spcAft>
                          <a:spcPts val="0"/>
                        </a:spcAft>
                      </a:pPr>
                      <a:r>
                        <a:rPr lang="fr-FR" sz="1400" b="1" dirty="0">
                          <a:solidFill>
                            <a:schemeClr val="bg1">
                              <a:lumMod val="10000"/>
                            </a:schemeClr>
                          </a:solidFill>
                          <a:latin typeface="Tw Cen MT" pitchFamily="34" charset="0"/>
                          <a:ea typeface="Calibri"/>
                          <a:cs typeface="Times New Roman"/>
                        </a:rPr>
                        <a:t>Epidémies</a:t>
                      </a:r>
                    </a:p>
                    <a:p>
                      <a:pPr algn="ctr">
                        <a:spcAft>
                          <a:spcPts val="0"/>
                        </a:spcAft>
                      </a:pPr>
                      <a:r>
                        <a:rPr lang="fr-FR" sz="1400" b="1" dirty="0">
                          <a:solidFill>
                            <a:schemeClr val="bg1">
                              <a:lumMod val="10000"/>
                            </a:schemeClr>
                          </a:solidFill>
                          <a:latin typeface="Tw Cen MT" pitchFamily="34" charset="0"/>
                          <a:ea typeface="Calibri"/>
                          <a:cs typeface="Times New Roman"/>
                        </a:rPr>
                        <a:t>(Peste noire, typhus, infections pulmonaires…)</a:t>
                      </a: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c>
                  <a:txBody>
                    <a:bodyPr/>
                    <a:lstStyle/>
                    <a:p>
                      <a:pPr algn="ctr">
                        <a:spcAft>
                          <a:spcPts val="0"/>
                        </a:spcAft>
                      </a:pPr>
                      <a:r>
                        <a:rPr lang="fr-FR" sz="1400" b="1" dirty="0" smtClean="0">
                          <a:solidFill>
                            <a:schemeClr val="bg1">
                              <a:lumMod val="10000"/>
                            </a:schemeClr>
                          </a:solidFill>
                          <a:latin typeface="Tw Cen MT" pitchFamily="34" charset="0"/>
                          <a:ea typeface="Calibri"/>
                          <a:cs typeface="Times New Roman"/>
                        </a:rPr>
                        <a:t>L’épidémie de peste du milieu XIV° tua 20 à 50% de la population Européenne selon les régions. La malnutrition chronique crée un terrain favorable à la propagation des maladies contagieuses.</a:t>
                      </a:r>
                      <a:endParaRPr lang="fr-FR" sz="1400" b="1" dirty="0">
                        <a:solidFill>
                          <a:schemeClr val="bg1">
                            <a:lumMod val="10000"/>
                          </a:schemeClr>
                        </a:solidFill>
                        <a:latin typeface="Tw Cen MT" pitchFamily="34" charset="0"/>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bg1"/>
                    </a:solidFill>
                  </a:tcPr>
                </a:tc>
              </a:tr>
            </a:tbl>
          </a:graphicData>
        </a:graphic>
      </p:graphicFrame>
      <p:pic>
        <p:nvPicPr>
          <p:cNvPr id="10242" name="Picture 2" descr="Mars"/>
          <p:cNvPicPr>
            <a:picLocks noChangeAspect="1" noChangeArrowheads="1"/>
          </p:cNvPicPr>
          <p:nvPr/>
        </p:nvPicPr>
        <p:blipFill>
          <a:blip r:embed="rId3" cstate="print"/>
          <a:srcRect l="7500" t="33750" r="8124" b="5000"/>
          <a:stretch>
            <a:fillRect/>
          </a:stretch>
        </p:blipFill>
        <p:spPr bwMode="auto">
          <a:xfrm>
            <a:off x="285720" y="1214422"/>
            <a:ext cx="3149104" cy="3429024"/>
          </a:xfrm>
          <a:prstGeom prst="rect">
            <a:avLst/>
          </a:prstGeom>
          <a:ln w="12700" cap="sq">
            <a:solidFill>
              <a:schemeClr val="tx1"/>
            </a:solidFill>
            <a:prstDash val="solid"/>
            <a:miter lim="800000"/>
          </a:ln>
          <a:effectLst/>
        </p:spPr>
      </p:pic>
      <p:sp>
        <p:nvSpPr>
          <p:cNvPr id="20" name="Rectangle 19"/>
          <p:cNvSpPr/>
          <p:nvPr/>
        </p:nvSpPr>
        <p:spPr>
          <a:xfrm>
            <a:off x="285720" y="3865111"/>
            <a:ext cx="8572560" cy="1508105"/>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algn="just"/>
            <a:r>
              <a:rPr lang="fr-FR" sz="1400" b="1" dirty="0" smtClean="0">
                <a:solidFill>
                  <a:schemeClr val="tx1">
                    <a:lumMod val="50000"/>
                  </a:schemeClr>
                </a:solidFill>
                <a:latin typeface="Tw Cen MT" pitchFamily="34" charset="0"/>
              </a:rPr>
              <a:t>[Après 1300] « Le déclin s'amorce […]. Il s'accélère en 1348-1349 lorsqu'éclate la Peste Noire, l'épidémie la plus meurtrière de notre histoire. Le nombre des décès est considérable. Un tiers des habitants de chez nous disparaît en quelques semaines, et en certains endroits très touchés, la moitié. Des historiens ont calculé que cette perte démographique était proportionnellement six fois supérieure à celle provoquée par les guerres du XXème siècle. Pendant presque cent cinquante ans, jusque vers 1430, la peste demeure endémique. Elle ne recule nettement qu'à partir de 1500, concurrencée par la tuberculose et le choléra, ce qui ne vaut guère mieux. » </a:t>
            </a:r>
            <a:r>
              <a:rPr lang="fr-FR" sz="1400" dirty="0" smtClean="0">
                <a:solidFill>
                  <a:schemeClr val="tx1">
                    <a:lumMod val="50000"/>
                  </a:schemeClr>
                </a:solidFill>
                <a:latin typeface="High Tower Text" pitchFamily="18" charset="0"/>
              </a:rPr>
              <a:t/>
            </a:r>
            <a:br>
              <a:rPr lang="fr-FR" sz="1400" dirty="0" smtClean="0">
                <a:solidFill>
                  <a:schemeClr val="tx1">
                    <a:lumMod val="50000"/>
                  </a:schemeClr>
                </a:solidFill>
                <a:latin typeface="High Tower Text" pitchFamily="18" charset="0"/>
              </a:rPr>
            </a:br>
            <a:r>
              <a:rPr lang="fr-FR" sz="800" b="1" i="1" u="sng" dirty="0" smtClean="0">
                <a:solidFill>
                  <a:schemeClr val="tx1">
                    <a:lumMod val="50000"/>
                  </a:schemeClr>
                </a:solidFill>
                <a:latin typeface="High Tower Text" pitchFamily="18" charset="0"/>
              </a:rPr>
              <a:t>Jalons pour une histoire de l'expansion démographique</a:t>
            </a:r>
            <a:r>
              <a:rPr lang="fr-FR" sz="800" b="1" i="1" dirty="0" smtClean="0">
                <a:solidFill>
                  <a:schemeClr val="tx1">
                    <a:lumMod val="50000"/>
                  </a:schemeClr>
                </a:solidFill>
                <a:latin typeface="High Tower Text" pitchFamily="18" charset="0"/>
              </a:rPr>
              <a:t>, dans P. ORBAN, C. PATART et B. STANUS, </a:t>
            </a:r>
            <a:r>
              <a:rPr lang="fr-FR" sz="800" b="1" i="1" u="sng" dirty="0" smtClean="0">
                <a:solidFill>
                  <a:schemeClr val="tx1">
                    <a:lumMod val="50000"/>
                  </a:schemeClr>
                </a:solidFill>
                <a:latin typeface="High Tower Text" pitchFamily="18" charset="0"/>
              </a:rPr>
              <a:t>Une autre histoire des Belges</a:t>
            </a:r>
            <a:r>
              <a:rPr lang="fr-FR" sz="800" b="1" i="1" dirty="0" smtClean="0">
                <a:solidFill>
                  <a:schemeClr val="tx1">
                    <a:lumMod val="50000"/>
                  </a:schemeClr>
                </a:solidFill>
                <a:latin typeface="High Tower Text" pitchFamily="18" charset="0"/>
              </a:rPr>
              <a:t>, fascicule édité par De Boeck &amp; Le Soir, n°2, 1997, p. 4.</a:t>
            </a:r>
            <a:endParaRPr lang="fr-FR" sz="800" i="1" dirty="0">
              <a:solidFill>
                <a:schemeClr val="tx1">
                  <a:lumMod val="50000"/>
                </a:schemeClr>
              </a:solidFill>
              <a:latin typeface="High Tower Text" pitchFamily="18" charset="0"/>
            </a:endParaRPr>
          </a:p>
        </p:txBody>
      </p:sp>
      <p:sp>
        <p:nvSpPr>
          <p:cNvPr id="7" name="Rectangle 6"/>
          <p:cNvSpPr/>
          <p:nvPr/>
        </p:nvSpPr>
        <p:spPr>
          <a:xfrm>
            <a:off x="285720" y="5089247"/>
            <a:ext cx="8572560"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sz="1400" b="1" dirty="0" smtClean="0">
                <a:solidFill>
                  <a:schemeClr val="tx1">
                    <a:lumMod val="50000"/>
                  </a:schemeClr>
                </a:solidFill>
                <a:latin typeface="Tw Cen MT" pitchFamily="34" charset="0"/>
              </a:rPr>
              <a:t>[Après 1300] « Le déclin s'amorce […]. Il s'accélère en 1348-1349 lorsqu'éclate la Peste Noire, l'épidémie la plus meurtrière de notre histoire. Le nombre des décès est considérable. Un tiers des habitants de chez nous disparaît en quelques semaines, et en certains endroits très touchés, la moitié. Des historiens ont calculé que cette perte démographique était proportionnellement six fois supérieure à celle provoquée par les guerres du XXème siècle. Pendant presque cent cinquante ans, jusque vers 1430, la peste demeure endémique. Elle ne recule nettement qu'à partir de 1500, concurrencée par la tuberculose et le choléra, ce qui ne vaut guère mieux. » </a:t>
            </a:r>
            <a:r>
              <a:rPr lang="fr-FR" sz="1400" dirty="0" smtClean="0">
                <a:solidFill>
                  <a:schemeClr val="tx1">
                    <a:lumMod val="50000"/>
                  </a:schemeClr>
                </a:solidFill>
                <a:latin typeface="High Tower Text" pitchFamily="18" charset="0"/>
              </a:rPr>
              <a:t/>
            </a:r>
            <a:br>
              <a:rPr lang="fr-FR" sz="1400" dirty="0" smtClean="0">
                <a:solidFill>
                  <a:schemeClr val="tx1">
                    <a:lumMod val="50000"/>
                  </a:schemeClr>
                </a:solidFill>
                <a:latin typeface="High Tower Text" pitchFamily="18" charset="0"/>
              </a:rPr>
            </a:br>
            <a:r>
              <a:rPr lang="fr-FR" sz="800" b="1" i="1" u="sng" dirty="0" smtClean="0">
                <a:solidFill>
                  <a:schemeClr val="tx1">
                    <a:lumMod val="50000"/>
                  </a:schemeClr>
                </a:solidFill>
                <a:latin typeface="High Tower Text" pitchFamily="18" charset="0"/>
              </a:rPr>
              <a:t>Jalons pour une histoire de l'expansion démographique</a:t>
            </a:r>
            <a:r>
              <a:rPr lang="fr-FR" sz="800" b="1" i="1" dirty="0" smtClean="0">
                <a:solidFill>
                  <a:schemeClr val="tx1">
                    <a:lumMod val="50000"/>
                  </a:schemeClr>
                </a:solidFill>
                <a:latin typeface="High Tower Text" pitchFamily="18" charset="0"/>
              </a:rPr>
              <a:t>, dans P. ORBAN, C. PATART et B. STANUS, </a:t>
            </a:r>
            <a:r>
              <a:rPr lang="fr-FR" sz="800" b="1" i="1" u="sng" dirty="0" smtClean="0">
                <a:solidFill>
                  <a:schemeClr val="tx1">
                    <a:lumMod val="50000"/>
                  </a:schemeClr>
                </a:solidFill>
                <a:latin typeface="High Tower Text" pitchFamily="18" charset="0"/>
              </a:rPr>
              <a:t>Une autre histoire des Belges</a:t>
            </a:r>
            <a:r>
              <a:rPr lang="fr-FR" sz="800" b="1" i="1" dirty="0" smtClean="0">
                <a:solidFill>
                  <a:schemeClr val="tx1">
                    <a:lumMod val="50000"/>
                  </a:schemeClr>
                </a:solidFill>
                <a:latin typeface="High Tower Text" pitchFamily="18" charset="0"/>
              </a:rPr>
              <a:t>, fascicule édité par De Boeck &amp; Le Soir, n°2, 1997, p. 4.</a:t>
            </a:r>
            <a:endParaRPr lang="fr-FR" sz="800" i="1" dirty="0">
              <a:solidFill>
                <a:schemeClr val="tx1">
                  <a:lumMod val="50000"/>
                </a:schemeClr>
              </a:solidFill>
              <a:latin typeface="High Tower Text" pitchFamily="18" charset="0"/>
            </a:endParaRPr>
          </a:p>
        </p:txBody>
      </p:sp>
      <p:pic>
        <p:nvPicPr>
          <p:cNvPr id="10244" name="Picture 4" descr="http://www.greydragon.org/library/tentpics/figure18.jpg"/>
          <p:cNvPicPr>
            <a:picLocks noChangeAspect="1" noChangeArrowheads="1"/>
          </p:cNvPicPr>
          <p:nvPr/>
        </p:nvPicPr>
        <p:blipFill>
          <a:blip r:embed="rId4" cstate="print"/>
          <a:srcRect l="2687" t="12860" r="1811" b="5392"/>
          <a:stretch>
            <a:fillRect/>
          </a:stretch>
        </p:blipFill>
        <p:spPr bwMode="auto">
          <a:xfrm>
            <a:off x="3571869" y="1214422"/>
            <a:ext cx="3571900" cy="3000396"/>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4" name="Picture 4" descr="http://www.greydragon.org/library/tentpics/figure18.jpg"/>
          <p:cNvPicPr>
            <a:picLocks noChangeAspect="1" noChangeArrowheads="1"/>
          </p:cNvPicPr>
          <p:nvPr/>
        </p:nvPicPr>
        <p:blipFill>
          <a:blip r:embed="rId4" cstate="print"/>
          <a:srcRect l="2687" t="12860" r="1811" b="5392"/>
          <a:stretch>
            <a:fillRect/>
          </a:stretch>
        </p:blipFill>
        <p:spPr bwMode="auto">
          <a:xfrm>
            <a:off x="4286248" y="3286124"/>
            <a:ext cx="3571900" cy="3000396"/>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71422" y="500042"/>
            <a:ext cx="9001156" cy="523220"/>
          </a:xfrm>
          <a:prstGeom prst="rect">
            <a:avLst/>
          </a:prstGeom>
          <a:solidFill>
            <a:srgbClr val="55280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dirty="0" smtClean="0">
                <a:solidFill>
                  <a:schemeClr val="bg1"/>
                </a:solidFill>
                <a:latin typeface="Tw Cen MT" pitchFamily="34" charset="0"/>
              </a:rPr>
              <a:t>Observez les documents ci-dessous. Complétez ensuite le tableau en identifiant les événements décrits ou représentés et en montrant s’ils permettent une croissance ou entraîne une crise démographique. </a:t>
            </a:r>
            <a:endParaRPr lang="fr-FR" sz="1400" b="1" dirty="0">
              <a:solidFill>
                <a:schemeClr val="bg1"/>
              </a:solidFill>
              <a:latin typeface="Tw Cen MT" pitchFamily="34" charset="0"/>
            </a:endParaRPr>
          </a:p>
        </p:txBody>
      </p:sp>
      <p:sp>
        <p:nvSpPr>
          <p:cNvPr id="17" name="Rectangle 16"/>
          <p:cNvSpPr/>
          <p:nvPr/>
        </p:nvSpPr>
        <p:spPr>
          <a:xfrm>
            <a:off x="857224" y="1285860"/>
            <a:ext cx="1643074" cy="29238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smtClean="0">
                <a:solidFill>
                  <a:schemeClr val="tx1">
                    <a:lumMod val="50000"/>
                  </a:schemeClr>
                </a:solidFill>
                <a:latin typeface="Tw Cen MT" pitchFamily="34" charset="0"/>
              </a:rPr>
              <a:t>« Ils meurent de faim ; oui, Messieurs, ils meurent de faim dans vos terres, dans vos châteaux, dans les villes, dans les campagnes, à la porte et aux environs de vos hôtels… »</a:t>
            </a:r>
          </a:p>
          <a:p>
            <a:pPr algn="r"/>
            <a:r>
              <a:rPr lang="fr-FR" sz="800" b="1" i="1" dirty="0" smtClean="0">
                <a:solidFill>
                  <a:schemeClr val="tx1">
                    <a:lumMod val="50000"/>
                  </a:schemeClr>
                </a:solidFill>
                <a:latin typeface="Tw Cen MT" pitchFamily="34" charset="0"/>
              </a:rPr>
              <a:t> Bossuet apostrophant le roi et la cour, le 5 mars 1662.</a:t>
            </a:r>
            <a:endParaRPr lang="fr-FR" sz="800" b="1" i="1" dirty="0">
              <a:solidFill>
                <a:schemeClr val="tx1">
                  <a:lumMod val="50000"/>
                </a:schemeClr>
              </a:solidFill>
              <a:latin typeface="Tw Cen MT" pitchFamily="34" charset="0"/>
            </a:endParaRPr>
          </a:p>
        </p:txBody>
      </p:sp>
      <p:sp>
        <p:nvSpPr>
          <p:cNvPr id="4" name="ZoneTexte 3"/>
          <p:cNvSpPr txBox="1"/>
          <p:nvPr/>
        </p:nvSpPr>
        <p:spPr>
          <a:xfrm>
            <a:off x="0" y="44624"/>
            <a:ext cx="9144000" cy="446276"/>
          </a:xfrm>
          <a:prstGeom prst="rect">
            <a:avLst/>
          </a:prstGeom>
          <a:noFill/>
        </p:spPr>
        <p:txBody>
          <a:bodyPr wrap="square" rtlCol="0">
            <a:spAutoFit/>
          </a:bodyPr>
          <a:lstStyle/>
          <a:p>
            <a:pPr marL="400050" indent="-400050" algn="ctr"/>
            <a:r>
              <a:rPr lang="fr-FR" sz="23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 Une population qui augmente peu de l’Antiquité au XVIII</a:t>
            </a:r>
            <a:r>
              <a:rPr lang="fr-FR" sz="23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23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a:t>
            </a:r>
          </a:p>
        </p:txBody>
      </p:sp>
      <p:sp>
        <p:nvSpPr>
          <p:cNvPr id="6" name="ZoneTexte 5"/>
          <p:cNvSpPr txBox="1"/>
          <p:nvPr/>
        </p:nvSpPr>
        <p:spPr>
          <a:xfrm>
            <a:off x="267272" y="4619163"/>
            <a:ext cx="3175200" cy="338554"/>
          </a:xfrm>
          <a:prstGeom prst="rect">
            <a:avLst/>
          </a:prstGeom>
          <a:ln w="12700">
            <a:solidFill>
              <a:schemeClr val="tx1"/>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800" b="1" i="1" dirty="0" smtClean="0">
                <a:solidFill>
                  <a:schemeClr val="tx1">
                    <a:lumMod val="50000"/>
                  </a:schemeClr>
                </a:solidFill>
                <a:latin typeface="Tw Cen MT" pitchFamily="34" charset="0"/>
              </a:rPr>
              <a:t>Les Très Riches Heures du duc de Berry (livre d’heures)</a:t>
            </a:r>
          </a:p>
          <a:p>
            <a:pPr algn="ctr"/>
            <a:r>
              <a:rPr lang="fr-FR" sz="800" b="1" i="1" dirty="0" smtClean="0">
                <a:solidFill>
                  <a:schemeClr val="tx1">
                    <a:lumMod val="50000"/>
                  </a:schemeClr>
                </a:solidFill>
                <a:latin typeface="Tw Cen MT" pitchFamily="34" charset="0"/>
              </a:rPr>
              <a:t>Début du XV° siècle (mois de Mars)</a:t>
            </a:r>
            <a:endParaRPr lang="fr-FR" sz="800" dirty="0">
              <a:solidFill>
                <a:schemeClr val="tx1">
                  <a:lumMod val="50000"/>
                </a:schemeClr>
              </a:solidFill>
              <a:latin typeface="Tw Cen MT" pitchFamily="34" charset="0"/>
            </a:endParaRPr>
          </a:p>
        </p:txBody>
      </p:sp>
      <p:sp>
        <p:nvSpPr>
          <p:cNvPr id="12" name="Rectangle 11"/>
          <p:cNvSpPr/>
          <p:nvPr/>
        </p:nvSpPr>
        <p:spPr>
          <a:xfrm>
            <a:off x="3563888" y="4214818"/>
            <a:ext cx="3571900" cy="338554"/>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800" b="1" i="1" dirty="0" smtClean="0">
                <a:solidFill>
                  <a:schemeClr val="tx1">
                    <a:lumMod val="50000"/>
                  </a:schemeClr>
                </a:solidFill>
                <a:latin typeface="Tw Cen MT" pitchFamily="34" charset="0"/>
              </a:rPr>
              <a:t>Le </a:t>
            </a:r>
            <a:r>
              <a:rPr lang="en-US" sz="800" b="1" i="1" dirty="0" err="1" smtClean="0">
                <a:solidFill>
                  <a:schemeClr val="tx1">
                    <a:lumMod val="50000"/>
                  </a:schemeClr>
                </a:solidFill>
                <a:latin typeface="Tw Cen MT" pitchFamily="34" charset="0"/>
              </a:rPr>
              <a:t>siège</a:t>
            </a:r>
            <a:r>
              <a:rPr lang="en-US" sz="800" b="1" i="1" dirty="0" smtClean="0">
                <a:solidFill>
                  <a:schemeClr val="tx1">
                    <a:lumMod val="50000"/>
                  </a:schemeClr>
                </a:solidFill>
                <a:latin typeface="Tw Cen MT" pitchFamily="34" charset="0"/>
              </a:rPr>
              <a:t> de </a:t>
            </a:r>
            <a:r>
              <a:rPr lang="en-US" sz="800" b="1" i="1" dirty="0" err="1" smtClean="0">
                <a:solidFill>
                  <a:schemeClr val="tx1">
                    <a:lumMod val="50000"/>
                  </a:schemeClr>
                </a:solidFill>
                <a:latin typeface="Tw Cen MT" pitchFamily="34" charset="0"/>
              </a:rPr>
              <a:t>Duras</a:t>
            </a:r>
            <a:r>
              <a:rPr lang="en-US" sz="800" b="1" i="1" dirty="0" smtClean="0">
                <a:solidFill>
                  <a:schemeClr val="tx1">
                    <a:lumMod val="50000"/>
                  </a:schemeClr>
                </a:solidFill>
                <a:latin typeface="Tw Cen MT" pitchFamily="34" charset="0"/>
              </a:rPr>
              <a:t> (1377). </a:t>
            </a:r>
            <a:br>
              <a:rPr lang="en-US" sz="800" b="1" i="1" dirty="0" smtClean="0">
                <a:solidFill>
                  <a:schemeClr val="tx1">
                    <a:lumMod val="50000"/>
                  </a:schemeClr>
                </a:solidFill>
                <a:latin typeface="Tw Cen MT" pitchFamily="34" charset="0"/>
              </a:rPr>
            </a:br>
            <a:r>
              <a:rPr lang="en-US" sz="800" b="1" i="1" dirty="0" smtClean="0">
                <a:solidFill>
                  <a:schemeClr val="tx1">
                    <a:lumMod val="50000"/>
                  </a:schemeClr>
                </a:solidFill>
                <a:latin typeface="Tw Cen MT" pitchFamily="34" charset="0"/>
              </a:rPr>
              <a:t>(BNF, FR 2644) Jean Froissart, </a:t>
            </a:r>
            <a:r>
              <a:rPr lang="en-US" sz="800" b="1" i="1" dirty="0" err="1" smtClean="0">
                <a:solidFill>
                  <a:schemeClr val="tx1">
                    <a:lumMod val="50000"/>
                  </a:schemeClr>
                </a:solidFill>
                <a:latin typeface="Tw Cen MT" pitchFamily="34" charset="0"/>
              </a:rPr>
              <a:t>Chroniques</a:t>
            </a:r>
            <a:r>
              <a:rPr lang="en-US" sz="800" b="1" i="1" dirty="0" smtClean="0">
                <a:solidFill>
                  <a:schemeClr val="tx1">
                    <a:lumMod val="50000"/>
                  </a:schemeClr>
                </a:solidFill>
                <a:latin typeface="Tw Cen MT" pitchFamily="34" charset="0"/>
              </a:rPr>
              <a:t> fol. 9 . </a:t>
            </a:r>
            <a:r>
              <a:rPr lang="en-US" sz="800" b="1" i="1" dirty="0" err="1" smtClean="0">
                <a:solidFill>
                  <a:schemeClr val="tx1">
                    <a:lumMod val="50000"/>
                  </a:schemeClr>
                </a:solidFill>
                <a:latin typeface="Tw Cen MT" pitchFamily="34" charset="0"/>
              </a:rPr>
              <a:t>Flandres</a:t>
            </a:r>
            <a:r>
              <a:rPr lang="en-US" sz="800" b="1" i="1" dirty="0" smtClean="0">
                <a:solidFill>
                  <a:schemeClr val="tx1">
                    <a:lumMod val="50000"/>
                  </a:schemeClr>
                </a:solidFill>
                <a:latin typeface="Tw Cen MT" pitchFamily="34" charset="0"/>
              </a:rPr>
              <a:t>, Bruges XV° siècle</a:t>
            </a:r>
            <a:endParaRPr lang="fr-FR" sz="800" b="1" i="1" dirty="0">
              <a:solidFill>
                <a:schemeClr val="tx1">
                  <a:lumMod val="50000"/>
                </a:schemeClr>
              </a:solidFill>
              <a:latin typeface="Tw Cen MT" pitchFamily="34" charset="0"/>
            </a:endParaRPr>
          </a:p>
        </p:txBody>
      </p:sp>
      <p:sp>
        <p:nvSpPr>
          <p:cNvPr id="15" name="Rectangle 14"/>
          <p:cNvSpPr/>
          <p:nvPr/>
        </p:nvSpPr>
        <p:spPr>
          <a:xfrm>
            <a:off x="4286248" y="6286520"/>
            <a:ext cx="3571900" cy="338554"/>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800" b="1" i="1" dirty="0" smtClean="0">
                <a:solidFill>
                  <a:schemeClr val="tx1">
                    <a:lumMod val="50000"/>
                  </a:schemeClr>
                </a:solidFill>
                <a:latin typeface="Tw Cen MT" pitchFamily="34" charset="0"/>
              </a:rPr>
              <a:t>Le </a:t>
            </a:r>
            <a:r>
              <a:rPr lang="en-US" sz="800" b="1" i="1" dirty="0" err="1" smtClean="0">
                <a:solidFill>
                  <a:schemeClr val="tx1">
                    <a:lumMod val="50000"/>
                  </a:schemeClr>
                </a:solidFill>
                <a:latin typeface="Tw Cen MT" pitchFamily="34" charset="0"/>
              </a:rPr>
              <a:t>siège</a:t>
            </a:r>
            <a:r>
              <a:rPr lang="en-US" sz="800" b="1" i="1" dirty="0" smtClean="0">
                <a:solidFill>
                  <a:schemeClr val="tx1">
                    <a:lumMod val="50000"/>
                  </a:schemeClr>
                </a:solidFill>
                <a:latin typeface="Tw Cen MT" pitchFamily="34" charset="0"/>
              </a:rPr>
              <a:t> de </a:t>
            </a:r>
            <a:r>
              <a:rPr lang="en-US" sz="800" b="1" i="1" dirty="0" err="1" smtClean="0">
                <a:solidFill>
                  <a:schemeClr val="tx1">
                    <a:lumMod val="50000"/>
                  </a:schemeClr>
                </a:solidFill>
                <a:latin typeface="Tw Cen MT" pitchFamily="34" charset="0"/>
              </a:rPr>
              <a:t>Duras</a:t>
            </a:r>
            <a:r>
              <a:rPr lang="en-US" sz="800" b="1" i="1" dirty="0" smtClean="0">
                <a:solidFill>
                  <a:schemeClr val="tx1">
                    <a:lumMod val="50000"/>
                  </a:schemeClr>
                </a:solidFill>
                <a:latin typeface="Tw Cen MT" pitchFamily="34" charset="0"/>
              </a:rPr>
              <a:t> (1377). </a:t>
            </a:r>
            <a:br>
              <a:rPr lang="en-US" sz="800" b="1" i="1" dirty="0" smtClean="0">
                <a:solidFill>
                  <a:schemeClr val="tx1">
                    <a:lumMod val="50000"/>
                  </a:schemeClr>
                </a:solidFill>
                <a:latin typeface="Tw Cen MT" pitchFamily="34" charset="0"/>
              </a:rPr>
            </a:br>
            <a:r>
              <a:rPr lang="en-US" sz="800" b="1" i="1" dirty="0" smtClean="0">
                <a:solidFill>
                  <a:schemeClr val="tx1">
                    <a:lumMod val="50000"/>
                  </a:schemeClr>
                </a:solidFill>
                <a:latin typeface="Tw Cen MT" pitchFamily="34" charset="0"/>
              </a:rPr>
              <a:t>(BNF, FR 2644) Jean Froissart, </a:t>
            </a:r>
            <a:r>
              <a:rPr lang="en-US" sz="800" b="1" i="1" dirty="0" err="1" smtClean="0">
                <a:solidFill>
                  <a:schemeClr val="tx1">
                    <a:lumMod val="50000"/>
                  </a:schemeClr>
                </a:solidFill>
                <a:latin typeface="Tw Cen MT" pitchFamily="34" charset="0"/>
              </a:rPr>
              <a:t>Chroniques</a:t>
            </a:r>
            <a:r>
              <a:rPr lang="en-US" sz="800" b="1" i="1" dirty="0" smtClean="0">
                <a:solidFill>
                  <a:schemeClr val="tx1">
                    <a:lumMod val="50000"/>
                  </a:schemeClr>
                </a:solidFill>
                <a:latin typeface="Tw Cen MT" pitchFamily="34" charset="0"/>
              </a:rPr>
              <a:t> fol. 9 . </a:t>
            </a:r>
            <a:r>
              <a:rPr lang="en-US" sz="800" b="1" i="1" dirty="0" err="1" smtClean="0">
                <a:solidFill>
                  <a:schemeClr val="tx1">
                    <a:lumMod val="50000"/>
                  </a:schemeClr>
                </a:solidFill>
                <a:latin typeface="Tw Cen MT" pitchFamily="34" charset="0"/>
              </a:rPr>
              <a:t>Flandres</a:t>
            </a:r>
            <a:r>
              <a:rPr lang="en-US" sz="800" b="1" i="1" dirty="0" smtClean="0">
                <a:solidFill>
                  <a:schemeClr val="tx1">
                    <a:lumMod val="50000"/>
                  </a:schemeClr>
                </a:solidFill>
                <a:latin typeface="Tw Cen MT" pitchFamily="34" charset="0"/>
              </a:rPr>
              <a:t>, Bruges XV° siècle</a:t>
            </a:r>
            <a:endParaRPr lang="fr-FR" sz="800" b="1" i="1" dirty="0">
              <a:solidFill>
                <a:schemeClr val="tx1">
                  <a:lumMod val="50000"/>
                </a:schemeClr>
              </a:solidFill>
              <a:latin typeface="Tw Cen MT" pitchFamily="34" charset="0"/>
            </a:endParaRPr>
          </a:p>
        </p:txBody>
      </p:sp>
      <p:sp>
        <p:nvSpPr>
          <p:cNvPr id="8" name="Rectangle 7"/>
          <p:cNvSpPr/>
          <p:nvPr/>
        </p:nvSpPr>
        <p:spPr>
          <a:xfrm>
            <a:off x="7215206" y="1214422"/>
            <a:ext cx="1643074" cy="292387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1400" b="1" dirty="0" smtClean="0">
                <a:solidFill>
                  <a:schemeClr val="tx1">
                    <a:lumMod val="50000"/>
                  </a:schemeClr>
                </a:solidFill>
                <a:latin typeface="Tw Cen MT" pitchFamily="34" charset="0"/>
              </a:rPr>
              <a:t>« Ils meurent de faim ; oui, Messieurs, ils meurent de faim dans vos terres, dans vos châteaux, dans les villes, dans les campagnes, à la porte et aux environs de vos hôtels… »</a:t>
            </a:r>
          </a:p>
          <a:p>
            <a:pPr algn="r"/>
            <a:r>
              <a:rPr lang="fr-FR" sz="800" b="1" i="1" dirty="0" smtClean="0">
                <a:solidFill>
                  <a:schemeClr val="tx1">
                    <a:lumMod val="50000"/>
                  </a:schemeClr>
                </a:solidFill>
                <a:latin typeface="High Tower Text" pitchFamily="18" charset="0"/>
              </a:rPr>
              <a:t> Bossuet apostrophant le roi et la cour, le 5 mars 1662.</a:t>
            </a:r>
            <a:endParaRPr lang="fr-FR" sz="800" b="1" i="1" dirty="0">
              <a:solidFill>
                <a:schemeClr val="tx1">
                  <a:lumMod val="50000"/>
                </a:schemeClr>
              </a:solidFill>
              <a:latin typeface="High Tower Text" pitchFamily="18"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1070472693"/>
              </p:ext>
            </p:extLst>
          </p:nvPr>
        </p:nvGraphicFramePr>
        <p:xfrm>
          <a:off x="3571868" y="1214422"/>
          <a:ext cx="5286412" cy="1959776"/>
        </p:xfrm>
        <a:graphic>
          <a:graphicData uri="http://schemas.openxmlformats.org/drawingml/2006/table">
            <a:tbl>
              <a:tblPr/>
              <a:tblGrid>
                <a:gridCol w="546615"/>
                <a:gridCol w="639656"/>
                <a:gridCol w="639656"/>
                <a:gridCol w="1124948"/>
                <a:gridCol w="2335537"/>
              </a:tblGrid>
              <a:tr h="595317">
                <a:tc rowSpan="2">
                  <a:txBody>
                    <a:bodyPr/>
                    <a:lstStyle/>
                    <a:p>
                      <a:pPr algn="ctr">
                        <a:spcAft>
                          <a:spcPts val="0"/>
                        </a:spcAft>
                      </a:pPr>
                      <a:r>
                        <a:rPr lang="fr-FR" sz="1000" b="1" cap="small" dirty="0" smtClean="0">
                          <a:solidFill>
                            <a:schemeClr val="tx2"/>
                          </a:solidFill>
                          <a:latin typeface="Tw Cen MT"/>
                          <a:ea typeface="Calibri"/>
                          <a:cs typeface="Times New Roman"/>
                        </a:rPr>
                        <a:t>Doc</a:t>
                      </a:r>
                      <a:endParaRPr lang="fr-FR" sz="10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gridSpan="2">
                  <a:txBody>
                    <a:bodyPr/>
                    <a:lstStyle/>
                    <a:p>
                      <a:pPr algn="ctr">
                        <a:spcAft>
                          <a:spcPts val="0"/>
                        </a:spcAft>
                      </a:pPr>
                      <a:r>
                        <a:rPr lang="fr-FR" sz="1000" b="1" cap="small" dirty="0">
                          <a:solidFill>
                            <a:schemeClr val="tx2"/>
                          </a:solidFill>
                          <a:latin typeface="Tw Cen MT"/>
                          <a:ea typeface="Calibri"/>
                          <a:cs typeface="Times New Roman"/>
                        </a:rPr>
                        <a:t>Effet sur la population </a:t>
                      </a:r>
                      <a:endParaRPr lang="fr-FR" sz="10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hMerge="1">
                  <a:txBody>
                    <a:bodyPr/>
                    <a:lstStyle/>
                    <a:p>
                      <a:endParaRPr lang="fr-FR"/>
                    </a:p>
                  </a:txBody>
                  <a:tcPr/>
                </a:tc>
                <a:tc rowSpan="2">
                  <a:txBody>
                    <a:bodyPr/>
                    <a:lstStyle/>
                    <a:p>
                      <a:pPr algn="ctr">
                        <a:spcAft>
                          <a:spcPts val="0"/>
                        </a:spcAft>
                      </a:pPr>
                      <a:r>
                        <a:rPr lang="fr-FR" sz="1000" b="1" cap="small" dirty="0">
                          <a:solidFill>
                            <a:schemeClr val="tx2"/>
                          </a:solidFill>
                          <a:latin typeface="Tw Cen MT"/>
                          <a:ea typeface="Calibri"/>
                          <a:cs typeface="Times New Roman"/>
                        </a:rPr>
                        <a:t>Evénement décrit ou représenté</a:t>
                      </a:r>
                      <a:endParaRPr lang="fr-FR" sz="10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c rowSpan="2">
                  <a:txBody>
                    <a:bodyPr/>
                    <a:lstStyle/>
                    <a:p>
                      <a:pPr algn="ctr">
                        <a:spcAft>
                          <a:spcPts val="0"/>
                        </a:spcAft>
                      </a:pPr>
                      <a:r>
                        <a:rPr lang="fr-FR" sz="1000" b="1" cap="small" dirty="0">
                          <a:solidFill>
                            <a:schemeClr val="tx2"/>
                          </a:solidFill>
                          <a:latin typeface="Tw Cen MT"/>
                          <a:ea typeface="Calibri"/>
                          <a:cs typeface="Times New Roman"/>
                        </a:rPr>
                        <a:t>Compléments</a:t>
                      </a:r>
                      <a:endParaRPr lang="fr-FR" sz="10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accent2">
                        <a:lumMod val="40000"/>
                        <a:lumOff val="60000"/>
                      </a:schemeClr>
                    </a:solidFill>
                  </a:tcPr>
                </a:tc>
              </a:tr>
              <a:tr h="297659">
                <a:tc vMerge="1">
                  <a:txBody>
                    <a:bodyPr/>
                    <a:lstStyle/>
                    <a:p>
                      <a:endParaRPr lang="fr-FR"/>
                    </a:p>
                  </a:txBody>
                  <a:tcPr/>
                </a:tc>
                <a:tc>
                  <a:txBody>
                    <a:bodyPr/>
                    <a:lstStyle/>
                    <a:p>
                      <a:pPr algn="ctr">
                        <a:spcAft>
                          <a:spcPts val="0"/>
                        </a:spcAft>
                      </a:pPr>
                      <a:r>
                        <a:rPr lang="fr-FR" sz="800" b="1" cap="small" dirty="0" smtClean="0">
                          <a:solidFill>
                            <a:schemeClr val="tx2"/>
                          </a:solidFill>
                          <a:latin typeface="Tw Cen MT"/>
                          <a:ea typeface="Calibri"/>
                          <a:cs typeface="Times New Roman"/>
                        </a:rPr>
                        <a:t>Croissance</a:t>
                      </a:r>
                      <a:endParaRPr lang="fr-FR" sz="8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800" b="1" cap="small" dirty="0">
                          <a:solidFill>
                            <a:schemeClr val="tx2"/>
                          </a:solidFill>
                          <a:latin typeface="Tw Cen MT"/>
                          <a:ea typeface="Calibri"/>
                          <a:cs typeface="Times New Roman"/>
                        </a:rPr>
                        <a:t>Crise</a:t>
                      </a:r>
                      <a:endParaRPr lang="fr-FR" sz="8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vMerge="1">
                  <a:txBody>
                    <a:bodyPr/>
                    <a:lstStyle/>
                    <a:p>
                      <a:endParaRPr lang="fr-FR"/>
                    </a:p>
                  </a:txBody>
                  <a:tcPr/>
                </a:tc>
                <a:tc vMerge="1">
                  <a:txBody>
                    <a:bodyPr/>
                    <a:lstStyle/>
                    <a:p>
                      <a:endParaRPr lang="fr-FR"/>
                    </a:p>
                  </a:txBody>
                  <a:tcPr/>
                </a:tc>
              </a:tr>
              <a:tr h="892974">
                <a:tc>
                  <a:txBody>
                    <a:bodyPr/>
                    <a:lstStyle/>
                    <a:p>
                      <a:pPr algn="ctr">
                        <a:spcAft>
                          <a:spcPts val="0"/>
                        </a:spcAft>
                      </a:pPr>
                      <a:r>
                        <a:rPr lang="fr-FR" sz="1400" b="1" dirty="0">
                          <a:solidFill>
                            <a:schemeClr val="tx2"/>
                          </a:solidFill>
                          <a:latin typeface="Tw Cen MT"/>
                          <a:ea typeface="Calibri"/>
                          <a:cs typeface="Times New Roman"/>
                        </a:rPr>
                        <a:t>2</a:t>
                      </a:r>
                      <a:endParaRPr lang="fr-FR" sz="14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endParaRPr lang="fr-FR" sz="1000"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2200" b="1" dirty="0">
                          <a:solidFill>
                            <a:srgbClr val="C00000"/>
                          </a:solidFill>
                          <a:latin typeface="Tw Cen MT"/>
                          <a:ea typeface="Calibri"/>
                          <a:cs typeface="Times New Roman"/>
                        </a:rPr>
                        <a:t>X</a:t>
                      </a:r>
                      <a:endParaRPr lang="fr-FR" sz="1000" dirty="0">
                        <a:solidFill>
                          <a:srgbClr val="C00000"/>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a:solidFill>
                            <a:schemeClr val="tx2"/>
                          </a:solidFill>
                          <a:latin typeface="Tw Cen MT"/>
                          <a:ea typeface="Calibri"/>
                          <a:cs typeface="Times New Roman"/>
                        </a:rPr>
                        <a:t>Guerres</a:t>
                      </a:r>
                      <a:endParaRPr lang="fr-FR" sz="1400" b="1" dirty="0">
                        <a:solidFill>
                          <a:schemeClr val="tx2"/>
                        </a:solidFill>
                        <a:latin typeface="Verdana"/>
                        <a:ea typeface="Calibri"/>
                        <a:cs typeface="Times New Roman"/>
                      </a:endParaRPr>
                    </a:p>
                  </a:txBody>
                  <a:tcPr marL="68580" marR="68580" marT="0" marB="0" anchor="ctr">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c>
                  <a:txBody>
                    <a:bodyPr/>
                    <a:lstStyle/>
                    <a:p>
                      <a:pPr algn="ctr">
                        <a:spcAft>
                          <a:spcPts val="0"/>
                        </a:spcAft>
                      </a:pPr>
                      <a:r>
                        <a:rPr lang="fr-FR" sz="1400" b="1" dirty="0">
                          <a:solidFill>
                            <a:schemeClr val="tx2"/>
                          </a:solidFill>
                          <a:latin typeface="Tw Cen MT"/>
                          <a:ea typeface="Calibri"/>
                          <a:cs typeface="Times New Roman"/>
                        </a:rPr>
                        <a:t>Elles entrainent la désertification de certains sites (insécurité), les disettes ou famines sans compter les morts au combat.</a:t>
                      </a:r>
                      <a:endParaRPr lang="fr-FR" sz="1400" b="1" dirty="0">
                        <a:solidFill>
                          <a:schemeClr val="tx2"/>
                        </a:solidFill>
                        <a:latin typeface="Verdana"/>
                        <a:ea typeface="Calibri"/>
                        <a:cs typeface="Times New Roman"/>
                      </a:endParaRPr>
                    </a:p>
                  </a:txBody>
                  <a:tcPr marL="68580" marR="68580" marT="0" marB="0">
                    <a:lnL w="12700" cap="flat" cmpd="sng" algn="ctr">
                      <a:solidFill>
                        <a:srgbClr val="55280F"/>
                      </a:solidFill>
                      <a:prstDash val="solid"/>
                      <a:round/>
                      <a:headEnd type="none" w="med" len="med"/>
                      <a:tailEnd type="none" w="med" len="med"/>
                    </a:lnL>
                    <a:lnR w="12700" cap="flat" cmpd="sng" algn="ctr">
                      <a:solidFill>
                        <a:srgbClr val="55280F"/>
                      </a:solidFill>
                      <a:prstDash val="solid"/>
                      <a:round/>
                      <a:headEnd type="none" w="med" len="med"/>
                      <a:tailEnd type="none" w="med" len="med"/>
                    </a:lnR>
                    <a:lnT w="12700" cap="flat" cmpd="sng" algn="ctr">
                      <a:solidFill>
                        <a:srgbClr val="55280F"/>
                      </a:solidFill>
                      <a:prstDash val="solid"/>
                      <a:round/>
                      <a:headEnd type="none" w="med" len="med"/>
                      <a:tailEnd type="none" w="med" len="med"/>
                    </a:lnT>
                    <a:lnB w="12700" cap="flat" cmpd="sng" algn="ctr">
                      <a:solidFill>
                        <a:srgbClr val="55280F"/>
                      </a:solidFill>
                      <a:prstDash val="solid"/>
                      <a:round/>
                      <a:headEnd type="none" w="med" len="med"/>
                      <a:tailEnd type="none" w="med" len="med"/>
                    </a:lnB>
                    <a:solidFill>
                      <a:schemeClr val="tx1">
                        <a:lumMod val="20000"/>
                        <a:lumOff val="80000"/>
                      </a:schemeClr>
                    </a:solidFill>
                  </a:tcPr>
                </a:tc>
              </a:tr>
            </a:tbl>
          </a:graphicData>
        </a:graphic>
      </p:graphicFrame>
      <p:sp>
        <p:nvSpPr>
          <p:cNvPr id="3" name="ZoneTexte 2"/>
          <p:cNvSpPr txBox="1"/>
          <p:nvPr/>
        </p:nvSpPr>
        <p:spPr>
          <a:xfrm>
            <a:off x="285720" y="500042"/>
            <a:ext cx="8572560" cy="738664"/>
          </a:xfrm>
          <a:prstGeom prst="rect">
            <a:avLst/>
          </a:prstGeom>
          <a:solidFill>
            <a:schemeClr val="bg1"/>
          </a:solidFill>
          <a:ln w="12700">
            <a:solidFill>
              <a:schemeClr val="bg1">
                <a:lumMod val="50000"/>
              </a:schemeClr>
            </a:solidFill>
          </a:ln>
          <a:effectLst>
            <a:outerShdw blurRad="190500" dist="228600" dir="270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tx1">
                    <a:lumMod val="50000"/>
                  </a:schemeClr>
                </a:solidFill>
                <a:latin typeface="Tw Cen MT" pitchFamily="34" charset="0"/>
              </a:rPr>
              <a:t>De l’Antiquité au XVIII</a:t>
            </a:r>
            <a:r>
              <a:rPr lang="fr-FR" sz="1400" b="1" u="sng" baseline="30000" dirty="0" smtClean="0">
                <a:solidFill>
                  <a:schemeClr val="tx1">
                    <a:lumMod val="50000"/>
                  </a:schemeClr>
                </a:solidFill>
                <a:latin typeface="Tw Cen MT" pitchFamily="34" charset="0"/>
              </a:rPr>
              <a:t>ème</a:t>
            </a:r>
            <a:r>
              <a:rPr lang="fr-FR" sz="1400" b="1" u="sng" dirty="0" smtClean="0">
                <a:solidFill>
                  <a:schemeClr val="tx1">
                    <a:lumMod val="50000"/>
                  </a:schemeClr>
                </a:solidFill>
                <a:latin typeface="Tw Cen MT" pitchFamily="34" charset="0"/>
              </a:rPr>
              <a:t> siècle</a:t>
            </a:r>
            <a:r>
              <a:rPr lang="fr-FR" sz="1400" dirty="0" smtClean="0">
                <a:solidFill>
                  <a:schemeClr val="tx1">
                    <a:lumMod val="50000"/>
                  </a:schemeClr>
                </a:solidFill>
                <a:latin typeface="Tw Cen MT" pitchFamily="34" charset="0"/>
              </a:rPr>
              <a:t>, la population européenne triple passant </a:t>
            </a:r>
            <a:r>
              <a:rPr lang="fr-FR" sz="1400" b="1" u="sng" dirty="0" smtClean="0">
                <a:solidFill>
                  <a:schemeClr val="tx1">
                    <a:lumMod val="50000"/>
                  </a:schemeClr>
                </a:solidFill>
                <a:latin typeface="Tw Cen MT" pitchFamily="34" charset="0"/>
              </a:rPr>
              <a:t>de 40 à 140 millions</a:t>
            </a:r>
            <a:r>
              <a:rPr lang="fr-FR" sz="1400" dirty="0" smtClean="0">
                <a:solidFill>
                  <a:schemeClr val="tx1">
                    <a:lumMod val="50000"/>
                  </a:schemeClr>
                </a:solidFill>
                <a:latin typeface="Tw Cen MT" pitchFamily="34" charset="0"/>
              </a:rPr>
              <a:t>. </a:t>
            </a:r>
            <a:r>
              <a:rPr lang="fr-FR" sz="1400" dirty="0">
                <a:solidFill>
                  <a:schemeClr val="tx1">
                    <a:lumMod val="50000"/>
                  </a:schemeClr>
                </a:solidFill>
                <a:latin typeface="Tw Cen MT" pitchFamily="34" charset="0"/>
              </a:rPr>
              <a:t>L</a:t>
            </a:r>
            <a:r>
              <a:rPr lang="fr-FR" sz="1400" dirty="0" smtClean="0">
                <a:solidFill>
                  <a:schemeClr val="tx1">
                    <a:lumMod val="50000"/>
                  </a:schemeClr>
                </a:solidFill>
                <a:latin typeface="Tw Cen MT" pitchFamily="34" charset="0"/>
              </a:rPr>
              <a:t>a croissance de la population reste faible jusqu’à l’an mille. </a:t>
            </a:r>
            <a:r>
              <a:rPr lang="fr-FR" sz="1400" dirty="0">
                <a:solidFill>
                  <a:schemeClr val="tx1">
                    <a:lumMod val="50000"/>
                  </a:schemeClr>
                </a:solidFill>
                <a:latin typeface="Tw Cen MT" pitchFamily="34" charset="0"/>
              </a:rPr>
              <a:t>E</a:t>
            </a:r>
            <a:r>
              <a:rPr lang="fr-FR" sz="1400" dirty="0" smtClean="0">
                <a:solidFill>
                  <a:schemeClr val="tx1">
                    <a:lumMod val="50000"/>
                  </a:schemeClr>
                </a:solidFill>
                <a:latin typeface="Tw Cen MT" pitchFamily="34" charset="0"/>
              </a:rPr>
              <a:t>lle connait ensuite une progression lente mais constante marquée par des </a:t>
            </a:r>
            <a:r>
              <a:rPr lang="fr-FR" sz="1400" b="1" u="sng" dirty="0" smtClean="0">
                <a:solidFill>
                  <a:schemeClr val="tx1">
                    <a:lumMod val="50000"/>
                  </a:schemeClr>
                </a:solidFill>
                <a:latin typeface="Tw Cen MT" pitchFamily="34" charset="0"/>
              </a:rPr>
              <a:t>crises</a:t>
            </a:r>
            <a:r>
              <a:rPr lang="fr-FR" sz="1400" u="sng" dirty="0" smtClean="0">
                <a:solidFill>
                  <a:schemeClr val="tx1">
                    <a:lumMod val="50000"/>
                  </a:schemeClr>
                </a:solidFill>
                <a:latin typeface="Tw Cen MT" pitchFamily="34" charset="0"/>
              </a:rPr>
              <a:t> </a:t>
            </a:r>
            <a:r>
              <a:rPr lang="fr-FR" sz="1400" b="1" u="sng" dirty="0" smtClean="0">
                <a:solidFill>
                  <a:schemeClr val="tx1">
                    <a:lumMod val="50000"/>
                  </a:schemeClr>
                </a:solidFill>
                <a:latin typeface="Tw Cen MT" pitchFamily="34" charset="0"/>
              </a:rPr>
              <a:t>démographiques</a:t>
            </a:r>
            <a:r>
              <a:rPr lang="fr-FR" sz="1400" dirty="0" smtClean="0">
                <a:solidFill>
                  <a:schemeClr val="tx1">
                    <a:lumMod val="50000"/>
                  </a:schemeClr>
                </a:solidFill>
                <a:latin typeface="Tw Cen MT" pitchFamily="34" charset="0"/>
              </a:rPr>
              <a:t> (situation momentanée au cours de laquelle les décès sont supérieurs aux naissances).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0242"/>
                                        </p:tgtEl>
                                        <p:attrNameLst>
                                          <p:attrName>style.visibility</p:attrName>
                                        </p:attrNameLst>
                                      </p:cBhvr>
                                      <p:to>
                                        <p:strVal val="visible"/>
                                      </p:to>
                                    </p:set>
                                    <p:anim calcmode="lin" valueType="num">
                                      <p:cBhvr>
                                        <p:cTn id="17" dur="1000" fill="hold"/>
                                        <p:tgtEl>
                                          <p:spTgt spid="10242"/>
                                        </p:tgtEl>
                                        <p:attrNameLst>
                                          <p:attrName>ppt_w</p:attrName>
                                        </p:attrNameLst>
                                      </p:cBhvr>
                                      <p:tavLst>
                                        <p:tav tm="0">
                                          <p:val>
                                            <p:fltVal val="0"/>
                                          </p:val>
                                        </p:tav>
                                        <p:tav tm="100000">
                                          <p:val>
                                            <p:strVal val="#ppt_w"/>
                                          </p:val>
                                        </p:tav>
                                      </p:tavLst>
                                    </p:anim>
                                    <p:anim calcmode="lin" valueType="num">
                                      <p:cBhvr>
                                        <p:cTn id="18" dur="1000" fill="hold"/>
                                        <p:tgtEl>
                                          <p:spTgt spid="10242"/>
                                        </p:tgtEl>
                                        <p:attrNameLst>
                                          <p:attrName>ppt_h</p:attrName>
                                        </p:attrNameLst>
                                      </p:cBhvr>
                                      <p:tavLst>
                                        <p:tav tm="0">
                                          <p:val>
                                            <p:fltVal val="0"/>
                                          </p:val>
                                        </p:tav>
                                        <p:tav tm="100000">
                                          <p:val>
                                            <p:strVal val="#ppt_h"/>
                                          </p:val>
                                        </p:tav>
                                      </p:tavLst>
                                    </p:anim>
                                    <p:anim calcmode="lin" valueType="num">
                                      <p:cBhvr>
                                        <p:cTn id="19" dur="1000" fill="hold"/>
                                        <p:tgtEl>
                                          <p:spTgt spid="10242"/>
                                        </p:tgtEl>
                                        <p:attrNameLst>
                                          <p:attrName>style.rotation</p:attrName>
                                        </p:attrNameLst>
                                      </p:cBhvr>
                                      <p:tavLst>
                                        <p:tav tm="0">
                                          <p:val>
                                            <p:fltVal val="90"/>
                                          </p:val>
                                        </p:tav>
                                        <p:tav tm="100000">
                                          <p:val>
                                            <p:fltVal val="0"/>
                                          </p:val>
                                        </p:tav>
                                      </p:tavLst>
                                    </p:anim>
                                    <p:animEffect transition="in" filter="fade">
                                      <p:cBhvr>
                                        <p:cTn id="20" dur="1000"/>
                                        <p:tgtEl>
                                          <p:spTgt spid="10242"/>
                                        </p:tgtEl>
                                      </p:cBhvr>
                                    </p:animEffect>
                                  </p:childTnLst>
                                </p:cTn>
                              </p:par>
                            </p:childTnLst>
                          </p:cTn>
                        </p:par>
                        <p:par>
                          <p:cTn id="21" fill="hold">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0244"/>
                                        </p:tgtEl>
                                        <p:attrNameLst>
                                          <p:attrName>style.visibility</p:attrName>
                                        </p:attrNameLst>
                                      </p:cBhvr>
                                      <p:to>
                                        <p:strVal val="visible"/>
                                      </p:to>
                                    </p:set>
                                    <p:anim calcmode="lin" valueType="num">
                                      <p:cBhvr>
                                        <p:cTn id="30" dur="1000" fill="hold"/>
                                        <p:tgtEl>
                                          <p:spTgt spid="10244"/>
                                        </p:tgtEl>
                                        <p:attrNameLst>
                                          <p:attrName>ppt_w</p:attrName>
                                        </p:attrNameLst>
                                      </p:cBhvr>
                                      <p:tavLst>
                                        <p:tav tm="0">
                                          <p:val>
                                            <p:fltVal val="0"/>
                                          </p:val>
                                        </p:tav>
                                        <p:tav tm="100000">
                                          <p:val>
                                            <p:strVal val="#ppt_w"/>
                                          </p:val>
                                        </p:tav>
                                      </p:tavLst>
                                    </p:anim>
                                    <p:anim calcmode="lin" valueType="num">
                                      <p:cBhvr>
                                        <p:cTn id="31" dur="1000" fill="hold"/>
                                        <p:tgtEl>
                                          <p:spTgt spid="10244"/>
                                        </p:tgtEl>
                                        <p:attrNameLst>
                                          <p:attrName>ppt_h</p:attrName>
                                        </p:attrNameLst>
                                      </p:cBhvr>
                                      <p:tavLst>
                                        <p:tav tm="0">
                                          <p:val>
                                            <p:fltVal val="0"/>
                                          </p:val>
                                        </p:tav>
                                        <p:tav tm="100000">
                                          <p:val>
                                            <p:strVal val="#ppt_h"/>
                                          </p:val>
                                        </p:tav>
                                      </p:tavLst>
                                    </p:anim>
                                    <p:anim calcmode="lin" valueType="num">
                                      <p:cBhvr>
                                        <p:cTn id="32" dur="1000" fill="hold"/>
                                        <p:tgtEl>
                                          <p:spTgt spid="10244"/>
                                        </p:tgtEl>
                                        <p:attrNameLst>
                                          <p:attrName>style.rotation</p:attrName>
                                        </p:attrNameLst>
                                      </p:cBhvr>
                                      <p:tavLst>
                                        <p:tav tm="0">
                                          <p:val>
                                            <p:fltVal val="90"/>
                                          </p:val>
                                        </p:tav>
                                        <p:tav tm="100000">
                                          <p:val>
                                            <p:fltVal val="0"/>
                                          </p:val>
                                        </p:tav>
                                      </p:tavLst>
                                    </p:anim>
                                    <p:animEffect transition="in" filter="fade">
                                      <p:cBhvr>
                                        <p:cTn id="33" dur="1000"/>
                                        <p:tgtEl>
                                          <p:spTgt spid="10244"/>
                                        </p:tgtEl>
                                      </p:cBhvr>
                                    </p:animEffect>
                                  </p:childTnLst>
                                </p:cTn>
                              </p:par>
                            </p:childTnLst>
                          </p:cTn>
                        </p:par>
                        <p:par>
                          <p:cTn id="34" fill="hold">
                            <p:stCondLst>
                              <p:cond delay="1000"/>
                            </p:stCondLst>
                            <p:childTnLst>
                              <p:par>
                                <p:cTn id="35" presetID="17"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style.rotation</p:attrName>
                                        </p:attrNameLst>
                                      </p:cBhvr>
                                      <p:tavLst>
                                        <p:tav tm="0">
                                          <p:val>
                                            <p:fltVal val="90"/>
                                          </p:val>
                                        </p:tav>
                                        <p:tav tm="100000">
                                          <p:val>
                                            <p:fltVal val="0"/>
                                          </p:val>
                                        </p:tav>
                                      </p:tavLst>
                                    </p:anim>
                                    <p:animEffect transition="in" filter="fade">
                                      <p:cBhvr>
                                        <p:cTn id="54" dur="1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xit" presetSubtype="0" fill="hold" nodeType="clickEffect">
                                  <p:stCondLst>
                                    <p:cond delay="0"/>
                                  </p:stCondLst>
                                  <p:iterate type="lt">
                                    <p:tmPct val="0"/>
                                  </p:iterate>
                                  <p:childTnLst>
                                    <p:animEffect transition="out" filter="wedge">
                                      <p:cBhvr>
                                        <p:cTn id="58" dur="1000"/>
                                        <p:tgtEl>
                                          <p:spTgt spid="10244"/>
                                        </p:tgtEl>
                                      </p:cBhvr>
                                    </p:animEffect>
                                    <p:set>
                                      <p:cBhvr>
                                        <p:cTn id="59" dur="1" fill="hold">
                                          <p:stCondLst>
                                            <p:cond delay="999"/>
                                          </p:stCondLst>
                                        </p:cTn>
                                        <p:tgtEl>
                                          <p:spTgt spid="10244"/>
                                        </p:tgtEl>
                                        <p:attrNameLst>
                                          <p:attrName>style.visibility</p:attrName>
                                        </p:attrNameLst>
                                      </p:cBhvr>
                                      <p:to>
                                        <p:strVal val="hidden"/>
                                      </p:to>
                                    </p:set>
                                  </p:childTnLst>
                                </p:cTn>
                              </p:par>
                              <p:par>
                                <p:cTn id="60" presetID="20" presetClass="exit" presetSubtype="0" fill="hold" grpId="1" nodeType="withEffect">
                                  <p:stCondLst>
                                    <p:cond delay="0"/>
                                  </p:stCondLst>
                                  <p:childTnLst>
                                    <p:animEffect transition="out" filter="wedge">
                                      <p:cBhvr>
                                        <p:cTn id="61" dur="1000"/>
                                        <p:tgtEl>
                                          <p:spTgt spid="12"/>
                                        </p:tgtEl>
                                      </p:cBhvr>
                                    </p:animEffect>
                                    <p:set>
                                      <p:cBhvr>
                                        <p:cTn id="62" dur="1" fill="hold">
                                          <p:stCondLst>
                                            <p:cond delay="999"/>
                                          </p:stCondLst>
                                        </p:cTn>
                                        <p:tgtEl>
                                          <p:spTgt spid="12"/>
                                        </p:tgtEl>
                                        <p:attrNameLst>
                                          <p:attrName>style.visibility</p:attrName>
                                        </p:attrNameLst>
                                      </p:cBhvr>
                                      <p:to>
                                        <p:strVal val="hidden"/>
                                      </p:to>
                                    </p:set>
                                  </p:childTnLst>
                                </p:cTn>
                              </p:par>
                              <p:par>
                                <p:cTn id="63" presetID="20" presetClass="exit" presetSubtype="0" fill="hold" grpId="1" nodeType="withEffect">
                                  <p:stCondLst>
                                    <p:cond delay="0"/>
                                  </p:stCondLst>
                                  <p:childTnLst>
                                    <p:animEffect transition="out" filter="wedge">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20" presetClass="exit" presetSubtype="0" fill="hold" grpId="1" nodeType="withEffect">
                                  <p:stCondLst>
                                    <p:cond delay="0"/>
                                  </p:stCondLst>
                                  <p:childTnLst>
                                    <p:animEffect transition="out" filter="wedge">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0" presetClass="exit" presetSubtype="0" fill="hold" nodeType="clickEffect">
                                  <p:stCondLst>
                                    <p:cond delay="0"/>
                                  </p:stCondLst>
                                  <p:iterate type="lt">
                                    <p:tmPct val="0"/>
                                  </p:iterate>
                                  <p:childTnLst>
                                    <p:animEffect transition="out" filter="wedge">
                                      <p:cBhvr>
                                        <p:cTn id="78" dur="1000"/>
                                        <p:tgtEl>
                                          <p:spTgt spid="10242"/>
                                        </p:tgtEl>
                                      </p:cBhvr>
                                    </p:animEffect>
                                    <p:set>
                                      <p:cBhvr>
                                        <p:cTn id="79" dur="1" fill="hold">
                                          <p:stCondLst>
                                            <p:cond delay="999"/>
                                          </p:stCondLst>
                                        </p:cTn>
                                        <p:tgtEl>
                                          <p:spTgt spid="10242"/>
                                        </p:tgtEl>
                                        <p:attrNameLst>
                                          <p:attrName>style.visibility</p:attrName>
                                        </p:attrNameLst>
                                      </p:cBhvr>
                                      <p:to>
                                        <p:strVal val="hidden"/>
                                      </p:to>
                                    </p:set>
                                  </p:childTnLst>
                                </p:cTn>
                              </p:par>
                              <p:par>
                                <p:cTn id="80" presetID="20" presetClass="exit" presetSubtype="0" fill="hold" nodeType="withEffect">
                                  <p:stCondLst>
                                    <p:cond delay="0"/>
                                  </p:stCondLst>
                                  <p:childTnLst>
                                    <p:animEffect transition="out" filter="wedge">
                                      <p:cBhvr>
                                        <p:cTn id="81" dur="1000"/>
                                        <p:tgtEl>
                                          <p:spTgt spid="13"/>
                                        </p:tgtEl>
                                      </p:cBhvr>
                                    </p:animEffect>
                                    <p:set>
                                      <p:cBhvr>
                                        <p:cTn id="82" dur="1" fill="hold">
                                          <p:stCondLst>
                                            <p:cond delay="999"/>
                                          </p:stCondLst>
                                        </p:cTn>
                                        <p:tgtEl>
                                          <p:spTgt spid="13"/>
                                        </p:tgtEl>
                                        <p:attrNameLst>
                                          <p:attrName>style.visibility</p:attrName>
                                        </p:attrNameLst>
                                      </p:cBhvr>
                                      <p:to>
                                        <p:strVal val="hidden"/>
                                      </p:to>
                                    </p:set>
                                  </p:childTnLst>
                                </p:cTn>
                              </p:par>
                              <p:par>
                                <p:cTn id="83" presetID="20" presetClass="exit" presetSubtype="0" fill="hold" grpId="1" nodeType="withEffect">
                                  <p:stCondLst>
                                    <p:cond delay="0"/>
                                  </p:stCondLst>
                                  <p:childTnLst>
                                    <p:animEffect transition="out" filter="wedge">
                                      <p:cBhvr>
                                        <p:cTn id="84" dur="1000"/>
                                        <p:tgtEl>
                                          <p:spTgt spid="6"/>
                                        </p:tgtEl>
                                      </p:cBhvr>
                                    </p:animEffect>
                                    <p:set>
                                      <p:cBhvr>
                                        <p:cTn id="85" dur="1" fill="hold">
                                          <p:stCondLst>
                                            <p:cond delay="999"/>
                                          </p:stCondLst>
                                        </p:cTn>
                                        <p:tgtEl>
                                          <p:spTgt spid="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iterate type="lt">
                                    <p:tmPct val="5000"/>
                                  </p:iterate>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90"/>
                                          </p:val>
                                        </p:tav>
                                        <p:tav tm="100000">
                                          <p:val>
                                            <p:fltVal val="0"/>
                                          </p:val>
                                        </p:tav>
                                      </p:tavLst>
                                    </p:anim>
                                    <p:animEffect transition="in" filter="fade">
                                      <p:cBhvr>
                                        <p:cTn id="93" dur="1000"/>
                                        <p:tgtEl>
                                          <p:spTgt spid="14"/>
                                        </p:tgtEl>
                                      </p:cBhvr>
                                    </p:animEffect>
                                  </p:childTnLst>
                                </p:cTn>
                              </p:par>
                            </p:childTnLst>
                          </p:cTn>
                        </p:par>
                        <p:par>
                          <p:cTn id="94" fill="hold">
                            <p:stCondLst>
                              <p:cond delay="1000"/>
                            </p:stCondLst>
                            <p:childTnLst>
                              <p:par>
                                <p:cTn id="95" presetID="17" presetClass="entr" presetSubtype="1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0" presetClass="exit" presetSubtype="0" fill="hold" nodeType="clickEffect">
                                  <p:stCondLst>
                                    <p:cond delay="0"/>
                                  </p:stCondLst>
                                  <p:childTnLst>
                                    <p:animEffect transition="out" filter="wedge">
                                      <p:cBhvr>
                                        <p:cTn id="108" dur="1000"/>
                                        <p:tgtEl>
                                          <p:spTgt spid="16"/>
                                        </p:tgtEl>
                                      </p:cBhvr>
                                    </p:animEffect>
                                    <p:set>
                                      <p:cBhvr>
                                        <p:cTn id="109" dur="1" fill="hold">
                                          <p:stCondLst>
                                            <p:cond delay="999"/>
                                          </p:stCondLst>
                                        </p:cTn>
                                        <p:tgtEl>
                                          <p:spTgt spid="16"/>
                                        </p:tgtEl>
                                        <p:attrNameLst>
                                          <p:attrName>style.visibility</p:attrName>
                                        </p:attrNameLst>
                                      </p:cBhvr>
                                      <p:to>
                                        <p:strVal val="hidden"/>
                                      </p:to>
                                    </p:set>
                                  </p:childTnLst>
                                </p:cTn>
                              </p:par>
                              <p:par>
                                <p:cTn id="110" presetID="20" presetClass="exit" presetSubtype="0" fill="hold" nodeType="withEffect">
                                  <p:stCondLst>
                                    <p:cond delay="0"/>
                                  </p:stCondLst>
                                  <p:iterate type="lt">
                                    <p:tmPct val="0"/>
                                  </p:iterate>
                                  <p:childTnLst>
                                    <p:animEffect transition="out" filter="wedge">
                                      <p:cBhvr>
                                        <p:cTn id="111" dur="1000"/>
                                        <p:tgtEl>
                                          <p:spTgt spid="14"/>
                                        </p:tgtEl>
                                      </p:cBhvr>
                                    </p:animEffect>
                                    <p:set>
                                      <p:cBhvr>
                                        <p:cTn id="112" dur="1" fill="hold">
                                          <p:stCondLst>
                                            <p:cond delay="999"/>
                                          </p:stCondLst>
                                        </p:cTn>
                                        <p:tgtEl>
                                          <p:spTgt spid="14"/>
                                        </p:tgtEl>
                                        <p:attrNameLst>
                                          <p:attrName>style.visibility</p:attrName>
                                        </p:attrNameLst>
                                      </p:cBhvr>
                                      <p:to>
                                        <p:strVal val="hidden"/>
                                      </p:to>
                                    </p:set>
                                  </p:childTnLst>
                                </p:cTn>
                              </p:par>
                              <p:par>
                                <p:cTn id="113" presetID="20" presetClass="exit" presetSubtype="0" fill="hold" grpId="1" nodeType="withEffect">
                                  <p:stCondLst>
                                    <p:cond delay="0"/>
                                  </p:stCondLst>
                                  <p:childTnLst>
                                    <p:animEffect transition="out" filter="wedge">
                                      <p:cBhvr>
                                        <p:cTn id="114" dur="1000"/>
                                        <p:tgtEl>
                                          <p:spTgt spid="15"/>
                                        </p:tgtEl>
                                      </p:cBhvr>
                                    </p:animEffect>
                                    <p:set>
                                      <p:cBhvr>
                                        <p:cTn id="115" dur="1" fill="hold">
                                          <p:stCondLst>
                                            <p:cond delay="999"/>
                                          </p:stCondLst>
                                        </p:cTn>
                                        <p:tgtEl>
                                          <p:spTgt spid="15"/>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grpId="0" nodeType="clickEffect">
                                  <p:stCondLst>
                                    <p:cond delay="0"/>
                                  </p:stCondLst>
                                  <p:childTnLst>
                                    <p:set>
                                      <p:cBhvr>
                                        <p:cTn id="119" dur="1" fill="hold">
                                          <p:stCondLst>
                                            <p:cond delay="0"/>
                                          </p:stCondLst>
                                        </p:cTn>
                                        <p:tgtEl>
                                          <p:spTgt spid="17"/>
                                        </p:tgtEl>
                                        <p:attrNameLst>
                                          <p:attrName>style.visibility</p:attrName>
                                        </p:attrNameLst>
                                      </p:cBhvr>
                                      <p:to>
                                        <p:strVal val="visible"/>
                                      </p:to>
                                    </p:set>
                                    <p:anim calcmode="lin" valueType="num">
                                      <p:cBhvr>
                                        <p:cTn id="120" dur="1000" fill="hold"/>
                                        <p:tgtEl>
                                          <p:spTgt spid="17"/>
                                        </p:tgtEl>
                                        <p:attrNameLst>
                                          <p:attrName>ppt_w</p:attrName>
                                        </p:attrNameLst>
                                      </p:cBhvr>
                                      <p:tavLst>
                                        <p:tav tm="0">
                                          <p:val>
                                            <p:fltVal val="0"/>
                                          </p:val>
                                        </p:tav>
                                        <p:tav tm="100000">
                                          <p:val>
                                            <p:strVal val="#ppt_w"/>
                                          </p:val>
                                        </p:tav>
                                      </p:tavLst>
                                    </p:anim>
                                    <p:anim calcmode="lin" valueType="num">
                                      <p:cBhvr>
                                        <p:cTn id="121" dur="1000" fill="hold"/>
                                        <p:tgtEl>
                                          <p:spTgt spid="17"/>
                                        </p:tgtEl>
                                        <p:attrNameLst>
                                          <p:attrName>ppt_h</p:attrName>
                                        </p:attrNameLst>
                                      </p:cBhvr>
                                      <p:tavLst>
                                        <p:tav tm="0">
                                          <p:val>
                                            <p:fltVal val="0"/>
                                          </p:val>
                                        </p:tav>
                                        <p:tav tm="100000">
                                          <p:val>
                                            <p:strVal val="#ppt_h"/>
                                          </p:val>
                                        </p:tav>
                                      </p:tavLst>
                                    </p:anim>
                                    <p:anim calcmode="lin" valueType="num">
                                      <p:cBhvr>
                                        <p:cTn id="122" dur="1000" fill="hold"/>
                                        <p:tgtEl>
                                          <p:spTgt spid="17"/>
                                        </p:tgtEl>
                                        <p:attrNameLst>
                                          <p:attrName>style.rotation</p:attrName>
                                        </p:attrNameLst>
                                      </p:cBhvr>
                                      <p:tavLst>
                                        <p:tav tm="0">
                                          <p:val>
                                            <p:fltVal val="90"/>
                                          </p:val>
                                        </p:tav>
                                        <p:tav tm="100000">
                                          <p:val>
                                            <p:fltVal val="0"/>
                                          </p:val>
                                        </p:tav>
                                      </p:tavLst>
                                    </p:anim>
                                    <p:animEffect transition="in" filter="fade">
                                      <p:cBhvr>
                                        <p:cTn id="123" dur="1000"/>
                                        <p:tgtEl>
                                          <p:spTgt spid="17"/>
                                        </p:tgtEl>
                                      </p:cBhvr>
                                    </p:animEffect>
                                  </p:childTnLst>
                                </p:cTn>
                              </p:par>
                            </p:childTnLst>
                          </p:cTn>
                        </p:par>
                      </p:childTnLst>
                    </p:cTn>
                  </p:par>
                  <p:par>
                    <p:cTn id="124" fill="hold">
                      <p:stCondLst>
                        <p:cond delay="indefinite"/>
                      </p:stCondLst>
                      <p:childTnLst>
                        <p:par>
                          <p:cTn id="125" fill="hold">
                            <p:stCondLst>
                              <p:cond delay="0"/>
                            </p:stCondLst>
                            <p:childTnLst>
                              <p:par>
                                <p:cTn id="126" presetID="17" presetClass="entr" presetSubtype="10"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0" presetClass="exit" presetSubtype="0" fill="hold" grpId="1" nodeType="clickEffect">
                                  <p:stCondLst>
                                    <p:cond delay="0"/>
                                  </p:stCondLst>
                                  <p:childTnLst>
                                    <p:animEffect transition="out" filter="wedge">
                                      <p:cBhvr>
                                        <p:cTn id="133" dur="1000"/>
                                        <p:tgtEl>
                                          <p:spTgt spid="17"/>
                                        </p:tgtEl>
                                      </p:cBhvr>
                                    </p:animEffect>
                                    <p:set>
                                      <p:cBhvr>
                                        <p:cTn id="134" dur="1" fill="hold">
                                          <p:stCondLst>
                                            <p:cond delay="999"/>
                                          </p:stCondLst>
                                        </p:cTn>
                                        <p:tgtEl>
                                          <p:spTgt spid="17"/>
                                        </p:tgtEl>
                                        <p:attrNameLst>
                                          <p:attrName>style.visibility</p:attrName>
                                        </p:attrNameLst>
                                      </p:cBhvr>
                                      <p:to>
                                        <p:strVal val="hidden"/>
                                      </p:to>
                                    </p:set>
                                  </p:childTnLst>
                                </p:cTn>
                              </p:par>
                              <p:par>
                                <p:cTn id="135" presetID="20" presetClass="exit" presetSubtype="0" fill="hold" nodeType="withEffect">
                                  <p:stCondLst>
                                    <p:cond delay="0"/>
                                  </p:stCondLst>
                                  <p:childTnLst>
                                    <p:animEffect transition="out" filter="wedge">
                                      <p:cBhvr>
                                        <p:cTn id="136" dur="1000"/>
                                        <p:tgtEl>
                                          <p:spTgt spid="18"/>
                                        </p:tgtEl>
                                      </p:cBhvr>
                                    </p:animEffect>
                                    <p:set>
                                      <p:cBhvr>
                                        <p:cTn id="137" dur="1" fill="hold">
                                          <p:stCondLst>
                                            <p:cond delay="999"/>
                                          </p:stCondLst>
                                        </p:cTn>
                                        <p:tgtEl>
                                          <p:spTgt spid="1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childTnLst>
                          </p:cTn>
                        </p:par>
                      </p:childTnLst>
                    </p:cTn>
                  </p:par>
                  <p:par>
                    <p:cTn id="146" fill="hold">
                      <p:stCondLst>
                        <p:cond delay="indefinite"/>
                      </p:stCondLst>
                      <p:childTnLst>
                        <p:par>
                          <p:cTn id="147" fill="hold">
                            <p:stCondLst>
                              <p:cond delay="0"/>
                            </p:stCondLst>
                            <p:childTnLst>
                              <p:par>
                                <p:cTn id="148" presetID="17" presetClass="entr" presetSubtype="10"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500" fill="hold"/>
                                        <p:tgtEl>
                                          <p:spTgt spid="19"/>
                                        </p:tgtEl>
                                        <p:attrNameLst>
                                          <p:attrName>ppt_w</p:attrName>
                                        </p:attrNameLst>
                                      </p:cBhvr>
                                      <p:tavLst>
                                        <p:tav tm="0">
                                          <p:val>
                                            <p:fltVal val="0"/>
                                          </p:val>
                                        </p:tav>
                                        <p:tav tm="100000">
                                          <p:val>
                                            <p:strVal val="#ppt_w"/>
                                          </p:val>
                                        </p:tav>
                                      </p:tavLst>
                                    </p:anim>
                                    <p:anim calcmode="lin" valueType="num">
                                      <p:cBhvr>
                                        <p:cTn id="151"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55" presetClass="exit" presetSubtype="0" fill="hold" grpId="1" nodeType="clickEffect">
                                  <p:stCondLst>
                                    <p:cond delay="0"/>
                                  </p:stCondLst>
                                  <p:childTnLst>
                                    <p:anim calcmode="lin" valueType="num">
                                      <p:cBhvr>
                                        <p:cTn id="155" dur="1000"/>
                                        <p:tgtEl>
                                          <p:spTgt spid="5"/>
                                        </p:tgtEl>
                                        <p:attrNameLst>
                                          <p:attrName>ppt_w</p:attrName>
                                        </p:attrNameLst>
                                      </p:cBhvr>
                                      <p:tavLst>
                                        <p:tav tm="0">
                                          <p:val>
                                            <p:strVal val="ppt_w"/>
                                          </p:val>
                                        </p:tav>
                                        <p:tav tm="100000">
                                          <p:val>
                                            <p:strVal val="ppt_w*0.70"/>
                                          </p:val>
                                        </p:tav>
                                      </p:tavLst>
                                    </p:anim>
                                    <p:anim calcmode="lin" valueType="num">
                                      <p:cBhvr>
                                        <p:cTn id="156" dur="1000"/>
                                        <p:tgtEl>
                                          <p:spTgt spid="5"/>
                                        </p:tgtEl>
                                        <p:attrNameLst>
                                          <p:attrName>ppt_h</p:attrName>
                                        </p:attrNameLst>
                                      </p:cBhvr>
                                      <p:tavLst>
                                        <p:tav tm="0">
                                          <p:val>
                                            <p:strVal val="ppt_h"/>
                                          </p:val>
                                        </p:tav>
                                        <p:tav tm="100000">
                                          <p:val>
                                            <p:strVal val="ppt_h"/>
                                          </p:val>
                                        </p:tav>
                                      </p:tavLst>
                                    </p:anim>
                                    <p:animEffect transition="out" filter="fade">
                                      <p:cBhvr>
                                        <p:cTn id="157" dur="1000"/>
                                        <p:tgtEl>
                                          <p:spTgt spid="5"/>
                                        </p:tgtEl>
                                      </p:cBhvr>
                                    </p:animEffect>
                                    <p:set>
                                      <p:cBhvr>
                                        <p:cTn id="158" dur="1" fill="hold">
                                          <p:stCondLst>
                                            <p:cond delay="999"/>
                                          </p:stCondLst>
                                        </p:cTn>
                                        <p:tgtEl>
                                          <p:spTgt spid="5"/>
                                        </p:tgtEl>
                                        <p:attrNameLst>
                                          <p:attrName>style.visibility</p:attrName>
                                        </p:attrNameLst>
                                      </p:cBhvr>
                                      <p:to>
                                        <p:strVal val="hidden"/>
                                      </p:to>
                                    </p:set>
                                  </p:childTnLst>
                                </p:cTn>
                              </p:par>
                            </p:childTnLst>
                          </p:cTn>
                        </p:par>
                        <p:par>
                          <p:cTn id="159" fill="hold">
                            <p:stCondLst>
                              <p:cond delay="1000"/>
                            </p:stCondLst>
                            <p:childTnLst>
                              <p:par>
                                <p:cTn id="160" presetID="17" presetClass="entr" presetSubtype="10" fill="hold" grpId="0" nodeType="afterEffect">
                                  <p:stCondLst>
                                    <p:cond delay="0"/>
                                  </p:stCondLst>
                                  <p:childTnLst>
                                    <p:set>
                                      <p:cBhvr>
                                        <p:cTn id="161" dur="1" fill="hold">
                                          <p:stCondLst>
                                            <p:cond delay="0"/>
                                          </p:stCondLst>
                                        </p:cTn>
                                        <p:tgtEl>
                                          <p:spTgt spid="3"/>
                                        </p:tgtEl>
                                        <p:attrNameLst>
                                          <p:attrName>style.visibility</p:attrName>
                                        </p:attrNameLst>
                                      </p:cBhvr>
                                      <p:to>
                                        <p:strVal val="visible"/>
                                      </p:to>
                                    </p:set>
                                    <p:anim calcmode="lin" valueType="num">
                                      <p:cBhvr>
                                        <p:cTn id="162" dur="1000" fill="hold"/>
                                        <p:tgtEl>
                                          <p:spTgt spid="3"/>
                                        </p:tgtEl>
                                        <p:attrNameLst>
                                          <p:attrName>ppt_w</p:attrName>
                                        </p:attrNameLst>
                                      </p:cBhvr>
                                      <p:tavLst>
                                        <p:tav tm="0">
                                          <p:val>
                                            <p:fltVal val="0"/>
                                          </p:val>
                                        </p:tav>
                                        <p:tav tm="100000">
                                          <p:val>
                                            <p:strVal val="#ppt_w"/>
                                          </p:val>
                                        </p:tav>
                                      </p:tavLst>
                                    </p:anim>
                                    <p:anim calcmode="lin" valueType="num">
                                      <p:cBhvr>
                                        <p:cTn id="163"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7" grpId="1" animBg="1"/>
      <p:bldP spid="5" grpId="0" animBg="1"/>
      <p:bldP spid="5" grpId="1" animBg="1"/>
      <p:bldP spid="17" grpId="0" animBg="1"/>
      <p:bldP spid="17" grpId="1" animBg="1"/>
      <p:bldP spid="4" grpId="0"/>
      <p:bldP spid="6" grpId="0" animBg="1"/>
      <p:bldP spid="6" grpId="1" animBg="1"/>
      <p:bldP spid="12" grpId="0" animBg="1"/>
      <p:bldP spid="12" grpId="1" animBg="1"/>
      <p:bldP spid="15" grpId="0" animBg="1"/>
      <p:bldP spid="15" grpId="1" animBg="1"/>
      <p:bldP spid="8" grpId="0" animBg="1"/>
      <p:bldP spid="8"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714924" y="4941168"/>
            <a:ext cx="7715304" cy="1600438"/>
          </a:xfrm>
          <a:prstGeom prst="rect">
            <a:avLst/>
          </a:prstGeom>
          <a:solidFill>
            <a:srgbClr val="FFFFFF"/>
          </a:solidFill>
          <a:ln w="12700">
            <a:solidFill>
              <a:schemeClr val="accent3">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u="sng" dirty="0" smtClean="0">
                <a:solidFill>
                  <a:schemeClr val="tx1">
                    <a:lumMod val="50000"/>
                  </a:schemeClr>
                </a:solidFill>
                <a:latin typeface="Tw Cen MT" pitchFamily="34" charset="0"/>
              </a:rPr>
              <a:t>Transition achevée</a:t>
            </a:r>
          </a:p>
          <a:p>
            <a:r>
              <a:rPr lang="fr-FR" sz="1400" b="1" dirty="0" smtClean="0">
                <a:solidFill>
                  <a:schemeClr val="tx1">
                    <a:lumMod val="50000"/>
                  </a:schemeClr>
                </a:solidFill>
                <a:latin typeface="Tw Cen MT" pitchFamily="34" charset="0"/>
              </a:rPr>
              <a:t>La période est caractérisée par :</a:t>
            </a:r>
          </a:p>
          <a:p>
            <a:pPr>
              <a:buFont typeface="Wingdings" pitchFamily="2" charset="2"/>
              <a:buChar char="ü"/>
            </a:pPr>
            <a:r>
              <a:rPr lang="fr-FR" sz="1400" b="1" dirty="0" smtClean="0">
                <a:solidFill>
                  <a:schemeClr val="tx1">
                    <a:lumMod val="50000"/>
                  </a:schemeClr>
                </a:solidFill>
                <a:latin typeface="Tw Cen MT" pitchFamily="34" charset="0"/>
              </a:rPr>
              <a:t> Une natalité faible</a:t>
            </a:r>
          </a:p>
          <a:p>
            <a:pPr>
              <a:buFont typeface="Wingdings" pitchFamily="2" charset="2"/>
              <a:buChar char="ü"/>
            </a:pPr>
            <a:r>
              <a:rPr lang="fr-FR" sz="1400" b="1" dirty="0" smtClean="0">
                <a:solidFill>
                  <a:schemeClr val="tx1">
                    <a:lumMod val="50000"/>
                  </a:schemeClr>
                </a:solidFill>
                <a:latin typeface="Tw Cen MT" pitchFamily="34" charset="0"/>
              </a:rPr>
              <a:t> Une mortalité faible</a:t>
            </a:r>
          </a:p>
          <a:p>
            <a:pPr>
              <a:buFont typeface="Wingdings" pitchFamily="2" charset="2"/>
              <a:buChar char="ü"/>
            </a:pPr>
            <a:r>
              <a:rPr lang="fr-FR" sz="1400" b="1" dirty="0" smtClean="0">
                <a:solidFill>
                  <a:schemeClr val="tx1">
                    <a:lumMod val="50000"/>
                  </a:schemeClr>
                </a:solidFill>
                <a:latin typeface="Tw Cen MT" pitchFamily="34" charset="0"/>
              </a:rPr>
              <a:t> Une population majoritairement urbaine</a:t>
            </a:r>
          </a:p>
          <a:p>
            <a:pPr>
              <a:buFont typeface="Wingdings" pitchFamily="2" charset="2"/>
              <a:buChar char="ü"/>
            </a:pPr>
            <a:r>
              <a:rPr lang="fr-FR" sz="1400" b="1" dirty="0" smtClean="0">
                <a:solidFill>
                  <a:schemeClr val="tx1">
                    <a:lumMod val="50000"/>
                  </a:schemeClr>
                </a:solidFill>
                <a:latin typeface="Tw Cen MT" pitchFamily="34" charset="0"/>
              </a:rPr>
              <a:t> Une société de service </a:t>
            </a:r>
          </a:p>
          <a:p>
            <a:pPr>
              <a:buFont typeface="Wingdings" pitchFamily="2" charset="2"/>
              <a:buChar char="ü"/>
            </a:pPr>
            <a:r>
              <a:rPr lang="fr-FR" sz="1400" b="1" dirty="0" smtClean="0">
                <a:solidFill>
                  <a:schemeClr val="tx1">
                    <a:lumMod val="50000"/>
                  </a:schemeClr>
                </a:solidFill>
                <a:latin typeface="Tw Cen MT" pitchFamily="34" charset="0"/>
              </a:rPr>
              <a:t> Un haut niveau médical</a:t>
            </a:r>
          </a:p>
        </p:txBody>
      </p:sp>
      <p:sp>
        <p:nvSpPr>
          <p:cNvPr id="16" name="ZoneTexte 15"/>
          <p:cNvSpPr txBox="1"/>
          <p:nvPr/>
        </p:nvSpPr>
        <p:spPr>
          <a:xfrm>
            <a:off x="714924" y="4941168"/>
            <a:ext cx="7715304" cy="1169551"/>
          </a:xfrm>
          <a:prstGeom prst="rect">
            <a:avLst/>
          </a:prstGeom>
          <a:solidFill>
            <a:srgbClr val="FFFFFF"/>
          </a:solidFill>
          <a:ln w="12700">
            <a:solidFill>
              <a:schemeClr val="accent3">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u="sng" dirty="0" smtClean="0">
                <a:solidFill>
                  <a:schemeClr val="tx1">
                    <a:lumMod val="50000"/>
                  </a:schemeClr>
                </a:solidFill>
                <a:latin typeface="Tw Cen MT" pitchFamily="34" charset="0"/>
              </a:rPr>
              <a:t>Première phase</a:t>
            </a:r>
          </a:p>
          <a:p>
            <a:r>
              <a:rPr lang="fr-FR" sz="1400" b="1" dirty="0" smtClean="0">
                <a:solidFill>
                  <a:schemeClr val="tx1">
                    <a:lumMod val="50000"/>
                  </a:schemeClr>
                </a:solidFill>
                <a:latin typeface="Tw Cen MT" pitchFamily="34" charset="0"/>
              </a:rPr>
              <a:t>La période est caractérisée par :</a:t>
            </a:r>
          </a:p>
          <a:p>
            <a:pPr>
              <a:buFont typeface="Wingdings" pitchFamily="2" charset="2"/>
              <a:buChar char="ü"/>
            </a:pPr>
            <a:r>
              <a:rPr lang="fr-FR" sz="1400" b="1" dirty="0" smtClean="0">
                <a:solidFill>
                  <a:schemeClr val="tx1">
                    <a:lumMod val="50000"/>
                  </a:schemeClr>
                </a:solidFill>
                <a:latin typeface="Tw Cen MT" pitchFamily="34" charset="0"/>
              </a:rPr>
              <a:t> Une forte natalité </a:t>
            </a:r>
          </a:p>
          <a:p>
            <a:pPr>
              <a:buFont typeface="Wingdings" pitchFamily="2" charset="2"/>
              <a:buChar char="ü"/>
            </a:pPr>
            <a:r>
              <a:rPr lang="fr-FR" sz="1400" b="1" dirty="0" smtClean="0">
                <a:solidFill>
                  <a:schemeClr val="tx1">
                    <a:lumMod val="50000"/>
                  </a:schemeClr>
                </a:solidFill>
                <a:latin typeface="Tw Cen MT" pitchFamily="34" charset="0"/>
              </a:rPr>
              <a:t>Une baisse de la mortalité (progrès de l’hygiène, de la médecine, …)</a:t>
            </a:r>
          </a:p>
          <a:p>
            <a:pPr>
              <a:buFont typeface="Wingdings" pitchFamily="2" charset="2"/>
              <a:buChar char="ü"/>
            </a:pPr>
            <a:r>
              <a:rPr lang="fr-FR" sz="1400" b="1" dirty="0" smtClean="0">
                <a:solidFill>
                  <a:schemeClr val="tx1">
                    <a:lumMod val="50000"/>
                  </a:schemeClr>
                </a:solidFill>
                <a:latin typeface="Tw Cen MT" pitchFamily="34" charset="0"/>
              </a:rPr>
              <a:t> la croissance urbaine (la mécanisation des campagnes provoque l’exode rural)</a:t>
            </a:r>
          </a:p>
        </p:txBody>
      </p:sp>
      <p:sp>
        <p:nvSpPr>
          <p:cNvPr id="13" name="ZoneTexte 12"/>
          <p:cNvSpPr txBox="1"/>
          <p:nvPr/>
        </p:nvSpPr>
        <p:spPr>
          <a:xfrm>
            <a:off x="714924" y="4941168"/>
            <a:ext cx="7715304" cy="1384995"/>
          </a:xfrm>
          <a:prstGeom prst="rect">
            <a:avLst/>
          </a:prstGeom>
          <a:solidFill>
            <a:srgbClr val="FFFFFF"/>
          </a:solidFill>
          <a:ln w="12700">
            <a:solidFill>
              <a:schemeClr val="accent3">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u="sng" dirty="0" smtClean="0">
                <a:solidFill>
                  <a:schemeClr val="tx1">
                    <a:lumMod val="50000"/>
                  </a:schemeClr>
                </a:solidFill>
                <a:latin typeface="Tw Cen MT" pitchFamily="34" charset="0"/>
              </a:rPr>
              <a:t>Phase pré transitoire</a:t>
            </a:r>
          </a:p>
          <a:p>
            <a:r>
              <a:rPr lang="fr-FR" sz="1400" b="1" dirty="0" smtClean="0">
                <a:solidFill>
                  <a:schemeClr val="tx1">
                    <a:lumMod val="50000"/>
                  </a:schemeClr>
                </a:solidFill>
                <a:latin typeface="Tw Cen MT" pitchFamily="34" charset="0"/>
              </a:rPr>
              <a:t>La période est caractérisée par :</a:t>
            </a:r>
          </a:p>
          <a:p>
            <a:pPr>
              <a:buFont typeface="Wingdings" pitchFamily="2" charset="2"/>
              <a:buChar char="ü"/>
            </a:pPr>
            <a:r>
              <a:rPr lang="fr-FR" sz="1400" b="1" dirty="0" smtClean="0">
                <a:solidFill>
                  <a:schemeClr val="tx1">
                    <a:lumMod val="50000"/>
                  </a:schemeClr>
                </a:solidFill>
                <a:latin typeface="Tw Cen MT" pitchFamily="34" charset="0"/>
              </a:rPr>
              <a:t> Une forte natalité</a:t>
            </a:r>
          </a:p>
          <a:p>
            <a:pPr>
              <a:buFont typeface="Wingdings" pitchFamily="2" charset="2"/>
              <a:buChar char="ü"/>
            </a:pPr>
            <a:r>
              <a:rPr lang="fr-FR" sz="1400" b="1" dirty="0" smtClean="0">
                <a:solidFill>
                  <a:schemeClr val="tx1">
                    <a:lumMod val="50000"/>
                  </a:schemeClr>
                </a:solidFill>
                <a:latin typeface="Tw Cen MT" pitchFamily="34" charset="0"/>
              </a:rPr>
              <a:t> Une forte mortalité</a:t>
            </a:r>
          </a:p>
          <a:p>
            <a:pPr>
              <a:buFont typeface="Wingdings" pitchFamily="2" charset="2"/>
              <a:buChar char="ü"/>
            </a:pPr>
            <a:r>
              <a:rPr lang="fr-FR" sz="1400" b="1" dirty="0" smtClean="0">
                <a:solidFill>
                  <a:schemeClr val="tx1">
                    <a:lumMod val="50000"/>
                  </a:schemeClr>
                </a:solidFill>
                <a:latin typeface="Tw Cen MT" pitchFamily="34" charset="0"/>
              </a:rPr>
              <a:t> Une population majoritairement rurale</a:t>
            </a:r>
          </a:p>
          <a:p>
            <a:pPr>
              <a:buFont typeface="Wingdings" pitchFamily="2" charset="2"/>
              <a:buChar char="ü"/>
            </a:pPr>
            <a:r>
              <a:rPr lang="fr-FR" sz="1400" b="1" dirty="0" smtClean="0">
                <a:solidFill>
                  <a:schemeClr val="tx1">
                    <a:lumMod val="50000"/>
                  </a:schemeClr>
                </a:solidFill>
                <a:latin typeface="Tw Cen MT" pitchFamily="34" charset="0"/>
              </a:rPr>
              <a:t> Un faible niveau médical</a:t>
            </a:r>
          </a:p>
        </p:txBody>
      </p:sp>
      <p:sp>
        <p:nvSpPr>
          <p:cNvPr id="14" name="ZoneTexte 13"/>
          <p:cNvSpPr txBox="1"/>
          <p:nvPr/>
        </p:nvSpPr>
        <p:spPr>
          <a:xfrm>
            <a:off x="714924" y="5000636"/>
            <a:ext cx="7715304" cy="954107"/>
          </a:xfrm>
          <a:prstGeom prst="rect">
            <a:avLst/>
          </a:prstGeom>
          <a:solidFill>
            <a:srgbClr val="800000"/>
          </a:solidFill>
          <a:ln w="12700">
            <a:solidFill>
              <a:srgbClr val="000000"/>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cap="small" dirty="0" smtClean="0">
                <a:solidFill>
                  <a:schemeClr val="bg1"/>
                </a:solidFill>
                <a:latin typeface="Tw Cen MT" pitchFamily="34" charset="0"/>
              </a:rPr>
              <a:t>Définitions</a:t>
            </a:r>
          </a:p>
          <a:p>
            <a:pPr algn="ctr"/>
            <a:r>
              <a:rPr lang="fr-FR" sz="1400" b="1" u="sng" dirty="0" smtClean="0">
                <a:solidFill>
                  <a:schemeClr val="bg1"/>
                </a:solidFill>
                <a:latin typeface="Tw Cen MT" pitchFamily="34" charset="0"/>
              </a:rPr>
              <a:t>Taux de natalité </a:t>
            </a:r>
            <a:r>
              <a:rPr lang="fr-FR" sz="1400" b="1" dirty="0" smtClean="0">
                <a:solidFill>
                  <a:schemeClr val="bg1"/>
                </a:solidFill>
                <a:latin typeface="Tw Cen MT" pitchFamily="34" charset="0"/>
              </a:rPr>
              <a:t>: nombre de naissance en un an pour 1000 habitants</a:t>
            </a:r>
          </a:p>
          <a:p>
            <a:pPr algn="ctr"/>
            <a:r>
              <a:rPr lang="fr-FR" sz="1400" b="1" u="sng" dirty="0" smtClean="0">
                <a:solidFill>
                  <a:schemeClr val="bg1"/>
                </a:solidFill>
                <a:latin typeface="Tw Cen MT" pitchFamily="34" charset="0"/>
              </a:rPr>
              <a:t>Taux de mortalité </a:t>
            </a:r>
            <a:r>
              <a:rPr lang="fr-FR" sz="1400" b="1" dirty="0" smtClean="0">
                <a:solidFill>
                  <a:schemeClr val="bg1"/>
                </a:solidFill>
                <a:latin typeface="Tw Cen MT" pitchFamily="34" charset="0"/>
              </a:rPr>
              <a:t>: nombre de décès en un an pour 1000 habitants</a:t>
            </a:r>
          </a:p>
          <a:p>
            <a:pPr algn="ctr"/>
            <a:r>
              <a:rPr lang="fr-FR" sz="1400" b="1" u="sng" dirty="0" smtClean="0">
                <a:solidFill>
                  <a:schemeClr val="bg1"/>
                </a:solidFill>
                <a:latin typeface="Tw Cen MT" pitchFamily="34" charset="0"/>
              </a:rPr>
              <a:t>Accroissement naturel </a:t>
            </a:r>
            <a:r>
              <a:rPr lang="fr-FR" sz="1400" b="1" dirty="0" smtClean="0">
                <a:solidFill>
                  <a:schemeClr val="bg1"/>
                </a:solidFill>
                <a:latin typeface="Tw Cen MT" pitchFamily="34" charset="0"/>
              </a:rPr>
              <a:t>: différence entre le taux de natalité et le taux de mortalité</a:t>
            </a:r>
          </a:p>
        </p:txBody>
      </p:sp>
      <p:sp>
        <p:nvSpPr>
          <p:cNvPr id="4" name="ZoneTexte 3"/>
          <p:cNvSpPr txBox="1"/>
          <p:nvPr/>
        </p:nvSpPr>
        <p:spPr>
          <a:xfrm>
            <a:off x="0" y="0"/>
            <a:ext cx="9144000" cy="584775"/>
          </a:xfrm>
          <a:prstGeom prst="rect">
            <a:avLst/>
          </a:prstGeom>
          <a:noFill/>
          <a:ln>
            <a:noFill/>
          </a:ln>
        </p:spPr>
        <p:txBody>
          <a:bodyPr wrap="square" rtlCol="0">
            <a:spAutoFit/>
          </a:bodyPr>
          <a:lstStyle/>
          <a:p>
            <a:pPr marL="400050" indent="-400050" algn="ct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 La révolution démographique du XVIII</a:t>
            </a:r>
            <a:r>
              <a:rPr lang="fr-FR" sz="32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a:t>
            </a:r>
          </a:p>
        </p:txBody>
      </p:sp>
      <p:pic>
        <p:nvPicPr>
          <p:cNvPr id="1028" name="Picture 4"/>
          <p:cNvPicPr>
            <a:picLocks noChangeAspect="1" noChangeArrowheads="1"/>
          </p:cNvPicPr>
          <p:nvPr/>
        </p:nvPicPr>
        <p:blipFill>
          <a:blip r:embed="rId3" cstate="print"/>
          <a:srcRect l="21354" t="27500" r="22395" b="22500"/>
          <a:stretch>
            <a:fillRect/>
          </a:stretch>
        </p:blipFill>
        <p:spPr bwMode="auto">
          <a:xfrm>
            <a:off x="714348" y="500042"/>
            <a:ext cx="7715304" cy="4286280"/>
          </a:xfrm>
          <a:prstGeom prst="rect">
            <a:avLst/>
          </a:prstGeom>
          <a:noFill/>
          <a:ln w="19050">
            <a:solidFill>
              <a:schemeClr val="tx1"/>
            </a:solidFill>
            <a:miter lim="800000"/>
            <a:headEnd/>
            <a:tailEnd/>
          </a:ln>
          <a:effectLst/>
        </p:spPr>
      </p:pic>
      <p:pic>
        <p:nvPicPr>
          <p:cNvPr id="1029" name="Picture 5"/>
          <p:cNvPicPr>
            <a:picLocks noChangeAspect="1" noChangeArrowheads="1"/>
          </p:cNvPicPr>
          <p:nvPr/>
        </p:nvPicPr>
        <p:blipFill>
          <a:blip r:embed="rId4" cstate="print"/>
          <a:srcRect l="21354" t="27500" r="22396" b="22500"/>
          <a:stretch>
            <a:fillRect/>
          </a:stretch>
        </p:blipFill>
        <p:spPr bwMode="auto">
          <a:xfrm>
            <a:off x="714348" y="500042"/>
            <a:ext cx="7715304" cy="4286280"/>
          </a:xfrm>
          <a:prstGeom prst="rect">
            <a:avLst/>
          </a:prstGeom>
          <a:noFill/>
          <a:ln w="19050">
            <a:solidFill>
              <a:schemeClr val="tx1"/>
            </a:solidFill>
            <a:miter lim="800000"/>
            <a:headEnd/>
            <a:tailEnd/>
          </a:ln>
          <a:effectLst/>
        </p:spPr>
      </p:pic>
      <p:pic>
        <p:nvPicPr>
          <p:cNvPr id="1030" name="Picture 6"/>
          <p:cNvPicPr>
            <a:picLocks noChangeAspect="1" noChangeArrowheads="1"/>
          </p:cNvPicPr>
          <p:nvPr/>
        </p:nvPicPr>
        <p:blipFill>
          <a:blip r:embed="rId5" cstate="print"/>
          <a:srcRect l="21354" t="27500" r="22396" b="22500"/>
          <a:stretch>
            <a:fillRect/>
          </a:stretch>
        </p:blipFill>
        <p:spPr bwMode="auto">
          <a:xfrm>
            <a:off x="714348" y="500042"/>
            <a:ext cx="7715304" cy="4286250"/>
          </a:xfrm>
          <a:prstGeom prst="rect">
            <a:avLst/>
          </a:prstGeom>
          <a:noFill/>
          <a:ln w="19050">
            <a:solidFill>
              <a:schemeClr val="tx1"/>
            </a:solidFill>
            <a:miter lim="800000"/>
            <a:headEnd/>
            <a:tailEnd/>
          </a:ln>
          <a:effectLst/>
        </p:spPr>
      </p:pic>
      <p:pic>
        <p:nvPicPr>
          <p:cNvPr id="1031" name="Picture 7"/>
          <p:cNvPicPr>
            <a:picLocks noChangeAspect="1" noChangeArrowheads="1"/>
          </p:cNvPicPr>
          <p:nvPr/>
        </p:nvPicPr>
        <p:blipFill>
          <a:blip r:embed="rId6" cstate="print"/>
          <a:srcRect l="21354" t="27500" r="22395" b="22500"/>
          <a:stretch>
            <a:fillRect/>
          </a:stretch>
        </p:blipFill>
        <p:spPr bwMode="auto">
          <a:xfrm>
            <a:off x="714348" y="500042"/>
            <a:ext cx="7715304" cy="4286280"/>
          </a:xfrm>
          <a:prstGeom prst="rect">
            <a:avLst/>
          </a:prstGeom>
          <a:ln w="12700" cap="sq">
            <a:noFill/>
            <a:prstDash val="solid"/>
            <a:miter lim="800000"/>
          </a:ln>
          <a:effectLst/>
        </p:spPr>
      </p:pic>
      <p:sp>
        <p:nvSpPr>
          <p:cNvPr id="27" name="ZoneTexte 26"/>
          <p:cNvSpPr txBox="1"/>
          <p:nvPr/>
        </p:nvSpPr>
        <p:spPr>
          <a:xfrm>
            <a:off x="464315" y="1000108"/>
            <a:ext cx="8215370" cy="523220"/>
          </a:xfrm>
          <a:prstGeom prst="rect">
            <a:avLst/>
          </a:prstGeom>
          <a:solidFill>
            <a:srgbClr val="800000"/>
          </a:solidFill>
          <a:ln w="12700">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Transition démographique </a:t>
            </a:r>
            <a:r>
              <a:rPr lang="fr-FR" sz="1400" b="1" dirty="0" smtClean="0">
                <a:solidFill>
                  <a:schemeClr val="bg1"/>
                </a:solidFill>
                <a:latin typeface="Tw Cen MT" pitchFamily="34" charset="0"/>
              </a:rPr>
              <a:t>: passage d’un régime démographique traditionnel où natalité et mortalité sont fortes à un régime où natalité et mortalité sont faibles.</a:t>
            </a:r>
          </a:p>
        </p:txBody>
      </p:sp>
      <p:sp>
        <p:nvSpPr>
          <p:cNvPr id="24" name="ZoneTexte 23"/>
          <p:cNvSpPr txBox="1"/>
          <p:nvPr/>
        </p:nvSpPr>
        <p:spPr>
          <a:xfrm>
            <a:off x="1559272" y="571480"/>
            <a:ext cx="6156000" cy="307777"/>
          </a:xfrm>
          <a:prstGeom prst="rect">
            <a:avLst/>
          </a:prstGeom>
          <a:solidFill>
            <a:srgbClr val="800000"/>
          </a:solidFill>
          <a:ln w="12700">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b="1" u="sng" dirty="0" smtClean="0">
                <a:solidFill>
                  <a:schemeClr val="bg1"/>
                </a:solidFill>
                <a:latin typeface="Tw Cen MT" pitchFamily="34" charset="0"/>
              </a:rPr>
              <a:t>Exode rural </a:t>
            </a:r>
            <a:r>
              <a:rPr lang="fr-FR" sz="1400" b="1" dirty="0" smtClean="0">
                <a:solidFill>
                  <a:schemeClr val="bg1"/>
                </a:solidFill>
                <a:latin typeface="Tw Cen MT" pitchFamily="34" charset="0"/>
              </a:rPr>
              <a:t>: mouvement définitif de population d’une zone rurale vers une ville</a:t>
            </a:r>
            <a:endParaRPr lang="fr-FR" sz="1400" b="1" dirty="0">
              <a:solidFill>
                <a:schemeClr val="bg1"/>
              </a:solidFill>
              <a:latin typeface="Tw Cen MT" pitchFamily="34" charset="0"/>
            </a:endParaRPr>
          </a:p>
        </p:txBody>
      </p:sp>
      <p:sp>
        <p:nvSpPr>
          <p:cNvPr id="15" name="ZoneTexte 14"/>
          <p:cNvSpPr txBox="1"/>
          <p:nvPr/>
        </p:nvSpPr>
        <p:spPr>
          <a:xfrm>
            <a:off x="1080000" y="3348000"/>
            <a:ext cx="1296000" cy="1169551"/>
          </a:xfrm>
          <a:prstGeom prst="rect">
            <a:avLst/>
          </a:prstGeom>
          <a:ln w="127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1400" b="1" dirty="0" smtClean="0">
                <a:latin typeface="Tw Cen MT" pitchFamily="34" charset="0"/>
              </a:rPr>
              <a:t>France : situation jusqu’au début du XVIII° siècle</a:t>
            </a:r>
            <a:endParaRPr lang="fr-FR" sz="1400" b="1" dirty="0">
              <a:latin typeface="Tw Cen MT" pitchFamily="34" charset="0"/>
            </a:endParaRPr>
          </a:p>
        </p:txBody>
      </p:sp>
      <p:sp>
        <p:nvSpPr>
          <p:cNvPr id="17" name="ZoneTexte 16"/>
          <p:cNvSpPr txBox="1"/>
          <p:nvPr/>
        </p:nvSpPr>
        <p:spPr>
          <a:xfrm>
            <a:off x="2376000" y="3564000"/>
            <a:ext cx="1728000" cy="954107"/>
          </a:xfrm>
          <a:prstGeom prst="rect">
            <a:avLst/>
          </a:prstGeom>
          <a:ln w="127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1400" b="1" dirty="0" smtClean="0">
                <a:latin typeface="Tw Cen MT" pitchFamily="34" charset="0"/>
              </a:rPr>
              <a:t>France : situation vécue du début du XVIII° siècle au début du XIX°</a:t>
            </a:r>
            <a:endParaRPr lang="fr-FR" sz="1400" b="1" dirty="0">
              <a:latin typeface="Tw Cen MT" pitchFamily="34" charset="0"/>
            </a:endParaRPr>
          </a:p>
        </p:txBody>
      </p:sp>
      <p:sp>
        <p:nvSpPr>
          <p:cNvPr id="19" name="ZoneTexte 18"/>
          <p:cNvSpPr txBox="1"/>
          <p:nvPr/>
        </p:nvSpPr>
        <p:spPr>
          <a:xfrm>
            <a:off x="4104000" y="3780000"/>
            <a:ext cx="2736000" cy="738664"/>
          </a:xfrm>
          <a:prstGeom prst="rect">
            <a:avLst/>
          </a:prstGeom>
          <a:ln w="127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1400" b="1" dirty="0" smtClean="0">
                <a:latin typeface="Tw Cen MT" pitchFamily="34" charset="0"/>
              </a:rPr>
              <a:t>France : situation vécue du début du XIX° siècle jusque dans les années 1970-1980</a:t>
            </a:r>
            <a:endParaRPr lang="fr-FR" sz="1400" b="1" dirty="0">
              <a:latin typeface="Tw Cen MT" pitchFamily="34" charset="0"/>
            </a:endParaRPr>
          </a:p>
        </p:txBody>
      </p:sp>
      <p:sp>
        <p:nvSpPr>
          <p:cNvPr id="23" name="ZoneTexte 22"/>
          <p:cNvSpPr txBox="1"/>
          <p:nvPr/>
        </p:nvSpPr>
        <p:spPr>
          <a:xfrm>
            <a:off x="6840000" y="3564000"/>
            <a:ext cx="1500198" cy="954107"/>
          </a:xfrm>
          <a:prstGeom prst="rect">
            <a:avLst/>
          </a:prstGeom>
          <a:ln w="127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1400" b="1" dirty="0" smtClean="0">
                <a:latin typeface="Tw Cen MT" pitchFamily="34" charset="0"/>
              </a:rPr>
              <a:t>France : situation vécue depuis les années 1970-1980</a:t>
            </a:r>
            <a:endParaRPr lang="fr-FR" sz="1400" b="1" dirty="0">
              <a:latin typeface="Tw Cen MT" pitchFamily="34" charset="0"/>
            </a:endParaRPr>
          </a:p>
        </p:txBody>
      </p:sp>
      <p:sp>
        <p:nvSpPr>
          <p:cNvPr id="25" name="ZoneTexte 24"/>
          <p:cNvSpPr txBox="1"/>
          <p:nvPr/>
        </p:nvSpPr>
        <p:spPr>
          <a:xfrm>
            <a:off x="1860040" y="571480"/>
            <a:ext cx="5423921" cy="307777"/>
          </a:xfrm>
          <a:prstGeom prst="rect">
            <a:avLst/>
          </a:prstGeom>
          <a:solidFill>
            <a:srgbClr val="800000"/>
          </a:solidFill>
          <a:ln w="12700">
            <a:solidFill>
              <a:srgbClr val="0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u="sng" dirty="0" smtClean="0">
                <a:solidFill>
                  <a:schemeClr val="bg1"/>
                </a:solidFill>
                <a:latin typeface="Tw Cen MT" pitchFamily="34" charset="0"/>
              </a:rPr>
              <a:t>Fécondité</a:t>
            </a:r>
            <a:r>
              <a:rPr lang="fr-FR" sz="1400" b="1" dirty="0" smtClean="0">
                <a:solidFill>
                  <a:schemeClr val="bg1"/>
                </a:solidFill>
                <a:latin typeface="Tw Cen MT" pitchFamily="34" charset="0"/>
              </a:rPr>
              <a:t>: nombre d’enfant par femme en âge de procréer (15-45 ans)</a:t>
            </a:r>
            <a:endParaRPr lang="fr-FR" sz="1400" b="1" dirty="0">
              <a:solidFill>
                <a:schemeClr val="bg1"/>
              </a:solidFill>
              <a:latin typeface="Tw Cen MT" pitchFamily="34" charset="0"/>
            </a:endParaRPr>
          </a:p>
        </p:txBody>
      </p:sp>
      <p:sp>
        <p:nvSpPr>
          <p:cNvPr id="26" name="ZoneTexte 25"/>
          <p:cNvSpPr txBox="1"/>
          <p:nvPr/>
        </p:nvSpPr>
        <p:spPr>
          <a:xfrm>
            <a:off x="1206000" y="500042"/>
            <a:ext cx="6732000" cy="307777"/>
          </a:xfrm>
          <a:prstGeom prst="rect">
            <a:avLst/>
          </a:prstGeom>
          <a:solidFill>
            <a:srgbClr val="55280F"/>
          </a:solidFill>
          <a:ln w="12700">
            <a:solidFill>
              <a:srgbClr val="CC99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Point méthode </a:t>
            </a:r>
            <a:r>
              <a:rPr lang="fr-FR" sz="1400" b="1" dirty="0" smtClean="0">
                <a:solidFill>
                  <a:schemeClr val="bg1"/>
                </a:solidFill>
                <a:latin typeface="Tw Cen MT" pitchFamily="34" charset="0"/>
              </a:rPr>
              <a:t>: analyser un graphique pour comprendre un phénomène démographique</a:t>
            </a:r>
            <a:endParaRPr lang="fr-FR" sz="1400" b="1" dirty="0">
              <a:solidFill>
                <a:schemeClr val="bg1"/>
              </a:solidFill>
              <a:latin typeface="Tw Cen MT" pitchFamily="34" charset="0"/>
            </a:endParaRPr>
          </a:p>
        </p:txBody>
      </p:sp>
      <p:sp>
        <p:nvSpPr>
          <p:cNvPr id="22" name="ZoneTexte 21"/>
          <p:cNvSpPr txBox="1"/>
          <p:nvPr/>
        </p:nvSpPr>
        <p:spPr>
          <a:xfrm>
            <a:off x="6072198" y="5372055"/>
            <a:ext cx="2357454" cy="523220"/>
          </a:xfrm>
          <a:prstGeom prst="rect">
            <a:avLst/>
          </a:prstGeom>
          <a:noFill/>
          <a:ln w="12700">
            <a:noFill/>
          </a:ln>
          <a:effectLst/>
        </p:spPr>
        <p:txBody>
          <a:bodyPr wrap="square" rtlCol="0">
            <a:spAutoFit/>
          </a:bodyPr>
          <a:lstStyle/>
          <a:p>
            <a:pPr algn="ctr"/>
            <a:r>
              <a:rPr lang="fr-FR" sz="1400" b="1" u="sng" dirty="0" smtClean="0">
                <a:solidFill>
                  <a:schemeClr val="tx1">
                    <a:lumMod val="50000"/>
                  </a:schemeClr>
                </a:solidFill>
                <a:latin typeface="Tw Cen MT" pitchFamily="34" charset="0"/>
              </a:rPr>
              <a:t>Conséquence</a:t>
            </a:r>
            <a:r>
              <a:rPr lang="fr-FR" sz="1400" b="1" dirty="0" smtClean="0">
                <a:solidFill>
                  <a:schemeClr val="tx1">
                    <a:lumMod val="50000"/>
                  </a:schemeClr>
                </a:solidFill>
                <a:latin typeface="Tw Cen MT" pitchFamily="34" charset="0"/>
              </a:rPr>
              <a:t> : vieillissement de la population</a:t>
            </a:r>
            <a:endParaRPr lang="fr-FR" sz="1400" b="1" dirty="0">
              <a:solidFill>
                <a:schemeClr val="tx1">
                  <a:lumMod val="50000"/>
                </a:schemeClr>
              </a:solidFill>
              <a:latin typeface="Tw Cen MT" pitchFamily="34" charset="0"/>
            </a:endParaRPr>
          </a:p>
        </p:txBody>
      </p:sp>
      <p:sp>
        <p:nvSpPr>
          <p:cNvPr id="29" name="ZoneTexte 28"/>
          <p:cNvSpPr txBox="1"/>
          <p:nvPr/>
        </p:nvSpPr>
        <p:spPr>
          <a:xfrm>
            <a:off x="6012574" y="5372055"/>
            <a:ext cx="2357454" cy="523220"/>
          </a:xfrm>
          <a:prstGeom prst="rect">
            <a:avLst/>
          </a:prstGeom>
          <a:noFill/>
          <a:ln w="127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tx1">
                    <a:lumMod val="50000"/>
                  </a:schemeClr>
                </a:solidFill>
                <a:latin typeface="Tw Cen MT" pitchFamily="34" charset="0"/>
              </a:rPr>
              <a:t>Conséquence</a:t>
            </a:r>
            <a:r>
              <a:rPr lang="fr-FR" sz="1400" b="1" dirty="0" smtClean="0">
                <a:solidFill>
                  <a:schemeClr val="tx1">
                    <a:lumMod val="50000"/>
                  </a:schemeClr>
                </a:solidFill>
                <a:latin typeface="Tw Cen MT" pitchFamily="34" charset="0"/>
              </a:rPr>
              <a:t> : forte sensibilité aux crises</a:t>
            </a:r>
            <a:endParaRPr lang="fr-FR" sz="1400" b="1" dirty="0">
              <a:solidFill>
                <a:schemeClr val="tx1">
                  <a:lumMod val="50000"/>
                </a:schemeClr>
              </a:solidFill>
              <a:latin typeface="Tw Cen MT" pitchFamily="34" charset="0"/>
            </a:endParaRPr>
          </a:p>
        </p:txBody>
      </p:sp>
      <p:sp>
        <p:nvSpPr>
          <p:cNvPr id="18" name="ZoneTexte 17"/>
          <p:cNvSpPr txBox="1"/>
          <p:nvPr/>
        </p:nvSpPr>
        <p:spPr>
          <a:xfrm>
            <a:off x="714924" y="4941168"/>
            <a:ext cx="7715304" cy="1169551"/>
          </a:xfrm>
          <a:prstGeom prst="rect">
            <a:avLst/>
          </a:prstGeom>
          <a:solidFill>
            <a:srgbClr val="FFFFFF"/>
          </a:solidFill>
          <a:ln w="12700">
            <a:solidFill>
              <a:schemeClr val="accent3">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i="1" u="sng" dirty="0" smtClean="0">
                <a:solidFill>
                  <a:schemeClr val="tx1">
                    <a:lumMod val="50000"/>
                  </a:schemeClr>
                </a:solidFill>
                <a:latin typeface="Tw Cen MT" pitchFamily="34" charset="0"/>
              </a:rPr>
              <a:t>Seconde phase</a:t>
            </a:r>
          </a:p>
          <a:p>
            <a:r>
              <a:rPr lang="fr-FR" sz="1400" b="1" dirty="0" smtClean="0">
                <a:solidFill>
                  <a:schemeClr val="tx1">
                    <a:lumMod val="50000"/>
                  </a:schemeClr>
                </a:solidFill>
                <a:latin typeface="Tw Cen MT" pitchFamily="34" charset="0"/>
              </a:rPr>
              <a:t>La période est caractérisée par :</a:t>
            </a:r>
          </a:p>
          <a:p>
            <a:pPr>
              <a:buFont typeface="Wingdings" pitchFamily="2" charset="2"/>
              <a:buChar char="ü"/>
            </a:pPr>
            <a:r>
              <a:rPr lang="fr-FR" sz="1400" b="1" dirty="0" smtClean="0">
                <a:solidFill>
                  <a:schemeClr val="tx1">
                    <a:lumMod val="50000"/>
                  </a:schemeClr>
                </a:solidFill>
                <a:latin typeface="Tw Cen MT" pitchFamily="34" charset="0"/>
              </a:rPr>
              <a:t> Une forte baisse de la natalité et une limitation de la fécondité</a:t>
            </a:r>
          </a:p>
          <a:p>
            <a:pPr>
              <a:buFont typeface="Wingdings" pitchFamily="2" charset="2"/>
              <a:buChar char="ü"/>
            </a:pPr>
            <a:r>
              <a:rPr lang="fr-FR" sz="1400" b="1" dirty="0" smtClean="0">
                <a:solidFill>
                  <a:schemeClr val="tx1">
                    <a:lumMod val="50000"/>
                  </a:schemeClr>
                </a:solidFill>
                <a:latin typeface="Tw Cen MT" pitchFamily="34" charset="0"/>
              </a:rPr>
              <a:t> Une stagnation de mortalité (inférieur à dix pour mille)</a:t>
            </a:r>
          </a:p>
          <a:p>
            <a:pPr>
              <a:buFont typeface="Wingdings" pitchFamily="2" charset="2"/>
              <a:buChar char="ü"/>
            </a:pPr>
            <a:r>
              <a:rPr lang="fr-FR" sz="1400" b="1" dirty="0" smtClean="0">
                <a:solidFill>
                  <a:schemeClr val="tx1">
                    <a:lumMod val="50000"/>
                  </a:schemeClr>
                </a:solidFill>
                <a:latin typeface="Tw Cen MT" pitchFamily="34" charset="0"/>
              </a:rPr>
              <a:t> Une transition vers une société industrielle et de service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grpId="1" nodeType="clickEffect">
                                  <p:stCondLst>
                                    <p:cond delay="0"/>
                                  </p:stCondLst>
                                  <p:childTnLst>
                                    <p:anim calcmode="lin" valueType="num">
                                      <p:cBhvr>
                                        <p:cTn id="22" dur="1000"/>
                                        <p:tgtEl>
                                          <p:spTgt spid="26"/>
                                        </p:tgtEl>
                                        <p:attrNameLst>
                                          <p:attrName>ppt_w</p:attrName>
                                        </p:attrNameLst>
                                      </p:cBhvr>
                                      <p:tavLst>
                                        <p:tav tm="0">
                                          <p:val>
                                            <p:strVal val="ppt_w"/>
                                          </p:val>
                                        </p:tav>
                                        <p:tav tm="100000">
                                          <p:val>
                                            <p:strVal val="ppt_w*0.70"/>
                                          </p:val>
                                        </p:tav>
                                      </p:tavLst>
                                    </p:anim>
                                    <p:anim calcmode="lin" valueType="num">
                                      <p:cBhvr>
                                        <p:cTn id="23" dur="1000"/>
                                        <p:tgtEl>
                                          <p:spTgt spid="26"/>
                                        </p:tgtEl>
                                        <p:attrNameLst>
                                          <p:attrName>ppt_h</p:attrName>
                                        </p:attrNameLst>
                                      </p:cBhvr>
                                      <p:tavLst>
                                        <p:tav tm="0">
                                          <p:val>
                                            <p:strVal val="ppt_h"/>
                                          </p:val>
                                        </p:tav>
                                        <p:tav tm="100000">
                                          <p:val>
                                            <p:strVal val="ppt_h"/>
                                          </p:val>
                                        </p:tav>
                                      </p:tavLst>
                                    </p:anim>
                                    <p:animEffect transition="out" filter="fade">
                                      <p:cBhvr>
                                        <p:cTn id="24" dur="1000"/>
                                        <p:tgtEl>
                                          <p:spTgt spid="26"/>
                                        </p:tgtEl>
                                      </p:cBhvr>
                                    </p:animEffect>
                                    <p:set>
                                      <p:cBhvr>
                                        <p:cTn id="25" dur="1" fill="hold">
                                          <p:stCondLst>
                                            <p:cond delay="999"/>
                                          </p:stCondLst>
                                        </p:cTn>
                                        <p:tgtEl>
                                          <p:spTgt spid="26"/>
                                        </p:tgtEl>
                                        <p:attrNameLst>
                                          <p:attrName>style.visibility</p:attrName>
                                        </p:attrNameLst>
                                      </p:cBhvr>
                                      <p:to>
                                        <p:strVal val="hidden"/>
                                      </p:to>
                                    </p:set>
                                  </p:childTnLst>
                                </p:cTn>
                              </p:par>
                              <p:par>
                                <p:cTn id="26" presetID="55" presetClass="exit" presetSubtype="0" fill="hold" grpId="1" nodeType="withEffect">
                                  <p:stCondLst>
                                    <p:cond delay="0"/>
                                  </p:stCondLst>
                                  <p:childTnLst>
                                    <p:anim calcmode="lin" valueType="num">
                                      <p:cBhvr>
                                        <p:cTn id="27" dur="1000"/>
                                        <p:tgtEl>
                                          <p:spTgt spid="27"/>
                                        </p:tgtEl>
                                        <p:attrNameLst>
                                          <p:attrName>ppt_w</p:attrName>
                                        </p:attrNameLst>
                                      </p:cBhvr>
                                      <p:tavLst>
                                        <p:tav tm="0">
                                          <p:val>
                                            <p:strVal val="ppt_w"/>
                                          </p:val>
                                        </p:tav>
                                        <p:tav tm="100000">
                                          <p:val>
                                            <p:strVal val="ppt_w*0.70"/>
                                          </p:val>
                                        </p:tav>
                                      </p:tavLst>
                                    </p:anim>
                                    <p:anim calcmode="lin" valueType="num">
                                      <p:cBhvr>
                                        <p:cTn id="28" dur="1000"/>
                                        <p:tgtEl>
                                          <p:spTgt spid="27"/>
                                        </p:tgtEl>
                                        <p:attrNameLst>
                                          <p:attrName>ppt_h</p:attrName>
                                        </p:attrNameLst>
                                      </p:cBhvr>
                                      <p:tavLst>
                                        <p:tav tm="0">
                                          <p:val>
                                            <p:strVal val="ppt_h"/>
                                          </p:val>
                                        </p:tav>
                                        <p:tav tm="100000">
                                          <p:val>
                                            <p:strVal val="ppt_h"/>
                                          </p:val>
                                        </p:tav>
                                      </p:tavLst>
                                    </p:anim>
                                    <p:animEffect transition="out" filter="fade">
                                      <p:cBhvr>
                                        <p:cTn id="29" dur="1000"/>
                                        <p:tgtEl>
                                          <p:spTgt spid="27"/>
                                        </p:tgtEl>
                                      </p:cBhvr>
                                    </p:animEffect>
                                    <p:set>
                                      <p:cBhvr>
                                        <p:cTn id="30" dur="1" fill="hold">
                                          <p:stCondLst>
                                            <p:cond delay="999"/>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 calcmode="lin" valueType="num">
                                      <p:cBhvr>
                                        <p:cTn id="59"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2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70" decel="100000"/>
                                        <p:tgtEl>
                                          <p:spTgt spid="15"/>
                                        </p:tgtEl>
                                      </p:cBhvr>
                                    </p:animEffect>
                                    <p:animScale>
                                      <p:cBhvr>
                                        <p:cTn id="67" dur="770" decel="100000"/>
                                        <p:tgtEl>
                                          <p:spTgt spid="15"/>
                                        </p:tgtEl>
                                      </p:cBhvr>
                                      <p:from x="10000" y="10000"/>
                                      <p:to x="200000" y="450000"/>
                                    </p:animScale>
                                    <p:animScale>
                                      <p:cBhvr>
                                        <p:cTn id="68" dur="1230" accel="100000" fill="hold">
                                          <p:stCondLst>
                                            <p:cond delay="770"/>
                                          </p:stCondLst>
                                        </p:cTn>
                                        <p:tgtEl>
                                          <p:spTgt spid="15"/>
                                        </p:tgtEl>
                                      </p:cBhvr>
                                      <p:from x="200000" y="450000"/>
                                      <p:to x="100000" y="100000"/>
                                    </p:animScale>
                                    <p:set>
                                      <p:cBhvr>
                                        <p:cTn id="69" dur="770" fill="hold"/>
                                        <p:tgtEl>
                                          <p:spTgt spid="15"/>
                                        </p:tgtEl>
                                        <p:attrNameLst>
                                          <p:attrName>ppt_x</p:attrName>
                                        </p:attrNameLst>
                                      </p:cBhvr>
                                      <p:to>
                                        <p:strVal val="(0.5)"/>
                                      </p:to>
                                    </p:set>
                                    <p:anim from="(0.5)" to="(#ppt_x)" calcmode="lin" valueType="num">
                                      <p:cBhvr>
                                        <p:cTn id="70" dur="1230" accel="100000" fill="hold">
                                          <p:stCondLst>
                                            <p:cond delay="770"/>
                                          </p:stCondLst>
                                        </p:cTn>
                                        <p:tgtEl>
                                          <p:spTgt spid="15"/>
                                        </p:tgtEl>
                                        <p:attrNameLst>
                                          <p:attrName>ppt_x</p:attrName>
                                        </p:attrNameLst>
                                      </p:cBhvr>
                                    </p:anim>
                                    <p:set>
                                      <p:cBhvr>
                                        <p:cTn id="71" dur="770" fill="hold"/>
                                        <p:tgtEl>
                                          <p:spTgt spid="15"/>
                                        </p:tgtEl>
                                        <p:attrNameLst>
                                          <p:attrName>ppt_y</p:attrName>
                                        </p:attrNameLst>
                                      </p:cBhvr>
                                      <p:to>
                                        <p:strVal val="(#ppt_y+0.4)"/>
                                      </p:to>
                                    </p:set>
                                    <p:anim from="(#ppt_y+0.4)" to="(#ppt_y)" calcmode="lin" valueType="num">
                                      <p:cBhvr>
                                        <p:cTn id="72" dur="1230" accel="100000" fill="hold">
                                          <p:stCondLst>
                                            <p:cond delay="770"/>
                                          </p:stCondLst>
                                        </p:cTn>
                                        <p:tgtEl>
                                          <p:spTgt spid="15"/>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55" presetClass="exit" presetSubtype="0" fill="hold" grpId="1" nodeType="clickEffect">
                                  <p:stCondLst>
                                    <p:cond delay="0"/>
                                  </p:stCondLst>
                                  <p:childTnLst>
                                    <p:anim calcmode="lin" valueType="num">
                                      <p:cBhvr>
                                        <p:cTn id="76" dur="1000"/>
                                        <p:tgtEl>
                                          <p:spTgt spid="13"/>
                                        </p:tgtEl>
                                        <p:attrNameLst>
                                          <p:attrName>ppt_w</p:attrName>
                                        </p:attrNameLst>
                                      </p:cBhvr>
                                      <p:tavLst>
                                        <p:tav tm="0">
                                          <p:val>
                                            <p:strVal val="ppt_w"/>
                                          </p:val>
                                        </p:tav>
                                        <p:tav tm="100000">
                                          <p:val>
                                            <p:strVal val="ppt_w*0.70"/>
                                          </p:val>
                                        </p:tav>
                                      </p:tavLst>
                                    </p:anim>
                                    <p:anim calcmode="lin" valueType="num">
                                      <p:cBhvr>
                                        <p:cTn id="77" dur="1000"/>
                                        <p:tgtEl>
                                          <p:spTgt spid="13"/>
                                        </p:tgtEl>
                                        <p:attrNameLst>
                                          <p:attrName>ppt_h</p:attrName>
                                        </p:attrNameLst>
                                      </p:cBhvr>
                                      <p:tavLst>
                                        <p:tav tm="0">
                                          <p:val>
                                            <p:strVal val="ppt_h"/>
                                          </p:val>
                                        </p:tav>
                                        <p:tav tm="100000">
                                          <p:val>
                                            <p:strVal val="ppt_h"/>
                                          </p:val>
                                        </p:tav>
                                      </p:tavLst>
                                    </p:anim>
                                    <p:animEffect transition="out" filter="fade">
                                      <p:cBhvr>
                                        <p:cTn id="78" dur="1000"/>
                                        <p:tgtEl>
                                          <p:spTgt spid="13"/>
                                        </p:tgtEl>
                                      </p:cBhvr>
                                    </p:animEffect>
                                    <p:set>
                                      <p:cBhvr>
                                        <p:cTn id="79" dur="1" fill="hold">
                                          <p:stCondLst>
                                            <p:cond delay="999"/>
                                          </p:stCondLst>
                                        </p:cTn>
                                        <p:tgtEl>
                                          <p:spTgt spid="13"/>
                                        </p:tgtEl>
                                        <p:attrNameLst>
                                          <p:attrName>style.visibility</p:attrName>
                                        </p:attrNameLst>
                                      </p:cBhvr>
                                      <p:to>
                                        <p:strVal val="hidden"/>
                                      </p:to>
                                    </p:set>
                                  </p:childTnLst>
                                </p:cTn>
                              </p:par>
                              <p:par>
                                <p:cTn id="80" presetID="55" presetClass="exit" presetSubtype="0" fill="hold" grpId="1" nodeType="withEffect">
                                  <p:stCondLst>
                                    <p:cond delay="0"/>
                                  </p:stCondLst>
                                  <p:childTnLst>
                                    <p:anim calcmode="lin" valueType="num">
                                      <p:cBhvr>
                                        <p:cTn id="81" dur="1000"/>
                                        <p:tgtEl>
                                          <p:spTgt spid="15"/>
                                        </p:tgtEl>
                                        <p:attrNameLst>
                                          <p:attrName>ppt_w</p:attrName>
                                        </p:attrNameLst>
                                      </p:cBhvr>
                                      <p:tavLst>
                                        <p:tav tm="0">
                                          <p:val>
                                            <p:strVal val="ppt_w"/>
                                          </p:val>
                                        </p:tav>
                                        <p:tav tm="100000">
                                          <p:val>
                                            <p:strVal val="ppt_w*0.70"/>
                                          </p:val>
                                        </p:tav>
                                      </p:tavLst>
                                    </p:anim>
                                    <p:anim calcmode="lin" valueType="num">
                                      <p:cBhvr>
                                        <p:cTn id="82" dur="1000"/>
                                        <p:tgtEl>
                                          <p:spTgt spid="15"/>
                                        </p:tgtEl>
                                        <p:attrNameLst>
                                          <p:attrName>ppt_h</p:attrName>
                                        </p:attrNameLst>
                                      </p:cBhvr>
                                      <p:tavLst>
                                        <p:tav tm="0">
                                          <p:val>
                                            <p:strVal val="ppt_h"/>
                                          </p:val>
                                        </p:tav>
                                        <p:tav tm="100000">
                                          <p:val>
                                            <p:strVal val="ppt_h"/>
                                          </p:val>
                                        </p:tav>
                                      </p:tavLst>
                                    </p:anim>
                                    <p:animEffect transition="out" filter="fade">
                                      <p:cBhvr>
                                        <p:cTn id="83" dur="1000"/>
                                        <p:tgtEl>
                                          <p:spTgt spid="15"/>
                                        </p:tgtEl>
                                      </p:cBhvr>
                                    </p:animEffect>
                                    <p:set>
                                      <p:cBhvr>
                                        <p:cTn id="84" dur="1" fill="hold">
                                          <p:stCondLst>
                                            <p:cond delay="999"/>
                                          </p:stCondLst>
                                        </p:cTn>
                                        <p:tgtEl>
                                          <p:spTgt spid="15"/>
                                        </p:tgtEl>
                                        <p:attrNameLst>
                                          <p:attrName>style.visibility</p:attrName>
                                        </p:attrNameLst>
                                      </p:cBhvr>
                                      <p:to>
                                        <p:strVal val="hidden"/>
                                      </p:to>
                                    </p:set>
                                  </p:childTnLst>
                                </p:cTn>
                              </p:par>
                              <p:par>
                                <p:cTn id="85" presetID="55" presetClass="exit" presetSubtype="0" fill="hold" grpId="0" nodeType="withEffect">
                                  <p:stCondLst>
                                    <p:cond delay="0"/>
                                  </p:stCondLst>
                                  <p:childTnLst>
                                    <p:anim calcmode="lin" valueType="num">
                                      <p:cBhvr>
                                        <p:cTn id="86" dur="1000"/>
                                        <p:tgtEl>
                                          <p:spTgt spid="29">
                                            <p:txEl>
                                              <p:pRg st="0" end="0"/>
                                            </p:txEl>
                                          </p:spTgt>
                                        </p:tgtEl>
                                        <p:attrNameLst>
                                          <p:attrName>ppt_w</p:attrName>
                                        </p:attrNameLst>
                                      </p:cBhvr>
                                      <p:tavLst>
                                        <p:tav tm="0">
                                          <p:val>
                                            <p:strVal val="ppt_w"/>
                                          </p:val>
                                        </p:tav>
                                        <p:tav tm="100000">
                                          <p:val>
                                            <p:strVal val="ppt_w*0.70"/>
                                          </p:val>
                                        </p:tav>
                                      </p:tavLst>
                                    </p:anim>
                                    <p:anim calcmode="lin" valueType="num">
                                      <p:cBhvr>
                                        <p:cTn id="87" dur="1000"/>
                                        <p:tgtEl>
                                          <p:spTgt spid="29">
                                            <p:txEl>
                                              <p:pRg st="0" end="0"/>
                                            </p:txEl>
                                          </p:spTgt>
                                        </p:tgtEl>
                                        <p:attrNameLst>
                                          <p:attrName>ppt_h</p:attrName>
                                        </p:attrNameLst>
                                      </p:cBhvr>
                                      <p:tavLst>
                                        <p:tav tm="0">
                                          <p:val>
                                            <p:strVal val="ppt_h"/>
                                          </p:val>
                                        </p:tav>
                                        <p:tav tm="100000">
                                          <p:val>
                                            <p:strVal val="ppt_h"/>
                                          </p:val>
                                        </p:tav>
                                      </p:tavLst>
                                    </p:anim>
                                    <p:animEffect transition="out" filter="fade">
                                      <p:cBhvr>
                                        <p:cTn id="88" dur="1000"/>
                                        <p:tgtEl>
                                          <p:spTgt spid="29">
                                            <p:txEl>
                                              <p:pRg st="0" end="0"/>
                                            </p:txEl>
                                          </p:spTgt>
                                        </p:tgtEl>
                                      </p:cBhvr>
                                    </p:animEffect>
                                    <p:set>
                                      <p:cBhvr>
                                        <p:cTn id="89" dur="1" fill="hold">
                                          <p:stCondLst>
                                            <p:cond delay="999"/>
                                          </p:stCondLst>
                                        </p:cTn>
                                        <p:tgtEl>
                                          <p:spTgt spid="29">
                                            <p:txEl>
                                              <p:pRg st="0" end="0"/>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3" presetClass="entr" presetSubtype="16" fill="hold" nodeType="clickEffect">
                                  <p:stCondLst>
                                    <p:cond delay="0"/>
                                  </p:stCondLst>
                                  <p:childTnLst>
                                    <p:set>
                                      <p:cBhvr>
                                        <p:cTn id="93" dur="1" fill="hold">
                                          <p:stCondLst>
                                            <p:cond delay="0"/>
                                          </p:stCondLst>
                                        </p:cTn>
                                        <p:tgtEl>
                                          <p:spTgt spid="1029"/>
                                        </p:tgtEl>
                                        <p:attrNameLst>
                                          <p:attrName>style.visibility</p:attrName>
                                        </p:attrNameLst>
                                      </p:cBhvr>
                                      <p:to>
                                        <p:strVal val="visible"/>
                                      </p:to>
                                    </p:set>
                                    <p:animEffect transition="in" filter="plus(in)">
                                      <p:cBhvr>
                                        <p:cTn id="94" dur="2000"/>
                                        <p:tgtEl>
                                          <p:spTgt spid="1029"/>
                                        </p:tgtEl>
                                      </p:cBhvr>
                                    </p:animEffect>
                                  </p:childTnLst>
                                </p:cTn>
                              </p:par>
                            </p:childTnLst>
                          </p:cTn>
                        </p:par>
                      </p:childTnLst>
                    </p:cTn>
                  </p:par>
                  <p:par>
                    <p:cTn id="95" fill="hold">
                      <p:stCondLst>
                        <p:cond delay="indefinite"/>
                      </p:stCondLst>
                      <p:childTnLst>
                        <p:par>
                          <p:cTn id="96" fill="hold">
                            <p:stCondLst>
                              <p:cond delay="0"/>
                            </p:stCondLst>
                            <p:childTnLst>
                              <p:par>
                                <p:cTn id="97" presetID="17" presetClass="entr" presetSubtype="1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1000" fill="hold"/>
                                        <p:tgtEl>
                                          <p:spTgt spid="16"/>
                                        </p:tgtEl>
                                        <p:attrNameLst>
                                          <p:attrName>ppt_w</p:attrName>
                                        </p:attrNameLst>
                                      </p:cBhvr>
                                      <p:tavLst>
                                        <p:tav tm="0">
                                          <p:val>
                                            <p:fltVal val="0"/>
                                          </p:val>
                                        </p:tav>
                                        <p:tav tm="100000">
                                          <p:val>
                                            <p:strVal val="#ppt_w"/>
                                          </p:val>
                                        </p:tav>
                                      </p:tavLst>
                                    </p:anim>
                                    <p:anim calcmode="lin" valueType="num">
                                      <p:cBhvr>
                                        <p:cTn id="100"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1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5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770" decel="100000"/>
                                        <p:tgtEl>
                                          <p:spTgt spid="17"/>
                                        </p:tgtEl>
                                      </p:cBhvr>
                                    </p:animEffect>
                                    <p:animScale>
                                      <p:cBhvr>
                                        <p:cTn id="112" dur="770" decel="100000"/>
                                        <p:tgtEl>
                                          <p:spTgt spid="17"/>
                                        </p:tgtEl>
                                      </p:cBhvr>
                                      <p:from x="10000" y="10000"/>
                                      <p:to x="200000" y="450000"/>
                                    </p:animScale>
                                    <p:animScale>
                                      <p:cBhvr>
                                        <p:cTn id="113" dur="1230" accel="100000" fill="hold">
                                          <p:stCondLst>
                                            <p:cond delay="770"/>
                                          </p:stCondLst>
                                        </p:cTn>
                                        <p:tgtEl>
                                          <p:spTgt spid="17"/>
                                        </p:tgtEl>
                                      </p:cBhvr>
                                      <p:from x="200000" y="450000"/>
                                      <p:to x="100000" y="100000"/>
                                    </p:animScale>
                                    <p:set>
                                      <p:cBhvr>
                                        <p:cTn id="114" dur="770" fill="hold"/>
                                        <p:tgtEl>
                                          <p:spTgt spid="17"/>
                                        </p:tgtEl>
                                        <p:attrNameLst>
                                          <p:attrName>ppt_x</p:attrName>
                                        </p:attrNameLst>
                                      </p:cBhvr>
                                      <p:to>
                                        <p:strVal val="(0.5)"/>
                                      </p:to>
                                    </p:set>
                                    <p:anim from="(0.5)" to="(#ppt_x)" calcmode="lin" valueType="num">
                                      <p:cBhvr>
                                        <p:cTn id="115" dur="1230" accel="100000" fill="hold">
                                          <p:stCondLst>
                                            <p:cond delay="770"/>
                                          </p:stCondLst>
                                        </p:cTn>
                                        <p:tgtEl>
                                          <p:spTgt spid="17"/>
                                        </p:tgtEl>
                                        <p:attrNameLst>
                                          <p:attrName>ppt_x</p:attrName>
                                        </p:attrNameLst>
                                      </p:cBhvr>
                                    </p:anim>
                                    <p:set>
                                      <p:cBhvr>
                                        <p:cTn id="116" dur="770" fill="hold"/>
                                        <p:tgtEl>
                                          <p:spTgt spid="17"/>
                                        </p:tgtEl>
                                        <p:attrNameLst>
                                          <p:attrName>ppt_y</p:attrName>
                                        </p:attrNameLst>
                                      </p:cBhvr>
                                      <p:to>
                                        <p:strVal val="(#ppt_y+0.4)"/>
                                      </p:to>
                                    </p:set>
                                    <p:anim from="(#ppt_y+0.4)" to="(#ppt_y)" calcmode="lin" valueType="num">
                                      <p:cBhvr>
                                        <p:cTn id="117" dur="1230" accel="100000" fill="hold">
                                          <p:stCondLst>
                                            <p:cond delay="770"/>
                                          </p:stCondLst>
                                        </p:cTn>
                                        <p:tgtEl>
                                          <p:spTgt spid="17"/>
                                        </p:tgtEl>
                                        <p:attrNameLst>
                                          <p:attrName>ppt_y</p:attrName>
                                        </p:attrNameLst>
                                      </p:cBhvr>
                                    </p:anim>
                                  </p:childTnLst>
                                </p:cTn>
                              </p:par>
                            </p:childTnLst>
                          </p:cTn>
                        </p:par>
                      </p:childTnLst>
                    </p:cTn>
                  </p:par>
                  <p:par>
                    <p:cTn id="118" fill="hold">
                      <p:stCondLst>
                        <p:cond delay="indefinite"/>
                      </p:stCondLst>
                      <p:childTnLst>
                        <p:par>
                          <p:cTn id="119" fill="hold">
                            <p:stCondLst>
                              <p:cond delay="0"/>
                            </p:stCondLst>
                            <p:childTnLst>
                              <p:par>
                                <p:cTn id="120" presetID="55" presetClass="exit" presetSubtype="0" fill="hold" grpId="1" nodeType="clickEffect">
                                  <p:stCondLst>
                                    <p:cond delay="0"/>
                                  </p:stCondLst>
                                  <p:childTnLst>
                                    <p:anim calcmode="lin" valueType="num">
                                      <p:cBhvr>
                                        <p:cTn id="121" dur="1000"/>
                                        <p:tgtEl>
                                          <p:spTgt spid="16"/>
                                        </p:tgtEl>
                                        <p:attrNameLst>
                                          <p:attrName>ppt_w</p:attrName>
                                        </p:attrNameLst>
                                      </p:cBhvr>
                                      <p:tavLst>
                                        <p:tav tm="0">
                                          <p:val>
                                            <p:strVal val="ppt_w"/>
                                          </p:val>
                                        </p:tav>
                                        <p:tav tm="100000">
                                          <p:val>
                                            <p:strVal val="ppt_w*0.70"/>
                                          </p:val>
                                        </p:tav>
                                      </p:tavLst>
                                    </p:anim>
                                    <p:anim calcmode="lin" valueType="num">
                                      <p:cBhvr>
                                        <p:cTn id="122" dur="1000"/>
                                        <p:tgtEl>
                                          <p:spTgt spid="16"/>
                                        </p:tgtEl>
                                        <p:attrNameLst>
                                          <p:attrName>ppt_h</p:attrName>
                                        </p:attrNameLst>
                                      </p:cBhvr>
                                      <p:tavLst>
                                        <p:tav tm="0">
                                          <p:val>
                                            <p:strVal val="ppt_h"/>
                                          </p:val>
                                        </p:tav>
                                        <p:tav tm="100000">
                                          <p:val>
                                            <p:strVal val="ppt_h"/>
                                          </p:val>
                                        </p:tav>
                                      </p:tavLst>
                                    </p:anim>
                                    <p:animEffect transition="out" filter="fade">
                                      <p:cBhvr>
                                        <p:cTn id="123" dur="1000"/>
                                        <p:tgtEl>
                                          <p:spTgt spid="16"/>
                                        </p:tgtEl>
                                      </p:cBhvr>
                                    </p:animEffect>
                                    <p:set>
                                      <p:cBhvr>
                                        <p:cTn id="124" dur="1" fill="hold">
                                          <p:stCondLst>
                                            <p:cond delay="999"/>
                                          </p:stCondLst>
                                        </p:cTn>
                                        <p:tgtEl>
                                          <p:spTgt spid="16"/>
                                        </p:tgtEl>
                                        <p:attrNameLst>
                                          <p:attrName>style.visibility</p:attrName>
                                        </p:attrNameLst>
                                      </p:cBhvr>
                                      <p:to>
                                        <p:strVal val="hidden"/>
                                      </p:to>
                                    </p:set>
                                  </p:childTnLst>
                                </p:cTn>
                              </p:par>
                              <p:par>
                                <p:cTn id="125" presetID="55" presetClass="exit" presetSubtype="0" fill="hold" grpId="1" nodeType="withEffect">
                                  <p:stCondLst>
                                    <p:cond delay="0"/>
                                  </p:stCondLst>
                                  <p:childTnLst>
                                    <p:anim calcmode="lin" valueType="num">
                                      <p:cBhvr>
                                        <p:cTn id="126" dur="1000"/>
                                        <p:tgtEl>
                                          <p:spTgt spid="24"/>
                                        </p:tgtEl>
                                        <p:attrNameLst>
                                          <p:attrName>ppt_w</p:attrName>
                                        </p:attrNameLst>
                                      </p:cBhvr>
                                      <p:tavLst>
                                        <p:tav tm="0">
                                          <p:val>
                                            <p:strVal val="ppt_w"/>
                                          </p:val>
                                        </p:tav>
                                        <p:tav tm="100000">
                                          <p:val>
                                            <p:strVal val="ppt_w*0.70"/>
                                          </p:val>
                                        </p:tav>
                                      </p:tavLst>
                                    </p:anim>
                                    <p:anim calcmode="lin" valueType="num">
                                      <p:cBhvr>
                                        <p:cTn id="127" dur="1000"/>
                                        <p:tgtEl>
                                          <p:spTgt spid="24"/>
                                        </p:tgtEl>
                                        <p:attrNameLst>
                                          <p:attrName>ppt_h</p:attrName>
                                        </p:attrNameLst>
                                      </p:cBhvr>
                                      <p:tavLst>
                                        <p:tav tm="0">
                                          <p:val>
                                            <p:strVal val="ppt_h"/>
                                          </p:val>
                                        </p:tav>
                                        <p:tav tm="100000">
                                          <p:val>
                                            <p:strVal val="ppt_h"/>
                                          </p:val>
                                        </p:tav>
                                      </p:tavLst>
                                    </p:anim>
                                    <p:animEffect transition="out" filter="fade">
                                      <p:cBhvr>
                                        <p:cTn id="128" dur="1000"/>
                                        <p:tgtEl>
                                          <p:spTgt spid="24"/>
                                        </p:tgtEl>
                                      </p:cBhvr>
                                    </p:animEffect>
                                    <p:set>
                                      <p:cBhvr>
                                        <p:cTn id="129" dur="1" fill="hold">
                                          <p:stCondLst>
                                            <p:cond delay="999"/>
                                          </p:stCondLst>
                                        </p:cTn>
                                        <p:tgtEl>
                                          <p:spTgt spid="24"/>
                                        </p:tgtEl>
                                        <p:attrNameLst>
                                          <p:attrName>style.visibility</p:attrName>
                                        </p:attrNameLst>
                                      </p:cBhvr>
                                      <p:to>
                                        <p:strVal val="hidden"/>
                                      </p:to>
                                    </p:set>
                                  </p:childTnLst>
                                </p:cTn>
                              </p:par>
                              <p:par>
                                <p:cTn id="130" presetID="55" presetClass="exit" presetSubtype="0" fill="hold" grpId="1" nodeType="withEffect">
                                  <p:stCondLst>
                                    <p:cond delay="0"/>
                                  </p:stCondLst>
                                  <p:childTnLst>
                                    <p:anim calcmode="lin" valueType="num">
                                      <p:cBhvr>
                                        <p:cTn id="131" dur="1000"/>
                                        <p:tgtEl>
                                          <p:spTgt spid="17"/>
                                        </p:tgtEl>
                                        <p:attrNameLst>
                                          <p:attrName>ppt_w</p:attrName>
                                        </p:attrNameLst>
                                      </p:cBhvr>
                                      <p:tavLst>
                                        <p:tav tm="0">
                                          <p:val>
                                            <p:strVal val="ppt_w"/>
                                          </p:val>
                                        </p:tav>
                                        <p:tav tm="100000">
                                          <p:val>
                                            <p:strVal val="ppt_w*0.70"/>
                                          </p:val>
                                        </p:tav>
                                      </p:tavLst>
                                    </p:anim>
                                    <p:anim calcmode="lin" valueType="num">
                                      <p:cBhvr>
                                        <p:cTn id="132" dur="1000"/>
                                        <p:tgtEl>
                                          <p:spTgt spid="17"/>
                                        </p:tgtEl>
                                        <p:attrNameLst>
                                          <p:attrName>ppt_h</p:attrName>
                                        </p:attrNameLst>
                                      </p:cBhvr>
                                      <p:tavLst>
                                        <p:tav tm="0">
                                          <p:val>
                                            <p:strVal val="ppt_h"/>
                                          </p:val>
                                        </p:tav>
                                        <p:tav tm="100000">
                                          <p:val>
                                            <p:strVal val="ppt_h"/>
                                          </p:val>
                                        </p:tav>
                                      </p:tavLst>
                                    </p:anim>
                                    <p:animEffect transition="out" filter="fade">
                                      <p:cBhvr>
                                        <p:cTn id="133" dur="1000"/>
                                        <p:tgtEl>
                                          <p:spTgt spid="17"/>
                                        </p:tgtEl>
                                      </p:cBhvr>
                                    </p:animEffect>
                                    <p:set>
                                      <p:cBhvr>
                                        <p:cTn id="134" dur="1" fill="hold">
                                          <p:stCondLst>
                                            <p:cond delay="999"/>
                                          </p:stCondLst>
                                        </p:cTn>
                                        <p:tgtEl>
                                          <p:spTgt spid="1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6" presetClass="entr" presetSubtype="37" fill="hold" nodeType="clickEffect">
                                  <p:stCondLst>
                                    <p:cond delay="0"/>
                                  </p:stCondLst>
                                  <p:childTnLst>
                                    <p:set>
                                      <p:cBhvr>
                                        <p:cTn id="138" dur="1" fill="hold">
                                          <p:stCondLst>
                                            <p:cond delay="0"/>
                                          </p:stCondLst>
                                        </p:cTn>
                                        <p:tgtEl>
                                          <p:spTgt spid="1030"/>
                                        </p:tgtEl>
                                        <p:attrNameLst>
                                          <p:attrName>style.visibility</p:attrName>
                                        </p:attrNameLst>
                                      </p:cBhvr>
                                      <p:to>
                                        <p:strVal val="visible"/>
                                      </p:to>
                                    </p:set>
                                    <p:animEffect transition="in" filter="barn(outVertical)">
                                      <p:cBhvr>
                                        <p:cTn id="139" dur="2000"/>
                                        <p:tgtEl>
                                          <p:spTgt spid="1030"/>
                                        </p:tgtEl>
                                      </p:cBhvr>
                                    </p:animEffect>
                                  </p:childTnLst>
                                </p:cTn>
                              </p:par>
                            </p:childTnLst>
                          </p:cTn>
                        </p:par>
                      </p:childTnLst>
                    </p:cTn>
                  </p:par>
                  <p:par>
                    <p:cTn id="140" fill="hold">
                      <p:stCondLst>
                        <p:cond delay="indefinite"/>
                      </p:stCondLst>
                      <p:childTnLst>
                        <p:par>
                          <p:cTn id="141" fill="hold">
                            <p:stCondLst>
                              <p:cond delay="0"/>
                            </p:stCondLst>
                            <p:childTnLst>
                              <p:par>
                                <p:cTn id="142" presetID="17" presetClass="entr" presetSubtype="10" fill="hold" grpId="0" nodeType="click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1000" fill="hold"/>
                                        <p:tgtEl>
                                          <p:spTgt spid="18"/>
                                        </p:tgtEl>
                                        <p:attrNameLst>
                                          <p:attrName>ppt_w</p:attrName>
                                        </p:attrNameLst>
                                      </p:cBhvr>
                                      <p:tavLst>
                                        <p:tav tm="0">
                                          <p:val>
                                            <p:fltVal val="0"/>
                                          </p:val>
                                        </p:tav>
                                        <p:tav tm="100000">
                                          <p:val>
                                            <p:strVal val="#ppt_w"/>
                                          </p:val>
                                        </p:tav>
                                      </p:tavLst>
                                    </p:anim>
                                    <p:anim calcmode="lin" valueType="num">
                                      <p:cBhvr>
                                        <p:cTn id="145"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7" presetClass="entr" presetSubtype="10" fill="hold" grpId="0" nodeType="clickEffect">
                                  <p:stCondLst>
                                    <p:cond delay="0"/>
                                  </p:stCondLst>
                                  <p:childTnLst>
                                    <p:set>
                                      <p:cBhvr>
                                        <p:cTn id="149" dur="1" fill="hold">
                                          <p:stCondLst>
                                            <p:cond delay="0"/>
                                          </p:stCondLst>
                                        </p:cTn>
                                        <p:tgtEl>
                                          <p:spTgt spid="25"/>
                                        </p:tgtEl>
                                        <p:attrNameLst>
                                          <p:attrName>style.visibility</p:attrName>
                                        </p:attrNameLst>
                                      </p:cBhvr>
                                      <p:to>
                                        <p:strVal val="visible"/>
                                      </p:to>
                                    </p:set>
                                    <p:anim calcmode="lin" valueType="num">
                                      <p:cBhvr>
                                        <p:cTn id="150" dur="500" fill="hold"/>
                                        <p:tgtEl>
                                          <p:spTgt spid="25"/>
                                        </p:tgtEl>
                                        <p:attrNameLst>
                                          <p:attrName>ppt_w</p:attrName>
                                        </p:attrNameLst>
                                      </p:cBhvr>
                                      <p:tavLst>
                                        <p:tav tm="0">
                                          <p:val>
                                            <p:fltVal val="0"/>
                                          </p:val>
                                        </p:tav>
                                        <p:tav tm="100000">
                                          <p:val>
                                            <p:strVal val="#ppt_w"/>
                                          </p:val>
                                        </p:tav>
                                      </p:tavLst>
                                    </p:anim>
                                    <p:anim calcmode="lin" valueType="num">
                                      <p:cBhvr>
                                        <p:cTn id="151"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51" presetClass="entr" presetSubtype="0" fill="hold" grpId="0" nodeType="click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770" decel="100000"/>
                                        <p:tgtEl>
                                          <p:spTgt spid="19"/>
                                        </p:tgtEl>
                                      </p:cBhvr>
                                    </p:animEffect>
                                    <p:animScale>
                                      <p:cBhvr>
                                        <p:cTn id="157" dur="770" decel="100000"/>
                                        <p:tgtEl>
                                          <p:spTgt spid="19"/>
                                        </p:tgtEl>
                                      </p:cBhvr>
                                      <p:from x="10000" y="10000"/>
                                      <p:to x="200000" y="450000"/>
                                    </p:animScale>
                                    <p:animScale>
                                      <p:cBhvr>
                                        <p:cTn id="158" dur="1230" accel="100000" fill="hold">
                                          <p:stCondLst>
                                            <p:cond delay="770"/>
                                          </p:stCondLst>
                                        </p:cTn>
                                        <p:tgtEl>
                                          <p:spTgt spid="19"/>
                                        </p:tgtEl>
                                      </p:cBhvr>
                                      <p:from x="200000" y="450000"/>
                                      <p:to x="100000" y="100000"/>
                                    </p:animScale>
                                    <p:set>
                                      <p:cBhvr>
                                        <p:cTn id="159" dur="770" fill="hold"/>
                                        <p:tgtEl>
                                          <p:spTgt spid="19"/>
                                        </p:tgtEl>
                                        <p:attrNameLst>
                                          <p:attrName>ppt_x</p:attrName>
                                        </p:attrNameLst>
                                      </p:cBhvr>
                                      <p:to>
                                        <p:strVal val="(0.5)"/>
                                      </p:to>
                                    </p:set>
                                    <p:anim from="(0.5)" to="(#ppt_x)" calcmode="lin" valueType="num">
                                      <p:cBhvr>
                                        <p:cTn id="160" dur="1230" accel="100000" fill="hold">
                                          <p:stCondLst>
                                            <p:cond delay="770"/>
                                          </p:stCondLst>
                                        </p:cTn>
                                        <p:tgtEl>
                                          <p:spTgt spid="19"/>
                                        </p:tgtEl>
                                        <p:attrNameLst>
                                          <p:attrName>ppt_x</p:attrName>
                                        </p:attrNameLst>
                                      </p:cBhvr>
                                    </p:anim>
                                    <p:set>
                                      <p:cBhvr>
                                        <p:cTn id="161" dur="770" fill="hold"/>
                                        <p:tgtEl>
                                          <p:spTgt spid="19"/>
                                        </p:tgtEl>
                                        <p:attrNameLst>
                                          <p:attrName>ppt_y</p:attrName>
                                        </p:attrNameLst>
                                      </p:cBhvr>
                                      <p:to>
                                        <p:strVal val="(#ppt_y+0.4)"/>
                                      </p:to>
                                    </p:set>
                                    <p:anim from="(#ppt_y+0.4)" to="(#ppt_y)" calcmode="lin" valueType="num">
                                      <p:cBhvr>
                                        <p:cTn id="162" dur="1230" accel="100000" fill="hold">
                                          <p:stCondLst>
                                            <p:cond delay="770"/>
                                          </p:stCondLst>
                                        </p:cTn>
                                        <p:tgtEl>
                                          <p:spTgt spid="19"/>
                                        </p:tgtEl>
                                        <p:attrNameLst>
                                          <p:attrName>ppt_y</p:attrName>
                                        </p:attrNameLst>
                                      </p:cBhvr>
                                    </p:anim>
                                  </p:childTnLst>
                                </p:cTn>
                              </p:par>
                            </p:childTnLst>
                          </p:cTn>
                        </p:par>
                      </p:childTnLst>
                    </p:cTn>
                  </p:par>
                  <p:par>
                    <p:cTn id="163" fill="hold">
                      <p:stCondLst>
                        <p:cond delay="indefinite"/>
                      </p:stCondLst>
                      <p:childTnLst>
                        <p:par>
                          <p:cTn id="164" fill="hold">
                            <p:stCondLst>
                              <p:cond delay="0"/>
                            </p:stCondLst>
                            <p:childTnLst>
                              <p:par>
                                <p:cTn id="165" presetID="55" presetClass="exit" presetSubtype="0" fill="hold" grpId="1" nodeType="clickEffect">
                                  <p:stCondLst>
                                    <p:cond delay="0"/>
                                  </p:stCondLst>
                                  <p:childTnLst>
                                    <p:anim calcmode="lin" valueType="num">
                                      <p:cBhvr>
                                        <p:cTn id="166" dur="1000"/>
                                        <p:tgtEl>
                                          <p:spTgt spid="18"/>
                                        </p:tgtEl>
                                        <p:attrNameLst>
                                          <p:attrName>ppt_w</p:attrName>
                                        </p:attrNameLst>
                                      </p:cBhvr>
                                      <p:tavLst>
                                        <p:tav tm="0">
                                          <p:val>
                                            <p:strVal val="ppt_w"/>
                                          </p:val>
                                        </p:tav>
                                        <p:tav tm="100000">
                                          <p:val>
                                            <p:strVal val="ppt_w*0.70"/>
                                          </p:val>
                                        </p:tav>
                                      </p:tavLst>
                                    </p:anim>
                                    <p:anim calcmode="lin" valueType="num">
                                      <p:cBhvr>
                                        <p:cTn id="167" dur="1000"/>
                                        <p:tgtEl>
                                          <p:spTgt spid="18"/>
                                        </p:tgtEl>
                                        <p:attrNameLst>
                                          <p:attrName>ppt_h</p:attrName>
                                        </p:attrNameLst>
                                      </p:cBhvr>
                                      <p:tavLst>
                                        <p:tav tm="0">
                                          <p:val>
                                            <p:strVal val="ppt_h"/>
                                          </p:val>
                                        </p:tav>
                                        <p:tav tm="100000">
                                          <p:val>
                                            <p:strVal val="ppt_h"/>
                                          </p:val>
                                        </p:tav>
                                      </p:tavLst>
                                    </p:anim>
                                    <p:animEffect transition="out" filter="fade">
                                      <p:cBhvr>
                                        <p:cTn id="168" dur="1000"/>
                                        <p:tgtEl>
                                          <p:spTgt spid="18"/>
                                        </p:tgtEl>
                                      </p:cBhvr>
                                    </p:animEffect>
                                    <p:set>
                                      <p:cBhvr>
                                        <p:cTn id="169" dur="1" fill="hold">
                                          <p:stCondLst>
                                            <p:cond delay="999"/>
                                          </p:stCondLst>
                                        </p:cTn>
                                        <p:tgtEl>
                                          <p:spTgt spid="18"/>
                                        </p:tgtEl>
                                        <p:attrNameLst>
                                          <p:attrName>style.visibility</p:attrName>
                                        </p:attrNameLst>
                                      </p:cBhvr>
                                      <p:to>
                                        <p:strVal val="hidden"/>
                                      </p:to>
                                    </p:set>
                                  </p:childTnLst>
                                </p:cTn>
                              </p:par>
                              <p:par>
                                <p:cTn id="170" presetID="55" presetClass="exit" presetSubtype="0" fill="hold" grpId="1" nodeType="withEffect">
                                  <p:stCondLst>
                                    <p:cond delay="0"/>
                                  </p:stCondLst>
                                  <p:childTnLst>
                                    <p:anim calcmode="lin" valueType="num">
                                      <p:cBhvr>
                                        <p:cTn id="171" dur="1000"/>
                                        <p:tgtEl>
                                          <p:spTgt spid="25"/>
                                        </p:tgtEl>
                                        <p:attrNameLst>
                                          <p:attrName>ppt_w</p:attrName>
                                        </p:attrNameLst>
                                      </p:cBhvr>
                                      <p:tavLst>
                                        <p:tav tm="0">
                                          <p:val>
                                            <p:strVal val="ppt_w"/>
                                          </p:val>
                                        </p:tav>
                                        <p:tav tm="100000">
                                          <p:val>
                                            <p:strVal val="ppt_w*0.70"/>
                                          </p:val>
                                        </p:tav>
                                      </p:tavLst>
                                    </p:anim>
                                    <p:anim calcmode="lin" valueType="num">
                                      <p:cBhvr>
                                        <p:cTn id="172" dur="1000"/>
                                        <p:tgtEl>
                                          <p:spTgt spid="25"/>
                                        </p:tgtEl>
                                        <p:attrNameLst>
                                          <p:attrName>ppt_h</p:attrName>
                                        </p:attrNameLst>
                                      </p:cBhvr>
                                      <p:tavLst>
                                        <p:tav tm="0">
                                          <p:val>
                                            <p:strVal val="ppt_h"/>
                                          </p:val>
                                        </p:tav>
                                        <p:tav tm="100000">
                                          <p:val>
                                            <p:strVal val="ppt_h"/>
                                          </p:val>
                                        </p:tav>
                                      </p:tavLst>
                                    </p:anim>
                                    <p:animEffect transition="out" filter="fade">
                                      <p:cBhvr>
                                        <p:cTn id="173" dur="1000"/>
                                        <p:tgtEl>
                                          <p:spTgt spid="25"/>
                                        </p:tgtEl>
                                      </p:cBhvr>
                                    </p:animEffect>
                                    <p:set>
                                      <p:cBhvr>
                                        <p:cTn id="174" dur="1" fill="hold">
                                          <p:stCondLst>
                                            <p:cond delay="999"/>
                                          </p:stCondLst>
                                        </p:cTn>
                                        <p:tgtEl>
                                          <p:spTgt spid="25"/>
                                        </p:tgtEl>
                                        <p:attrNameLst>
                                          <p:attrName>style.visibility</p:attrName>
                                        </p:attrNameLst>
                                      </p:cBhvr>
                                      <p:to>
                                        <p:strVal val="hidden"/>
                                      </p:to>
                                    </p:set>
                                  </p:childTnLst>
                                </p:cTn>
                              </p:par>
                              <p:par>
                                <p:cTn id="175" presetID="55" presetClass="exit" presetSubtype="0" fill="hold" grpId="1" nodeType="withEffect">
                                  <p:stCondLst>
                                    <p:cond delay="0"/>
                                  </p:stCondLst>
                                  <p:childTnLst>
                                    <p:anim calcmode="lin" valueType="num">
                                      <p:cBhvr>
                                        <p:cTn id="176" dur="1000"/>
                                        <p:tgtEl>
                                          <p:spTgt spid="19"/>
                                        </p:tgtEl>
                                        <p:attrNameLst>
                                          <p:attrName>ppt_w</p:attrName>
                                        </p:attrNameLst>
                                      </p:cBhvr>
                                      <p:tavLst>
                                        <p:tav tm="0">
                                          <p:val>
                                            <p:strVal val="ppt_w"/>
                                          </p:val>
                                        </p:tav>
                                        <p:tav tm="100000">
                                          <p:val>
                                            <p:strVal val="ppt_w*0.70"/>
                                          </p:val>
                                        </p:tav>
                                      </p:tavLst>
                                    </p:anim>
                                    <p:anim calcmode="lin" valueType="num">
                                      <p:cBhvr>
                                        <p:cTn id="177" dur="1000"/>
                                        <p:tgtEl>
                                          <p:spTgt spid="19"/>
                                        </p:tgtEl>
                                        <p:attrNameLst>
                                          <p:attrName>ppt_h</p:attrName>
                                        </p:attrNameLst>
                                      </p:cBhvr>
                                      <p:tavLst>
                                        <p:tav tm="0">
                                          <p:val>
                                            <p:strVal val="ppt_h"/>
                                          </p:val>
                                        </p:tav>
                                        <p:tav tm="100000">
                                          <p:val>
                                            <p:strVal val="ppt_h"/>
                                          </p:val>
                                        </p:tav>
                                      </p:tavLst>
                                    </p:anim>
                                    <p:animEffect transition="out" filter="fade">
                                      <p:cBhvr>
                                        <p:cTn id="178" dur="1000"/>
                                        <p:tgtEl>
                                          <p:spTgt spid="19"/>
                                        </p:tgtEl>
                                      </p:cBhvr>
                                    </p:animEffect>
                                    <p:set>
                                      <p:cBhvr>
                                        <p:cTn id="179" dur="1" fill="hold">
                                          <p:stCondLst>
                                            <p:cond delay="999"/>
                                          </p:stCondLst>
                                        </p:cTn>
                                        <p:tgtEl>
                                          <p:spTgt spid="19"/>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6" presetClass="entr" presetSubtype="37" fill="hold" nodeType="clickEffect">
                                  <p:stCondLst>
                                    <p:cond delay="0"/>
                                  </p:stCondLst>
                                  <p:childTnLst>
                                    <p:set>
                                      <p:cBhvr>
                                        <p:cTn id="183" dur="1" fill="hold">
                                          <p:stCondLst>
                                            <p:cond delay="0"/>
                                          </p:stCondLst>
                                        </p:cTn>
                                        <p:tgtEl>
                                          <p:spTgt spid="1031"/>
                                        </p:tgtEl>
                                        <p:attrNameLst>
                                          <p:attrName>style.visibility</p:attrName>
                                        </p:attrNameLst>
                                      </p:cBhvr>
                                      <p:to>
                                        <p:strVal val="visible"/>
                                      </p:to>
                                    </p:set>
                                    <p:animEffect transition="in" filter="barn(outVertical)">
                                      <p:cBhvr>
                                        <p:cTn id="184" dur="1000"/>
                                        <p:tgtEl>
                                          <p:spTgt spid="1031"/>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20"/>
                                        </p:tgtEl>
                                        <p:attrNameLst>
                                          <p:attrName>style.visibility</p:attrName>
                                        </p:attrNameLst>
                                      </p:cBhvr>
                                      <p:to>
                                        <p:strVal val="visible"/>
                                      </p:to>
                                    </p:set>
                                    <p:anim calcmode="lin" valueType="num">
                                      <p:cBhvr>
                                        <p:cTn id="189" dur="1000" fill="hold"/>
                                        <p:tgtEl>
                                          <p:spTgt spid="20"/>
                                        </p:tgtEl>
                                        <p:attrNameLst>
                                          <p:attrName>ppt_w</p:attrName>
                                        </p:attrNameLst>
                                      </p:cBhvr>
                                      <p:tavLst>
                                        <p:tav tm="0">
                                          <p:val>
                                            <p:fltVal val="0"/>
                                          </p:val>
                                        </p:tav>
                                        <p:tav tm="100000">
                                          <p:val>
                                            <p:strVal val="#ppt_w"/>
                                          </p:val>
                                        </p:tav>
                                      </p:tavLst>
                                    </p:anim>
                                    <p:anim calcmode="lin" valueType="num">
                                      <p:cBhvr>
                                        <p:cTn id="190"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53" presetClass="entr" presetSubtype="0" fill="hold" nodeType="clickEffect">
                                  <p:stCondLst>
                                    <p:cond delay="0"/>
                                  </p:stCondLst>
                                  <p:childTnLst>
                                    <p:set>
                                      <p:cBhvr>
                                        <p:cTn id="194" dur="1" fill="hold">
                                          <p:stCondLst>
                                            <p:cond delay="0"/>
                                          </p:stCondLst>
                                        </p:cTn>
                                        <p:tgtEl>
                                          <p:spTgt spid="22">
                                            <p:txEl>
                                              <p:pRg st="0" end="0"/>
                                            </p:txEl>
                                          </p:spTgt>
                                        </p:tgtEl>
                                        <p:attrNameLst>
                                          <p:attrName>style.visibility</p:attrName>
                                        </p:attrNameLst>
                                      </p:cBhvr>
                                      <p:to>
                                        <p:strVal val="visible"/>
                                      </p:to>
                                    </p:set>
                                    <p:anim calcmode="lin" valueType="num">
                                      <p:cBhvr>
                                        <p:cTn id="19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96"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97" dur="500"/>
                                        <p:tgtEl>
                                          <p:spTgt spid="22">
                                            <p:txEl>
                                              <p:pRg st="0" end="0"/>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51" presetClass="entr" presetSubtype="0" fill="hold" grpId="0" nodeType="clickEffect">
                                  <p:stCondLst>
                                    <p:cond delay="0"/>
                                  </p:stCondLst>
                                  <p:childTnLst>
                                    <p:set>
                                      <p:cBhvr>
                                        <p:cTn id="201" dur="1" fill="hold">
                                          <p:stCondLst>
                                            <p:cond delay="0"/>
                                          </p:stCondLst>
                                        </p:cTn>
                                        <p:tgtEl>
                                          <p:spTgt spid="23"/>
                                        </p:tgtEl>
                                        <p:attrNameLst>
                                          <p:attrName>style.visibility</p:attrName>
                                        </p:attrNameLst>
                                      </p:cBhvr>
                                      <p:to>
                                        <p:strVal val="visible"/>
                                      </p:to>
                                    </p:set>
                                    <p:animEffect transition="in" filter="fade">
                                      <p:cBhvr>
                                        <p:cTn id="202" dur="770" decel="100000"/>
                                        <p:tgtEl>
                                          <p:spTgt spid="23"/>
                                        </p:tgtEl>
                                      </p:cBhvr>
                                    </p:animEffect>
                                    <p:animScale>
                                      <p:cBhvr>
                                        <p:cTn id="203" dur="770" decel="100000"/>
                                        <p:tgtEl>
                                          <p:spTgt spid="23"/>
                                        </p:tgtEl>
                                      </p:cBhvr>
                                      <p:from x="10000" y="10000"/>
                                      <p:to x="200000" y="450000"/>
                                    </p:animScale>
                                    <p:animScale>
                                      <p:cBhvr>
                                        <p:cTn id="204" dur="1230" accel="100000" fill="hold">
                                          <p:stCondLst>
                                            <p:cond delay="770"/>
                                          </p:stCondLst>
                                        </p:cTn>
                                        <p:tgtEl>
                                          <p:spTgt spid="23"/>
                                        </p:tgtEl>
                                      </p:cBhvr>
                                      <p:from x="200000" y="450000"/>
                                      <p:to x="100000" y="100000"/>
                                    </p:animScale>
                                    <p:set>
                                      <p:cBhvr>
                                        <p:cTn id="205" dur="770" fill="hold"/>
                                        <p:tgtEl>
                                          <p:spTgt spid="23"/>
                                        </p:tgtEl>
                                        <p:attrNameLst>
                                          <p:attrName>ppt_x</p:attrName>
                                        </p:attrNameLst>
                                      </p:cBhvr>
                                      <p:to>
                                        <p:strVal val="(0.5)"/>
                                      </p:to>
                                    </p:set>
                                    <p:anim from="(0.5)" to="(#ppt_x)" calcmode="lin" valueType="num">
                                      <p:cBhvr>
                                        <p:cTn id="206" dur="1230" accel="100000" fill="hold">
                                          <p:stCondLst>
                                            <p:cond delay="770"/>
                                          </p:stCondLst>
                                        </p:cTn>
                                        <p:tgtEl>
                                          <p:spTgt spid="23"/>
                                        </p:tgtEl>
                                        <p:attrNameLst>
                                          <p:attrName>ppt_x</p:attrName>
                                        </p:attrNameLst>
                                      </p:cBhvr>
                                    </p:anim>
                                    <p:set>
                                      <p:cBhvr>
                                        <p:cTn id="207" dur="770" fill="hold"/>
                                        <p:tgtEl>
                                          <p:spTgt spid="23"/>
                                        </p:tgtEl>
                                        <p:attrNameLst>
                                          <p:attrName>ppt_y</p:attrName>
                                        </p:attrNameLst>
                                      </p:cBhvr>
                                      <p:to>
                                        <p:strVal val="(#ppt_y+0.4)"/>
                                      </p:to>
                                    </p:set>
                                    <p:anim from="(#ppt_y+0.4)" to="(#ppt_y)" calcmode="lin" valueType="num">
                                      <p:cBhvr>
                                        <p:cTn id="208"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6" grpId="1" animBg="1"/>
      <p:bldP spid="13" grpId="0" animBg="1"/>
      <p:bldP spid="13" grpId="1" animBg="1"/>
      <p:bldP spid="14" grpId="0" animBg="1"/>
      <p:bldP spid="14" grpId="1" animBg="1"/>
      <p:bldP spid="4" grpId="0"/>
      <p:bldP spid="27" grpId="0" animBg="1"/>
      <p:bldP spid="27" grpId="1" animBg="1"/>
      <p:bldP spid="24" grpId="0" animBg="1"/>
      <p:bldP spid="24" grpId="1" animBg="1"/>
      <p:bldP spid="15" grpId="0" animBg="1"/>
      <p:bldP spid="15" grpId="1" animBg="1"/>
      <p:bldP spid="17" grpId="0" animBg="1"/>
      <p:bldP spid="17" grpId="1" animBg="1"/>
      <p:bldP spid="19" grpId="0" animBg="1"/>
      <p:bldP spid="19" grpId="1" animBg="1"/>
      <p:bldP spid="23" grpId="0" animBg="1"/>
      <p:bldP spid="25" grpId="0" animBg="1"/>
      <p:bldP spid="25" grpId="1" animBg="1"/>
      <p:bldP spid="26" grpId="0" animBg="1"/>
      <p:bldP spid="26" grpId="1" animBg="1"/>
      <p:bldP spid="29" grpId="0" build="allAtOnce"/>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04000" y="699645"/>
            <a:ext cx="8215370" cy="954107"/>
          </a:xfrm>
          <a:prstGeom prst="rect">
            <a:avLst/>
          </a:prstGeom>
          <a:solidFill>
            <a:srgbClr val="000000"/>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u="sng" dirty="0" smtClean="0">
                <a:solidFill>
                  <a:schemeClr val="bg1"/>
                </a:solidFill>
                <a:latin typeface="Tw Cen MT" pitchFamily="34" charset="0"/>
              </a:rPr>
              <a:t>Révolution industrielle :</a:t>
            </a:r>
            <a:r>
              <a:rPr lang="fr-FR" sz="1400" b="1" dirty="0" smtClean="0">
                <a:solidFill>
                  <a:schemeClr val="bg1"/>
                </a:solidFill>
                <a:latin typeface="Tw Cen MT" pitchFamily="34" charset="0"/>
              </a:rPr>
              <a:t> phase d'intense transformation de l'industrie, caractérisée par l'utilisation de nouvelles techniques, le développement de nouvelles branches d'activité et une forte croissance de l'activité.</a:t>
            </a:r>
          </a:p>
          <a:p>
            <a:pPr algn="just"/>
            <a:r>
              <a:rPr lang="fr-FR" sz="1400" b="1" u="sng" dirty="0" smtClean="0">
                <a:solidFill>
                  <a:schemeClr val="bg1"/>
                </a:solidFill>
                <a:latin typeface="Tw Cen MT" pitchFamily="34" charset="0"/>
              </a:rPr>
              <a:t>Croissance économique </a:t>
            </a:r>
            <a:r>
              <a:rPr lang="fr-FR" sz="1400" b="1" dirty="0" smtClean="0">
                <a:solidFill>
                  <a:schemeClr val="bg1"/>
                </a:solidFill>
                <a:latin typeface="Tw Cen MT" pitchFamily="34" charset="0"/>
              </a:rPr>
              <a:t>: augmentation durable et irréversible de la production. Elle s'accompagne de transformations dans l'organisation de l'économie.</a:t>
            </a:r>
          </a:p>
        </p:txBody>
      </p:sp>
      <p:sp>
        <p:nvSpPr>
          <p:cNvPr id="8" name="ZoneTexte 7"/>
          <p:cNvSpPr txBox="1"/>
          <p:nvPr/>
        </p:nvSpPr>
        <p:spPr>
          <a:xfrm>
            <a:off x="504000" y="1868066"/>
            <a:ext cx="8215370" cy="954107"/>
          </a:xfrm>
          <a:prstGeom prst="rect">
            <a:avLst/>
          </a:prstGeom>
          <a:solidFill>
            <a:srgbClr val="FFFFFF"/>
          </a:solidFill>
          <a:ln w="12700">
            <a:solidFill>
              <a:srgbClr val="CC9900"/>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tx1">
                    <a:lumMod val="50000"/>
                  </a:schemeClr>
                </a:solidFill>
                <a:latin typeface="Tw Cen MT" pitchFamily="34" charset="0"/>
              </a:rPr>
              <a:t>1. La révolution industrielle a entrainé une </a:t>
            </a:r>
            <a:r>
              <a:rPr lang="fr-FR" sz="1400" b="1" u="sng" dirty="0" smtClean="0">
                <a:solidFill>
                  <a:schemeClr val="tx1">
                    <a:lumMod val="50000"/>
                  </a:schemeClr>
                </a:solidFill>
                <a:latin typeface="Tw Cen MT" pitchFamily="34" charset="0"/>
              </a:rPr>
              <a:t>croissance sans précédent</a:t>
            </a:r>
            <a:r>
              <a:rPr lang="fr-FR" sz="1400" b="1" dirty="0" smtClean="0">
                <a:solidFill>
                  <a:schemeClr val="tx1">
                    <a:lumMod val="50000"/>
                  </a:schemeClr>
                </a:solidFill>
                <a:latin typeface="Tw Cen MT" pitchFamily="34" charset="0"/>
              </a:rPr>
              <a:t>. Elle s’accompagne de </a:t>
            </a:r>
            <a:r>
              <a:rPr lang="fr-FR" sz="1400" b="1" u="sng" dirty="0" smtClean="0">
                <a:solidFill>
                  <a:schemeClr val="tx1">
                    <a:lumMod val="50000"/>
                  </a:schemeClr>
                </a:solidFill>
                <a:latin typeface="Tw Cen MT" pitchFamily="34" charset="0"/>
              </a:rPr>
              <a:t>progrès dans l’agriculture</a:t>
            </a:r>
            <a:r>
              <a:rPr lang="fr-FR" sz="1400" b="1" dirty="0" smtClean="0">
                <a:solidFill>
                  <a:schemeClr val="tx1">
                    <a:lumMod val="50000"/>
                  </a:schemeClr>
                </a:solidFill>
                <a:latin typeface="Tw Cen MT" pitchFamily="34" charset="0"/>
              </a:rPr>
              <a:t> : les européens se nourrissent mieux et les organismes sont donc plus résistants. Dans les </a:t>
            </a:r>
            <a:r>
              <a:rPr lang="fr-FR" sz="1400" b="1" u="sng" dirty="0" smtClean="0">
                <a:solidFill>
                  <a:schemeClr val="tx1">
                    <a:lumMod val="50000"/>
                  </a:schemeClr>
                </a:solidFill>
                <a:latin typeface="Tw Cen MT" pitchFamily="34" charset="0"/>
              </a:rPr>
              <a:t>villes</a:t>
            </a:r>
            <a:r>
              <a:rPr lang="fr-FR" sz="1400" b="1" dirty="0" smtClean="0">
                <a:solidFill>
                  <a:schemeClr val="tx1">
                    <a:lumMod val="50000"/>
                  </a:schemeClr>
                </a:solidFill>
                <a:latin typeface="Tw Cen MT" pitchFamily="34" charset="0"/>
              </a:rPr>
              <a:t>, les </a:t>
            </a:r>
            <a:r>
              <a:rPr lang="fr-FR" sz="1400" b="1" u="sng" dirty="0" smtClean="0">
                <a:solidFill>
                  <a:schemeClr val="tx1">
                    <a:lumMod val="50000"/>
                  </a:schemeClr>
                </a:solidFill>
                <a:latin typeface="Tw Cen MT" pitchFamily="34" charset="0"/>
              </a:rPr>
              <a:t>améliorations sanitaires </a:t>
            </a:r>
            <a:r>
              <a:rPr lang="fr-FR" sz="1400" b="1" dirty="0" smtClean="0">
                <a:solidFill>
                  <a:schemeClr val="tx1">
                    <a:lumMod val="50000"/>
                  </a:schemeClr>
                </a:solidFill>
                <a:latin typeface="Tw Cen MT" pitchFamily="34" charset="0"/>
              </a:rPr>
              <a:t>(installation d’égouts et distribution d’eau potable) permettent lentement de réduire la mortalité.</a:t>
            </a:r>
            <a:endParaRPr lang="fr-FR" sz="1400" b="1" dirty="0">
              <a:solidFill>
                <a:schemeClr val="tx1">
                  <a:lumMod val="50000"/>
                </a:schemeClr>
              </a:solidFill>
              <a:latin typeface="Tw Cen MT" pitchFamily="34" charset="0"/>
            </a:endParaRPr>
          </a:p>
        </p:txBody>
      </p:sp>
      <p:sp>
        <p:nvSpPr>
          <p:cNvPr id="2050" name="Text Box 2"/>
          <p:cNvSpPr txBox="1">
            <a:spLocks noChangeArrowheads="1"/>
          </p:cNvSpPr>
          <p:nvPr/>
        </p:nvSpPr>
        <p:spPr bwMode="auto">
          <a:xfrm>
            <a:off x="464315" y="2996952"/>
            <a:ext cx="8215370" cy="33120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R="0" lvl="0" indent="0" algn="ctr" defTabSz="914400" rtl="0" eaLnBrk="1" fontAlgn="base" latinLnBrk="0" hangingPunct="1">
              <a:lnSpc>
                <a:spcPct val="100000"/>
              </a:lnSpc>
              <a:buClrTx/>
              <a:buSzTx/>
              <a:buFontTx/>
              <a:buNone/>
              <a:tabLst/>
            </a:pPr>
            <a:r>
              <a:rPr kumimoji="0" lang="fr-FR" sz="1200" b="1" i="0" u="sng" strike="noStrike" cap="small" normalizeH="0" dirty="0" smtClean="0">
                <a:ln>
                  <a:noFill/>
                </a:ln>
                <a:solidFill>
                  <a:schemeClr val="bg1">
                    <a:lumMod val="10000"/>
                  </a:schemeClr>
                </a:solidFill>
                <a:effectLst/>
                <a:latin typeface="Tw Cen MT" pitchFamily="34" charset="0"/>
                <a:cs typeface="Arial" pitchFamily="34" charset="0"/>
              </a:rPr>
              <a:t>Texte : les effets de la révolution industrielle sur l’évolution démographique.</a:t>
            </a:r>
          </a:p>
          <a:p>
            <a:pPr marR="0" lvl="0" indent="0" algn="ctr" defTabSz="914400" rtl="0" eaLnBrk="1" fontAlgn="base" latinLnBrk="0" hangingPunct="1">
              <a:lnSpc>
                <a:spcPct val="100000"/>
              </a:lnSpc>
              <a:buClrTx/>
              <a:buSzTx/>
              <a:buFontTx/>
              <a:buNone/>
              <a:tabLst/>
            </a:pPr>
            <a:r>
              <a:rPr kumimoji="0" lang="fr-FR" sz="1200" b="1" i="1" u="sng" strike="noStrike" cap="none" normalizeH="0" baseline="0" dirty="0" smtClean="0">
                <a:ln>
                  <a:noFill/>
                </a:ln>
                <a:solidFill>
                  <a:schemeClr val="bg1">
                    <a:lumMod val="10000"/>
                  </a:schemeClr>
                </a:solidFill>
                <a:effectLst>
                  <a:outerShdw blurRad="38100" dist="38100" dir="2700000" algn="tl">
                    <a:srgbClr val="000000">
                      <a:alpha val="43137"/>
                    </a:srgbClr>
                  </a:outerShdw>
                </a:effectLst>
                <a:latin typeface="Tw Cen MT" pitchFamily="34" charset="0"/>
                <a:cs typeface="Arial" pitchFamily="34" charset="0"/>
              </a:rPr>
              <a:t>Dans toute l'Europe, la révolution industrielle et urbaine s'accompagne d'une explosion démographique</a:t>
            </a:r>
            <a:r>
              <a:rPr kumimoji="0" lang="fr-FR" sz="1200" b="1" i="1" u="sng" strike="noStrike" cap="none" normalizeH="0" dirty="0" smtClean="0">
                <a:ln>
                  <a:noFill/>
                </a:ln>
                <a:solidFill>
                  <a:schemeClr val="bg1">
                    <a:lumMod val="10000"/>
                  </a:schemeClr>
                </a:solidFill>
                <a:effectLst>
                  <a:outerShdw blurRad="38100" dist="38100" dir="2700000" algn="tl">
                    <a:srgbClr val="000000">
                      <a:alpha val="43137"/>
                    </a:srgbClr>
                  </a:outerShdw>
                </a:effectLst>
                <a:latin typeface="Tw Cen MT" pitchFamily="34" charset="0"/>
                <a:cs typeface="Arial" pitchFamily="34" charset="0"/>
              </a:rPr>
              <a:t> ?</a:t>
            </a:r>
            <a:endParaRPr kumimoji="0" lang="fr-FR" sz="1200" b="1" i="1" u="sng" strike="noStrike" cap="none" normalizeH="0" baseline="0" dirty="0" smtClean="0">
              <a:ln>
                <a:noFill/>
              </a:ln>
              <a:solidFill>
                <a:schemeClr val="bg1">
                  <a:lumMod val="10000"/>
                </a:schemeClr>
              </a:solidFill>
              <a:effectLst>
                <a:outerShdw blurRad="38100" dist="38100" dir="2700000" algn="tl">
                  <a:srgbClr val="000000">
                    <a:alpha val="43137"/>
                  </a:srgbClr>
                </a:outerShdw>
              </a:effectLst>
              <a:latin typeface="Tw Cen MT" pitchFamily="34" charset="0"/>
              <a:cs typeface="Arial" pitchFamily="34" charset="0"/>
            </a:endParaRPr>
          </a:p>
          <a:p>
            <a:pPr marR="0" lvl="0" indent="0" algn="just" defTabSz="914400" rtl="0" eaLnBrk="1" fontAlgn="base" latinLnBrk="0" hangingPunct="1">
              <a:lnSpc>
                <a:spcPct val="100000"/>
              </a:lnSpc>
              <a:buClrTx/>
              <a:buSzTx/>
              <a:buFontTx/>
              <a:buNone/>
              <a:tabLst/>
            </a:pPr>
            <a:r>
              <a:rPr kumimoji="0" lang="fr-FR" sz="1200" b="1" i="0" u="none" strike="noStrike" cap="none" normalizeH="0" baseline="0" dirty="0" smtClean="0">
                <a:ln>
                  <a:noFill/>
                </a:ln>
                <a:solidFill>
                  <a:schemeClr val="bg1">
                    <a:lumMod val="10000"/>
                  </a:schemeClr>
                </a:solidFill>
                <a:effectLst/>
                <a:latin typeface="Tw Cen MT" pitchFamily="34" charset="0"/>
                <a:cs typeface="Arial" pitchFamily="34" charset="0"/>
              </a:rPr>
              <a:t>Oui. De 140 millions d'habitants en 1750, l'Europe occidentale passe à 187 millions en 1800 et atteint 274 millions en 1850. A l'échelle de la planète, qui compte 900 millions d'humains en 1800, c'est une croissance unique, qui bientôt nourrira l'exode vers les Etats-Unis (...). En général, avec l'amélioration de l'agriculture, il y a plus de nourriture, et donc plus d'humains. Je ne dis pas que l'on mange à sa faim, mais... l'espoir apparaît. En même temps, l'enfant prend un peu de valeur. Il n'est plus seulement une bouche inutile, mais une force de travail supplémentaire que l'industrie peut employer, parfois dès l'âge de 4 ans, seize heures par jour, dans la fabrication des gants et des dentelles. Un appoint qui peut faciliter la survie d'une famille. (...).</a:t>
            </a:r>
          </a:p>
          <a:p>
            <a:pPr marR="0" lvl="0" indent="0" algn="ctr" defTabSz="914400" rtl="0" eaLnBrk="1" fontAlgn="base" latinLnBrk="0" hangingPunct="1">
              <a:lnSpc>
                <a:spcPct val="100000"/>
              </a:lnSpc>
              <a:buClrTx/>
              <a:buSzTx/>
              <a:buFontTx/>
              <a:buNone/>
              <a:tabLst/>
            </a:pPr>
            <a:r>
              <a:rPr kumimoji="0" lang="fr-FR" sz="1200" b="1" i="1" u="sng" strike="noStrike" cap="none" normalizeH="0" baseline="0" dirty="0" smtClean="0">
                <a:ln>
                  <a:noFill/>
                </a:ln>
                <a:solidFill>
                  <a:schemeClr val="bg1">
                    <a:lumMod val="10000"/>
                  </a:schemeClr>
                </a:solidFill>
                <a:effectLst>
                  <a:outerShdw blurRad="38100" dist="38100" dir="2700000" algn="tl">
                    <a:srgbClr val="000000">
                      <a:alpha val="43137"/>
                    </a:srgbClr>
                  </a:outerShdw>
                </a:effectLst>
                <a:latin typeface="Tw Cen MT" pitchFamily="34" charset="0"/>
                <a:cs typeface="Arial" pitchFamily="34" charset="0"/>
              </a:rPr>
              <a:t>La croissance démographique permet en somme de nourrir les villes.</a:t>
            </a:r>
          </a:p>
          <a:p>
            <a:pPr marR="0" lvl="0" indent="0" algn="just" defTabSz="914400" rtl="0" eaLnBrk="1" fontAlgn="base" latinLnBrk="0" hangingPunct="1">
              <a:lnSpc>
                <a:spcPct val="100000"/>
              </a:lnSpc>
              <a:buClrTx/>
              <a:buSzTx/>
              <a:buFontTx/>
              <a:buNone/>
              <a:tabLst/>
            </a:pPr>
            <a:r>
              <a:rPr kumimoji="0" lang="fr-FR" sz="1200" b="1" i="0" u="none" strike="noStrike" cap="none" normalizeH="0" baseline="0" dirty="0" smtClean="0">
                <a:ln>
                  <a:noFill/>
                </a:ln>
                <a:solidFill>
                  <a:schemeClr val="bg1">
                    <a:lumMod val="10000"/>
                  </a:schemeClr>
                </a:solidFill>
                <a:effectLst/>
                <a:latin typeface="Tw Cen MT" pitchFamily="34" charset="0"/>
                <a:cs typeface="Arial" pitchFamily="34" charset="0"/>
              </a:rPr>
              <a:t>A des degrés divers selon les pays. En 1914, 44% des Français vivront encore à la campagne. Mais, en 1850, ce n'est plus le cas que d'un quart de la population en Grande-Bretagne, où le rythme est spectaculaire. Manchester passe le cap des 400 000 habitants en 1850, 30 fois plus qu'en 1760 (...). La mortalité était énorme à Londres, et aussi à Lille, en 1830, où la moitié des enfants mouraient avant l'âge de 5 ans. L'espérance de vie des plus pauvres ne s'améliorera que peu à peu, avec l'installation des égouts et une meilleure distribution d'eau potable plus que par les progrès d'une médecine encore inabordable.</a:t>
            </a:r>
          </a:p>
          <a:p>
            <a:pPr marR="0" lvl="0" indent="0" algn="r" defTabSz="914400" rtl="0" eaLnBrk="1" fontAlgn="base" latinLnBrk="0" hangingPunct="1">
              <a:lnSpc>
                <a:spcPct val="100000"/>
              </a:lnSpc>
              <a:buClrTx/>
              <a:buSzTx/>
              <a:buFontTx/>
              <a:buNone/>
              <a:tabLst>
                <a:tab pos="7978775" algn="l"/>
              </a:tabLst>
            </a:pPr>
            <a:r>
              <a:rPr kumimoji="0" lang="fr-FR" sz="1100" b="1" i="1" u="none" strike="noStrike" cap="none" normalizeH="0" baseline="0" dirty="0" smtClean="0">
                <a:ln>
                  <a:noFill/>
                </a:ln>
                <a:solidFill>
                  <a:schemeClr val="bg1">
                    <a:lumMod val="10000"/>
                  </a:schemeClr>
                </a:solidFill>
                <a:effectLst/>
                <a:latin typeface="Tw Cen MT" pitchFamily="34" charset="0"/>
                <a:cs typeface="Arial" pitchFamily="34" charset="0"/>
              </a:rPr>
              <a:t>Extraits d'un entretien avec Eugen Weber, dans L'Express du 09/08/2001. </a:t>
            </a:r>
            <a:endParaRPr lang="fr-FR" sz="1100" b="1" i="1" dirty="0" smtClean="0">
              <a:solidFill>
                <a:schemeClr val="bg1">
                  <a:lumMod val="10000"/>
                </a:schemeClr>
              </a:solidFill>
              <a:latin typeface="Tw Cen MT" pitchFamily="34" charset="0"/>
              <a:cs typeface="Arial" pitchFamily="34" charset="0"/>
            </a:endParaRPr>
          </a:p>
          <a:p>
            <a:pPr marR="0" lvl="0" indent="0" algn="r" defTabSz="914400" rtl="0" eaLnBrk="1" fontAlgn="base" latinLnBrk="0" hangingPunct="1">
              <a:lnSpc>
                <a:spcPct val="100000"/>
              </a:lnSpc>
              <a:buClrTx/>
              <a:buSzTx/>
              <a:buFontTx/>
              <a:buNone/>
              <a:tabLst>
                <a:tab pos="7978775" algn="l"/>
              </a:tabLst>
            </a:pPr>
            <a:r>
              <a:rPr kumimoji="0" lang="fr-FR" sz="1100" b="1" i="1" u="none" strike="noStrike" cap="none" normalizeH="0" baseline="0" dirty="0" smtClean="0">
                <a:ln>
                  <a:noFill/>
                </a:ln>
                <a:solidFill>
                  <a:schemeClr val="bg1">
                    <a:lumMod val="10000"/>
                  </a:schemeClr>
                </a:solidFill>
                <a:effectLst/>
                <a:latin typeface="Tw Cen MT" pitchFamily="34" charset="0"/>
                <a:cs typeface="Arial" pitchFamily="34" charset="0"/>
              </a:rPr>
              <a:t>Propos recueillis par Philippe Coste</a:t>
            </a:r>
            <a:endParaRPr kumimoji="0" lang="fr-FR" sz="1100" b="0" i="0" u="none" strike="noStrike" cap="none" normalizeH="0" baseline="0" dirty="0" smtClean="0">
              <a:ln>
                <a:noFill/>
              </a:ln>
              <a:solidFill>
                <a:schemeClr val="bg1">
                  <a:lumMod val="10000"/>
                </a:schemeClr>
              </a:solidFill>
              <a:effectLst/>
              <a:latin typeface="Arial" pitchFamily="34" charset="0"/>
              <a:cs typeface="Arial" pitchFamily="34" charset="0"/>
            </a:endParaRPr>
          </a:p>
        </p:txBody>
      </p:sp>
      <p:sp>
        <p:nvSpPr>
          <p:cNvPr id="5" name="ZoneTexte 4"/>
          <p:cNvSpPr txBox="1"/>
          <p:nvPr/>
        </p:nvSpPr>
        <p:spPr>
          <a:xfrm>
            <a:off x="504000" y="699645"/>
            <a:ext cx="8215370" cy="954107"/>
          </a:xfrm>
          <a:prstGeom prst="rect">
            <a:avLst/>
          </a:prstGeom>
          <a:solidFill>
            <a:srgbClr val="55280F"/>
          </a:solidFill>
          <a:ln w="12700">
            <a:solidFill>
              <a:srgbClr val="CC99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bg1"/>
                </a:solidFill>
                <a:latin typeface="Tw Cen MT" pitchFamily="34" charset="0"/>
              </a:rPr>
              <a:t>Questions</a:t>
            </a:r>
          </a:p>
          <a:p>
            <a:pPr algn="ctr"/>
            <a:r>
              <a:rPr lang="fr-FR" sz="1400" b="1" dirty="0" smtClean="0">
                <a:solidFill>
                  <a:schemeClr val="bg1"/>
                </a:solidFill>
                <a:latin typeface="Tw Cen MT" pitchFamily="34" charset="0"/>
              </a:rPr>
              <a:t>1. Quels progrès la révolution industrielle a entrainé sur la démographie ?</a:t>
            </a:r>
          </a:p>
          <a:p>
            <a:pPr algn="ctr"/>
            <a:r>
              <a:rPr lang="fr-FR" sz="1400" b="1" dirty="0" smtClean="0">
                <a:solidFill>
                  <a:schemeClr val="bg1"/>
                </a:solidFill>
                <a:latin typeface="Tw Cen MT" pitchFamily="34" charset="0"/>
              </a:rPr>
              <a:t>2. Quelle est la situation de l’enfant durant cette période ?</a:t>
            </a:r>
          </a:p>
          <a:p>
            <a:pPr algn="ctr"/>
            <a:r>
              <a:rPr lang="fr-FR" sz="1400" b="1" dirty="0" smtClean="0">
                <a:solidFill>
                  <a:schemeClr val="bg1"/>
                </a:solidFill>
                <a:latin typeface="Tw Cen MT" pitchFamily="34" charset="0"/>
              </a:rPr>
              <a:t>3. </a:t>
            </a:r>
            <a:r>
              <a:rPr lang="fr-FR" sz="1400" b="1" u="sng" dirty="0" smtClean="0">
                <a:solidFill>
                  <a:schemeClr val="bg1"/>
                </a:solidFill>
                <a:latin typeface="Tw Cen MT" pitchFamily="34" charset="0"/>
              </a:rPr>
              <a:t>Selon l’auteur</a:t>
            </a:r>
            <a:r>
              <a:rPr lang="fr-FR" sz="1400" b="1" dirty="0" smtClean="0">
                <a:solidFill>
                  <a:schemeClr val="bg1"/>
                </a:solidFill>
                <a:latin typeface="Tw Cen MT" pitchFamily="34" charset="0"/>
              </a:rPr>
              <a:t>, les progrès de la médecine ont-ils eu un impact important sur la démographie ? Pourquoi ? </a:t>
            </a:r>
          </a:p>
        </p:txBody>
      </p:sp>
      <p:sp>
        <p:nvSpPr>
          <p:cNvPr id="9" name="Rectangle 8"/>
          <p:cNvSpPr/>
          <p:nvPr/>
        </p:nvSpPr>
        <p:spPr>
          <a:xfrm>
            <a:off x="6000760" y="3613472"/>
            <a:ext cx="1224000" cy="142876"/>
          </a:xfrm>
          <a:prstGeom prst="rect">
            <a:avLst/>
          </a:prstGeom>
          <a:solidFill>
            <a:srgbClr val="C0000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877884" y="3793472"/>
            <a:ext cx="1980000" cy="142876"/>
          </a:xfrm>
          <a:prstGeom prst="rect">
            <a:avLst/>
          </a:prstGeom>
          <a:solidFill>
            <a:srgbClr val="C0000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00034" y="5640158"/>
            <a:ext cx="4644000" cy="142876"/>
          </a:xfrm>
          <a:prstGeom prst="roundRect">
            <a:avLst/>
          </a:prstGeom>
          <a:solidFill>
            <a:srgbClr val="C0000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04000" y="5809472"/>
            <a:ext cx="900000" cy="142876"/>
          </a:xfrm>
          <a:prstGeom prst="rect">
            <a:avLst/>
          </a:prstGeom>
          <a:solidFill>
            <a:srgbClr val="FF660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602082" y="4354274"/>
            <a:ext cx="756000" cy="142876"/>
          </a:xfrm>
          <a:prstGeom prst="rect">
            <a:avLst/>
          </a:prstGeom>
          <a:solidFill>
            <a:srgbClr val="00B0F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929454" y="3997084"/>
            <a:ext cx="1656000" cy="142876"/>
          </a:xfrm>
          <a:prstGeom prst="rect">
            <a:avLst/>
          </a:prstGeom>
          <a:solidFill>
            <a:srgbClr val="00B0F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00034" y="4153472"/>
            <a:ext cx="8100000" cy="142876"/>
          </a:xfrm>
          <a:prstGeom prst="rect">
            <a:avLst/>
          </a:prstGeom>
          <a:solidFill>
            <a:srgbClr val="00B0F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483966" y="5269472"/>
            <a:ext cx="2124000" cy="133352"/>
          </a:xfrm>
          <a:prstGeom prst="rect">
            <a:avLst/>
          </a:prstGeom>
          <a:solidFill>
            <a:srgbClr val="00B0F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00034" y="5449472"/>
            <a:ext cx="2808000" cy="142876"/>
          </a:xfrm>
          <a:prstGeom prst="rect">
            <a:avLst/>
          </a:prstGeom>
          <a:solidFill>
            <a:srgbClr val="00B0F0">
              <a:alpha val="31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143636" y="5640158"/>
            <a:ext cx="2448000" cy="142876"/>
          </a:xfrm>
          <a:prstGeom prst="rect">
            <a:avLst/>
          </a:prstGeom>
          <a:solidFill>
            <a:srgbClr val="FF6600">
              <a:alpha val="3098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04000" y="1868066"/>
            <a:ext cx="8215370" cy="738664"/>
          </a:xfrm>
          <a:prstGeom prst="rect">
            <a:avLst/>
          </a:prstGeom>
          <a:solidFill>
            <a:srgbClr val="FFFFFF"/>
          </a:solidFill>
          <a:ln w="12700">
            <a:solidFill>
              <a:srgbClr val="CC9900"/>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tx1">
                    <a:lumMod val="50000"/>
                  </a:schemeClr>
                </a:solidFill>
                <a:latin typeface="Tw Cen MT" pitchFamily="34" charset="0"/>
              </a:rPr>
              <a:t>2. La </a:t>
            </a:r>
            <a:r>
              <a:rPr lang="fr-FR" sz="1400" b="1" u="sng" dirty="0" smtClean="0">
                <a:solidFill>
                  <a:schemeClr val="tx1">
                    <a:lumMod val="50000"/>
                  </a:schemeClr>
                </a:solidFill>
                <a:latin typeface="Tw Cen MT" pitchFamily="34" charset="0"/>
              </a:rPr>
              <a:t>mortalité infantile </a:t>
            </a:r>
            <a:r>
              <a:rPr lang="fr-FR" sz="1400" b="1" dirty="0" smtClean="0">
                <a:solidFill>
                  <a:schemeClr val="tx1">
                    <a:lumMod val="50000"/>
                  </a:schemeClr>
                </a:solidFill>
                <a:latin typeface="Tw Cen MT" pitchFamily="34" charset="0"/>
              </a:rPr>
              <a:t>est encore </a:t>
            </a:r>
            <a:r>
              <a:rPr lang="fr-FR" sz="1400" b="1" u="sng" dirty="0" smtClean="0">
                <a:solidFill>
                  <a:schemeClr val="tx1">
                    <a:lumMod val="50000"/>
                  </a:schemeClr>
                </a:solidFill>
                <a:latin typeface="Tw Cen MT" pitchFamily="34" charset="0"/>
              </a:rPr>
              <a:t>très importante dans les villes </a:t>
            </a:r>
            <a:r>
              <a:rPr lang="fr-FR" sz="1400" b="1" dirty="0" smtClean="0">
                <a:solidFill>
                  <a:schemeClr val="tx1">
                    <a:lumMod val="50000"/>
                  </a:schemeClr>
                </a:solidFill>
                <a:latin typeface="Tw Cen MT" pitchFamily="34" charset="0"/>
              </a:rPr>
              <a:t>(ex : Lille, 1830 : 50% des enfants de moins de 5 ans mourraient). Toutefois, la situation de l’enfant change : il cesse d’être un poids car il peut dès son plus jeune âge travailler dans l’usine et rapporter ainsi de l’argent à la famille.</a:t>
            </a:r>
            <a:endParaRPr lang="fr-FR" sz="1400" b="1" dirty="0">
              <a:solidFill>
                <a:schemeClr val="tx1">
                  <a:lumMod val="50000"/>
                </a:schemeClr>
              </a:solidFill>
              <a:latin typeface="Tw Cen MT" pitchFamily="34" charset="0"/>
            </a:endParaRPr>
          </a:p>
        </p:txBody>
      </p:sp>
      <p:sp>
        <p:nvSpPr>
          <p:cNvPr id="20" name="ZoneTexte 19"/>
          <p:cNvSpPr txBox="1"/>
          <p:nvPr/>
        </p:nvSpPr>
        <p:spPr>
          <a:xfrm>
            <a:off x="504000" y="1868066"/>
            <a:ext cx="8215370" cy="738664"/>
          </a:xfrm>
          <a:prstGeom prst="rect">
            <a:avLst/>
          </a:prstGeom>
          <a:solidFill>
            <a:srgbClr val="FFFFFF"/>
          </a:solidFill>
          <a:ln w="12700">
            <a:solidFill>
              <a:srgbClr val="CC9900"/>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tx1">
                    <a:lumMod val="50000"/>
                  </a:schemeClr>
                </a:solidFill>
                <a:latin typeface="Tw Cen MT" pitchFamily="34" charset="0"/>
              </a:rPr>
              <a:t>3. Les </a:t>
            </a:r>
            <a:r>
              <a:rPr lang="fr-FR" sz="1400" b="1" u="sng" dirty="0" smtClean="0">
                <a:solidFill>
                  <a:schemeClr val="tx1">
                    <a:lumMod val="50000"/>
                  </a:schemeClr>
                </a:solidFill>
                <a:latin typeface="Tw Cen MT" pitchFamily="34" charset="0"/>
              </a:rPr>
              <a:t>progrès de la médecine </a:t>
            </a:r>
            <a:r>
              <a:rPr lang="fr-FR" sz="1400" b="1" dirty="0" smtClean="0">
                <a:solidFill>
                  <a:schemeClr val="tx1">
                    <a:lumMod val="50000"/>
                  </a:schemeClr>
                </a:solidFill>
                <a:latin typeface="Tw Cen MT" pitchFamily="34" charset="0"/>
              </a:rPr>
              <a:t>(vaccination…) sont à relativiser selon l’auteur. En effet, </a:t>
            </a:r>
            <a:r>
              <a:rPr lang="fr-FR" sz="1400" b="1" u="sng" dirty="0" smtClean="0">
                <a:solidFill>
                  <a:schemeClr val="tx1">
                    <a:lumMod val="50000"/>
                  </a:schemeClr>
                </a:solidFill>
                <a:latin typeface="Tw Cen MT" pitchFamily="34" charset="0"/>
              </a:rPr>
              <a:t>seuls les plus riches ont accès aux soins</a:t>
            </a:r>
            <a:r>
              <a:rPr lang="fr-FR" sz="1400" b="1" dirty="0" smtClean="0">
                <a:solidFill>
                  <a:schemeClr val="tx1">
                    <a:lumMod val="50000"/>
                  </a:schemeClr>
                </a:solidFill>
                <a:latin typeface="Tw Cen MT" pitchFamily="34" charset="0"/>
              </a:rPr>
              <a:t> et ses bienfaits ne commencent à avoir un effet sur la mortalité qu’à la fin du XIX° siècle.</a:t>
            </a:r>
            <a:endParaRPr lang="fr-FR" sz="1400" b="1" dirty="0">
              <a:solidFill>
                <a:schemeClr val="tx1">
                  <a:lumMod val="50000"/>
                </a:schemeClr>
              </a:solidFill>
              <a:latin typeface="Tw Cen MT" pitchFamily="34" charset="0"/>
            </a:endParaRPr>
          </a:p>
        </p:txBody>
      </p:sp>
      <p:sp>
        <p:nvSpPr>
          <p:cNvPr id="21" name="ZoneTexte 20"/>
          <p:cNvSpPr txBox="1"/>
          <p:nvPr/>
        </p:nvSpPr>
        <p:spPr>
          <a:xfrm>
            <a:off x="0" y="0"/>
            <a:ext cx="9144000" cy="584775"/>
          </a:xfrm>
          <a:prstGeom prst="rect">
            <a:avLst/>
          </a:prstGeom>
          <a:noFill/>
        </p:spPr>
        <p:txBody>
          <a:bodyPr wrap="square" rtlCol="0">
            <a:spAutoFit/>
          </a:bodyPr>
          <a:lstStyle/>
          <a:p>
            <a:pPr marL="400050" indent="-400050" algn="ct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 La révolution démographique du XVIII</a:t>
            </a:r>
            <a:r>
              <a:rPr lang="fr-FR" sz="32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32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6"/>
                                        </p:tgtEl>
                                        <p:attrNameLst>
                                          <p:attrName>ppt_w</p:attrName>
                                        </p:attrNameLst>
                                      </p:cBhvr>
                                      <p:tavLst>
                                        <p:tav tm="0">
                                          <p:val>
                                            <p:strVal val="ppt_w"/>
                                          </p:val>
                                        </p:tav>
                                        <p:tav tm="100000">
                                          <p:val>
                                            <p:strVal val="ppt_w*0.70"/>
                                          </p:val>
                                        </p:tav>
                                      </p:tavLst>
                                    </p:anim>
                                    <p:anim calcmode="lin" valueType="num">
                                      <p:cBhvr>
                                        <p:cTn id="20" dur="1000"/>
                                        <p:tgtEl>
                                          <p:spTgt spid="6"/>
                                        </p:tgtEl>
                                        <p:attrNameLst>
                                          <p:attrName>ppt_h</p:attrName>
                                        </p:attrNameLst>
                                      </p:cBhvr>
                                      <p:tavLst>
                                        <p:tav tm="0">
                                          <p:val>
                                            <p:strVal val="ppt_h"/>
                                          </p:val>
                                        </p:tav>
                                        <p:tav tm="100000">
                                          <p:val>
                                            <p:strVal val="ppt_h"/>
                                          </p:val>
                                        </p:tav>
                                      </p:tavLst>
                                    </p:anim>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17"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xit" presetSubtype="0" fill="hold" grpId="1" nodeType="clickEffect">
                                  <p:stCondLst>
                                    <p:cond delay="0"/>
                                  </p:stCondLst>
                                  <p:childTnLst>
                                    <p:anim calcmode="lin" valueType="num">
                                      <p:cBhvr>
                                        <p:cTn id="53" dur="1000"/>
                                        <p:tgtEl>
                                          <p:spTgt spid="8"/>
                                        </p:tgtEl>
                                        <p:attrNameLst>
                                          <p:attrName>ppt_w</p:attrName>
                                        </p:attrNameLst>
                                      </p:cBhvr>
                                      <p:tavLst>
                                        <p:tav tm="0">
                                          <p:val>
                                            <p:strVal val="ppt_w"/>
                                          </p:val>
                                        </p:tav>
                                        <p:tav tm="100000">
                                          <p:val>
                                            <p:strVal val="ppt_w*0.70"/>
                                          </p:val>
                                        </p:tav>
                                      </p:tavLst>
                                    </p:anim>
                                    <p:anim calcmode="lin" valueType="num">
                                      <p:cBhvr>
                                        <p:cTn id="54" dur="1000"/>
                                        <p:tgtEl>
                                          <p:spTgt spid="8"/>
                                        </p:tgtEl>
                                        <p:attrNameLst>
                                          <p:attrName>ppt_h</p:attrName>
                                        </p:attrNameLst>
                                      </p:cBhvr>
                                      <p:tavLst>
                                        <p:tav tm="0">
                                          <p:val>
                                            <p:strVal val="ppt_h"/>
                                          </p:val>
                                        </p:tav>
                                        <p:tav tm="100000">
                                          <p:val>
                                            <p:strVal val="ppt_h"/>
                                          </p:val>
                                        </p:tav>
                                      </p:tavLst>
                                    </p:anim>
                                    <p:animEffect transition="out" filter="fade">
                                      <p:cBhvr>
                                        <p:cTn id="55" dur="1000"/>
                                        <p:tgtEl>
                                          <p:spTgt spid="8"/>
                                        </p:tgtEl>
                                      </p:cBhvr>
                                    </p:animEffect>
                                    <p:set>
                                      <p:cBhvr>
                                        <p:cTn id="56" dur="1" fill="hold">
                                          <p:stCondLst>
                                            <p:cond delay="9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1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strVal val="#ppt_h"/>
                                          </p:val>
                                        </p:tav>
                                        <p:tav tm="100000">
                                          <p:val>
                                            <p:strVal val="#ppt_h"/>
                                          </p:val>
                                        </p:tav>
                                      </p:tavLst>
                                    </p:anim>
                                  </p:childTnLst>
                                </p:cTn>
                              </p:par>
                            </p:childTnLst>
                          </p:cTn>
                        </p:par>
                        <p:par>
                          <p:cTn id="68" fill="hold">
                            <p:stCondLst>
                              <p:cond delay="1000"/>
                            </p:stCondLst>
                            <p:childTnLst>
                              <p:par>
                                <p:cTn id="69" presetID="17" presetClass="entr" presetSubtype="1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childTnLst>
                          </p:cTn>
                        </p:par>
                        <p:par>
                          <p:cTn id="73" fill="hold">
                            <p:stCondLst>
                              <p:cond delay="1500"/>
                            </p:stCondLst>
                            <p:childTnLst>
                              <p:par>
                                <p:cTn id="74" presetID="17" presetClass="entr" presetSubtype="1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strVal val="#ppt_h"/>
                                          </p:val>
                                        </p:tav>
                                        <p:tav tm="100000">
                                          <p:val>
                                            <p:strVal val="#ppt_h"/>
                                          </p:val>
                                        </p:tav>
                                      </p:tavLst>
                                    </p:anim>
                                  </p:childTnLst>
                                </p:cTn>
                              </p:par>
                            </p:childTnLst>
                          </p:cTn>
                        </p:par>
                        <p:par>
                          <p:cTn id="78" fill="hold">
                            <p:stCondLst>
                              <p:cond delay="2000"/>
                            </p:stCondLst>
                            <p:childTnLst>
                              <p:par>
                                <p:cTn id="79" presetID="17" presetClass="entr" presetSubtype="1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55" presetClass="exit" presetSubtype="0" fill="hold" grpId="1" nodeType="clickEffect">
                                  <p:stCondLst>
                                    <p:cond delay="0"/>
                                  </p:stCondLst>
                                  <p:childTnLst>
                                    <p:anim calcmode="lin" valueType="num">
                                      <p:cBhvr>
                                        <p:cTn id="92" dur="1000"/>
                                        <p:tgtEl>
                                          <p:spTgt spid="18"/>
                                        </p:tgtEl>
                                        <p:attrNameLst>
                                          <p:attrName>ppt_w</p:attrName>
                                        </p:attrNameLst>
                                      </p:cBhvr>
                                      <p:tavLst>
                                        <p:tav tm="0">
                                          <p:val>
                                            <p:strVal val="ppt_w"/>
                                          </p:val>
                                        </p:tav>
                                        <p:tav tm="100000">
                                          <p:val>
                                            <p:strVal val="ppt_w*0.70"/>
                                          </p:val>
                                        </p:tav>
                                      </p:tavLst>
                                    </p:anim>
                                    <p:anim calcmode="lin" valueType="num">
                                      <p:cBhvr>
                                        <p:cTn id="93" dur="1000"/>
                                        <p:tgtEl>
                                          <p:spTgt spid="18"/>
                                        </p:tgtEl>
                                        <p:attrNameLst>
                                          <p:attrName>ppt_h</p:attrName>
                                        </p:attrNameLst>
                                      </p:cBhvr>
                                      <p:tavLst>
                                        <p:tav tm="0">
                                          <p:val>
                                            <p:strVal val="ppt_h"/>
                                          </p:val>
                                        </p:tav>
                                        <p:tav tm="100000">
                                          <p:val>
                                            <p:strVal val="ppt_h"/>
                                          </p:val>
                                        </p:tav>
                                      </p:tavLst>
                                    </p:anim>
                                    <p:animEffect transition="out" filter="fade">
                                      <p:cBhvr>
                                        <p:cTn id="94" dur="1000"/>
                                        <p:tgtEl>
                                          <p:spTgt spid="18"/>
                                        </p:tgtEl>
                                      </p:cBhvr>
                                    </p:animEffect>
                                    <p:set>
                                      <p:cBhvr>
                                        <p:cTn id="95" dur="1" fill="hold">
                                          <p:stCondLst>
                                            <p:cond delay="999"/>
                                          </p:stCondLst>
                                        </p:cTn>
                                        <p:tgtEl>
                                          <p:spTgt spid="1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
                                          </p:val>
                                        </p:tav>
                                        <p:tav tm="100000">
                                          <p:val>
                                            <p:strVal val="#ppt_w"/>
                                          </p:val>
                                        </p:tav>
                                      </p:tavLst>
                                    </p:anim>
                                    <p:anim calcmode="lin" valueType="num">
                                      <p:cBhvr>
                                        <p:cTn id="101" dur="500" fill="hold"/>
                                        <p:tgtEl>
                                          <p:spTgt spid="19"/>
                                        </p:tgtEl>
                                        <p:attrNameLst>
                                          <p:attrName>ppt_h</p:attrName>
                                        </p:attrNameLst>
                                      </p:cBhvr>
                                      <p:tavLst>
                                        <p:tav tm="0">
                                          <p:val>
                                            <p:strVal val="#ppt_h"/>
                                          </p:val>
                                        </p:tav>
                                        <p:tav tm="100000">
                                          <p:val>
                                            <p:strVal val="#ppt_h"/>
                                          </p:val>
                                        </p:tav>
                                      </p:tavLst>
                                    </p:anim>
                                  </p:childTnLst>
                                </p:cTn>
                              </p:par>
                            </p:childTnLst>
                          </p:cTn>
                        </p:par>
                        <p:par>
                          <p:cTn id="102" fill="hold">
                            <p:stCondLst>
                              <p:cond delay="500"/>
                            </p:stCondLst>
                            <p:childTnLst>
                              <p:par>
                                <p:cTn id="103" presetID="17" presetClass="entr" presetSubtype="1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7" presetClass="entr" presetSubtype="1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1000" fill="hold"/>
                                        <p:tgtEl>
                                          <p:spTgt spid="20"/>
                                        </p:tgtEl>
                                        <p:attrNameLst>
                                          <p:attrName>ppt_w</p:attrName>
                                        </p:attrNameLst>
                                      </p:cBhvr>
                                      <p:tavLst>
                                        <p:tav tm="0">
                                          <p:val>
                                            <p:fltVal val="0"/>
                                          </p:val>
                                        </p:tav>
                                        <p:tav tm="100000">
                                          <p:val>
                                            <p:strVal val="#ppt_w"/>
                                          </p:val>
                                        </p:tav>
                                      </p:tavLst>
                                    </p:anim>
                                    <p:anim calcmode="lin" valueType="num">
                                      <p:cBhvr>
                                        <p:cTn id="112"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55" presetClass="exit" presetSubtype="0" fill="hold" grpId="1" nodeType="clickEffect">
                                  <p:stCondLst>
                                    <p:cond delay="0"/>
                                  </p:stCondLst>
                                  <p:childTnLst>
                                    <p:anim calcmode="lin" valueType="num">
                                      <p:cBhvr>
                                        <p:cTn id="116" dur="1000"/>
                                        <p:tgtEl>
                                          <p:spTgt spid="20"/>
                                        </p:tgtEl>
                                        <p:attrNameLst>
                                          <p:attrName>ppt_w</p:attrName>
                                        </p:attrNameLst>
                                      </p:cBhvr>
                                      <p:tavLst>
                                        <p:tav tm="0">
                                          <p:val>
                                            <p:strVal val="ppt_w"/>
                                          </p:val>
                                        </p:tav>
                                        <p:tav tm="100000">
                                          <p:val>
                                            <p:strVal val="ppt_w*0.70"/>
                                          </p:val>
                                        </p:tav>
                                      </p:tavLst>
                                    </p:anim>
                                    <p:anim calcmode="lin" valueType="num">
                                      <p:cBhvr>
                                        <p:cTn id="117" dur="1000"/>
                                        <p:tgtEl>
                                          <p:spTgt spid="20"/>
                                        </p:tgtEl>
                                        <p:attrNameLst>
                                          <p:attrName>ppt_h</p:attrName>
                                        </p:attrNameLst>
                                      </p:cBhvr>
                                      <p:tavLst>
                                        <p:tav tm="0">
                                          <p:val>
                                            <p:strVal val="ppt_h"/>
                                          </p:val>
                                        </p:tav>
                                        <p:tav tm="100000">
                                          <p:val>
                                            <p:strVal val="ppt_h"/>
                                          </p:val>
                                        </p:tav>
                                      </p:tavLst>
                                    </p:anim>
                                    <p:animEffect transition="out" filter="fade">
                                      <p:cBhvr>
                                        <p:cTn id="118" dur="1000"/>
                                        <p:tgtEl>
                                          <p:spTgt spid="20"/>
                                        </p:tgtEl>
                                      </p:cBhvr>
                                    </p:animEffect>
                                    <p:set>
                                      <p:cBhvr>
                                        <p:cTn id="119"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2050" grpId="0" animBg="1"/>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18" grpId="0" animBg="1"/>
      <p:bldP spid="18" grpId="1"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492443"/>
          </a:xfrm>
          <a:prstGeom prst="rect">
            <a:avLst/>
          </a:prstGeom>
          <a:noFill/>
        </p:spPr>
        <p:txBody>
          <a:bodyPr wrap="square" rtlCol="0">
            <a:spAutoFit/>
          </a:bodyPr>
          <a:lstStyle/>
          <a:p>
            <a:pPr marL="400050" indent="-400050" algn="ct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III. Au XIX</a:t>
            </a:r>
            <a:r>
              <a:rPr lang="fr-FR" sz="26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 l’</a:t>
            </a:r>
            <a:r>
              <a:rPr lang="fr-FR" sz="2600" b="1" u="sng" dirty="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é</a:t>
            </a: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migration européenne devient massive.</a:t>
            </a:r>
          </a:p>
        </p:txBody>
      </p:sp>
      <p:sp>
        <p:nvSpPr>
          <p:cNvPr id="14" name="ZoneTexte 13"/>
          <p:cNvSpPr txBox="1"/>
          <p:nvPr/>
        </p:nvSpPr>
        <p:spPr>
          <a:xfrm>
            <a:off x="157401" y="758212"/>
            <a:ext cx="2808312" cy="1404000"/>
          </a:xfrm>
          <a:prstGeom prst="rect">
            <a:avLst/>
          </a:prstGeom>
          <a:solidFill>
            <a:srgbClr val="55280F"/>
          </a:solidFill>
          <a:ln w="12700">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0"/>
              </a:spcAft>
            </a:pPr>
            <a:r>
              <a:rPr lang="fr-FR" sz="1400" b="1" u="sng" cap="small" dirty="0" smtClean="0">
                <a:solidFill>
                  <a:schemeClr val="bg1"/>
                </a:solidFill>
                <a:latin typeface="Tw Cen MT" pitchFamily="34" charset="0"/>
                <a:ea typeface="Calibri"/>
                <a:cs typeface="Times New Roman"/>
              </a:rPr>
              <a:t>Questions</a:t>
            </a:r>
            <a:endParaRPr lang="fr-FR" sz="1400" cap="small" dirty="0" smtClean="0">
              <a:solidFill>
                <a:schemeClr val="bg1"/>
              </a:solidFill>
              <a:latin typeface="Tw Cen MT" pitchFamily="34" charset="0"/>
              <a:ea typeface="Calibri"/>
              <a:cs typeface="Times New Roman"/>
            </a:endParaRPr>
          </a:p>
          <a:p>
            <a:pPr algn="ctr">
              <a:spcAft>
                <a:spcPts val="0"/>
              </a:spcAft>
            </a:pPr>
            <a:r>
              <a:rPr lang="fr-FR" sz="1400" b="1" dirty="0" smtClean="0">
                <a:solidFill>
                  <a:schemeClr val="bg1"/>
                </a:solidFill>
                <a:latin typeface="Tw Cen MT" pitchFamily="34" charset="0"/>
                <a:ea typeface="Calibri"/>
                <a:cs typeface="Times New Roman"/>
              </a:rPr>
              <a:t>De quelle origine sont majoritairement les migrants ? Sur quels territoires s’installent-ils massivement ? Quel continent accueille le plus de d’immigrants ? </a:t>
            </a:r>
            <a:endParaRPr lang="fr-FR" sz="1400" dirty="0">
              <a:solidFill>
                <a:schemeClr val="bg1"/>
              </a:solidFill>
              <a:latin typeface="Tw Cen MT" pitchFamily="34" charset="0"/>
              <a:ea typeface="Calibri"/>
              <a:cs typeface="Times New Roman"/>
            </a:endParaRPr>
          </a:p>
        </p:txBody>
      </p:sp>
      <p:sp>
        <p:nvSpPr>
          <p:cNvPr id="16" name="Rectangle 15"/>
          <p:cNvSpPr/>
          <p:nvPr/>
        </p:nvSpPr>
        <p:spPr>
          <a:xfrm>
            <a:off x="953852" y="404664"/>
            <a:ext cx="7236296" cy="307777"/>
          </a:xfrm>
          <a:prstGeom prst="rect">
            <a:avLst/>
          </a:prstGeom>
          <a:solidFill>
            <a:srgbClr val="55280F"/>
          </a:solidFill>
          <a:ln w="12700">
            <a:solidFill>
              <a:schemeClr val="tx1">
                <a:lumMod val="75000"/>
              </a:schemeClr>
            </a:solidFill>
          </a:ln>
          <a:effectLst/>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pPr>
            <a:r>
              <a:rPr lang="fr-FR" sz="1400" b="1" u="sng" cap="small" dirty="0" smtClean="0">
                <a:solidFill>
                  <a:schemeClr val="bg1"/>
                </a:solidFill>
                <a:latin typeface="Tw Cen MT" pitchFamily="34" charset="0"/>
                <a:cs typeface="Arial" pitchFamily="34" charset="0"/>
              </a:rPr>
              <a:t>Méthodologie</a:t>
            </a:r>
            <a:r>
              <a:rPr lang="fr-FR" sz="1400" b="1" dirty="0" smtClean="0">
                <a:solidFill>
                  <a:schemeClr val="bg1"/>
                </a:solidFill>
                <a:latin typeface="Tw Cen MT" pitchFamily="34" charset="0"/>
                <a:cs typeface="Arial" pitchFamily="34" charset="0"/>
              </a:rPr>
              <a:t> : Avant de répondre aux questions liées au document, vous devez l’observer.</a:t>
            </a:r>
          </a:p>
        </p:txBody>
      </p:sp>
      <p:pic>
        <p:nvPicPr>
          <p:cNvPr id="24" name="Image 23" descr="Image1.png"/>
          <p:cNvPicPr>
            <a:picLocks noChangeAspect="1"/>
          </p:cNvPicPr>
          <p:nvPr/>
        </p:nvPicPr>
        <p:blipFill>
          <a:blip r:embed="rId3" cstate="print"/>
          <a:stretch>
            <a:fillRect/>
          </a:stretch>
        </p:blipFill>
        <p:spPr>
          <a:xfrm>
            <a:off x="104581" y="2202060"/>
            <a:ext cx="8934838" cy="4539308"/>
          </a:xfrm>
          <a:prstGeom prst="rect">
            <a:avLst/>
          </a:prstGeom>
        </p:spPr>
      </p:pic>
      <p:sp>
        <p:nvSpPr>
          <p:cNvPr id="17" name="Rectangle 16"/>
          <p:cNvSpPr/>
          <p:nvPr/>
        </p:nvSpPr>
        <p:spPr>
          <a:xfrm>
            <a:off x="1187624" y="2706116"/>
            <a:ext cx="5286412" cy="864096"/>
          </a:xfrm>
          <a:prstGeom prst="wedgeRectCallout">
            <a:avLst>
              <a:gd name="adj1" fmla="val -57401"/>
              <a:gd name="adj2" fmla="val -74093"/>
            </a:avLst>
          </a:prstGeom>
          <a:solidFill>
            <a:schemeClr val="bg2">
              <a:lumMod val="90000"/>
            </a:schemeClr>
          </a:solidFill>
          <a:ln w="9525">
            <a:solidFill>
              <a:schemeClr val="bg1">
                <a:lumMod val="2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rtlCol="0" anchor="ctr"/>
          <a:lstStyle/>
          <a:p>
            <a:pPr lvl="0" algn="just" fontAlgn="base">
              <a:spcBef>
                <a:spcPct val="0"/>
              </a:spcBef>
            </a:pPr>
            <a:r>
              <a:rPr lang="fr-FR" sz="1400" b="1" dirty="0" smtClean="0">
                <a:solidFill>
                  <a:schemeClr val="tx1">
                    <a:lumMod val="50000"/>
                  </a:schemeClr>
                </a:solidFill>
                <a:latin typeface="Tw Cen MT" pitchFamily="34" charset="0"/>
                <a:cs typeface="Arial" pitchFamily="34" charset="0"/>
              </a:rPr>
              <a:t>Le titre nous donne une indication sur le phénomène expliqué : </a:t>
            </a:r>
          </a:p>
          <a:p>
            <a:pPr lvl="0" algn="just" fontAlgn="base">
              <a:spcBef>
                <a:spcPct val="0"/>
              </a:spcBef>
            </a:pPr>
            <a:endParaRPr lang="fr-FR" sz="1400" b="1" dirty="0" smtClean="0">
              <a:solidFill>
                <a:schemeClr val="tx1">
                  <a:lumMod val="50000"/>
                </a:schemeClr>
              </a:solidFill>
              <a:latin typeface="Tw Cen MT" pitchFamily="34" charset="0"/>
              <a:cs typeface="Arial" pitchFamily="34" charset="0"/>
            </a:endParaRPr>
          </a:p>
          <a:p>
            <a:pPr lvl="0" algn="just" fontAlgn="base">
              <a:spcBef>
                <a:spcPct val="0"/>
              </a:spcBef>
            </a:pPr>
            <a:r>
              <a:rPr lang="fr-FR" sz="1400" b="1" dirty="0" smtClean="0">
                <a:solidFill>
                  <a:schemeClr val="tx1">
                    <a:lumMod val="50000"/>
                  </a:schemeClr>
                </a:solidFill>
                <a:latin typeface="Tw Cen MT" pitchFamily="34" charset="0"/>
                <a:cs typeface="Arial" pitchFamily="34" charset="0"/>
              </a:rPr>
              <a:t>Le titre nous donne une indication sur les limites chronologiques du phénomène :</a:t>
            </a:r>
            <a:endParaRPr lang="fr-FR" sz="1400" b="1" dirty="0" smtClean="0">
              <a:solidFill>
                <a:srgbClr val="C00000"/>
              </a:solidFill>
              <a:latin typeface="Tw Cen MT" pitchFamily="34" charset="0"/>
              <a:cs typeface="Arial" pitchFamily="34" charset="0"/>
            </a:endParaRPr>
          </a:p>
        </p:txBody>
      </p:sp>
      <p:sp>
        <p:nvSpPr>
          <p:cNvPr id="18" name="Rectangle 17"/>
          <p:cNvSpPr/>
          <p:nvPr/>
        </p:nvSpPr>
        <p:spPr>
          <a:xfrm>
            <a:off x="1835696" y="4434308"/>
            <a:ext cx="5286412" cy="936104"/>
          </a:xfrm>
          <a:prstGeom prst="wedgeRectCallout">
            <a:avLst>
              <a:gd name="adj1" fmla="val 57493"/>
              <a:gd name="adj2" fmla="val -100861"/>
            </a:avLst>
          </a:prstGeom>
          <a:solidFill>
            <a:schemeClr val="bg2">
              <a:lumMod val="90000"/>
            </a:schemeClr>
          </a:solidFill>
          <a:ln w="12700">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rtlCol="0" anchor="ctr"/>
          <a:lstStyle/>
          <a:p>
            <a:pPr lvl="0" algn="just" fontAlgn="base">
              <a:spcBef>
                <a:spcPct val="0"/>
              </a:spcBef>
            </a:pPr>
            <a:r>
              <a:rPr lang="fr-FR" sz="1400" b="1" dirty="0" smtClean="0">
                <a:solidFill>
                  <a:schemeClr val="tx1">
                    <a:lumMod val="50000"/>
                  </a:schemeClr>
                </a:solidFill>
                <a:latin typeface="Tw Cen MT" pitchFamily="34" charset="0"/>
                <a:cs typeface="Arial" pitchFamily="34" charset="0"/>
              </a:rPr>
              <a:t>La légende explique le sujet : </a:t>
            </a:r>
          </a:p>
          <a:p>
            <a:pPr lvl="0" algn="just" fontAlgn="base">
              <a:spcBef>
                <a:spcPct val="0"/>
              </a:spcBef>
            </a:pPr>
            <a:endParaRPr lang="fr-FR" sz="1400" b="1" dirty="0" smtClean="0">
              <a:solidFill>
                <a:schemeClr val="tx1">
                  <a:lumMod val="50000"/>
                </a:schemeClr>
              </a:solidFill>
              <a:latin typeface="Tw Cen MT" pitchFamily="34" charset="0"/>
              <a:cs typeface="Arial" pitchFamily="34" charset="0"/>
            </a:endParaRPr>
          </a:p>
          <a:p>
            <a:pPr lvl="0" algn="just" fontAlgn="base">
              <a:spcBef>
                <a:spcPct val="0"/>
              </a:spcBef>
            </a:pPr>
            <a:endParaRPr lang="fr-FR" sz="1400" b="1" dirty="0" smtClean="0">
              <a:solidFill>
                <a:schemeClr val="tx1">
                  <a:lumMod val="50000"/>
                </a:schemeClr>
              </a:solidFill>
              <a:latin typeface="Tw Cen MT" pitchFamily="34" charset="0"/>
              <a:cs typeface="Arial" pitchFamily="34" charset="0"/>
            </a:endParaRPr>
          </a:p>
          <a:p>
            <a:pPr lvl="0" algn="just" fontAlgn="base">
              <a:spcBef>
                <a:spcPct val="0"/>
              </a:spcBef>
            </a:pPr>
            <a:endParaRPr lang="fr-FR" sz="1400" b="1" dirty="0" smtClean="0">
              <a:solidFill>
                <a:schemeClr val="tx1">
                  <a:lumMod val="50000"/>
                </a:schemeClr>
              </a:solidFill>
              <a:latin typeface="Tw Cen MT" pitchFamily="34" charset="0"/>
              <a:cs typeface="Arial" pitchFamily="34" charset="0"/>
            </a:endParaRPr>
          </a:p>
        </p:txBody>
      </p:sp>
      <p:sp>
        <p:nvSpPr>
          <p:cNvPr id="13" name="ZoneTexte 12"/>
          <p:cNvSpPr txBox="1"/>
          <p:nvPr/>
        </p:nvSpPr>
        <p:spPr>
          <a:xfrm>
            <a:off x="3063419" y="875436"/>
            <a:ext cx="5976000" cy="1169551"/>
          </a:xfrm>
          <a:prstGeom prst="rect">
            <a:avLst/>
          </a:prstGeom>
          <a:solidFill>
            <a:srgbClr val="FFFFFF"/>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dirty="0" smtClean="0">
                <a:solidFill>
                  <a:schemeClr val="tx1">
                    <a:lumMod val="50000"/>
                  </a:schemeClr>
                </a:solidFill>
                <a:latin typeface="Tw Cen MT" pitchFamily="34" charset="0"/>
              </a:rPr>
              <a:t> Les migrants sont majoritairement issus du continent européen. Ils s’installent en </a:t>
            </a:r>
            <a:r>
              <a:rPr lang="fr-FR" sz="1400" b="1" u="sng" dirty="0" smtClean="0">
                <a:solidFill>
                  <a:schemeClr val="tx1">
                    <a:lumMod val="50000"/>
                  </a:schemeClr>
                </a:solidFill>
                <a:latin typeface="Tw Cen MT" pitchFamily="34" charset="0"/>
              </a:rPr>
              <a:t>Amérique du Nord (Etats-Unis et Canada), </a:t>
            </a:r>
            <a:r>
              <a:rPr lang="fr-FR" sz="1400" b="1" dirty="0" smtClean="0">
                <a:solidFill>
                  <a:schemeClr val="tx1">
                    <a:lumMod val="50000"/>
                  </a:schemeClr>
                </a:solidFill>
                <a:latin typeface="Tw Cen MT" pitchFamily="34" charset="0"/>
              </a:rPr>
              <a:t>en </a:t>
            </a:r>
            <a:r>
              <a:rPr lang="fr-FR" sz="1400" b="1" u="sng" dirty="0" smtClean="0">
                <a:solidFill>
                  <a:schemeClr val="tx1">
                    <a:lumMod val="50000"/>
                  </a:schemeClr>
                </a:solidFill>
                <a:latin typeface="Tw Cen MT" pitchFamily="34" charset="0"/>
              </a:rPr>
              <a:t>Amérique du Sud (Brésil, Argentine, Chili) </a:t>
            </a:r>
            <a:r>
              <a:rPr lang="fr-FR" sz="1400" b="1" dirty="0" smtClean="0">
                <a:solidFill>
                  <a:schemeClr val="tx1">
                    <a:lumMod val="50000"/>
                  </a:schemeClr>
                </a:solidFill>
                <a:latin typeface="Tw Cen MT" pitchFamily="34" charset="0"/>
              </a:rPr>
              <a:t>et dans les </a:t>
            </a:r>
            <a:r>
              <a:rPr lang="fr-FR" sz="1400" b="1" u="sng" dirty="0" smtClean="0">
                <a:solidFill>
                  <a:schemeClr val="tx1">
                    <a:lumMod val="50000"/>
                  </a:schemeClr>
                </a:solidFill>
                <a:latin typeface="Tw Cen MT" pitchFamily="34" charset="0"/>
              </a:rPr>
              <a:t>Antilles </a:t>
            </a:r>
            <a:r>
              <a:rPr lang="fr-FR" sz="1400" b="1" dirty="0" smtClean="0">
                <a:solidFill>
                  <a:schemeClr val="tx1">
                    <a:lumMod val="50000"/>
                  </a:schemeClr>
                </a:solidFill>
                <a:latin typeface="Tw Cen MT" pitchFamily="34" charset="0"/>
              </a:rPr>
              <a:t>ainsi qu’en </a:t>
            </a:r>
            <a:r>
              <a:rPr lang="fr-FR" sz="1400" b="1" u="sng" dirty="0" smtClean="0">
                <a:solidFill>
                  <a:schemeClr val="tx1">
                    <a:lumMod val="50000"/>
                  </a:schemeClr>
                </a:solidFill>
                <a:latin typeface="Tw Cen MT" pitchFamily="34" charset="0"/>
              </a:rPr>
              <a:t>Australie et en Nouvelle Zélande</a:t>
            </a:r>
            <a:r>
              <a:rPr lang="fr-FR" sz="1400" b="1" dirty="0" smtClean="0">
                <a:solidFill>
                  <a:schemeClr val="tx1">
                    <a:lumMod val="50000"/>
                  </a:schemeClr>
                </a:solidFill>
                <a:latin typeface="Tw Cen MT" pitchFamily="34" charset="0"/>
              </a:rPr>
              <a:t>. C’est cependant le continent Américain qui accueille le plus de candidats au départ (importance des flux : 54 millions de migrants).</a:t>
            </a:r>
          </a:p>
        </p:txBody>
      </p:sp>
      <p:sp>
        <p:nvSpPr>
          <p:cNvPr id="11" name="Rectangle 10"/>
          <p:cNvSpPr/>
          <p:nvPr/>
        </p:nvSpPr>
        <p:spPr>
          <a:xfrm>
            <a:off x="1187624" y="2902395"/>
            <a:ext cx="4572000" cy="307777"/>
          </a:xfrm>
          <a:prstGeom prst="rect">
            <a:avLst/>
          </a:prstGeom>
        </p:spPr>
        <p:txBody>
          <a:bodyPr>
            <a:spAutoFit/>
          </a:bodyPr>
          <a:lstStyle/>
          <a:p>
            <a:pPr lvl="0" algn="just" fontAlgn="base">
              <a:spcBef>
                <a:spcPct val="0"/>
              </a:spcBef>
            </a:pPr>
            <a:r>
              <a:rPr lang="fr-FR" sz="1400" b="1" dirty="0" smtClean="0">
                <a:solidFill>
                  <a:srgbClr val="C00000"/>
                </a:solidFill>
                <a:latin typeface="Tw Cen MT" pitchFamily="34" charset="0"/>
                <a:cs typeface="Arial" pitchFamily="34" charset="0"/>
              </a:rPr>
              <a:t>les migrations internationales (européenne et autres)</a:t>
            </a:r>
          </a:p>
        </p:txBody>
      </p:sp>
      <p:sp>
        <p:nvSpPr>
          <p:cNvPr id="12" name="Rectangle 11"/>
          <p:cNvSpPr/>
          <p:nvPr/>
        </p:nvSpPr>
        <p:spPr>
          <a:xfrm>
            <a:off x="2195736" y="3309348"/>
            <a:ext cx="1343638" cy="307777"/>
          </a:xfrm>
          <a:prstGeom prst="rect">
            <a:avLst/>
          </a:prstGeom>
        </p:spPr>
        <p:txBody>
          <a:bodyPr wrap="none">
            <a:spAutoFit/>
          </a:bodyPr>
          <a:lstStyle/>
          <a:p>
            <a:r>
              <a:rPr lang="fr-FR" sz="1400" b="1" dirty="0" smtClean="0">
                <a:solidFill>
                  <a:srgbClr val="C00000"/>
                </a:solidFill>
                <a:latin typeface="Tw Cen MT" pitchFamily="34" charset="0"/>
                <a:cs typeface="Arial" pitchFamily="34" charset="0"/>
              </a:rPr>
              <a:t>un siècle (XIX°)</a:t>
            </a:r>
            <a:endParaRPr lang="fr-FR" sz="1400" dirty="0"/>
          </a:p>
        </p:txBody>
      </p:sp>
      <p:sp>
        <p:nvSpPr>
          <p:cNvPr id="15" name="Rectangle 14"/>
          <p:cNvSpPr/>
          <p:nvPr/>
        </p:nvSpPr>
        <p:spPr>
          <a:xfrm>
            <a:off x="1835696" y="4650332"/>
            <a:ext cx="5328592" cy="738664"/>
          </a:xfrm>
          <a:prstGeom prst="rect">
            <a:avLst/>
          </a:prstGeom>
        </p:spPr>
        <p:txBody>
          <a:bodyPr wrap="square">
            <a:spAutoFit/>
          </a:bodyPr>
          <a:lstStyle/>
          <a:p>
            <a:pPr lvl="0" algn="just" fontAlgn="base">
              <a:spcBef>
                <a:spcPct val="0"/>
              </a:spcBef>
            </a:pPr>
            <a:r>
              <a:rPr lang="fr-FR" sz="1400" b="1" dirty="0" smtClean="0">
                <a:solidFill>
                  <a:srgbClr val="C00000"/>
                </a:solidFill>
                <a:latin typeface="Tw Cen MT" pitchFamily="34" charset="0"/>
                <a:cs typeface="Arial" pitchFamily="34" charset="0"/>
              </a:rPr>
              <a:t>Elle montre les lieux de départ et d’arrivées (villes et pays) des migrants européens mais également asiatiques. Elle insiste aussi sur un autre type de migration : les traites négrières (migrations forcées)</a:t>
            </a:r>
          </a:p>
        </p:txBody>
      </p:sp>
      <p:sp>
        <p:nvSpPr>
          <p:cNvPr id="21" name="Rectangle 20"/>
          <p:cNvSpPr/>
          <p:nvPr/>
        </p:nvSpPr>
        <p:spPr>
          <a:xfrm>
            <a:off x="2051720" y="5946476"/>
            <a:ext cx="4176464" cy="620688"/>
          </a:xfrm>
          <a:prstGeom prst="wedgeRectCallout">
            <a:avLst>
              <a:gd name="adj1" fmla="val -73575"/>
              <a:gd name="adj2" fmla="val 35560"/>
            </a:avLst>
          </a:prstGeom>
          <a:solidFill>
            <a:schemeClr val="bg2">
              <a:lumMod val="90000"/>
            </a:schemeClr>
          </a:solidFill>
          <a:ln w="12700">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rtlCol="0" anchor="ctr"/>
          <a:lstStyle/>
          <a:p>
            <a:pPr algn="just" fontAlgn="base">
              <a:spcBef>
                <a:spcPct val="0"/>
              </a:spcBef>
            </a:pPr>
            <a:r>
              <a:rPr lang="fr-FR" sz="1400" b="1" dirty="0" smtClean="0">
                <a:solidFill>
                  <a:schemeClr val="tx1">
                    <a:lumMod val="50000"/>
                  </a:schemeClr>
                </a:solidFill>
                <a:latin typeface="Tw Cen MT" pitchFamily="34" charset="0"/>
                <a:cs typeface="Arial" pitchFamily="34" charset="0"/>
              </a:rPr>
              <a:t>Le document nous montre l’échelle de ce phénomène : </a:t>
            </a:r>
          </a:p>
        </p:txBody>
      </p:sp>
      <p:sp>
        <p:nvSpPr>
          <p:cNvPr id="22" name="Rectangle 21"/>
          <p:cNvSpPr/>
          <p:nvPr/>
        </p:nvSpPr>
        <p:spPr>
          <a:xfrm>
            <a:off x="179512" y="2202060"/>
            <a:ext cx="7416824" cy="4536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059832" y="6214763"/>
            <a:ext cx="1502719" cy="307777"/>
          </a:xfrm>
          <a:prstGeom prst="rect">
            <a:avLst/>
          </a:prstGeom>
        </p:spPr>
        <p:txBody>
          <a:bodyPr wrap="none">
            <a:spAutoFit/>
          </a:bodyPr>
          <a:lstStyle/>
          <a:p>
            <a:pPr algn="just" fontAlgn="base">
              <a:spcBef>
                <a:spcPct val="0"/>
              </a:spcBef>
            </a:pPr>
            <a:r>
              <a:rPr lang="fr-FR" sz="1400" b="1" dirty="0" smtClean="0">
                <a:solidFill>
                  <a:srgbClr val="C00000"/>
                </a:solidFill>
                <a:latin typeface="Tw Cen MT" pitchFamily="34" charset="0"/>
                <a:cs typeface="Arial" pitchFamily="34" charset="0"/>
              </a:rPr>
              <a:t>échelle planétaire</a:t>
            </a:r>
          </a:p>
        </p:txBody>
      </p:sp>
      <p:sp>
        <p:nvSpPr>
          <p:cNvPr id="19" name="Rectangle 18"/>
          <p:cNvSpPr/>
          <p:nvPr/>
        </p:nvSpPr>
        <p:spPr>
          <a:xfrm>
            <a:off x="3635896" y="5802460"/>
            <a:ext cx="5286412" cy="836712"/>
          </a:xfrm>
          <a:prstGeom prst="rect">
            <a:avLst/>
          </a:prstGeom>
          <a:solidFill>
            <a:schemeClr val="bg2">
              <a:lumMod val="90000"/>
            </a:schemeClr>
          </a:solidFill>
          <a:ln w="12700">
            <a:solidFill>
              <a:schemeClr val="tx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rtlCol="0" anchor="ctr"/>
          <a:lstStyle/>
          <a:p>
            <a:pPr algn="just" fontAlgn="base">
              <a:spcBef>
                <a:spcPct val="0"/>
              </a:spcBef>
            </a:pPr>
            <a:r>
              <a:rPr lang="fr-FR" sz="1400" b="1" dirty="0" smtClean="0">
                <a:solidFill>
                  <a:schemeClr val="tx1">
                    <a:lumMod val="50000"/>
                  </a:schemeClr>
                </a:solidFill>
                <a:latin typeface="Tw Cen MT" pitchFamily="34" charset="0"/>
                <a:cs typeface="Arial" pitchFamily="34" charset="0"/>
              </a:rPr>
              <a:t>Quelles indications ne donne pas le document ?</a:t>
            </a:r>
          </a:p>
          <a:p>
            <a:pPr algn="just" fontAlgn="base">
              <a:spcBef>
                <a:spcPct val="0"/>
              </a:spcBef>
            </a:pPr>
            <a:endParaRPr lang="fr-FR" sz="1400" b="1" dirty="0" smtClean="0">
              <a:solidFill>
                <a:schemeClr val="tx1">
                  <a:lumMod val="50000"/>
                </a:schemeClr>
              </a:solidFill>
              <a:latin typeface="Tw Cen MT" pitchFamily="34" charset="0"/>
              <a:cs typeface="Arial" pitchFamily="34" charset="0"/>
            </a:endParaRPr>
          </a:p>
          <a:p>
            <a:pPr algn="just" fontAlgn="base">
              <a:spcBef>
                <a:spcPct val="0"/>
              </a:spcBef>
            </a:pPr>
            <a:r>
              <a:rPr lang="fr-FR" sz="1400" b="1" dirty="0" smtClean="0">
                <a:solidFill>
                  <a:schemeClr val="tx1">
                    <a:lumMod val="50000"/>
                  </a:schemeClr>
                </a:solidFill>
                <a:latin typeface="Tw Cen MT" pitchFamily="34" charset="0"/>
                <a:cs typeface="Arial" pitchFamily="34" charset="0"/>
              </a:rPr>
              <a:t> </a:t>
            </a:r>
          </a:p>
        </p:txBody>
      </p:sp>
      <p:sp>
        <p:nvSpPr>
          <p:cNvPr id="25" name="Rectangle 24"/>
          <p:cNvSpPr/>
          <p:nvPr/>
        </p:nvSpPr>
        <p:spPr>
          <a:xfrm>
            <a:off x="3635896" y="6090492"/>
            <a:ext cx="5256584" cy="523220"/>
          </a:xfrm>
          <a:prstGeom prst="rect">
            <a:avLst/>
          </a:prstGeom>
        </p:spPr>
        <p:txBody>
          <a:bodyPr wrap="square">
            <a:spAutoFit/>
          </a:bodyPr>
          <a:lstStyle/>
          <a:p>
            <a:pPr algn="just" fontAlgn="base">
              <a:spcBef>
                <a:spcPct val="0"/>
              </a:spcBef>
            </a:pPr>
            <a:r>
              <a:rPr lang="fr-FR" sz="1400" b="1" dirty="0" smtClean="0">
                <a:solidFill>
                  <a:srgbClr val="C00000"/>
                </a:solidFill>
                <a:latin typeface="Tw Cen MT" pitchFamily="34" charset="0"/>
                <a:cs typeface="Arial" pitchFamily="34" charset="0"/>
              </a:rPr>
              <a:t>Il ne nous explique pas les raisons de ces départs massifs ni la quantité d’émigrants (flux non chiffrés).</a:t>
            </a:r>
            <a:endParaRPr lang="fr-FR" sz="1400" dirty="0" smtClean="0">
              <a:solidFill>
                <a:srgbClr val="C00000"/>
              </a:solidFill>
              <a:latin typeface="Tw Cen MT"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xit" presetSubtype="0" fill="hold" grpId="1" nodeType="clickEffect">
                                  <p:stCondLst>
                                    <p:cond delay="0"/>
                                  </p:stCondLst>
                                  <p:childTnLst>
                                    <p:anim calcmode="lin" valueType="num">
                                      <p:cBhvr>
                                        <p:cTn id="40" dur="1000"/>
                                        <p:tgtEl>
                                          <p:spTgt spid="17"/>
                                        </p:tgtEl>
                                        <p:attrNameLst>
                                          <p:attrName>ppt_w</p:attrName>
                                        </p:attrNameLst>
                                      </p:cBhvr>
                                      <p:tavLst>
                                        <p:tav tm="0">
                                          <p:val>
                                            <p:strVal val="ppt_w"/>
                                          </p:val>
                                        </p:tav>
                                        <p:tav tm="100000">
                                          <p:val>
                                            <p:strVal val="ppt_w*0.70"/>
                                          </p:val>
                                        </p:tav>
                                      </p:tavLst>
                                    </p:anim>
                                    <p:anim calcmode="lin" valueType="num">
                                      <p:cBhvr>
                                        <p:cTn id="41" dur="1000"/>
                                        <p:tgtEl>
                                          <p:spTgt spid="17"/>
                                        </p:tgtEl>
                                        <p:attrNameLst>
                                          <p:attrName>ppt_h</p:attrName>
                                        </p:attrNameLst>
                                      </p:cBhvr>
                                      <p:tavLst>
                                        <p:tav tm="0">
                                          <p:val>
                                            <p:strVal val="ppt_h"/>
                                          </p:val>
                                        </p:tav>
                                        <p:tav tm="100000">
                                          <p:val>
                                            <p:strVal val="ppt_h"/>
                                          </p:val>
                                        </p:tav>
                                      </p:tavLst>
                                    </p:anim>
                                    <p:animEffect transition="out" filter="fade">
                                      <p:cBhvr>
                                        <p:cTn id="42" dur="1000"/>
                                        <p:tgtEl>
                                          <p:spTgt spid="17"/>
                                        </p:tgtEl>
                                      </p:cBhvr>
                                    </p:animEffect>
                                    <p:set>
                                      <p:cBhvr>
                                        <p:cTn id="43" dur="1" fill="hold">
                                          <p:stCondLst>
                                            <p:cond delay="999"/>
                                          </p:stCondLst>
                                        </p:cTn>
                                        <p:tgtEl>
                                          <p:spTgt spid="17"/>
                                        </p:tgtEl>
                                        <p:attrNameLst>
                                          <p:attrName>style.visibility</p:attrName>
                                        </p:attrNameLst>
                                      </p:cBhvr>
                                      <p:to>
                                        <p:strVal val="hidden"/>
                                      </p:to>
                                    </p:set>
                                  </p:childTnLst>
                                </p:cTn>
                              </p:par>
                              <p:par>
                                <p:cTn id="44" presetID="55" presetClass="exit" presetSubtype="0" fill="hold" grpId="1" nodeType="withEffect">
                                  <p:stCondLst>
                                    <p:cond delay="0"/>
                                  </p:stCondLst>
                                  <p:childTnLst>
                                    <p:anim calcmode="lin" valueType="num">
                                      <p:cBhvr>
                                        <p:cTn id="45" dur="1000"/>
                                        <p:tgtEl>
                                          <p:spTgt spid="11"/>
                                        </p:tgtEl>
                                        <p:attrNameLst>
                                          <p:attrName>ppt_w</p:attrName>
                                        </p:attrNameLst>
                                      </p:cBhvr>
                                      <p:tavLst>
                                        <p:tav tm="0">
                                          <p:val>
                                            <p:strVal val="ppt_w"/>
                                          </p:val>
                                        </p:tav>
                                        <p:tav tm="100000">
                                          <p:val>
                                            <p:strVal val="ppt_w*0.70"/>
                                          </p:val>
                                        </p:tav>
                                      </p:tavLst>
                                    </p:anim>
                                    <p:anim calcmode="lin" valueType="num">
                                      <p:cBhvr>
                                        <p:cTn id="46" dur="1000"/>
                                        <p:tgtEl>
                                          <p:spTgt spid="11"/>
                                        </p:tgtEl>
                                        <p:attrNameLst>
                                          <p:attrName>ppt_h</p:attrName>
                                        </p:attrNameLst>
                                      </p:cBhvr>
                                      <p:tavLst>
                                        <p:tav tm="0">
                                          <p:val>
                                            <p:strVal val="ppt_h"/>
                                          </p:val>
                                        </p:tav>
                                        <p:tav tm="100000">
                                          <p:val>
                                            <p:strVal val="ppt_h"/>
                                          </p:val>
                                        </p:tav>
                                      </p:tavLst>
                                    </p:anim>
                                    <p:animEffect transition="out" filter="fade">
                                      <p:cBhvr>
                                        <p:cTn id="47" dur="1000"/>
                                        <p:tgtEl>
                                          <p:spTgt spid="11"/>
                                        </p:tgtEl>
                                      </p:cBhvr>
                                    </p:animEffect>
                                    <p:set>
                                      <p:cBhvr>
                                        <p:cTn id="48" dur="1" fill="hold">
                                          <p:stCondLst>
                                            <p:cond delay="999"/>
                                          </p:stCondLst>
                                        </p:cTn>
                                        <p:tgtEl>
                                          <p:spTgt spid="11"/>
                                        </p:tgtEl>
                                        <p:attrNameLst>
                                          <p:attrName>style.visibility</p:attrName>
                                        </p:attrNameLst>
                                      </p:cBhvr>
                                      <p:to>
                                        <p:strVal val="hidden"/>
                                      </p:to>
                                    </p:set>
                                  </p:childTnLst>
                                </p:cTn>
                              </p:par>
                              <p:par>
                                <p:cTn id="49" presetID="55" presetClass="exit" presetSubtype="0" fill="hold" grpId="1" nodeType="withEffect">
                                  <p:stCondLst>
                                    <p:cond delay="0"/>
                                  </p:stCondLst>
                                  <p:childTnLst>
                                    <p:anim calcmode="lin" valueType="num">
                                      <p:cBhvr>
                                        <p:cTn id="50" dur="1000"/>
                                        <p:tgtEl>
                                          <p:spTgt spid="12"/>
                                        </p:tgtEl>
                                        <p:attrNameLst>
                                          <p:attrName>ppt_w</p:attrName>
                                        </p:attrNameLst>
                                      </p:cBhvr>
                                      <p:tavLst>
                                        <p:tav tm="0">
                                          <p:val>
                                            <p:strVal val="ppt_w"/>
                                          </p:val>
                                        </p:tav>
                                        <p:tav tm="100000">
                                          <p:val>
                                            <p:strVal val="ppt_w*0.70"/>
                                          </p:val>
                                        </p:tav>
                                      </p:tavLst>
                                    </p:anim>
                                    <p:anim calcmode="lin" valueType="num">
                                      <p:cBhvr>
                                        <p:cTn id="51" dur="1000"/>
                                        <p:tgtEl>
                                          <p:spTgt spid="12"/>
                                        </p:tgtEl>
                                        <p:attrNameLst>
                                          <p:attrName>ppt_h</p:attrName>
                                        </p:attrNameLst>
                                      </p:cBhvr>
                                      <p:tavLst>
                                        <p:tav tm="0">
                                          <p:val>
                                            <p:strVal val="ppt_h"/>
                                          </p:val>
                                        </p:tav>
                                        <p:tav tm="100000">
                                          <p:val>
                                            <p:strVal val="ppt_h"/>
                                          </p:val>
                                        </p:tav>
                                      </p:tavLst>
                                    </p:anim>
                                    <p:animEffect transition="out" filter="fade">
                                      <p:cBhvr>
                                        <p:cTn id="52" dur="1000"/>
                                        <p:tgtEl>
                                          <p:spTgt spid="12"/>
                                        </p:tgtEl>
                                      </p:cBhvr>
                                    </p:animEffect>
                                    <p:set>
                                      <p:cBhvr>
                                        <p:cTn id="53" dur="1" fill="hold">
                                          <p:stCondLst>
                                            <p:cond delay="9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plus(in)">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grpId="1" nodeType="clickEffect">
                                  <p:stCondLst>
                                    <p:cond delay="0"/>
                                  </p:stCondLst>
                                  <p:childTnLst>
                                    <p:anim calcmode="lin" valueType="num">
                                      <p:cBhvr>
                                        <p:cTn id="72" dur="1000"/>
                                        <p:tgtEl>
                                          <p:spTgt spid="21"/>
                                        </p:tgtEl>
                                        <p:attrNameLst>
                                          <p:attrName>ppt_w</p:attrName>
                                        </p:attrNameLst>
                                      </p:cBhvr>
                                      <p:tavLst>
                                        <p:tav tm="0">
                                          <p:val>
                                            <p:strVal val="ppt_w"/>
                                          </p:val>
                                        </p:tav>
                                        <p:tav tm="100000">
                                          <p:val>
                                            <p:strVal val="ppt_w*0.70"/>
                                          </p:val>
                                        </p:tav>
                                      </p:tavLst>
                                    </p:anim>
                                    <p:anim calcmode="lin" valueType="num">
                                      <p:cBhvr>
                                        <p:cTn id="73" dur="1000"/>
                                        <p:tgtEl>
                                          <p:spTgt spid="21"/>
                                        </p:tgtEl>
                                        <p:attrNameLst>
                                          <p:attrName>ppt_h</p:attrName>
                                        </p:attrNameLst>
                                      </p:cBhvr>
                                      <p:tavLst>
                                        <p:tav tm="0">
                                          <p:val>
                                            <p:strVal val="ppt_h"/>
                                          </p:val>
                                        </p:tav>
                                        <p:tav tm="100000">
                                          <p:val>
                                            <p:strVal val="ppt_h"/>
                                          </p:val>
                                        </p:tav>
                                      </p:tavLst>
                                    </p:anim>
                                    <p:animEffect transition="out" filter="fade">
                                      <p:cBhvr>
                                        <p:cTn id="74" dur="1000"/>
                                        <p:tgtEl>
                                          <p:spTgt spid="21"/>
                                        </p:tgtEl>
                                      </p:cBhvr>
                                    </p:animEffect>
                                    <p:set>
                                      <p:cBhvr>
                                        <p:cTn id="75" dur="1" fill="hold">
                                          <p:stCondLst>
                                            <p:cond delay="999"/>
                                          </p:stCondLst>
                                        </p:cTn>
                                        <p:tgtEl>
                                          <p:spTgt spid="21"/>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23"/>
                                        </p:tgtEl>
                                        <p:attrNameLst>
                                          <p:attrName>ppt_w</p:attrName>
                                        </p:attrNameLst>
                                      </p:cBhvr>
                                      <p:tavLst>
                                        <p:tav tm="0">
                                          <p:val>
                                            <p:strVal val="ppt_w"/>
                                          </p:val>
                                        </p:tav>
                                        <p:tav tm="100000">
                                          <p:val>
                                            <p:strVal val="ppt_w*0.70"/>
                                          </p:val>
                                        </p:tav>
                                      </p:tavLst>
                                    </p:anim>
                                    <p:anim calcmode="lin" valueType="num">
                                      <p:cBhvr>
                                        <p:cTn id="78" dur="1000"/>
                                        <p:tgtEl>
                                          <p:spTgt spid="23"/>
                                        </p:tgtEl>
                                        <p:attrNameLst>
                                          <p:attrName>ppt_h</p:attrName>
                                        </p:attrNameLst>
                                      </p:cBhvr>
                                      <p:tavLst>
                                        <p:tav tm="0">
                                          <p:val>
                                            <p:strVal val="ppt_h"/>
                                          </p:val>
                                        </p:tav>
                                        <p:tav tm="100000">
                                          <p:val>
                                            <p:strVal val="ppt_h"/>
                                          </p:val>
                                        </p:tav>
                                      </p:tavLst>
                                    </p:anim>
                                    <p:animEffect transition="out" filter="fade">
                                      <p:cBhvr>
                                        <p:cTn id="79" dur="1000"/>
                                        <p:tgtEl>
                                          <p:spTgt spid="23"/>
                                        </p:tgtEl>
                                      </p:cBhvr>
                                    </p:animEffect>
                                    <p:set>
                                      <p:cBhvr>
                                        <p:cTn id="80" dur="1" fill="hold">
                                          <p:stCondLst>
                                            <p:cond delay="999"/>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xit" presetSubtype="0" fill="hold" grpId="1" nodeType="clickEffect">
                                  <p:stCondLst>
                                    <p:cond delay="0"/>
                                  </p:stCondLst>
                                  <p:childTnLst>
                                    <p:anim calcmode="lin" valueType="num">
                                      <p:cBhvr>
                                        <p:cTn id="94" dur="1000"/>
                                        <p:tgtEl>
                                          <p:spTgt spid="18"/>
                                        </p:tgtEl>
                                        <p:attrNameLst>
                                          <p:attrName>ppt_w</p:attrName>
                                        </p:attrNameLst>
                                      </p:cBhvr>
                                      <p:tavLst>
                                        <p:tav tm="0">
                                          <p:val>
                                            <p:strVal val="ppt_w"/>
                                          </p:val>
                                        </p:tav>
                                        <p:tav tm="100000">
                                          <p:val>
                                            <p:strVal val="ppt_w*0.70"/>
                                          </p:val>
                                        </p:tav>
                                      </p:tavLst>
                                    </p:anim>
                                    <p:anim calcmode="lin" valueType="num">
                                      <p:cBhvr>
                                        <p:cTn id="95" dur="1000"/>
                                        <p:tgtEl>
                                          <p:spTgt spid="18"/>
                                        </p:tgtEl>
                                        <p:attrNameLst>
                                          <p:attrName>ppt_h</p:attrName>
                                        </p:attrNameLst>
                                      </p:cBhvr>
                                      <p:tavLst>
                                        <p:tav tm="0">
                                          <p:val>
                                            <p:strVal val="ppt_h"/>
                                          </p:val>
                                        </p:tav>
                                        <p:tav tm="100000">
                                          <p:val>
                                            <p:strVal val="ppt_h"/>
                                          </p:val>
                                        </p:tav>
                                      </p:tavLst>
                                    </p:anim>
                                    <p:animEffect transition="out" filter="fade">
                                      <p:cBhvr>
                                        <p:cTn id="96" dur="1000"/>
                                        <p:tgtEl>
                                          <p:spTgt spid="18"/>
                                        </p:tgtEl>
                                      </p:cBhvr>
                                    </p:animEffect>
                                    <p:set>
                                      <p:cBhvr>
                                        <p:cTn id="97" dur="1" fill="hold">
                                          <p:stCondLst>
                                            <p:cond delay="999"/>
                                          </p:stCondLst>
                                        </p:cTn>
                                        <p:tgtEl>
                                          <p:spTgt spid="18"/>
                                        </p:tgtEl>
                                        <p:attrNameLst>
                                          <p:attrName>style.visibility</p:attrName>
                                        </p:attrNameLst>
                                      </p:cBhvr>
                                      <p:to>
                                        <p:strVal val="hidden"/>
                                      </p:to>
                                    </p:set>
                                  </p:childTnLst>
                                </p:cTn>
                              </p:par>
                              <p:par>
                                <p:cTn id="98" presetID="55" presetClass="exit" presetSubtype="0" fill="hold" grpId="1" nodeType="withEffect">
                                  <p:stCondLst>
                                    <p:cond delay="0"/>
                                  </p:stCondLst>
                                  <p:childTnLst>
                                    <p:anim calcmode="lin" valueType="num">
                                      <p:cBhvr>
                                        <p:cTn id="99" dur="1000"/>
                                        <p:tgtEl>
                                          <p:spTgt spid="15"/>
                                        </p:tgtEl>
                                        <p:attrNameLst>
                                          <p:attrName>ppt_w</p:attrName>
                                        </p:attrNameLst>
                                      </p:cBhvr>
                                      <p:tavLst>
                                        <p:tav tm="0">
                                          <p:val>
                                            <p:strVal val="ppt_w"/>
                                          </p:val>
                                        </p:tav>
                                        <p:tav tm="100000">
                                          <p:val>
                                            <p:strVal val="ppt_w*0.70"/>
                                          </p:val>
                                        </p:tav>
                                      </p:tavLst>
                                    </p:anim>
                                    <p:anim calcmode="lin" valueType="num">
                                      <p:cBhvr>
                                        <p:cTn id="100" dur="1000"/>
                                        <p:tgtEl>
                                          <p:spTgt spid="15"/>
                                        </p:tgtEl>
                                        <p:attrNameLst>
                                          <p:attrName>ppt_h</p:attrName>
                                        </p:attrNameLst>
                                      </p:cBhvr>
                                      <p:tavLst>
                                        <p:tav tm="0">
                                          <p:val>
                                            <p:strVal val="ppt_h"/>
                                          </p:val>
                                        </p:tav>
                                        <p:tav tm="100000">
                                          <p:val>
                                            <p:strVal val="ppt_h"/>
                                          </p:val>
                                        </p:tav>
                                      </p:tavLst>
                                    </p:anim>
                                    <p:animEffect transition="out" filter="fade">
                                      <p:cBhvr>
                                        <p:cTn id="101" dur="1000"/>
                                        <p:tgtEl>
                                          <p:spTgt spid="15"/>
                                        </p:tgtEl>
                                      </p:cBhvr>
                                    </p:animEffect>
                                    <p:set>
                                      <p:cBhvr>
                                        <p:cTn id="102" dur="1" fill="hold">
                                          <p:stCondLst>
                                            <p:cond delay="999"/>
                                          </p:stCondLst>
                                        </p:cTn>
                                        <p:tgtEl>
                                          <p:spTgt spid="1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down)">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xit" presetSubtype="0" fill="hold" grpId="1" nodeType="clickEffect">
                                  <p:stCondLst>
                                    <p:cond delay="0"/>
                                  </p:stCondLst>
                                  <p:childTnLst>
                                    <p:anim calcmode="lin" valueType="num">
                                      <p:cBhvr>
                                        <p:cTn id="116" dur="1000"/>
                                        <p:tgtEl>
                                          <p:spTgt spid="19"/>
                                        </p:tgtEl>
                                        <p:attrNameLst>
                                          <p:attrName>ppt_w</p:attrName>
                                        </p:attrNameLst>
                                      </p:cBhvr>
                                      <p:tavLst>
                                        <p:tav tm="0">
                                          <p:val>
                                            <p:strVal val="ppt_w"/>
                                          </p:val>
                                        </p:tav>
                                        <p:tav tm="100000">
                                          <p:val>
                                            <p:strVal val="ppt_w*0.70"/>
                                          </p:val>
                                        </p:tav>
                                      </p:tavLst>
                                    </p:anim>
                                    <p:anim calcmode="lin" valueType="num">
                                      <p:cBhvr>
                                        <p:cTn id="117" dur="1000"/>
                                        <p:tgtEl>
                                          <p:spTgt spid="19"/>
                                        </p:tgtEl>
                                        <p:attrNameLst>
                                          <p:attrName>ppt_h</p:attrName>
                                        </p:attrNameLst>
                                      </p:cBhvr>
                                      <p:tavLst>
                                        <p:tav tm="0">
                                          <p:val>
                                            <p:strVal val="ppt_h"/>
                                          </p:val>
                                        </p:tav>
                                        <p:tav tm="100000">
                                          <p:val>
                                            <p:strVal val="ppt_h"/>
                                          </p:val>
                                        </p:tav>
                                      </p:tavLst>
                                    </p:anim>
                                    <p:animEffect transition="out" filter="fade">
                                      <p:cBhvr>
                                        <p:cTn id="118" dur="1000"/>
                                        <p:tgtEl>
                                          <p:spTgt spid="19"/>
                                        </p:tgtEl>
                                      </p:cBhvr>
                                    </p:animEffect>
                                    <p:set>
                                      <p:cBhvr>
                                        <p:cTn id="119" dur="1" fill="hold">
                                          <p:stCondLst>
                                            <p:cond delay="999"/>
                                          </p:stCondLst>
                                        </p:cTn>
                                        <p:tgtEl>
                                          <p:spTgt spid="19"/>
                                        </p:tgtEl>
                                        <p:attrNameLst>
                                          <p:attrName>style.visibility</p:attrName>
                                        </p:attrNameLst>
                                      </p:cBhvr>
                                      <p:to>
                                        <p:strVal val="hidden"/>
                                      </p:to>
                                    </p:set>
                                  </p:childTnLst>
                                </p:cTn>
                              </p:par>
                              <p:par>
                                <p:cTn id="120" presetID="55" presetClass="exit" presetSubtype="0" fill="hold" grpId="1" nodeType="withEffect">
                                  <p:stCondLst>
                                    <p:cond delay="0"/>
                                  </p:stCondLst>
                                  <p:childTnLst>
                                    <p:anim calcmode="lin" valueType="num">
                                      <p:cBhvr>
                                        <p:cTn id="121" dur="1000"/>
                                        <p:tgtEl>
                                          <p:spTgt spid="25"/>
                                        </p:tgtEl>
                                        <p:attrNameLst>
                                          <p:attrName>ppt_w</p:attrName>
                                        </p:attrNameLst>
                                      </p:cBhvr>
                                      <p:tavLst>
                                        <p:tav tm="0">
                                          <p:val>
                                            <p:strVal val="ppt_w"/>
                                          </p:val>
                                        </p:tav>
                                        <p:tav tm="100000">
                                          <p:val>
                                            <p:strVal val="ppt_w*0.70"/>
                                          </p:val>
                                        </p:tav>
                                      </p:tavLst>
                                    </p:anim>
                                    <p:anim calcmode="lin" valueType="num">
                                      <p:cBhvr>
                                        <p:cTn id="122" dur="1000"/>
                                        <p:tgtEl>
                                          <p:spTgt spid="25"/>
                                        </p:tgtEl>
                                        <p:attrNameLst>
                                          <p:attrName>ppt_h</p:attrName>
                                        </p:attrNameLst>
                                      </p:cBhvr>
                                      <p:tavLst>
                                        <p:tav tm="0">
                                          <p:val>
                                            <p:strVal val="ppt_h"/>
                                          </p:val>
                                        </p:tav>
                                        <p:tav tm="100000">
                                          <p:val>
                                            <p:strVal val="ppt_h"/>
                                          </p:val>
                                        </p:tav>
                                      </p:tavLst>
                                    </p:anim>
                                    <p:animEffect transition="out" filter="fade">
                                      <p:cBhvr>
                                        <p:cTn id="123" dur="1000"/>
                                        <p:tgtEl>
                                          <p:spTgt spid="25"/>
                                        </p:tgtEl>
                                      </p:cBhvr>
                                    </p:animEffect>
                                    <p:set>
                                      <p:cBhvr>
                                        <p:cTn id="124" dur="1" fill="hold">
                                          <p:stCondLst>
                                            <p:cond delay="999"/>
                                          </p:stCondLst>
                                        </p:cTn>
                                        <p:tgtEl>
                                          <p:spTgt spid="2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left)">
                                      <p:cBhvr>
                                        <p:cTn id="129" dur="500"/>
                                        <p:tgtEl>
                                          <p:spTgt spid="14"/>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 calcmode="lin" valueType="num">
                                      <p:cBhvr>
                                        <p:cTn id="134" dur="500" fill="hold"/>
                                        <p:tgtEl>
                                          <p:spTgt spid="13"/>
                                        </p:tgtEl>
                                        <p:attrNameLst>
                                          <p:attrName>ppt_w</p:attrName>
                                        </p:attrNameLst>
                                      </p:cBhvr>
                                      <p:tavLst>
                                        <p:tav tm="0">
                                          <p:val>
                                            <p:fltVal val="0"/>
                                          </p:val>
                                        </p:tav>
                                        <p:tav tm="100000">
                                          <p:val>
                                            <p:strVal val="#ppt_w"/>
                                          </p:val>
                                        </p:tav>
                                      </p:tavLst>
                                    </p:anim>
                                    <p:anim calcmode="lin" valueType="num">
                                      <p:cBhvr>
                                        <p:cTn id="135" dur="500" fill="hold"/>
                                        <p:tgtEl>
                                          <p:spTgt spid="13"/>
                                        </p:tgtEl>
                                        <p:attrNameLst>
                                          <p:attrName>ppt_h</p:attrName>
                                        </p:attrNameLst>
                                      </p:cBhvr>
                                      <p:tavLst>
                                        <p:tav tm="0">
                                          <p:val>
                                            <p:fltVal val="0"/>
                                          </p:val>
                                        </p:tav>
                                        <p:tav tm="100000">
                                          <p:val>
                                            <p:strVal val="#ppt_h"/>
                                          </p:val>
                                        </p:tav>
                                      </p:tavLst>
                                    </p:anim>
                                    <p:animEffect transition="in" filter="fade">
                                      <p:cBhvr>
                                        <p:cTn id="1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6" grpId="0" animBg="1"/>
      <p:bldP spid="17" grpId="0" animBg="1"/>
      <p:bldP spid="17" grpId="1" animBg="1"/>
      <p:bldP spid="18" grpId="0" animBg="1"/>
      <p:bldP spid="18" grpId="1" animBg="1"/>
      <p:bldP spid="13" grpId="0" animBg="1"/>
      <p:bldP spid="11" grpId="0"/>
      <p:bldP spid="11" grpId="1"/>
      <p:bldP spid="12" grpId="0"/>
      <p:bldP spid="12" grpId="1"/>
      <p:bldP spid="15" grpId="0"/>
      <p:bldP spid="15" grpId="1"/>
      <p:bldP spid="21" grpId="0" animBg="1"/>
      <p:bldP spid="21" grpId="1" animBg="1"/>
      <p:bldP spid="22" grpId="0" animBg="1"/>
      <p:bldP spid="23" grpId="0"/>
      <p:bldP spid="23" grpId="1"/>
      <p:bldP spid="19" grpId="0" animBg="1"/>
      <p:bldP spid="19" grpId="1" animBg="1"/>
      <p:bldP spid="25" grpId="0"/>
      <p:bldP spid="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492443"/>
          </a:xfrm>
          <a:prstGeom prst="rect">
            <a:avLst/>
          </a:prstGeom>
          <a:noFill/>
          <a:ln>
            <a:noFill/>
          </a:ln>
        </p:spPr>
        <p:txBody>
          <a:bodyPr wrap="square" rtlCol="0">
            <a:spAutoFit/>
          </a:bodyPr>
          <a:lstStyle/>
          <a:p>
            <a:pPr marL="400050" indent="-400050" algn="ct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III. Au XIX</a:t>
            </a:r>
            <a:r>
              <a:rPr lang="fr-FR" sz="2600" b="1" u="sng" baseline="30000"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ème</a:t>
            </a:r>
            <a:r>
              <a:rPr lang="fr-FR" sz="2600" b="1" u="sng" dirty="0" smtClean="0">
                <a:ln w="12700">
                  <a:noFill/>
                  <a:prstDash val="solid"/>
                </a:ln>
                <a:solidFill>
                  <a:srgbClr val="800000"/>
                </a:solidFill>
                <a:effectLst>
                  <a:outerShdw blurRad="41275" dist="20320" dir="1800000" algn="tl" rotWithShape="0">
                    <a:srgbClr val="000000">
                      <a:alpha val="40000"/>
                    </a:srgbClr>
                  </a:outerShdw>
                </a:effectLst>
                <a:latin typeface="John Handy LET" pitchFamily="2" charset="0"/>
              </a:rPr>
              <a:t> siècle, l’émigration européenne devient massive.</a:t>
            </a:r>
          </a:p>
        </p:txBody>
      </p:sp>
      <p:sp>
        <p:nvSpPr>
          <p:cNvPr id="16385" name="Rectangle 1"/>
          <p:cNvSpPr>
            <a:spLocks noChangeArrowheads="1"/>
          </p:cNvSpPr>
          <p:nvPr/>
        </p:nvSpPr>
        <p:spPr bwMode="auto">
          <a:xfrm>
            <a:off x="35496" y="404664"/>
            <a:ext cx="6876000" cy="6453336"/>
          </a:xfrm>
          <a:prstGeom prst="rect">
            <a:avLst/>
          </a:prstGeom>
          <a:solidFill>
            <a:srgbClr val="FFFFFF"/>
          </a:solidFill>
          <a:ln w="9525">
            <a:solidFill>
              <a:srgbClr val="CC99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50" b="1" i="0" u="sng" strike="noStrike" cap="small" normalizeH="0" dirty="0" smtClean="0">
                <a:ln>
                  <a:noFill/>
                </a:ln>
                <a:solidFill>
                  <a:schemeClr val="bg1">
                    <a:lumMod val="10000"/>
                  </a:schemeClr>
                </a:solidFill>
                <a:effectLst/>
                <a:latin typeface="Tw Cen MT" pitchFamily="34" charset="0"/>
                <a:ea typeface="Calibri" pitchFamily="34" charset="0"/>
                <a:cs typeface="Times New Roman" pitchFamily="18" charset="0"/>
              </a:rPr>
              <a:t>Ellis Island : le témoignage d’un journaliste français</a:t>
            </a:r>
            <a:endParaRPr kumimoji="0" lang="fr-FR" sz="1250" b="0" i="0" u="none" strike="noStrike" cap="small" normalizeH="0" dirty="0" smtClean="0">
              <a:ln>
                <a:noFill/>
              </a:ln>
              <a:solidFill>
                <a:schemeClr val="bg1">
                  <a:lumMod val="10000"/>
                </a:schemeClr>
              </a:solidFill>
              <a:effectLst/>
              <a:latin typeface="Tw Cen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 L’île d’Ellis est l’endroit où le gouvernement américain reçoit la première visite des émigrants : c’est l’antichambre de la Terre Promise. Nul colon ne peut débarquer s’il n’a passé par là.</a:t>
            </a:r>
            <a:r>
              <a:rPr lang="fr-FR" sz="1250" dirty="0" smtClean="0">
                <a:solidFill>
                  <a:schemeClr val="bg1">
                    <a:lumMod val="10000"/>
                  </a:schemeClr>
                </a:solidFill>
                <a:latin typeface="Tw Cen MT" pitchFamily="34" charset="0"/>
                <a:cs typeface="Arial" pitchFamily="34" charset="0"/>
              </a:rPr>
              <a:t> </a:t>
            </a: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On a bâti, sur une île minuscule, située au milieu de la baie de New York, une construction en briques et en fer qui, de loin, a l’air d’un grand casino. Je me tenais, par un  clair  matin  de  juin,</a:t>
            </a:r>
            <a:r>
              <a:rPr lang="fr-FR" sz="1250" dirty="0" smtClean="0">
                <a:solidFill>
                  <a:schemeClr val="bg1">
                    <a:lumMod val="10000"/>
                  </a:schemeClr>
                </a:solidFill>
                <a:latin typeface="Tw Cen MT" pitchFamily="34" charset="0"/>
                <a:cs typeface="Arial" pitchFamily="34" charset="0"/>
              </a:rPr>
              <a:t> </a:t>
            </a: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devant la passerelle du débarcadère par où allaient défiler les émigrants. Le navire accosta, et le défilé commença. Italiens du Nord et du Sud, Slovaques, Russes, Hollandais, Arméniens, Juifs, Allemands, Roumains, Hongrois, Grecs, Monténégrins, des jeunes gens, des vieillards, des enfants, des femmes ; des allures fortes, décidées, des silhouettes fatiguées, énergies déjà aux trois quart abattues, des airs ouverts, souriants, braves, des regards timides, fuyants, des dos qui saluent sans raison et des tailles qui se redressent, et des moustaches provocantes. Tous ces gens sont encombrés de paquets mal ficelés, …. de valises bondées, à demi ouvertes, de ballots éventrés, de nippes et de couvertures, de cartons défoncés, de faisceaux d’ustensiles, de parapluies, de paniers , de boîtes, de cabas, d’étuis à violons, à mandoline, à guitare, de mouchoirs à carreaux enveloppant du linge ou des vêtements, des sacs en serpillière qu’ils portent à la main, sur leur dos ou sur leur tête. […]</a:t>
            </a:r>
            <a:endParaRPr kumimoji="0" lang="fr-FR" sz="1250" b="0" i="0" u="none" strike="noStrike" cap="none" normalizeH="0" baseline="0" dirty="0" smtClean="0">
              <a:ln>
                <a:noFill/>
              </a:ln>
              <a:solidFill>
                <a:schemeClr val="bg1">
                  <a:lumMod val="10000"/>
                </a:schemeClr>
              </a:solidFill>
              <a:effectLst/>
              <a:latin typeface="Tw Cen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Tout le monde est canalisé vers un hall immense où un premier tirage se fera. Ils sont là, 3000, chacun un papier vert à la main et un numéro épinglé à la poitrine : bêtes marquées pour le sacrifice, troupeau ahuri, effaré et docile, qui obéit au moindre geste des </a:t>
            </a:r>
            <a:r>
              <a:rPr kumimoji="0" lang="fr-FR" sz="1250" b="0" i="1"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officiers</a:t>
            </a: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 en dolman orné de ganse noire. On les bouscule, on les presse, ils n’opposent aucune résistance, ne disent pas un mot de protestation, comme endormis, hébétés par les quinze jours de mer, l’imprévu de cette organisation, de ces formalités, et surtout, sans doute, par l’inconnu qu’ils sentent gronder là, tout près d’eux, derrière ces barrières qui se dressent encore entre eux et leur définitive liberté. […]</a:t>
            </a:r>
            <a:endParaRPr kumimoji="0" lang="fr-FR" sz="1250" b="0" i="0" u="none" strike="noStrike" cap="none" normalizeH="0" baseline="0" dirty="0" smtClean="0">
              <a:ln>
                <a:noFill/>
              </a:ln>
              <a:solidFill>
                <a:schemeClr val="bg1">
                  <a:lumMod val="10000"/>
                </a:schemeClr>
              </a:solidFill>
              <a:effectLst/>
              <a:latin typeface="Tw Cen MT"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La première formalité à remplir est celle de la visite des médecins. On place les arrivants à la queue-leu-leu, et on les dirige vers un grand hall divisé dans toute sa longueur par des barrières et des grillages. Quand ils se présentent à l’entrée de la salle, deux médecins inspecteurs en uniforme, dolmans noirs et boutons de cuivre, les reçoivent et très vite les dévisagent. Un leur dit : « Regardez-moi bien en face ! Les gens obéissent comme des hypnotisés, demeurent immobiles tandis que le médecin leur retourne prestement la paupière pour s’assurer qu’ils n’ont pas le </a:t>
            </a:r>
            <a:r>
              <a:rPr kumimoji="0" lang="fr-FR" sz="1250" b="0" i="1" u="none" strike="noStrike" cap="none" normalizeH="0" baseline="0" dirty="0" err="1" smtClean="0">
                <a:ln>
                  <a:noFill/>
                </a:ln>
                <a:solidFill>
                  <a:schemeClr val="bg1">
                    <a:lumMod val="10000"/>
                  </a:schemeClr>
                </a:solidFill>
                <a:effectLst/>
                <a:latin typeface="Tw Cen MT" pitchFamily="34" charset="0"/>
                <a:ea typeface="Calibri" pitchFamily="34" charset="0"/>
                <a:cs typeface="Times New Roman" pitchFamily="18" charset="0"/>
              </a:rPr>
              <a:t>trachoma</a:t>
            </a:r>
            <a:r>
              <a:rPr kumimoji="0" lang="fr-FR" sz="1250" b="0" i="0"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 maladie contagieuse des yeux, leur fait ouvrir la bouche, dont ils vérifient la santé des muqueuses, se plongent les mains dans une bassine d’eau mélangée de sublimée et passe au niveau suivant. Tout cela demande moins de temps que je n’en ai mis à vous le dire. […] Lorsque les immigrants ont subi l’examen médical, ils arrivent groupés par nationalité devant des inspecteurs chargés de les interroger dans la langue de leur pays sur leur état civil, leur passé, leur moyen d’existence, leurs relations aux États-Unis et leurs projets. »</a:t>
            </a:r>
            <a:endParaRPr kumimoji="0" lang="fr-FR" sz="1250" b="0" i="0" u="none" strike="noStrike" cap="none" normalizeH="0" baseline="0" dirty="0" smtClean="0">
              <a:ln>
                <a:noFill/>
              </a:ln>
              <a:solidFill>
                <a:schemeClr val="bg1">
                  <a:lumMod val="10000"/>
                </a:schemeClr>
              </a:solidFill>
              <a:effectLst/>
              <a:latin typeface="Tw Cen MT"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000" b="1" i="1"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Jules </a:t>
            </a:r>
            <a:r>
              <a:rPr kumimoji="0" lang="fr-FR" sz="1000" b="1" i="1" u="none" strike="noStrike" cap="none" normalizeH="0" baseline="0" dirty="0" err="1" smtClean="0">
                <a:ln>
                  <a:noFill/>
                </a:ln>
                <a:solidFill>
                  <a:schemeClr val="bg1">
                    <a:lumMod val="10000"/>
                  </a:schemeClr>
                </a:solidFill>
                <a:effectLst/>
                <a:latin typeface="Tw Cen MT" pitchFamily="34" charset="0"/>
                <a:ea typeface="Calibri" pitchFamily="34" charset="0"/>
                <a:cs typeface="Times New Roman" pitchFamily="18" charset="0"/>
              </a:rPr>
              <a:t>Huret</a:t>
            </a:r>
            <a:r>
              <a:rPr kumimoji="0" lang="fr-FR" sz="1000" b="1" i="1" u="none" strike="noStrike" cap="none" normalizeH="0" baseline="0" dirty="0" smtClean="0">
                <a:ln>
                  <a:noFill/>
                </a:ln>
                <a:solidFill>
                  <a:schemeClr val="bg1">
                    <a:lumMod val="10000"/>
                  </a:schemeClr>
                </a:solidFill>
                <a:effectLst/>
                <a:latin typeface="Tw Cen MT" pitchFamily="34" charset="0"/>
                <a:ea typeface="Calibri" pitchFamily="34" charset="0"/>
                <a:cs typeface="Times New Roman" pitchFamily="18" charset="0"/>
              </a:rPr>
              <a:t>, journaliste français, En Amérique. Tome 2, De San Francisco au Canada, Paris, 1909.</a:t>
            </a:r>
            <a:endParaRPr kumimoji="0" lang="fr-FR" sz="1000" b="0" i="0" u="none" strike="noStrike" cap="none" normalizeH="0" baseline="0" dirty="0" smtClean="0">
              <a:ln>
                <a:noFill/>
              </a:ln>
              <a:solidFill>
                <a:schemeClr val="bg1">
                  <a:lumMod val="10000"/>
                </a:schemeClr>
              </a:solidFill>
              <a:effectLst/>
              <a:latin typeface="Tw Cen MT" pitchFamily="34" charset="0"/>
              <a:cs typeface="Arial" pitchFamily="34" charset="0"/>
            </a:endParaRPr>
          </a:p>
        </p:txBody>
      </p:sp>
      <p:sp>
        <p:nvSpPr>
          <p:cNvPr id="5" name="ZoneTexte 4"/>
          <p:cNvSpPr txBox="1"/>
          <p:nvPr/>
        </p:nvSpPr>
        <p:spPr>
          <a:xfrm>
            <a:off x="6984504" y="404664"/>
            <a:ext cx="2124000" cy="2124000"/>
          </a:xfrm>
          <a:prstGeom prst="rect">
            <a:avLst/>
          </a:prstGeom>
          <a:solidFill>
            <a:srgbClr val="800000"/>
          </a:solidFill>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300" b="1" u="sng" cap="small" dirty="0" smtClean="0">
                <a:solidFill>
                  <a:schemeClr val="bg1"/>
                </a:solidFill>
                <a:latin typeface="Tw Cen MT" pitchFamily="34" charset="0"/>
              </a:rPr>
              <a:t>Questions </a:t>
            </a:r>
            <a:endParaRPr lang="fr-FR" sz="1300" dirty="0" smtClean="0">
              <a:solidFill>
                <a:schemeClr val="bg1"/>
              </a:solidFill>
              <a:latin typeface="Tw Cen MT" pitchFamily="34" charset="0"/>
            </a:endParaRPr>
          </a:p>
          <a:p>
            <a:pPr algn="ctr"/>
            <a:r>
              <a:rPr lang="fr-FR" sz="1300" b="1" dirty="0" smtClean="0">
                <a:solidFill>
                  <a:schemeClr val="bg1"/>
                </a:solidFill>
                <a:latin typeface="Tw Cen MT" pitchFamily="34" charset="0"/>
              </a:rPr>
              <a:t>1. Qu’est ce qu’Ellis Island ? </a:t>
            </a:r>
            <a:endParaRPr lang="fr-FR" sz="1300" dirty="0" smtClean="0">
              <a:solidFill>
                <a:schemeClr val="bg1"/>
              </a:solidFill>
              <a:latin typeface="Tw Cen MT" pitchFamily="34" charset="0"/>
            </a:endParaRPr>
          </a:p>
          <a:p>
            <a:pPr algn="ctr"/>
            <a:r>
              <a:rPr lang="fr-FR" sz="1300" b="1" dirty="0" smtClean="0">
                <a:solidFill>
                  <a:schemeClr val="bg1"/>
                </a:solidFill>
                <a:latin typeface="Tw Cen MT" pitchFamily="34" charset="0"/>
              </a:rPr>
              <a:t>2. Quelles sont les nationalités des migrants ? De quel continent viennent-ils ? Sont-ils riches ? Justifiez</a:t>
            </a:r>
            <a:endParaRPr lang="fr-FR" sz="1300" dirty="0" smtClean="0">
              <a:solidFill>
                <a:schemeClr val="bg1"/>
              </a:solidFill>
              <a:latin typeface="Tw Cen MT" pitchFamily="34" charset="0"/>
            </a:endParaRPr>
          </a:p>
          <a:p>
            <a:pPr algn="ctr"/>
            <a:r>
              <a:rPr lang="fr-FR" sz="1300" b="1" dirty="0" smtClean="0">
                <a:solidFill>
                  <a:schemeClr val="bg1"/>
                </a:solidFill>
                <a:latin typeface="Tw Cen MT" pitchFamily="34" charset="0"/>
              </a:rPr>
              <a:t>3. Quelles formalités doivent-ils passer avant de toucher terre ?</a:t>
            </a:r>
            <a:endParaRPr lang="fr-FR" sz="1300" dirty="0">
              <a:solidFill>
                <a:schemeClr val="bg1"/>
              </a:solidFill>
              <a:latin typeface="Tw Cen MT" pitchFamily="34" charset="0"/>
            </a:endParaRPr>
          </a:p>
        </p:txBody>
      </p:sp>
      <p:sp>
        <p:nvSpPr>
          <p:cNvPr id="6" name="Rectangle 5"/>
          <p:cNvSpPr/>
          <p:nvPr/>
        </p:nvSpPr>
        <p:spPr>
          <a:xfrm>
            <a:off x="1259632" y="620688"/>
            <a:ext cx="5148000" cy="144000"/>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012160" y="836712"/>
            <a:ext cx="828000" cy="144000"/>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7504" y="1008000"/>
            <a:ext cx="5796000" cy="144000"/>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984504" y="648000"/>
            <a:ext cx="2124000" cy="180000"/>
          </a:xfrm>
          <a:prstGeom prst="rect">
            <a:avLst/>
          </a:prstGeom>
          <a:solidFill>
            <a:srgbClr val="C0000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984776" y="836712"/>
            <a:ext cx="2123728" cy="1008000"/>
          </a:xfrm>
          <a:prstGeom prst="rect">
            <a:avLst/>
          </a:prstGeom>
          <a:solidFill>
            <a:srgbClr val="92D05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076056" y="1412776"/>
            <a:ext cx="1764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7504" y="1584000"/>
            <a:ext cx="6444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9431648">
            <a:off x="2797116" y="1572474"/>
            <a:ext cx="1368152" cy="288032"/>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cap="small" dirty="0" smtClean="0">
                <a:effectLst>
                  <a:outerShdw blurRad="38100" dist="38100" dir="2700000" algn="tl">
                    <a:srgbClr val="000000">
                      <a:alpha val="43137"/>
                    </a:srgbClr>
                  </a:outerShdw>
                </a:effectLst>
                <a:latin typeface="Tw Cen MT" pitchFamily="34" charset="0"/>
              </a:rPr>
              <a:t>Européens</a:t>
            </a:r>
            <a:endParaRPr lang="fr-FR" b="1" cap="small" dirty="0">
              <a:effectLst>
                <a:outerShdw blurRad="38100" dist="38100" dir="2700000" algn="tl">
                  <a:srgbClr val="000000">
                    <a:alpha val="43137"/>
                  </a:srgbClr>
                </a:outerShdw>
              </a:effectLst>
              <a:latin typeface="Tw Cen MT" pitchFamily="34" charset="0"/>
            </a:endParaRPr>
          </a:p>
        </p:txBody>
      </p:sp>
      <p:sp>
        <p:nvSpPr>
          <p:cNvPr id="14" name="Rectangle 13"/>
          <p:cNvSpPr/>
          <p:nvPr/>
        </p:nvSpPr>
        <p:spPr>
          <a:xfrm>
            <a:off x="2231976" y="2348880"/>
            <a:ext cx="4572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7504" y="2556000"/>
            <a:ext cx="6696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7504" y="2736000"/>
            <a:ext cx="6696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7504" y="2924960"/>
            <a:ext cx="6696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07504" y="3114000"/>
            <a:ext cx="864000" cy="144000"/>
          </a:xfrm>
          <a:prstGeom prst="rect">
            <a:avLst/>
          </a:prstGeom>
          <a:solidFill>
            <a:srgbClr val="99CC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984776" y="1844824"/>
            <a:ext cx="2123728" cy="684000"/>
          </a:xfrm>
          <a:prstGeom prst="rect">
            <a:avLst/>
          </a:prstGeom>
          <a:solidFill>
            <a:srgbClr val="7030A0">
              <a:alpha val="4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107504" y="4644000"/>
            <a:ext cx="4248000" cy="14400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907704" y="6165304"/>
            <a:ext cx="4932000" cy="14400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7504" y="6336000"/>
            <a:ext cx="6732000" cy="14400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6525360"/>
            <a:ext cx="5148000" cy="14400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6984000" y="2636912"/>
            <a:ext cx="2123728" cy="2677656"/>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bg1">
                    <a:lumMod val="10000"/>
                  </a:schemeClr>
                </a:solidFill>
                <a:latin typeface="Tw Cen MT" pitchFamily="34" charset="0"/>
              </a:rPr>
              <a:t>1. Ellis Island est une île située dans la baie de New York sur laquelle le gouvernement américain a construit un bâtiment destiné à accueillir les migrants désirant s’installer aux Etats-Unis. C’est dans cet édifice que les autorisations pour entrer dans le pays sont délivrées.</a:t>
            </a:r>
          </a:p>
        </p:txBody>
      </p:sp>
      <p:sp>
        <p:nvSpPr>
          <p:cNvPr id="25" name="ZoneTexte 24"/>
          <p:cNvSpPr txBox="1"/>
          <p:nvPr/>
        </p:nvSpPr>
        <p:spPr>
          <a:xfrm>
            <a:off x="6984504" y="2626454"/>
            <a:ext cx="2124000" cy="3754874"/>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bg1">
                    <a:lumMod val="10000"/>
                  </a:schemeClr>
                </a:solidFill>
                <a:latin typeface="Tw Cen MT" pitchFamily="34" charset="0"/>
              </a:rPr>
              <a:t>2. Les migrants sont italiens, slovaques, russes, arméniens, juifs, allemands, roumains, grecs, monténégrins….Ils viennent donc d’Europe et sont pauvres : en témoignent les affaires qu’ils transportent avec eux (« paquets mal ficelés », « cartons défoncés »…). Ils ont emportés toute leur richesse qui se résume à des vêtements, des ustensiles et parfois des instruments de musique.</a:t>
            </a:r>
          </a:p>
        </p:txBody>
      </p:sp>
      <p:sp>
        <p:nvSpPr>
          <p:cNvPr id="26" name="ZoneTexte 25"/>
          <p:cNvSpPr txBox="1"/>
          <p:nvPr/>
        </p:nvSpPr>
        <p:spPr>
          <a:xfrm>
            <a:off x="6984504" y="2636912"/>
            <a:ext cx="2124000" cy="3539430"/>
          </a:xfrm>
          <a:prstGeom prst="rect">
            <a:avLst/>
          </a:prstGeom>
          <a:solidFill>
            <a:srgbClr val="FFFFFF"/>
          </a:solidFill>
          <a:ln w="12700">
            <a:solidFill>
              <a:schemeClr val="tx1">
                <a:lumMod val="50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400" b="1" dirty="0" smtClean="0">
                <a:solidFill>
                  <a:schemeClr val="bg1">
                    <a:lumMod val="10000"/>
                  </a:schemeClr>
                </a:solidFill>
                <a:latin typeface="Tw Cen MT" pitchFamily="34" charset="0"/>
              </a:rPr>
              <a:t>3. Les migrants subissent en premier lieu une visite médicale afin de vérifier qu’ils n’importent pas de maladies contagieuses (le texte parle du trachome par exemple), qu’ils sont en bonne santé. </a:t>
            </a:r>
          </a:p>
          <a:p>
            <a:pPr algn="just"/>
            <a:r>
              <a:rPr lang="fr-FR" sz="1400" b="1" dirty="0" smtClean="0">
                <a:solidFill>
                  <a:schemeClr val="bg1">
                    <a:lumMod val="10000"/>
                  </a:schemeClr>
                </a:solidFill>
                <a:latin typeface="Tw Cen MT" pitchFamily="34" charset="0"/>
              </a:rPr>
              <a:t>Dans un second temps, ils seront interrogés sur les motivations qui les ont poussées à partir et sur les projets qu’ils ont l’intention de mettre en place une fois installés dans le pays.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500" decel="50000" fill="hold">
                                          <p:stCondLst>
                                            <p:cond delay="0"/>
                                          </p:stCondLst>
                                        </p:cTn>
                                        <p:tgtEl>
                                          <p:spTgt spid="1638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5"/>
                                        </p:tgtEl>
                                        <p:attrNameLst>
                                          <p:attrName>ppt_w</p:attrName>
                                        </p:attrNameLst>
                                      </p:cBhvr>
                                      <p:tavLst>
                                        <p:tav tm="0">
                                          <p:val>
                                            <p:strVal val="#ppt_w*.05"/>
                                          </p:val>
                                        </p:tav>
                                        <p:tav tm="100000">
                                          <p:val>
                                            <p:strVal val="#ppt_w"/>
                                          </p:val>
                                        </p:tav>
                                      </p:tavLst>
                                    </p:anim>
                                    <p:anim calcmode="lin" valueType="num">
                                      <p:cBhvr>
                                        <p:cTn id="10" dur="1000" fill="hold"/>
                                        <p:tgtEl>
                                          <p:spTgt spid="1638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770" decel="100000"/>
                                        <p:tgtEl>
                                          <p:spTgt spid="13"/>
                                        </p:tgtEl>
                                      </p:cBhvr>
                                    </p:animEffect>
                                    <p:animScale>
                                      <p:cBhvr>
                                        <p:cTn id="63" dur="770" decel="100000"/>
                                        <p:tgtEl>
                                          <p:spTgt spid="13"/>
                                        </p:tgtEl>
                                      </p:cBhvr>
                                      <p:from x="10000" y="10000"/>
                                      <p:to x="200000" y="450000"/>
                                    </p:animScale>
                                    <p:animScale>
                                      <p:cBhvr>
                                        <p:cTn id="64" dur="1230" accel="100000" fill="hold">
                                          <p:stCondLst>
                                            <p:cond delay="770"/>
                                          </p:stCondLst>
                                        </p:cTn>
                                        <p:tgtEl>
                                          <p:spTgt spid="13"/>
                                        </p:tgtEl>
                                      </p:cBhvr>
                                      <p:from x="200000" y="450000"/>
                                      <p:to x="100000" y="100000"/>
                                    </p:animScale>
                                    <p:set>
                                      <p:cBhvr>
                                        <p:cTn id="65" dur="770" fill="hold"/>
                                        <p:tgtEl>
                                          <p:spTgt spid="13"/>
                                        </p:tgtEl>
                                        <p:attrNameLst>
                                          <p:attrName>ppt_x</p:attrName>
                                        </p:attrNameLst>
                                      </p:cBhvr>
                                      <p:to>
                                        <p:strVal val="(0.5)"/>
                                      </p:to>
                                    </p:set>
                                    <p:anim from="(0.5)" to="(#ppt_x)" calcmode="lin" valueType="num">
                                      <p:cBhvr>
                                        <p:cTn id="66" dur="1230" accel="100000" fill="hold">
                                          <p:stCondLst>
                                            <p:cond delay="770"/>
                                          </p:stCondLst>
                                        </p:cTn>
                                        <p:tgtEl>
                                          <p:spTgt spid="13"/>
                                        </p:tgtEl>
                                        <p:attrNameLst>
                                          <p:attrName>ppt_x</p:attrName>
                                        </p:attrNameLst>
                                      </p:cBhvr>
                                    </p:anim>
                                    <p:set>
                                      <p:cBhvr>
                                        <p:cTn id="67" dur="770" fill="hold"/>
                                        <p:tgtEl>
                                          <p:spTgt spid="13"/>
                                        </p:tgtEl>
                                        <p:attrNameLst>
                                          <p:attrName>ppt_y</p:attrName>
                                        </p:attrNameLst>
                                      </p:cBhvr>
                                      <p:to>
                                        <p:strVal val="(#ppt_y+0.4)"/>
                                      </p:to>
                                    </p:set>
                                    <p:anim from="(#ppt_y+0.4)" to="(#ppt_y)" calcmode="lin" valueType="num">
                                      <p:cBhvr>
                                        <p:cTn id="68" dur="1230" accel="100000" fill="hold">
                                          <p:stCondLst>
                                            <p:cond delay="770"/>
                                          </p:stCondLst>
                                        </p:cTn>
                                        <p:tgtEl>
                                          <p:spTgt spid="13"/>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grpId="1" nodeType="clickEffect">
                                  <p:stCondLst>
                                    <p:cond delay="0"/>
                                  </p:stCondLst>
                                  <p:childTnLst>
                                    <p:anim calcmode="lin" valueType="num">
                                      <p:cBhvr>
                                        <p:cTn id="72" dur="1000"/>
                                        <p:tgtEl>
                                          <p:spTgt spid="13"/>
                                        </p:tgtEl>
                                        <p:attrNameLst>
                                          <p:attrName>ppt_w</p:attrName>
                                        </p:attrNameLst>
                                      </p:cBhvr>
                                      <p:tavLst>
                                        <p:tav tm="0">
                                          <p:val>
                                            <p:strVal val="ppt_w"/>
                                          </p:val>
                                        </p:tav>
                                        <p:tav tm="100000">
                                          <p:val>
                                            <p:strVal val="ppt_w*0.70"/>
                                          </p:val>
                                        </p:tav>
                                      </p:tavLst>
                                    </p:anim>
                                    <p:anim calcmode="lin" valueType="num">
                                      <p:cBhvr>
                                        <p:cTn id="73" dur="1000"/>
                                        <p:tgtEl>
                                          <p:spTgt spid="13"/>
                                        </p:tgtEl>
                                        <p:attrNameLst>
                                          <p:attrName>ppt_h</p:attrName>
                                        </p:attrNameLst>
                                      </p:cBhvr>
                                      <p:tavLst>
                                        <p:tav tm="0">
                                          <p:val>
                                            <p:strVal val="ppt_h"/>
                                          </p:val>
                                        </p:tav>
                                        <p:tav tm="100000">
                                          <p:val>
                                            <p:strVal val="ppt_h"/>
                                          </p:val>
                                        </p:tav>
                                      </p:tavLst>
                                    </p:anim>
                                    <p:animEffect transition="out" filter="fade">
                                      <p:cBhvr>
                                        <p:cTn id="74" dur="1000"/>
                                        <p:tgtEl>
                                          <p:spTgt spid="13"/>
                                        </p:tgtEl>
                                      </p:cBhvr>
                                    </p:animEffect>
                                    <p:set>
                                      <p:cBhvr>
                                        <p:cTn id="75" dur="1" fill="hold">
                                          <p:stCondLst>
                                            <p:cond delay="999"/>
                                          </p:stCondLst>
                                        </p:cTn>
                                        <p:tgtEl>
                                          <p:spTgt spid="1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1000"/>
                                        <p:tgtEl>
                                          <p:spTgt spid="14"/>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1000"/>
                                        <p:tgtEl>
                                          <p:spTgt spid="15"/>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left)">
                                      <p:cBhvr>
                                        <p:cTn id="88" dur="1000"/>
                                        <p:tgtEl>
                                          <p:spTgt spid="16"/>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1000"/>
                                        <p:tgtEl>
                                          <p:spTgt spid="17"/>
                                        </p:tgtEl>
                                      </p:cBhvr>
                                    </p:animEffect>
                                  </p:childTnLst>
                                </p:cTn>
                              </p:par>
                            </p:childTnLst>
                          </p:cTn>
                        </p:par>
                        <p:par>
                          <p:cTn id="93" fill="hold">
                            <p:stCondLst>
                              <p:cond delay="4000"/>
                            </p:stCondLst>
                            <p:childTnLst>
                              <p:par>
                                <p:cTn id="94" presetID="22" presetClass="entr" presetSubtype="8"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1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xit" presetSubtype="0" fill="hold" grpId="1" nodeType="clickEffect">
                                  <p:stCondLst>
                                    <p:cond delay="0"/>
                                  </p:stCondLst>
                                  <p:childTnLst>
                                    <p:anim calcmode="lin" valueType="num">
                                      <p:cBhvr>
                                        <p:cTn id="100" dur="1000"/>
                                        <p:tgtEl>
                                          <p:spTgt spid="24"/>
                                        </p:tgtEl>
                                        <p:attrNameLst>
                                          <p:attrName>ppt_w</p:attrName>
                                        </p:attrNameLst>
                                      </p:cBhvr>
                                      <p:tavLst>
                                        <p:tav tm="0">
                                          <p:val>
                                            <p:strVal val="ppt_w"/>
                                          </p:val>
                                        </p:tav>
                                        <p:tav tm="100000">
                                          <p:val>
                                            <p:strVal val="ppt_w*0.70"/>
                                          </p:val>
                                        </p:tav>
                                      </p:tavLst>
                                    </p:anim>
                                    <p:anim calcmode="lin" valueType="num">
                                      <p:cBhvr>
                                        <p:cTn id="101" dur="1000"/>
                                        <p:tgtEl>
                                          <p:spTgt spid="24"/>
                                        </p:tgtEl>
                                        <p:attrNameLst>
                                          <p:attrName>ppt_h</p:attrName>
                                        </p:attrNameLst>
                                      </p:cBhvr>
                                      <p:tavLst>
                                        <p:tav tm="0">
                                          <p:val>
                                            <p:strVal val="ppt_h"/>
                                          </p:val>
                                        </p:tav>
                                        <p:tav tm="100000">
                                          <p:val>
                                            <p:strVal val="ppt_h"/>
                                          </p:val>
                                        </p:tav>
                                      </p:tavLst>
                                    </p:anim>
                                    <p:animEffect transition="out" filter="fade">
                                      <p:cBhvr>
                                        <p:cTn id="102" dur="1000"/>
                                        <p:tgtEl>
                                          <p:spTgt spid="24"/>
                                        </p:tgtEl>
                                      </p:cBhvr>
                                    </p:animEffect>
                                    <p:set>
                                      <p:cBhvr>
                                        <p:cTn id="103" dur="1" fill="hold">
                                          <p:stCondLst>
                                            <p:cond delay="999"/>
                                          </p:stCondLst>
                                        </p:cTn>
                                        <p:tgtEl>
                                          <p:spTgt spid="2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ppt_w</p:attrName>
                                        </p:attrNameLst>
                                      </p:cBhvr>
                                      <p:tavLst>
                                        <p:tav tm="0">
                                          <p:val>
                                            <p:fltVal val="0"/>
                                          </p:val>
                                        </p:tav>
                                        <p:tav tm="100000">
                                          <p:val>
                                            <p:strVal val="#ppt_w"/>
                                          </p:val>
                                        </p:tav>
                                      </p:tavLst>
                                    </p:anim>
                                    <p:anim calcmode="lin" valueType="num">
                                      <p:cBhvr>
                                        <p:cTn id="109" dur="500" fill="hold"/>
                                        <p:tgtEl>
                                          <p:spTgt spid="25"/>
                                        </p:tgtEl>
                                        <p:attrNameLst>
                                          <p:attrName>ppt_h</p:attrName>
                                        </p:attrNameLst>
                                      </p:cBhvr>
                                      <p:tavLst>
                                        <p:tav tm="0">
                                          <p:val>
                                            <p:fltVal val="0"/>
                                          </p:val>
                                        </p:tav>
                                        <p:tav tm="100000">
                                          <p:val>
                                            <p:strVal val="#ppt_h"/>
                                          </p:val>
                                        </p:tav>
                                      </p:tavLst>
                                    </p:anim>
                                    <p:animEffect transition="in" filter="fade">
                                      <p:cBhvr>
                                        <p:cTn id="110" dur="500"/>
                                        <p:tgtEl>
                                          <p:spTgt spid="2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10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left)">
                                      <p:cBhvr>
                                        <p:cTn id="120" dur="1000"/>
                                        <p:tgtEl>
                                          <p:spTgt spid="2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1000"/>
                                        <p:tgtEl>
                                          <p:spTgt spid="21"/>
                                        </p:tgtEl>
                                      </p:cBhvr>
                                    </p:animEffect>
                                  </p:childTnLst>
                                </p:cTn>
                              </p:par>
                            </p:childTnLst>
                          </p:cTn>
                        </p:par>
                        <p:par>
                          <p:cTn id="126" fill="hold">
                            <p:stCondLst>
                              <p:cond delay="1000"/>
                            </p:stCondLst>
                            <p:childTnLst>
                              <p:par>
                                <p:cTn id="127" presetID="22" presetClass="entr" presetSubtype="8" fill="hold" grpId="0" nodeType="after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wipe(left)">
                                      <p:cBhvr>
                                        <p:cTn id="129" dur="1000"/>
                                        <p:tgtEl>
                                          <p:spTgt spid="22"/>
                                        </p:tgtEl>
                                      </p:cBhvr>
                                    </p:animEffect>
                                  </p:childTnLst>
                                </p:cTn>
                              </p:par>
                            </p:childTnLst>
                          </p:cTn>
                        </p:par>
                        <p:par>
                          <p:cTn id="130" fill="hold">
                            <p:stCondLst>
                              <p:cond delay="2000"/>
                            </p:stCondLst>
                            <p:childTnLst>
                              <p:par>
                                <p:cTn id="131" presetID="22" presetClass="entr" presetSubtype="8"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wipe(left)">
                                      <p:cBhvr>
                                        <p:cTn id="133" dur="1000"/>
                                        <p:tgtEl>
                                          <p:spTgt spid="23"/>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xit" presetSubtype="0" fill="hold" grpId="1" nodeType="clickEffect">
                                  <p:stCondLst>
                                    <p:cond delay="0"/>
                                  </p:stCondLst>
                                  <p:childTnLst>
                                    <p:anim calcmode="lin" valueType="num">
                                      <p:cBhvr>
                                        <p:cTn id="137" dur="1000"/>
                                        <p:tgtEl>
                                          <p:spTgt spid="25"/>
                                        </p:tgtEl>
                                        <p:attrNameLst>
                                          <p:attrName>ppt_w</p:attrName>
                                        </p:attrNameLst>
                                      </p:cBhvr>
                                      <p:tavLst>
                                        <p:tav tm="0">
                                          <p:val>
                                            <p:strVal val="ppt_w"/>
                                          </p:val>
                                        </p:tav>
                                        <p:tav tm="100000">
                                          <p:val>
                                            <p:strVal val="ppt_w*0.70"/>
                                          </p:val>
                                        </p:tav>
                                      </p:tavLst>
                                    </p:anim>
                                    <p:anim calcmode="lin" valueType="num">
                                      <p:cBhvr>
                                        <p:cTn id="138" dur="1000"/>
                                        <p:tgtEl>
                                          <p:spTgt spid="25"/>
                                        </p:tgtEl>
                                        <p:attrNameLst>
                                          <p:attrName>ppt_h</p:attrName>
                                        </p:attrNameLst>
                                      </p:cBhvr>
                                      <p:tavLst>
                                        <p:tav tm="0">
                                          <p:val>
                                            <p:strVal val="ppt_h"/>
                                          </p:val>
                                        </p:tav>
                                        <p:tav tm="100000">
                                          <p:val>
                                            <p:strVal val="ppt_h"/>
                                          </p:val>
                                        </p:tav>
                                      </p:tavLst>
                                    </p:anim>
                                    <p:animEffect transition="out" filter="fade">
                                      <p:cBhvr>
                                        <p:cTn id="139" dur="1000"/>
                                        <p:tgtEl>
                                          <p:spTgt spid="25"/>
                                        </p:tgtEl>
                                      </p:cBhvr>
                                    </p:animEffect>
                                    <p:set>
                                      <p:cBhvr>
                                        <p:cTn id="140" dur="1" fill="hold">
                                          <p:stCondLst>
                                            <p:cond delay="999"/>
                                          </p:stCondLst>
                                        </p:cTn>
                                        <p:tgtEl>
                                          <p:spTgt spid="2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500" fill="hold"/>
                                        <p:tgtEl>
                                          <p:spTgt spid="26"/>
                                        </p:tgtEl>
                                        <p:attrNameLst>
                                          <p:attrName>ppt_w</p:attrName>
                                        </p:attrNameLst>
                                      </p:cBhvr>
                                      <p:tavLst>
                                        <p:tav tm="0">
                                          <p:val>
                                            <p:fltVal val="0"/>
                                          </p:val>
                                        </p:tav>
                                        <p:tav tm="100000">
                                          <p:val>
                                            <p:strVal val="#ppt_w"/>
                                          </p:val>
                                        </p:tav>
                                      </p:tavLst>
                                    </p:anim>
                                    <p:anim calcmode="lin" valueType="num">
                                      <p:cBhvr>
                                        <p:cTn id="146" dur="500" fill="hold"/>
                                        <p:tgtEl>
                                          <p:spTgt spid="26"/>
                                        </p:tgtEl>
                                        <p:attrNameLst>
                                          <p:attrName>ppt_h</p:attrName>
                                        </p:attrNameLst>
                                      </p:cBhvr>
                                      <p:tavLst>
                                        <p:tav tm="0">
                                          <p:val>
                                            <p:fltVal val="0"/>
                                          </p:val>
                                        </p:tav>
                                        <p:tav tm="100000">
                                          <p:val>
                                            <p:strVal val="#ppt_h"/>
                                          </p:val>
                                        </p:tav>
                                      </p:tavLst>
                                    </p:anim>
                                    <p:animEffect transition="in" filter="fade">
                                      <p:cBhvr>
                                        <p:cTn id="1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5" grpId="0" animBg="1"/>
      <p:bldP spid="6" grpId="0" animBg="1"/>
      <p:bldP spid="7" grpId="0" animBg="1"/>
      <p:bldP spid="8" grpId="0" animBg="1"/>
      <p:bldP spid="9" grpId="0" animBg="1"/>
      <p:bldP spid="10" grpId="0" animBg="1"/>
      <p:bldP spid="11" grpId="0" animBg="1"/>
      <p:bldP spid="12" grpId="0"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5" grpId="0" animBg="1"/>
      <p:bldP spid="25" grpId="1" animBg="1"/>
      <p:bldP spid="2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ersonnalisé 2">
      <a:dk1>
        <a:srgbClr val="B79214"/>
      </a:dk1>
      <a:lt1>
        <a:srgbClr val="FAF1D4"/>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6190</TotalTime>
  <Words>2943</Words>
  <Application>Microsoft Office PowerPoint</Application>
  <PresentationFormat>Affichage à l'écran (4:3)</PresentationFormat>
  <Paragraphs>326</Paragraphs>
  <Slides>16</Slides>
  <Notes>15</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Papier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126</cp:revision>
  <dcterms:created xsi:type="dcterms:W3CDTF">2010-08-22T19:00:37Z</dcterms:created>
  <dcterms:modified xsi:type="dcterms:W3CDTF">2017-08-18T18:39:12Z</dcterms:modified>
</cp:coreProperties>
</file>