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62" r:id="rId5"/>
    <p:sldId id="261" r:id="rId6"/>
    <p:sldId id="259" r:id="rId7"/>
    <p:sldId id="265" r:id="rId8"/>
    <p:sldId id="266" r:id="rId9"/>
    <p:sldId id="268" r:id="rId10"/>
    <p:sldId id="267" r:id="rId11"/>
    <p:sldId id="263" r:id="rId12"/>
    <p:sldId id="258"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p:scale>
          <a:sx n="87" d="100"/>
          <a:sy n="87" d="100"/>
        </p:scale>
        <p:origin x="-1686" y="-5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4E645-FEEA-4F3D-993E-1D61A3182E57}" type="datetimeFigureOut">
              <a:rPr lang="fr-FR" smtClean="0"/>
              <a:pPr/>
              <a:t>21/10/2015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887E9-0AEB-44CF-AB05-1C95441ECDEB}" type="slidenum">
              <a:rPr lang="fr-FR" smtClean="0"/>
              <a:pPr/>
              <a:t>‹N°›</a:t>
            </a:fld>
            <a:endParaRPr lang="fr-FR"/>
          </a:p>
        </p:txBody>
      </p:sp>
    </p:spTree>
    <p:extLst>
      <p:ext uri="{BB962C8B-B14F-4D97-AF65-F5344CB8AC3E}">
        <p14:creationId xmlns:p14="http://schemas.microsoft.com/office/powerpoint/2010/main" val="938945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F887E9-0AEB-44CF-AB05-1C95441ECDEB}"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F887E9-0AEB-44CF-AB05-1C95441ECDEB}"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F887E9-0AEB-44CF-AB05-1C95441ECDEB}"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F887E9-0AEB-44CF-AB05-1C95441ECDEB}" type="slidenum">
              <a:rPr lang="fr-FR" smtClean="0"/>
              <a:pPr/>
              <a:t>12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F887E9-0AEB-44CF-AB05-1C95441ECDEB}"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F887E9-0AEB-44CF-AB05-1C95441ECDEB}"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F887E9-0AEB-44CF-AB05-1C95441ECDEB}"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F887E9-0AEB-44CF-AB05-1C95441ECDEB}"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F887E9-0AEB-44CF-AB05-1C95441ECDEB}"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F887E9-0AEB-44CF-AB05-1C95441ECDEB}"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F887E9-0AEB-44CF-AB05-1C95441ECDEB}"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F887E9-0AEB-44CF-AB05-1C95441ECDEB}"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3F2434C-AFBB-4D0D-BFF8-3929728F709B}" type="datetimeFigureOut">
              <a:rPr lang="fr-FR" smtClean="0"/>
              <a:pPr/>
              <a:t>21/10/2015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197388-6377-407A-AFD1-B683079B4D23}" type="slidenum">
              <a:rPr lang="fr-FR" smtClean="0"/>
              <a:pPr/>
              <a:t>‹N°›</a:t>
            </a:fld>
            <a:endParaRPr lang="fr-FR"/>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3F2434C-AFBB-4D0D-BFF8-3929728F709B}" type="datetimeFigureOut">
              <a:rPr lang="fr-FR" smtClean="0"/>
              <a:pPr/>
              <a:t>21/10/2015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197388-6377-407A-AFD1-B683079B4D23}" type="slidenum">
              <a:rPr lang="fr-FR" smtClean="0"/>
              <a:pPr/>
              <a:t>‹N°›</a:t>
            </a:fld>
            <a:endParaRPr lang="fr-FR"/>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3F2434C-AFBB-4D0D-BFF8-3929728F709B}" type="datetimeFigureOut">
              <a:rPr lang="fr-FR" smtClean="0"/>
              <a:pPr/>
              <a:t>21/10/2015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197388-6377-407A-AFD1-B683079B4D23}" type="slidenum">
              <a:rPr lang="fr-FR" smtClean="0"/>
              <a:pPr/>
              <a:t>‹N°›</a:t>
            </a:fld>
            <a:endParaRPr lang="fr-FR"/>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3F2434C-AFBB-4D0D-BFF8-3929728F709B}" type="datetimeFigureOut">
              <a:rPr lang="fr-FR" smtClean="0"/>
              <a:pPr/>
              <a:t>21/10/2015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197388-6377-407A-AFD1-B683079B4D23}" type="slidenum">
              <a:rPr lang="fr-FR" smtClean="0"/>
              <a:pPr/>
              <a:t>‹N°›</a:t>
            </a:fld>
            <a:endParaRPr lang="fr-F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3F2434C-AFBB-4D0D-BFF8-3929728F709B}" type="datetimeFigureOut">
              <a:rPr lang="fr-FR" smtClean="0"/>
              <a:pPr/>
              <a:t>21/10/2015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197388-6377-407A-AFD1-B683079B4D23}" type="slidenum">
              <a:rPr lang="fr-FR" smtClean="0"/>
              <a:pPr/>
              <a:t>‹N°›</a:t>
            </a:fld>
            <a:endParaRPr lang="fr-FR"/>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3F2434C-AFBB-4D0D-BFF8-3929728F709B}" type="datetimeFigureOut">
              <a:rPr lang="fr-FR" smtClean="0"/>
              <a:pPr/>
              <a:t>21/10/2015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197388-6377-407A-AFD1-B683079B4D23}" type="slidenum">
              <a:rPr lang="fr-FR" smtClean="0"/>
              <a:pPr/>
              <a:t>‹N°›</a:t>
            </a:fld>
            <a:endParaRPr lang="fr-FR"/>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3F2434C-AFBB-4D0D-BFF8-3929728F709B}" type="datetimeFigureOut">
              <a:rPr lang="fr-FR" smtClean="0"/>
              <a:pPr/>
              <a:t>21/10/2015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197388-6377-407A-AFD1-B683079B4D23}" type="slidenum">
              <a:rPr lang="fr-FR" smtClean="0"/>
              <a:pPr/>
              <a:t>‹N°›</a:t>
            </a:fld>
            <a:endParaRPr lang="fr-FR"/>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3F2434C-AFBB-4D0D-BFF8-3929728F709B}" type="datetimeFigureOut">
              <a:rPr lang="fr-FR" smtClean="0"/>
              <a:pPr/>
              <a:t>21/10/2015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197388-6377-407A-AFD1-B683079B4D23}" type="slidenum">
              <a:rPr lang="fr-FR" smtClean="0"/>
              <a:pPr/>
              <a:t>‹N°›</a:t>
            </a:fld>
            <a:endParaRPr lang="fr-FR"/>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3F2434C-AFBB-4D0D-BFF8-3929728F709B}" type="datetimeFigureOut">
              <a:rPr lang="fr-FR" smtClean="0"/>
              <a:pPr/>
              <a:t>21/10/2015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197388-6377-407A-AFD1-B683079B4D23}" type="slidenum">
              <a:rPr lang="fr-FR" smtClean="0"/>
              <a:pPr/>
              <a:t>‹N°›</a:t>
            </a:fld>
            <a:endParaRPr lang="fr-FR"/>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3F2434C-AFBB-4D0D-BFF8-3929728F709B}" type="datetimeFigureOut">
              <a:rPr lang="fr-FR" smtClean="0"/>
              <a:pPr/>
              <a:t>21/10/2015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197388-6377-407A-AFD1-B683079B4D23}" type="slidenum">
              <a:rPr lang="fr-FR" smtClean="0"/>
              <a:pPr/>
              <a:t>‹N°›</a:t>
            </a:fld>
            <a:endParaRPr lang="fr-FR"/>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3F2434C-AFBB-4D0D-BFF8-3929728F709B}" type="datetimeFigureOut">
              <a:rPr lang="fr-FR" smtClean="0"/>
              <a:pPr/>
              <a:t>21/10/2015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197388-6377-407A-AFD1-B683079B4D23}" type="slidenum">
              <a:rPr lang="fr-FR" smtClean="0"/>
              <a:pPr/>
              <a:t>‹N°›</a:t>
            </a:fld>
            <a:endParaRPr lang="fr-FR"/>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2434C-AFBB-4D0D-BFF8-3929728F709B}" type="datetimeFigureOut">
              <a:rPr lang="fr-FR" smtClean="0"/>
              <a:pPr/>
              <a:t>21/10/2015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97388-6377-407A-AFD1-B683079B4D2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ppCxdeTJh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upload.wikimedia.org/wikipedia/commons/a/ab/ThreeGorgesDam-China2009.jpg"/>
          <p:cNvPicPr>
            <a:picLocks noChangeAspect="1" noChangeArrowheads="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l="10266" r="16730" b="7693"/>
          <a:stretch>
            <a:fillRect/>
          </a:stretch>
        </p:blipFill>
        <p:spPr bwMode="auto">
          <a:xfrm>
            <a:off x="0" y="24"/>
            <a:ext cx="9144000" cy="6858000"/>
          </a:xfrm>
          <a:prstGeom prst="rect">
            <a:avLst/>
          </a:prstGeom>
          <a:noFill/>
        </p:spPr>
      </p:pic>
      <p:pic>
        <p:nvPicPr>
          <p:cNvPr id="5" name="Picture 6" descr="http://upload.wikimedia.org/wikipedia/commons/a/ab/ThreeGorgesDam-China2009.jpg"/>
          <p:cNvPicPr>
            <a:picLocks noChangeAspect="1" noChangeArrowheads="1"/>
          </p:cNvPicPr>
          <p:nvPr/>
        </p:nvPicPr>
        <p:blipFill>
          <a:blip r:embed="rId3" cstate="email">
            <a:lum bright="-16000" contrast="39000"/>
            <a:extLst>
              <a:ext uri="{28A0092B-C50C-407E-A947-70E740481C1C}">
                <a14:useLocalDpi xmlns:a14="http://schemas.microsoft.com/office/drawing/2010/main"/>
              </a:ext>
            </a:extLst>
          </a:blip>
          <a:srcRect l="10266" r="16730" b="7693"/>
          <a:stretch>
            <a:fillRect/>
          </a:stretch>
        </p:blipFill>
        <p:spPr bwMode="auto">
          <a:xfrm>
            <a:off x="32" y="-24"/>
            <a:ext cx="9144000" cy="6858000"/>
          </a:xfrm>
          <a:prstGeom prst="rect">
            <a:avLst/>
          </a:prstGeom>
          <a:noFill/>
        </p:spPr>
      </p:pic>
      <p:sp>
        <p:nvSpPr>
          <p:cNvPr id="7" name="ZoneTexte 6"/>
          <p:cNvSpPr txBox="1"/>
          <p:nvPr/>
        </p:nvSpPr>
        <p:spPr>
          <a:xfrm>
            <a:off x="892596" y="639529"/>
            <a:ext cx="7927876" cy="792000"/>
          </a:xfrm>
          <a:prstGeom prst="rect">
            <a:avLst/>
          </a:prstGeom>
          <a:solidFill>
            <a:schemeClr val="accent5">
              <a:lumMod val="20000"/>
              <a:lumOff val="80000"/>
              <a:alpha val="49000"/>
            </a:schemeClr>
          </a:solidFill>
          <a:ln>
            <a:solidFill>
              <a:srgbClr val="002060"/>
            </a:solidFill>
          </a:ln>
        </p:spPr>
        <p:txBody>
          <a:bodyPr wrap="none" tIns="108000" bIns="36000" rtlCol="0">
            <a:spAutoFit/>
          </a:bodyPr>
          <a:lstStyle/>
          <a:p>
            <a:pPr algn="ctr"/>
            <a:r>
              <a:rPr lang="fr-FR" sz="2200" b="1" cap="small" dirty="0" smtClean="0">
                <a:ln w="900" cmpd="sng">
                  <a:solidFill>
                    <a:srgbClr val="002060">
                      <a:alpha val="55000"/>
                    </a:srgbClr>
                  </a:solidFill>
                  <a:prstDash val="solid"/>
                </a:ln>
                <a:solidFill>
                  <a:srgbClr val="002060"/>
                </a:solidFill>
                <a:effectLst>
                  <a:innerShdw blurRad="101600" dist="76200" dir="5400000">
                    <a:schemeClr val="accent1">
                      <a:satMod val="190000"/>
                      <a:tint val="100000"/>
                      <a:alpha val="74000"/>
                    </a:schemeClr>
                  </a:innerShdw>
                </a:effectLst>
                <a:latin typeface="John Handy LET" pitchFamily="2" charset="0"/>
              </a:rPr>
              <a:t>Le barrage des Trois </a:t>
            </a:r>
            <a:r>
              <a:rPr lang="fr-FR" sz="2200" b="1" cap="small" dirty="0">
                <a:ln w="900" cmpd="sng">
                  <a:solidFill>
                    <a:srgbClr val="002060">
                      <a:alpha val="55000"/>
                    </a:srgbClr>
                  </a:solidFill>
                  <a:prstDash val="solid"/>
                </a:ln>
                <a:solidFill>
                  <a:srgbClr val="002060"/>
                </a:solidFill>
                <a:effectLst>
                  <a:innerShdw blurRad="101600" dist="76200" dir="5400000">
                    <a:schemeClr val="accent1">
                      <a:satMod val="190000"/>
                      <a:tint val="100000"/>
                      <a:alpha val="74000"/>
                    </a:schemeClr>
                  </a:innerShdw>
                </a:effectLst>
                <a:latin typeface="John Handy LET" pitchFamily="2" charset="0"/>
              </a:rPr>
              <a:t>G</a:t>
            </a:r>
            <a:r>
              <a:rPr lang="fr-FR" sz="2200" b="1" cap="small" dirty="0" smtClean="0">
                <a:ln w="900" cmpd="sng">
                  <a:solidFill>
                    <a:srgbClr val="002060">
                      <a:alpha val="55000"/>
                    </a:srgbClr>
                  </a:solidFill>
                  <a:prstDash val="solid"/>
                </a:ln>
                <a:solidFill>
                  <a:srgbClr val="002060"/>
                </a:solidFill>
                <a:effectLst>
                  <a:innerShdw blurRad="101600" dist="76200" dir="5400000">
                    <a:schemeClr val="accent1">
                      <a:satMod val="190000"/>
                      <a:tint val="100000"/>
                      <a:alpha val="74000"/>
                    </a:schemeClr>
                  </a:innerShdw>
                </a:effectLst>
                <a:latin typeface="John Handy LET" pitchFamily="2" charset="0"/>
              </a:rPr>
              <a:t>orges en Chine, </a:t>
            </a:r>
          </a:p>
          <a:p>
            <a:pPr algn="ctr"/>
            <a:r>
              <a:rPr lang="fr-FR" sz="2200" b="1" cap="small" dirty="0" smtClean="0">
                <a:ln w="900" cmpd="sng">
                  <a:solidFill>
                    <a:srgbClr val="002060">
                      <a:alpha val="55000"/>
                    </a:srgbClr>
                  </a:solidFill>
                  <a:prstDash val="solid"/>
                </a:ln>
                <a:solidFill>
                  <a:srgbClr val="002060"/>
                </a:solidFill>
                <a:effectLst>
                  <a:innerShdw blurRad="101600" dist="76200" dir="5400000">
                    <a:schemeClr val="accent1">
                      <a:satMod val="190000"/>
                      <a:tint val="100000"/>
                      <a:alpha val="74000"/>
                    </a:schemeClr>
                  </a:innerShdw>
                </a:effectLst>
                <a:latin typeface="John Handy LET" pitchFamily="2" charset="0"/>
              </a:rPr>
              <a:t>un chantier pharaonique pour quels enjeux stratégiques ?</a:t>
            </a:r>
          </a:p>
        </p:txBody>
      </p:sp>
      <p:sp>
        <p:nvSpPr>
          <p:cNvPr id="8" name="ZoneTexte 7"/>
          <p:cNvSpPr txBox="1"/>
          <p:nvPr/>
        </p:nvSpPr>
        <p:spPr>
          <a:xfrm>
            <a:off x="467544" y="71414"/>
            <a:ext cx="1500732" cy="400110"/>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fr-FR" sz="2000" b="1" u="sng" dirty="0" smtClean="0">
                <a:ln>
                  <a:solidFill>
                    <a:sysClr val="windowText" lastClr="000000"/>
                  </a:solidFill>
                </a:ln>
                <a:solidFill>
                  <a:sysClr val="windowText" lastClr="000000"/>
                </a:solidFill>
                <a:latin typeface="John Handy LET" pitchFamily="2" charset="0"/>
              </a:rPr>
              <a:t>Etude de cas</a:t>
            </a:r>
            <a:endParaRPr lang="fr-FR" sz="2000" b="1" u="sng" dirty="0">
              <a:ln>
                <a:solidFill>
                  <a:sysClr val="windowText" lastClr="000000"/>
                </a:solidFill>
              </a:ln>
              <a:solidFill>
                <a:sysClr val="windowText" lastClr="000000"/>
              </a:solidFill>
              <a:latin typeface="John Handy LET" pitchFamily="2" charset="0"/>
            </a:endParaRPr>
          </a:p>
        </p:txBody>
      </p:sp>
      <p:sp>
        <p:nvSpPr>
          <p:cNvPr id="6" name="ZoneTexte 5"/>
          <p:cNvSpPr txBox="1"/>
          <p:nvPr/>
        </p:nvSpPr>
        <p:spPr>
          <a:xfrm rot="16200000">
            <a:off x="-3312512" y="3244718"/>
            <a:ext cx="6912000" cy="369332"/>
          </a:xfrm>
          <a:prstGeom prst="rect">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tabLst>
                <a:tab pos="1436688" algn="l"/>
              </a:tabLst>
            </a:pPr>
            <a:r>
              <a:rPr lang="fr-FR" b="1" cap="small" dirty="0" smtClean="0">
                <a:solidFill>
                  <a:schemeClr val="tx1"/>
                </a:solidFill>
                <a:latin typeface="Tw Cen MT" pitchFamily="34" charset="0"/>
              </a:rPr>
              <a:t>Thème 2 : Gérer les ressources terrestres</a:t>
            </a:r>
            <a:endParaRPr lang="fr-FR" b="1" cap="small" dirty="0">
              <a:solidFill>
                <a:schemeClr val="tx1"/>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p:cTn id="7" dur="1000" fill="hold"/>
                                        <p:tgtEl>
                                          <p:spTgt spid="13318"/>
                                        </p:tgtEl>
                                        <p:attrNameLst>
                                          <p:attrName>ppt_x</p:attrName>
                                        </p:attrNameLst>
                                      </p:cBhvr>
                                      <p:tavLst>
                                        <p:tav tm="0">
                                          <p:val>
                                            <p:strVal val="#ppt_x"/>
                                          </p:val>
                                        </p:tav>
                                        <p:tav tm="100000">
                                          <p:val>
                                            <p:strVal val="#ppt_x"/>
                                          </p:val>
                                        </p:tav>
                                      </p:tavLst>
                                    </p:anim>
                                    <p:anim calcmode="lin" valueType="num">
                                      <p:cBhvr>
                                        <p:cTn id="8" dur="1000" fill="hold"/>
                                        <p:tgtEl>
                                          <p:spTgt spid="13318"/>
                                        </p:tgtEl>
                                        <p:attrNameLst>
                                          <p:attrName>ppt_y</p:attrName>
                                        </p:attrNameLst>
                                      </p:cBhvr>
                                      <p:tavLst>
                                        <p:tav tm="0">
                                          <p:val>
                                            <p:strVal val="#ppt_y-#ppt_h/2"/>
                                          </p:val>
                                        </p:tav>
                                        <p:tav tm="100000">
                                          <p:val>
                                            <p:strVal val="#ppt_y"/>
                                          </p:val>
                                        </p:tav>
                                      </p:tavLst>
                                    </p:anim>
                                    <p:anim calcmode="lin" valueType="num">
                                      <p:cBhvr>
                                        <p:cTn id="9" dur="1000" fill="hold"/>
                                        <p:tgtEl>
                                          <p:spTgt spid="13318"/>
                                        </p:tgtEl>
                                        <p:attrNameLst>
                                          <p:attrName>ppt_w</p:attrName>
                                        </p:attrNameLst>
                                      </p:cBhvr>
                                      <p:tavLst>
                                        <p:tav tm="0">
                                          <p:val>
                                            <p:strVal val="#ppt_w"/>
                                          </p:val>
                                        </p:tav>
                                        <p:tav tm="100000">
                                          <p:val>
                                            <p:strVal val="#ppt_w"/>
                                          </p:val>
                                        </p:tav>
                                      </p:tavLst>
                                    </p:anim>
                                    <p:anim calcmode="lin" valueType="num">
                                      <p:cBhvr>
                                        <p:cTn id="10" dur="1000" fill="hold"/>
                                        <p:tgtEl>
                                          <p:spTgt spid="13318"/>
                                        </p:tgtEl>
                                        <p:attrNameLst>
                                          <p:attrName>ppt_h</p:attrName>
                                        </p:attrNameLst>
                                      </p:cBhvr>
                                      <p:tavLst>
                                        <p:tav tm="0">
                                          <p:val>
                                            <p:fltVal val="0"/>
                                          </p:val>
                                        </p:tav>
                                        <p:tav tm="100000">
                                          <p:val>
                                            <p:strVal val="#ppt_h"/>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par>
                          <p:cTn id="15" fill="hold">
                            <p:stCondLst>
                              <p:cond delay="30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1000"/>
                                        <p:tgtEl>
                                          <p:spTgt spid="6"/>
                                        </p:tgtEl>
                                      </p:cBhvr>
                                    </p:animEffect>
                                  </p:childTnLst>
                                </p:cTn>
                              </p:par>
                            </p:childTnLst>
                          </p:cTn>
                        </p:par>
                        <p:par>
                          <p:cTn id="19" fill="hold">
                            <p:stCondLst>
                              <p:cond delay="40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par>
                          <p:cTn id="23" fill="hold">
                            <p:stCondLst>
                              <p:cond delay="5000"/>
                            </p:stCondLst>
                            <p:childTnLst>
                              <p:par>
                                <p:cTn id="24" presetID="1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lide(fromLeft)">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79387" y="3157314"/>
            <a:ext cx="2016000" cy="923330"/>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b="1" u="sng" cap="small" dirty="0">
                <a:solidFill>
                  <a:schemeClr val="bg1"/>
                </a:solidFill>
                <a:effectLst>
                  <a:outerShdw blurRad="38100" dist="38100" dir="2700000" algn="tl">
                    <a:srgbClr val="000000">
                      <a:alpha val="43137"/>
                    </a:srgbClr>
                  </a:outerShdw>
                </a:effectLst>
                <a:latin typeface="Tw Cen MT" pitchFamily="34" charset="0"/>
              </a:rPr>
              <a:t>Effets </a:t>
            </a:r>
            <a:r>
              <a:rPr lang="fr-FR" b="1" u="sng" cap="small" dirty="0" smtClean="0">
                <a:solidFill>
                  <a:schemeClr val="bg1"/>
                </a:solidFill>
                <a:effectLst>
                  <a:outerShdw blurRad="38100" dist="38100" dir="2700000" algn="tl">
                    <a:srgbClr val="000000">
                      <a:alpha val="43137"/>
                    </a:srgbClr>
                  </a:outerShdw>
                </a:effectLst>
                <a:latin typeface="Tw Cen MT" pitchFamily="34" charset="0"/>
              </a:rPr>
              <a:t>négatifs</a:t>
            </a:r>
            <a:endParaRPr lang="fr-FR" b="1" cap="small" dirty="0" smtClean="0">
              <a:solidFill>
                <a:schemeClr val="bg1"/>
              </a:solidFill>
              <a:latin typeface="Tw Cen MT" pitchFamily="34" charset="0"/>
            </a:endParaRPr>
          </a:p>
          <a:p>
            <a:pPr algn="ctr" fontAlgn="auto">
              <a:spcBef>
                <a:spcPts val="0"/>
              </a:spcBef>
              <a:spcAft>
                <a:spcPts val="0"/>
              </a:spcAft>
              <a:defRPr/>
            </a:pPr>
            <a:r>
              <a:rPr lang="fr-FR" b="1" cap="small" dirty="0" smtClean="0">
                <a:solidFill>
                  <a:schemeClr val="bg1"/>
                </a:solidFill>
                <a:latin typeface="Tw Cen MT" pitchFamily="34" charset="0"/>
              </a:rPr>
              <a:t> des dommages irréversibles</a:t>
            </a:r>
            <a:endParaRPr lang="fr-FR" b="1" cap="small" dirty="0">
              <a:solidFill>
                <a:schemeClr val="bg1"/>
              </a:solidFill>
              <a:latin typeface="Tw Cen MT" pitchFamily="34" charset="0"/>
            </a:endParaRPr>
          </a:p>
        </p:txBody>
      </p:sp>
      <p:sp>
        <p:nvSpPr>
          <p:cNvPr id="3" name="ZoneTexte 2"/>
          <p:cNvSpPr txBox="1"/>
          <p:nvPr/>
        </p:nvSpPr>
        <p:spPr>
          <a:xfrm>
            <a:off x="3019332" y="116632"/>
            <a:ext cx="3105337" cy="523220"/>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fr-FR" sz="2800" b="1" u="sng" dirty="0" smtClean="0">
                <a:ln>
                  <a:solidFill>
                    <a:sysClr val="windowText" lastClr="000000"/>
                  </a:solidFill>
                </a:ln>
                <a:solidFill>
                  <a:sysClr val="windowText" lastClr="000000"/>
                </a:solidFill>
                <a:latin typeface="John Handy LET" pitchFamily="2" charset="0"/>
              </a:rPr>
              <a:t>Exercice de synthèse</a:t>
            </a:r>
          </a:p>
        </p:txBody>
      </p:sp>
      <p:sp>
        <p:nvSpPr>
          <p:cNvPr id="5" name="TextBox 7"/>
          <p:cNvSpPr txBox="1"/>
          <p:nvPr/>
        </p:nvSpPr>
        <p:spPr>
          <a:xfrm>
            <a:off x="5184279" y="4005064"/>
            <a:ext cx="3816000" cy="323165"/>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fontAlgn="auto">
              <a:spcBef>
                <a:spcPts val="0"/>
              </a:spcBef>
              <a:spcAft>
                <a:spcPts val="0"/>
              </a:spcAft>
              <a:defRPr/>
            </a:pPr>
            <a:endParaRPr lang="fr-FR" sz="1500" b="1" dirty="0">
              <a:solidFill>
                <a:schemeClr val="bg1"/>
              </a:solidFill>
              <a:latin typeface="Tw Cen MT" pitchFamily="34" charset="0"/>
            </a:endParaRPr>
          </a:p>
        </p:txBody>
      </p:sp>
      <p:sp>
        <p:nvSpPr>
          <p:cNvPr id="6" name="TextBox 8"/>
          <p:cNvSpPr txBox="1"/>
          <p:nvPr/>
        </p:nvSpPr>
        <p:spPr>
          <a:xfrm>
            <a:off x="5184017" y="4986369"/>
            <a:ext cx="3816350" cy="323165"/>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endParaRPr lang="fr-FR" sz="1500" b="1" dirty="0">
              <a:solidFill>
                <a:schemeClr val="bg1"/>
              </a:solidFill>
              <a:latin typeface="Tw Cen MT" pitchFamily="34" charset="0"/>
            </a:endParaRPr>
          </a:p>
        </p:txBody>
      </p:sp>
      <p:cxnSp>
        <p:nvCxnSpPr>
          <p:cNvPr id="9" name="Straight Connector 14"/>
          <p:cNvCxnSpPr>
            <a:stCxn id="4" idx="3"/>
          </p:cNvCxnSpPr>
          <p:nvPr/>
        </p:nvCxnSpPr>
        <p:spPr>
          <a:xfrm flipV="1">
            <a:off x="2195387" y="2071678"/>
            <a:ext cx="396000" cy="149400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0" name="Straight Connector 16"/>
          <p:cNvCxnSpPr>
            <a:stCxn id="4" idx="3"/>
            <a:endCxn id="17" idx="1"/>
          </p:cNvCxnSpPr>
          <p:nvPr/>
        </p:nvCxnSpPr>
        <p:spPr>
          <a:xfrm>
            <a:off x="2195387" y="3618979"/>
            <a:ext cx="396613" cy="149302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1" name="Straight Connector 20"/>
          <p:cNvCxnSpPr>
            <a:endCxn id="5" idx="1"/>
          </p:cNvCxnSpPr>
          <p:nvPr/>
        </p:nvCxnSpPr>
        <p:spPr>
          <a:xfrm flipV="1">
            <a:off x="4716016" y="4166647"/>
            <a:ext cx="468263" cy="978904"/>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cxnSp>
        <p:nvCxnSpPr>
          <p:cNvPr id="12" name="Straight Connector 22"/>
          <p:cNvCxnSpPr>
            <a:endCxn id="6" idx="1"/>
          </p:cNvCxnSpPr>
          <p:nvPr/>
        </p:nvCxnSpPr>
        <p:spPr>
          <a:xfrm>
            <a:off x="4716016" y="5145551"/>
            <a:ext cx="468001" cy="2401"/>
          </a:xfrm>
          <a:prstGeom prst="line">
            <a:avLst/>
          </a:prstGeom>
          <a:ln>
            <a:solidFill>
              <a:srgbClr val="002060"/>
            </a:solidFill>
          </a:ln>
        </p:spPr>
        <p:style>
          <a:lnRef idx="2">
            <a:schemeClr val="accent2"/>
          </a:lnRef>
          <a:fillRef idx="0">
            <a:schemeClr val="accent2"/>
          </a:fillRef>
          <a:effectRef idx="1">
            <a:schemeClr val="accent2"/>
          </a:effectRef>
          <a:fontRef idx="minor">
            <a:schemeClr val="tx1"/>
          </a:fontRef>
        </p:style>
      </p:cxnSp>
      <p:cxnSp>
        <p:nvCxnSpPr>
          <p:cNvPr id="13" name="Straight Connector 26"/>
          <p:cNvCxnSpPr>
            <a:endCxn id="7" idx="1"/>
          </p:cNvCxnSpPr>
          <p:nvPr/>
        </p:nvCxnSpPr>
        <p:spPr>
          <a:xfrm>
            <a:off x="4680000" y="2110471"/>
            <a:ext cx="463504" cy="369989"/>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 name="Straight Connector 28"/>
          <p:cNvCxnSpPr>
            <a:endCxn id="8" idx="1"/>
          </p:cNvCxnSpPr>
          <p:nvPr/>
        </p:nvCxnSpPr>
        <p:spPr>
          <a:xfrm>
            <a:off x="4680000" y="2110471"/>
            <a:ext cx="463504" cy="1012931"/>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16" name="TextBox 5"/>
          <p:cNvSpPr txBox="1"/>
          <p:nvPr/>
        </p:nvSpPr>
        <p:spPr>
          <a:xfrm>
            <a:off x="2591999" y="1563182"/>
            <a:ext cx="2088000" cy="108000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fr-FR" sz="1600" b="1" u="sng" dirty="0" smtClean="0">
                <a:solidFill>
                  <a:srgbClr val="002060"/>
                </a:solidFill>
                <a:effectLst>
                  <a:outerShdw blurRad="38100" dist="38100" dir="2700000" algn="tl">
                    <a:srgbClr val="000000">
                      <a:alpha val="43137"/>
                    </a:srgbClr>
                  </a:outerShdw>
                </a:effectLst>
                <a:latin typeface="Tw Cen MT" pitchFamily="34" charset="0"/>
              </a:rPr>
              <a:t>Une population…</a:t>
            </a:r>
            <a:endParaRPr lang="fr-FR" sz="1600" b="1" dirty="0">
              <a:solidFill>
                <a:srgbClr val="002060"/>
              </a:solidFill>
              <a:latin typeface="Tw Cen MT" pitchFamily="34" charset="0"/>
            </a:endParaRPr>
          </a:p>
        </p:txBody>
      </p:sp>
      <p:sp>
        <p:nvSpPr>
          <p:cNvPr id="17" name="TextBox 6"/>
          <p:cNvSpPr txBox="1"/>
          <p:nvPr/>
        </p:nvSpPr>
        <p:spPr>
          <a:xfrm>
            <a:off x="2592000" y="4572007"/>
            <a:ext cx="2088000" cy="108000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fr-FR" sz="1600" b="1" u="sng" dirty="0" smtClean="0">
                <a:solidFill>
                  <a:srgbClr val="002060"/>
                </a:solidFill>
                <a:effectLst>
                  <a:outerShdw blurRad="38100" dist="38100" dir="2700000" algn="tl">
                    <a:srgbClr val="000000">
                      <a:alpha val="43137"/>
                    </a:srgbClr>
                  </a:outerShdw>
                </a:effectLst>
                <a:latin typeface="Tw Cen MT" pitchFamily="34" charset="0"/>
              </a:rPr>
              <a:t>Un environnement…</a:t>
            </a:r>
          </a:p>
          <a:p>
            <a:pPr algn="ctr" fontAlgn="auto">
              <a:spcBef>
                <a:spcPts val="0"/>
              </a:spcBef>
              <a:spcAft>
                <a:spcPts val="0"/>
              </a:spcAft>
              <a:defRPr/>
            </a:pPr>
            <a:endParaRPr lang="fr-FR" sz="1600" b="1" u="sng" dirty="0" smtClean="0">
              <a:solidFill>
                <a:srgbClr val="002060"/>
              </a:solidFill>
              <a:effectLst>
                <a:outerShdw blurRad="38100" dist="38100" dir="2700000" algn="tl">
                  <a:srgbClr val="000000">
                    <a:alpha val="43137"/>
                  </a:srgbClr>
                </a:outerShdw>
              </a:effectLst>
              <a:latin typeface="Tw Cen MT" pitchFamily="34" charset="0"/>
            </a:endParaRPr>
          </a:p>
          <a:p>
            <a:pPr algn="ctr" fontAlgn="auto">
              <a:spcBef>
                <a:spcPts val="0"/>
              </a:spcBef>
              <a:spcAft>
                <a:spcPts val="0"/>
              </a:spcAft>
              <a:defRPr/>
            </a:pPr>
            <a:endParaRPr lang="fr-FR" sz="1600" b="1" dirty="0">
              <a:solidFill>
                <a:srgbClr val="002060"/>
              </a:solidFill>
              <a:latin typeface="Tw Cen MT" pitchFamily="34" charset="0"/>
            </a:endParaRPr>
          </a:p>
        </p:txBody>
      </p:sp>
      <p:sp>
        <p:nvSpPr>
          <p:cNvPr id="18" name="TextBox 85"/>
          <p:cNvSpPr txBox="1"/>
          <p:nvPr/>
        </p:nvSpPr>
        <p:spPr>
          <a:xfrm>
            <a:off x="5184017" y="5899865"/>
            <a:ext cx="3816350" cy="323165"/>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endParaRPr lang="fr-FR" sz="1500" b="1" dirty="0">
              <a:solidFill>
                <a:schemeClr val="bg1"/>
              </a:solidFill>
              <a:latin typeface="Tw Cen MT" pitchFamily="34" charset="0"/>
            </a:endParaRPr>
          </a:p>
        </p:txBody>
      </p:sp>
      <p:cxnSp>
        <p:nvCxnSpPr>
          <p:cNvPr id="20" name="Straight Connector 22"/>
          <p:cNvCxnSpPr>
            <a:endCxn id="18" idx="1"/>
          </p:cNvCxnSpPr>
          <p:nvPr/>
        </p:nvCxnSpPr>
        <p:spPr>
          <a:xfrm>
            <a:off x="4716016" y="5145551"/>
            <a:ext cx="468001" cy="915897"/>
          </a:xfrm>
          <a:prstGeom prst="line">
            <a:avLst/>
          </a:prstGeom>
          <a:ln>
            <a:solidFill>
              <a:srgbClr val="002060"/>
            </a:solidFill>
          </a:ln>
        </p:spPr>
        <p:style>
          <a:lnRef idx="2">
            <a:schemeClr val="accent2"/>
          </a:lnRef>
          <a:fillRef idx="0">
            <a:schemeClr val="accent2"/>
          </a:fillRef>
          <a:effectRef idx="1">
            <a:schemeClr val="accent2"/>
          </a:effectRef>
          <a:fontRef idx="minor">
            <a:schemeClr val="tx1"/>
          </a:fontRef>
        </p:style>
      </p:cxnSp>
      <p:cxnSp>
        <p:nvCxnSpPr>
          <p:cNvPr id="22" name="Straight Connector 22"/>
          <p:cNvCxnSpPr>
            <a:endCxn id="15" idx="1"/>
          </p:cNvCxnSpPr>
          <p:nvPr/>
        </p:nvCxnSpPr>
        <p:spPr>
          <a:xfrm flipV="1">
            <a:off x="4680000" y="1089113"/>
            <a:ext cx="468000" cy="1021358"/>
          </a:xfrm>
          <a:prstGeom prst="line">
            <a:avLst/>
          </a:prstGeom>
          <a:ln>
            <a:solidFill>
              <a:srgbClr val="00206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21" idx="1"/>
          </p:cNvCxnSpPr>
          <p:nvPr/>
        </p:nvCxnSpPr>
        <p:spPr>
          <a:xfrm flipV="1">
            <a:off x="4680000" y="1803493"/>
            <a:ext cx="463504" cy="306978"/>
          </a:xfrm>
          <a:prstGeom prst="line">
            <a:avLst/>
          </a:prstGeom>
          <a:ln>
            <a:solidFill>
              <a:srgbClr val="002060"/>
            </a:solidFill>
          </a:ln>
        </p:spPr>
        <p:style>
          <a:lnRef idx="2">
            <a:schemeClr val="accent2"/>
          </a:lnRef>
          <a:fillRef idx="0">
            <a:schemeClr val="accent2"/>
          </a:fillRef>
          <a:effectRef idx="1">
            <a:schemeClr val="accent2"/>
          </a:effectRef>
          <a:fontRef idx="minor">
            <a:schemeClr val="tx1"/>
          </a:fontRef>
        </p:style>
      </p:cxnSp>
      <p:sp>
        <p:nvSpPr>
          <p:cNvPr id="24" name="ZoneTexte 23"/>
          <p:cNvSpPr txBox="1"/>
          <p:nvPr/>
        </p:nvSpPr>
        <p:spPr>
          <a:xfrm>
            <a:off x="214282" y="899868"/>
            <a:ext cx="2000264"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u="sng" cap="small" dirty="0" smtClean="0">
                <a:solidFill>
                  <a:srgbClr val="002060"/>
                </a:solidFill>
                <a:effectLst>
                  <a:outerShdw blurRad="38100" dist="38100" dir="2700000" algn="tl">
                    <a:srgbClr val="000000">
                      <a:alpha val="43137"/>
                    </a:srgbClr>
                  </a:outerShdw>
                </a:effectLst>
                <a:latin typeface="Tw Cen MT" pitchFamily="34" charset="0"/>
              </a:rPr>
              <a:t>Consignes</a:t>
            </a:r>
          </a:p>
          <a:p>
            <a:pPr algn="ctr"/>
            <a:r>
              <a:rPr lang="fr-FR" sz="1400" b="1" dirty="0" smtClean="0">
                <a:solidFill>
                  <a:srgbClr val="002060"/>
                </a:solidFill>
                <a:latin typeface="Tw Cen MT" pitchFamily="34" charset="0"/>
              </a:rPr>
              <a:t>Complétez l’organigramme en utilisant les documents étudiés précédemment pour montrez quelles sont les conséquences néfastes du barrage. </a:t>
            </a:r>
            <a:endParaRPr lang="fr-FR" sz="1400" b="1" dirty="0">
              <a:solidFill>
                <a:srgbClr val="002060"/>
              </a:solidFill>
              <a:latin typeface="Tw Cen MT" pitchFamily="34" charset="0"/>
            </a:endParaRPr>
          </a:p>
        </p:txBody>
      </p:sp>
      <p:sp>
        <p:nvSpPr>
          <p:cNvPr id="26" name="Rectangle 25"/>
          <p:cNvSpPr/>
          <p:nvPr/>
        </p:nvSpPr>
        <p:spPr>
          <a:xfrm>
            <a:off x="2571736" y="1812185"/>
            <a:ext cx="2143140" cy="830997"/>
          </a:xfrm>
          <a:prstGeom prst="rect">
            <a:avLst/>
          </a:prstGeom>
        </p:spPr>
        <p:txBody>
          <a:bodyPr wrap="square">
            <a:spAutoFit/>
          </a:bodyPr>
          <a:lstStyle/>
          <a:p>
            <a:pPr algn="ctr" fontAlgn="auto">
              <a:spcBef>
                <a:spcPts val="0"/>
              </a:spcBef>
              <a:spcAft>
                <a:spcPts val="0"/>
              </a:spcAft>
              <a:defRPr/>
            </a:pPr>
            <a:r>
              <a:rPr lang="fr-FR" sz="1600" b="1" dirty="0" smtClean="0">
                <a:solidFill>
                  <a:srgbClr val="002060"/>
                </a:solidFill>
                <a:latin typeface="Tw Cen MT" pitchFamily="34" charset="0"/>
              </a:rPr>
              <a:t>soumise aux décisions d’un Etat central autoritaire</a:t>
            </a:r>
            <a:endParaRPr lang="fr-FR" sz="1600" b="1" dirty="0">
              <a:solidFill>
                <a:srgbClr val="002060"/>
              </a:solidFill>
              <a:latin typeface="Tw Cen MT" pitchFamily="34" charset="0"/>
            </a:endParaRPr>
          </a:p>
        </p:txBody>
      </p:sp>
      <p:sp>
        <p:nvSpPr>
          <p:cNvPr id="28" name="Rectangle 27"/>
          <p:cNvSpPr/>
          <p:nvPr/>
        </p:nvSpPr>
        <p:spPr>
          <a:xfrm>
            <a:off x="2571736" y="4812581"/>
            <a:ext cx="2071702" cy="830997"/>
          </a:xfrm>
          <a:prstGeom prst="rect">
            <a:avLst/>
          </a:prstGeom>
        </p:spPr>
        <p:txBody>
          <a:bodyPr wrap="square">
            <a:spAutoFit/>
          </a:bodyPr>
          <a:lstStyle/>
          <a:p>
            <a:pPr algn="ctr"/>
            <a:r>
              <a:rPr lang="fr-FR" sz="1600" b="1" dirty="0" smtClean="0">
                <a:solidFill>
                  <a:srgbClr val="002060"/>
                </a:solidFill>
                <a:latin typeface="Tw Cen MT" pitchFamily="34" charset="0"/>
              </a:rPr>
              <a:t>profondément modifié par l’homme (anthropisation) </a:t>
            </a:r>
            <a:endParaRPr lang="fr-FR" sz="1600" dirty="0"/>
          </a:p>
        </p:txBody>
      </p:sp>
      <p:sp>
        <p:nvSpPr>
          <p:cNvPr id="32" name="Rectangle 31"/>
          <p:cNvSpPr/>
          <p:nvPr/>
        </p:nvSpPr>
        <p:spPr>
          <a:xfrm>
            <a:off x="5189620" y="4005063"/>
            <a:ext cx="3786214" cy="323165"/>
          </a:xfrm>
          <a:prstGeom prst="rect">
            <a:avLst/>
          </a:prstGeom>
        </p:spPr>
        <p:txBody>
          <a:bodyPr wrap="square">
            <a:spAutoFit/>
          </a:bodyPr>
          <a:lstStyle/>
          <a:p>
            <a:pPr algn="ctr" fontAlgn="auto">
              <a:spcBef>
                <a:spcPts val="0"/>
              </a:spcBef>
              <a:spcAft>
                <a:spcPts val="0"/>
              </a:spcAft>
              <a:defRPr/>
            </a:pPr>
            <a:r>
              <a:rPr lang="fr-FR" sz="1500" b="1" dirty="0" smtClean="0">
                <a:solidFill>
                  <a:schemeClr val="bg1"/>
                </a:solidFill>
                <a:latin typeface="Tw Cen MT" pitchFamily="34" charset="0"/>
              </a:rPr>
              <a:t>Destruction des écosystèmes aquatiques</a:t>
            </a:r>
            <a:endParaRPr lang="fr-FR" sz="1500" b="1" dirty="0">
              <a:solidFill>
                <a:schemeClr val="bg1"/>
              </a:solidFill>
              <a:latin typeface="Tw Cen MT" pitchFamily="34" charset="0"/>
            </a:endParaRPr>
          </a:p>
        </p:txBody>
      </p:sp>
      <p:sp>
        <p:nvSpPr>
          <p:cNvPr id="33" name="Rectangle 32"/>
          <p:cNvSpPr/>
          <p:nvPr/>
        </p:nvSpPr>
        <p:spPr>
          <a:xfrm>
            <a:off x="5199085" y="4983968"/>
            <a:ext cx="3786214" cy="323165"/>
          </a:xfrm>
          <a:prstGeom prst="rect">
            <a:avLst/>
          </a:prstGeom>
        </p:spPr>
        <p:txBody>
          <a:bodyPr wrap="square">
            <a:spAutoFit/>
          </a:bodyPr>
          <a:lstStyle/>
          <a:p>
            <a:pPr algn="ctr" fontAlgn="auto">
              <a:spcBef>
                <a:spcPts val="0"/>
              </a:spcBef>
              <a:spcAft>
                <a:spcPts val="0"/>
              </a:spcAft>
              <a:defRPr/>
            </a:pPr>
            <a:r>
              <a:rPr lang="fr-FR" sz="1500" b="1" dirty="0" smtClean="0">
                <a:solidFill>
                  <a:schemeClr val="bg1"/>
                </a:solidFill>
                <a:latin typeface="Tw Cen MT" pitchFamily="34" charset="0"/>
              </a:rPr>
              <a:t>Disparition d’espèces végétales et animales</a:t>
            </a:r>
            <a:endParaRPr lang="fr-FR" sz="1500" b="1" dirty="0">
              <a:solidFill>
                <a:schemeClr val="bg1"/>
              </a:solidFill>
              <a:latin typeface="Tw Cen MT" pitchFamily="34" charset="0"/>
            </a:endParaRPr>
          </a:p>
        </p:txBody>
      </p:sp>
      <p:sp>
        <p:nvSpPr>
          <p:cNvPr id="34" name="Rectangle 33"/>
          <p:cNvSpPr/>
          <p:nvPr/>
        </p:nvSpPr>
        <p:spPr>
          <a:xfrm>
            <a:off x="5213221" y="5946031"/>
            <a:ext cx="3821635" cy="276999"/>
          </a:xfrm>
          <a:prstGeom prst="rect">
            <a:avLst/>
          </a:prstGeom>
        </p:spPr>
        <p:txBody>
          <a:bodyPr wrap="square" lIns="0" rIns="0">
            <a:spAutoFit/>
          </a:bodyPr>
          <a:lstStyle/>
          <a:p>
            <a:pPr algn="ctr" fontAlgn="auto">
              <a:spcBef>
                <a:spcPts val="0"/>
              </a:spcBef>
              <a:spcAft>
                <a:spcPts val="0"/>
              </a:spcAft>
              <a:defRPr/>
            </a:pPr>
            <a:r>
              <a:rPr lang="fr-FR" sz="1200" b="1" dirty="0" smtClean="0">
                <a:solidFill>
                  <a:schemeClr val="bg1"/>
                </a:solidFill>
                <a:latin typeface="Tw Cen MT" pitchFamily="34" charset="0"/>
              </a:rPr>
              <a:t>Risques naturels accrus : séisme, glissement de terrain</a:t>
            </a:r>
            <a:endParaRPr lang="fr-FR" sz="1200" dirty="0">
              <a:solidFill>
                <a:schemeClr val="bg1"/>
              </a:solidFill>
            </a:endParaRPr>
          </a:p>
        </p:txBody>
      </p:sp>
      <p:sp>
        <p:nvSpPr>
          <p:cNvPr id="7" name="TextBox 9"/>
          <p:cNvSpPr txBox="1"/>
          <p:nvPr/>
        </p:nvSpPr>
        <p:spPr>
          <a:xfrm>
            <a:off x="5143504" y="2318877"/>
            <a:ext cx="3816000" cy="323165"/>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fontAlgn="auto">
              <a:spcBef>
                <a:spcPts val="0"/>
              </a:spcBef>
              <a:spcAft>
                <a:spcPts val="0"/>
              </a:spcAft>
              <a:defRPr/>
            </a:pPr>
            <a:endParaRPr lang="fr-FR" sz="1500" dirty="0">
              <a:solidFill>
                <a:schemeClr val="bg1"/>
              </a:solidFill>
            </a:endParaRPr>
          </a:p>
        </p:txBody>
      </p:sp>
      <p:sp>
        <p:nvSpPr>
          <p:cNvPr id="8" name="TextBox 10"/>
          <p:cNvSpPr txBox="1"/>
          <p:nvPr/>
        </p:nvSpPr>
        <p:spPr>
          <a:xfrm>
            <a:off x="5143504" y="2961819"/>
            <a:ext cx="3816000" cy="323165"/>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fontAlgn="auto">
              <a:spcBef>
                <a:spcPts val="0"/>
              </a:spcBef>
              <a:spcAft>
                <a:spcPts val="0"/>
              </a:spcAft>
              <a:defRPr/>
            </a:pPr>
            <a:endParaRPr lang="fr-FR" sz="1500" b="1" dirty="0">
              <a:solidFill>
                <a:schemeClr val="bg1"/>
              </a:solidFill>
              <a:latin typeface="Tw Cen MT" pitchFamily="34" charset="0"/>
            </a:endParaRPr>
          </a:p>
        </p:txBody>
      </p:sp>
      <p:sp>
        <p:nvSpPr>
          <p:cNvPr id="15" name="TextBox 85"/>
          <p:cNvSpPr txBox="1"/>
          <p:nvPr/>
        </p:nvSpPr>
        <p:spPr>
          <a:xfrm>
            <a:off x="5148000" y="927530"/>
            <a:ext cx="3816350" cy="323165"/>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endParaRPr lang="fr-FR" sz="1500" b="1" dirty="0">
              <a:solidFill>
                <a:schemeClr val="bg1"/>
              </a:solidFill>
              <a:latin typeface="Tw Cen MT" pitchFamily="34" charset="0"/>
            </a:endParaRPr>
          </a:p>
        </p:txBody>
      </p:sp>
      <p:sp>
        <p:nvSpPr>
          <p:cNvPr id="21" name="TextBox 85"/>
          <p:cNvSpPr txBox="1"/>
          <p:nvPr/>
        </p:nvSpPr>
        <p:spPr>
          <a:xfrm>
            <a:off x="5143504" y="1641910"/>
            <a:ext cx="3816350" cy="323165"/>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endParaRPr lang="fr-FR" sz="1500" b="1" dirty="0">
              <a:solidFill>
                <a:schemeClr val="bg1"/>
              </a:solidFill>
              <a:latin typeface="Tw Cen MT" pitchFamily="34" charset="0"/>
            </a:endParaRPr>
          </a:p>
        </p:txBody>
      </p:sp>
      <p:sp>
        <p:nvSpPr>
          <p:cNvPr id="29" name="Rectangle 28"/>
          <p:cNvSpPr/>
          <p:nvPr/>
        </p:nvSpPr>
        <p:spPr>
          <a:xfrm>
            <a:off x="5143802" y="938893"/>
            <a:ext cx="3857652" cy="315471"/>
          </a:xfrm>
          <a:prstGeom prst="rect">
            <a:avLst/>
          </a:prstGeom>
        </p:spPr>
        <p:txBody>
          <a:bodyPr wrap="square">
            <a:spAutoFit/>
          </a:bodyPr>
          <a:lstStyle/>
          <a:p>
            <a:pPr algn="ctr" fontAlgn="auto">
              <a:spcBef>
                <a:spcPts val="0"/>
              </a:spcBef>
              <a:spcAft>
                <a:spcPts val="0"/>
              </a:spcAft>
              <a:defRPr/>
            </a:pPr>
            <a:r>
              <a:rPr lang="fr-FR" sz="1450" b="1" dirty="0" smtClean="0">
                <a:solidFill>
                  <a:schemeClr val="bg1"/>
                </a:solidFill>
                <a:latin typeface="Tw Cen MT" pitchFamily="34" charset="0"/>
              </a:rPr>
              <a:t>Déplacement de plus d’un million de personnes</a:t>
            </a:r>
            <a:endParaRPr lang="fr-FR" sz="1450" b="1" dirty="0">
              <a:solidFill>
                <a:schemeClr val="bg1"/>
              </a:solidFill>
              <a:latin typeface="Tw Cen MT" pitchFamily="34" charset="0"/>
            </a:endParaRPr>
          </a:p>
        </p:txBody>
      </p:sp>
      <p:sp>
        <p:nvSpPr>
          <p:cNvPr id="30" name="Rectangle 29"/>
          <p:cNvSpPr/>
          <p:nvPr/>
        </p:nvSpPr>
        <p:spPr>
          <a:xfrm>
            <a:off x="5143504" y="1650602"/>
            <a:ext cx="3786214" cy="323165"/>
          </a:xfrm>
          <a:prstGeom prst="rect">
            <a:avLst/>
          </a:prstGeom>
        </p:spPr>
        <p:txBody>
          <a:bodyPr wrap="square">
            <a:spAutoFit/>
          </a:bodyPr>
          <a:lstStyle/>
          <a:p>
            <a:pPr algn="ctr" fontAlgn="auto">
              <a:spcBef>
                <a:spcPts val="0"/>
              </a:spcBef>
              <a:spcAft>
                <a:spcPts val="0"/>
              </a:spcAft>
              <a:defRPr/>
            </a:pPr>
            <a:r>
              <a:rPr lang="fr-FR" sz="1500" b="1" dirty="0" smtClean="0">
                <a:solidFill>
                  <a:schemeClr val="bg1"/>
                </a:solidFill>
                <a:latin typeface="Tw Cen MT" pitchFamily="34" charset="0"/>
              </a:rPr>
              <a:t>Déracinement des populations </a:t>
            </a:r>
            <a:endParaRPr lang="fr-FR" sz="1500" b="1" dirty="0">
              <a:solidFill>
                <a:schemeClr val="bg1"/>
              </a:solidFill>
              <a:latin typeface="Tw Cen MT" pitchFamily="34" charset="0"/>
            </a:endParaRPr>
          </a:p>
        </p:txBody>
      </p:sp>
      <p:sp>
        <p:nvSpPr>
          <p:cNvPr id="31" name="Rectangle 30"/>
          <p:cNvSpPr/>
          <p:nvPr/>
        </p:nvSpPr>
        <p:spPr>
          <a:xfrm>
            <a:off x="5143802" y="2320017"/>
            <a:ext cx="3786214" cy="323165"/>
          </a:xfrm>
          <a:prstGeom prst="rect">
            <a:avLst/>
          </a:prstGeom>
        </p:spPr>
        <p:txBody>
          <a:bodyPr wrap="square">
            <a:spAutoFit/>
          </a:bodyPr>
          <a:lstStyle/>
          <a:p>
            <a:pPr algn="ctr" fontAlgn="auto">
              <a:spcBef>
                <a:spcPts val="0"/>
              </a:spcBef>
              <a:spcAft>
                <a:spcPts val="0"/>
              </a:spcAft>
              <a:defRPr/>
            </a:pPr>
            <a:r>
              <a:rPr lang="fr-FR" sz="1500" b="1" dirty="0" smtClean="0">
                <a:solidFill>
                  <a:schemeClr val="bg1"/>
                </a:solidFill>
                <a:latin typeface="Tw Cen MT" pitchFamily="34" charset="0"/>
              </a:rPr>
              <a:t>Relogement et indemnisation partiels</a:t>
            </a:r>
            <a:endParaRPr lang="fr-FR" sz="1500" b="1" dirty="0">
              <a:solidFill>
                <a:schemeClr val="bg1"/>
              </a:solidFill>
              <a:latin typeface="Tw Cen MT" pitchFamily="34" charset="0"/>
            </a:endParaRPr>
          </a:p>
        </p:txBody>
      </p:sp>
      <p:sp>
        <p:nvSpPr>
          <p:cNvPr id="62" name="Rectangle 61"/>
          <p:cNvSpPr/>
          <p:nvPr/>
        </p:nvSpPr>
        <p:spPr>
          <a:xfrm>
            <a:off x="5143504" y="2961819"/>
            <a:ext cx="3786214" cy="315471"/>
          </a:xfrm>
          <a:prstGeom prst="rect">
            <a:avLst/>
          </a:prstGeom>
        </p:spPr>
        <p:txBody>
          <a:bodyPr wrap="square" lIns="72000" rIns="72000">
            <a:spAutoFit/>
          </a:bodyPr>
          <a:lstStyle/>
          <a:p>
            <a:pPr algn="ctr" fontAlgn="auto">
              <a:spcBef>
                <a:spcPts val="0"/>
              </a:spcBef>
              <a:spcAft>
                <a:spcPts val="0"/>
              </a:spcAft>
              <a:defRPr/>
            </a:pPr>
            <a:r>
              <a:rPr lang="fr-FR" sz="1450" b="1" dirty="0" smtClean="0">
                <a:solidFill>
                  <a:schemeClr val="bg1"/>
                </a:solidFill>
                <a:latin typeface="Tw Cen MT" pitchFamily="34" charset="0"/>
              </a:rPr>
              <a:t>Engloutissement de sites 1300 sites historiques</a:t>
            </a:r>
            <a:endParaRPr lang="fr-FR" sz="1450" dirty="0">
              <a:solidFill>
                <a:schemeClr val="bg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Bottom)">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1000"/>
                            </p:stCondLst>
                            <p:childTnLst>
                              <p:par>
                                <p:cTn id="34" presetID="53"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par>
                          <p:cTn id="39" fill="hold">
                            <p:stCondLst>
                              <p:cond delay="1500"/>
                            </p:stCondLst>
                            <p:childTnLst>
                              <p:par>
                                <p:cTn id="40" presetID="2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par>
                                <p:cTn id="43" presetID="22" presetClass="entr" presetSubtype="1"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par>
                                <p:cTn id="49" presetID="22" presetClass="entr" presetSubtype="8"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par>
                                <p:cTn id="52" presetID="22" presetClass="entr" presetSubtype="1"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par>
                                <p:cTn id="55" presetID="22" presetClass="entr" presetSubtype="4"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par>
                                <p:cTn id="58" presetID="22" presetClass="entr" presetSubtype="1"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500"/>
                                        <p:tgtEl>
                                          <p:spTgt spid="14"/>
                                        </p:tgtEl>
                                      </p:cBhvr>
                                    </p:animEffect>
                                  </p:childTnLst>
                                </p:cTn>
                              </p:par>
                            </p:childTnLst>
                          </p:cTn>
                        </p:par>
                        <p:par>
                          <p:cTn id="61" fill="hold">
                            <p:stCondLst>
                              <p:cond delay="2000"/>
                            </p:stCondLst>
                            <p:childTnLst>
                              <p:par>
                                <p:cTn id="62" presetID="53" presetClass="entr" presetSubtype="0"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animEffect transition="in" filter="fade">
                                      <p:cBhvr>
                                        <p:cTn id="66" dur="500"/>
                                        <p:tgtEl>
                                          <p:spTgt spid="5"/>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par>
                                <p:cTn id="87" presetID="53" presetClass="entr" presetSubtype="0"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500" fill="hold"/>
                                        <p:tgtEl>
                                          <p:spTgt spid="7"/>
                                        </p:tgtEl>
                                        <p:attrNameLst>
                                          <p:attrName>ppt_w</p:attrName>
                                        </p:attrNameLst>
                                      </p:cBhvr>
                                      <p:tavLst>
                                        <p:tav tm="0">
                                          <p:val>
                                            <p:fltVal val="0"/>
                                          </p:val>
                                        </p:tav>
                                        <p:tav tm="100000">
                                          <p:val>
                                            <p:strVal val="#ppt_w"/>
                                          </p:val>
                                        </p:tav>
                                      </p:tavLst>
                                    </p:anim>
                                    <p:anim calcmode="lin" valueType="num">
                                      <p:cBhvr>
                                        <p:cTn id="90" dur="500" fill="hold"/>
                                        <p:tgtEl>
                                          <p:spTgt spid="7"/>
                                        </p:tgtEl>
                                        <p:attrNameLst>
                                          <p:attrName>ppt_h</p:attrName>
                                        </p:attrNameLst>
                                      </p:cBhvr>
                                      <p:tavLst>
                                        <p:tav tm="0">
                                          <p:val>
                                            <p:fltVal val="0"/>
                                          </p:val>
                                        </p:tav>
                                        <p:tav tm="100000">
                                          <p:val>
                                            <p:strVal val="#ppt_h"/>
                                          </p:val>
                                        </p:tav>
                                      </p:tavLst>
                                    </p:anim>
                                    <p:animEffect transition="in" filter="fade">
                                      <p:cBhvr>
                                        <p:cTn id="91" dur="500"/>
                                        <p:tgtEl>
                                          <p:spTgt spid="7"/>
                                        </p:tgtEl>
                                      </p:cBhvr>
                                    </p:animEffect>
                                  </p:childTnLst>
                                </p:cTn>
                              </p:par>
                              <p:par>
                                <p:cTn id="92" presetID="53" presetClass="entr" presetSubtype="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p:cTn id="94" dur="500" fill="hold"/>
                                        <p:tgtEl>
                                          <p:spTgt spid="8"/>
                                        </p:tgtEl>
                                        <p:attrNameLst>
                                          <p:attrName>ppt_w</p:attrName>
                                        </p:attrNameLst>
                                      </p:cBhvr>
                                      <p:tavLst>
                                        <p:tav tm="0">
                                          <p:val>
                                            <p:fltVal val="0"/>
                                          </p:val>
                                        </p:tav>
                                        <p:tav tm="100000">
                                          <p:val>
                                            <p:strVal val="#ppt_w"/>
                                          </p:val>
                                        </p:tav>
                                      </p:tavLst>
                                    </p:anim>
                                    <p:anim calcmode="lin" valueType="num">
                                      <p:cBhvr>
                                        <p:cTn id="95" dur="500" fill="hold"/>
                                        <p:tgtEl>
                                          <p:spTgt spid="8"/>
                                        </p:tgtEl>
                                        <p:attrNameLst>
                                          <p:attrName>ppt_h</p:attrName>
                                        </p:attrNameLst>
                                      </p:cBhvr>
                                      <p:tavLst>
                                        <p:tav tm="0">
                                          <p:val>
                                            <p:fltVal val="0"/>
                                          </p:val>
                                        </p:tav>
                                        <p:tav tm="100000">
                                          <p:val>
                                            <p:strVal val="#ppt_h"/>
                                          </p:val>
                                        </p:tav>
                                      </p:tavLst>
                                    </p:anim>
                                    <p:animEffect transition="in" filter="fade">
                                      <p:cBhvr>
                                        <p:cTn id="96" dur="500"/>
                                        <p:tgtEl>
                                          <p:spTgt spid="8"/>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fltVal val="0"/>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7" presetClass="entr" presetSubtype="1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500" fill="hold"/>
                                        <p:tgtEl>
                                          <p:spTgt spid="28"/>
                                        </p:tgtEl>
                                        <p:attrNameLst>
                                          <p:attrName>ppt_w</p:attrName>
                                        </p:attrNameLst>
                                      </p:cBhvr>
                                      <p:tavLst>
                                        <p:tav tm="0">
                                          <p:val>
                                            <p:fltVal val="0"/>
                                          </p:val>
                                        </p:tav>
                                        <p:tav tm="100000">
                                          <p:val>
                                            <p:strVal val="#ppt_w"/>
                                          </p:val>
                                        </p:tav>
                                      </p:tavLst>
                                    </p:anim>
                                    <p:anim calcmode="lin" valueType="num">
                                      <p:cBhvr>
                                        <p:cTn id="108"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17" presetClass="entr" presetSubtype="10" fill="hold" grpId="0" nodeType="click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500" fill="hold"/>
                                        <p:tgtEl>
                                          <p:spTgt spid="29"/>
                                        </p:tgtEl>
                                        <p:attrNameLst>
                                          <p:attrName>ppt_w</p:attrName>
                                        </p:attrNameLst>
                                      </p:cBhvr>
                                      <p:tavLst>
                                        <p:tav tm="0">
                                          <p:val>
                                            <p:fltVal val="0"/>
                                          </p:val>
                                        </p:tav>
                                        <p:tav tm="100000">
                                          <p:val>
                                            <p:strVal val="#ppt_w"/>
                                          </p:val>
                                        </p:tav>
                                      </p:tavLst>
                                    </p:anim>
                                    <p:anim calcmode="lin" valueType="num">
                                      <p:cBhvr>
                                        <p:cTn id="114"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17" presetClass="entr" presetSubtype="1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500" fill="hold"/>
                                        <p:tgtEl>
                                          <p:spTgt spid="30"/>
                                        </p:tgtEl>
                                        <p:attrNameLst>
                                          <p:attrName>ppt_w</p:attrName>
                                        </p:attrNameLst>
                                      </p:cBhvr>
                                      <p:tavLst>
                                        <p:tav tm="0">
                                          <p:val>
                                            <p:fltVal val="0"/>
                                          </p:val>
                                        </p:tav>
                                        <p:tav tm="100000">
                                          <p:val>
                                            <p:strVal val="#ppt_w"/>
                                          </p:val>
                                        </p:tav>
                                      </p:tavLst>
                                    </p:anim>
                                    <p:anim calcmode="lin" valueType="num">
                                      <p:cBhvr>
                                        <p:cTn id="120"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7" presetClass="entr" presetSubtype="10"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 calcmode="lin" valueType="num">
                                      <p:cBhvr>
                                        <p:cTn id="125" dur="500" fill="hold"/>
                                        <p:tgtEl>
                                          <p:spTgt spid="31"/>
                                        </p:tgtEl>
                                        <p:attrNameLst>
                                          <p:attrName>ppt_w</p:attrName>
                                        </p:attrNameLst>
                                      </p:cBhvr>
                                      <p:tavLst>
                                        <p:tav tm="0">
                                          <p:val>
                                            <p:fltVal val="0"/>
                                          </p:val>
                                        </p:tav>
                                        <p:tav tm="100000">
                                          <p:val>
                                            <p:strVal val="#ppt_w"/>
                                          </p:val>
                                        </p:tav>
                                      </p:tavLst>
                                    </p:anim>
                                    <p:anim calcmode="lin" valueType="num">
                                      <p:cBhvr>
                                        <p:cTn id="126"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17" presetClass="entr" presetSubtype="10" fill="hold" grpId="0" nodeType="click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500" fill="hold"/>
                                        <p:tgtEl>
                                          <p:spTgt spid="62"/>
                                        </p:tgtEl>
                                        <p:attrNameLst>
                                          <p:attrName>ppt_w</p:attrName>
                                        </p:attrNameLst>
                                      </p:cBhvr>
                                      <p:tavLst>
                                        <p:tav tm="0">
                                          <p:val>
                                            <p:fltVal val="0"/>
                                          </p:val>
                                        </p:tav>
                                        <p:tav tm="100000">
                                          <p:val>
                                            <p:strVal val="#ppt_w"/>
                                          </p:val>
                                        </p:tav>
                                      </p:tavLst>
                                    </p:anim>
                                    <p:anim calcmode="lin" valueType="num">
                                      <p:cBhvr>
                                        <p:cTn id="132" dur="5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17" presetClass="entr" presetSubtype="10" fill="hold" grpId="0" nodeType="clickEffect">
                                  <p:stCondLst>
                                    <p:cond delay="0"/>
                                  </p:stCondLst>
                                  <p:childTnLst>
                                    <p:set>
                                      <p:cBhvr>
                                        <p:cTn id="136" dur="1" fill="hold">
                                          <p:stCondLst>
                                            <p:cond delay="0"/>
                                          </p:stCondLst>
                                        </p:cTn>
                                        <p:tgtEl>
                                          <p:spTgt spid="32"/>
                                        </p:tgtEl>
                                        <p:attrNameLst>
                                          <p:attrName>style.visibility</p:attrName>
                                        </p:attrNameLst>
                                      </p:cBhvr>
                                      <p:to>
                                        <p:strVal val="visible"/>
                                      </p:to>
                                    </p:set>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17" presetClass="entr" presetSubtype="10" fill="hold" grpId="0" nodeType="clickEffect">
                                  <p:stCondLst>
                                    <p:cond delay="0"/>
                                  </p:stCondLst>
                                  <p:childTnLst>
                                    <p:set>
                                      <p:cBhvr>
                                        <p:cTn id="142" dur="1" fill="hold">
                                          <p:stCondLst>
                                            <p:cond delay="0"/>
                                          </p:stCondLst>
                                        </p:cTn>
                                        <p:tgtEl>
                                          <p:spTgt spid="33"/>
                                        </p:tgtEl>
                                        <p:attrNameLst>
                                          <p:attrName>style.visibility</p:attrName>
                                        </p:attrNameLst>
                                      </p:cBhvr>
                                      <p:to>
                                        <p:strVal val="visible"/>
                                      </p:to>
                                    </p:set>
                                    <p:anim calcmode="lin" valueType="num">
                                      <p:cBhvr>
                                        <p:cTn id="143" dur="500" fill="hold"/>
                                        <p:tgtEl>
                                          <p:spTgt spid="33"/>
                                        </p:tgtEl>
                                        <p:attrNameLst>
                                          <p:attrName>ppt_w</p:attrName>
                                        </p:attrNameLst>
                                      </p:cBhvr>
                                      <p:tavLst>
                                        <p:tav tm="0">
                                          <p:val>
                                            <p:fltVal val="0"/>
                                          </p:val>
                                        </p:tav>
                                        <p:tav tm="100000">
                                          <p:val>
                                            <p:strVal val="#ppt_w"/>
                                          </p:val>
                                        </p:tav>
                                      </p:tavLst>
                                    </p:anim>
                                    <p:anim calcmode="lin" valueType="num">
                                      <p:cBhvr>
                                        <p:cTn id="144"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0" fill="hold" grpId="0" nodeType="clickEffect">
                                  <p:stCondLst>
                                    <p:cond delay="0"/>
                                  </p:stCondLst>
                                  <p:childTnLst>
                                    <p:set>
                                      <p:cBhvr>
                                        <p:cTn id="148" dur="1" fill="hold">
                                          <p:stCondLst>
                                            <p:cond delay="0"/>
                                          </p:stCondLst>
                                        </p:cTn>
                                        <p:tgtEl>
                                          <p:spTgt spid="34"/>
                                        </p:tgtEl>
                                        <p:attrNameLst>
                                          <p:attrName>style.visibility</p:attrName>
                                        </p:attrNameLst>
                                      </p:cBhvr>
                                      <p:to>
                                        <p:strVal val="visible"/>
                                      </p:to>
                                    </p:set>
                                    <p:anim calcmode="lin" valueType="num">
                                      <p:cBhvr>
                                        <p:cTn id="149" dur="500" fill="hold"/>
                                        <p:tgtEl>
                                          <p:spTgt spid="34"/>
                                        </p:tgtEl>
                                        <p:attrNameLst>
                                          <p:attrName>ppt_w</p:attrName>
                                        </p:attrNameLst>
                                      </p:cBhvr>
                                      <p:tavLst>
                                        <p:tav tm="0">
                                          <p:val>
                                            <p:fltVal val="0"/>
                                          </p:val>
                                        </p:tav>
                                        <p:tav tm="100000">
                                          <p:val>
                                            <p:strVal val="#ppt_w"/>
                                          </p:val>
                                        </p:tav>
                                      </p:tavLst>
                                    </p:anim>
                                    <p:anim calcmode="lin" valueType="num">
                                      <p:cBhvr>
                                        <p:cTn id="150"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animBg="1"/>
      <p:bldP spid="16" grpId="0" animBg="1"/>
      <p:bldP spid="17" grpId="0" animBg="1"/>
      <p:bldP spid="18" grpId="0" animBg="1"/>
      <p:bldP spid="24" grpId="0" animBg="1"/>
      <p:bldP spid="26" grpId="0"/>
      <p:bldP spid="28" grpId="0"/>
      <p:bldP spid="32" grpId="0"/>
      <p:bldP spid="33" grpId="0"/>
      <p:bldP spid="34" grpId="0"/>
      <p:bldP spid="7" grpId="0" animBg="1"/>
      <p:bldP spid="8" grpId="0" animBg="1"/>
      <p:bldP spid="15" grpId="0" animBg="1"/>
      <p:bldP spid="21" grpId="0" animBg="1"/>
      <p:bldP spid="29" grpId="0"/>
      <p:bldP spid="30" grpId="0"/>
      <p:bldP spid="3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e 112"/>
          <p:cNvGrpSpPr/>
          <p:nvPr/>
        </p:nvGrpSpPr>
        <p:grpSpPr>
          <a:xfrm>
            <a:off x="735996" y="928670"/>
            <a:ext cx="7907970" cy="5857330"/>
            <a:chOff x="735996" y="928670"/>
            <a:chExt cx="7907970" cy="5857330"/>
          </a:xfrm>
        </p:grpSpPr>
        <p:sp>
          <p:nvSpPr>
            <p:cNvPr id="114" name="Rectangle 113"/>
            <p:cNvSpPr/>
            <p:nvPr/>
          </p:nvSpPr>
          <p:spPr>
            <a:xfrm>
              <a:off x="735996" y="928670"/>
              <a:ext cx="7672008" cy="5348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5"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2222" b="98556" l="11875" r="88750">
                          <a14:foregroundMark x1="14792" y1="56222" x2="31319" y2="92111"/>
                          <a14:foregroundMark x1="20000" y1="27333" x2="77778" y2="25556"/>
                          <a14:foregroundMark x1="24931" y1="66778" x2="52917" y2="43333"/>
                          <a14:foregroundMark x1="63958" y1="36444" x2="84444" y2="82333"/>
                          <a14:foregroundMark x1="15347" y1="86556" x2="14931" y2="97000"/>
                          <a14:foregroundMark x1="14444" y1="42000" x2="13958" y2="80111"/>
                          <a14:foregroundMark x1="27292" y1="92111" x2="56458" y2="95000"/>
                          <a14:foregroundMark x1="12500" y1="15111" x2="12778" y2="94556"/>
                          <a14:foregroundMark x1="15347" y1="97667" x2="87778" y2="97444"/>
                          <a14:foregroundMark x1="81458" y1="90333" x2="86944" y2="86778"/>
                          <a14:foregroundMark x1="33958" y1="80222" x2="41458" y2="81000"/>
                          <a14:backgroundMark x1="75972" y1="36667" x2="76528" y2="36667"/>
                          <a14:backgroundMark x1="64792" y1="51222" x2="65069" y2="50000"/>
                          <a14:backgroundMark x1="65694" y1="52889" x2="65625" y2="52111"/>
                          <a14:backgroundMark x1="62917" y1="55667" x2="62569" y2="54778"/>
                          <a14:backgroundMark x1="60556" y1="56111" x2="60486" y2="55000"/>
                          <a14:backgroundMark x1="56250" y1="62778" x2="56597" y2="63333"/>
                          <a14:backgroundMark x1="48472" y1="58333" x2="49028" y2="58000"/>
                          <a14:backgroundMark x1="50764" y1="59222" x2="50417" y2="59111"/>
                          <a14:backgroundMark x1="50903" y1="71111" x2="51319" y2="70889"/>
                          <a14:backgroundMark x1="61597" y1="62444" x2="61806" y2="62333"/>
                          <a14:backgroundMark x1="65694" y1="58111" x2="65417" y2="58111"/>
                          <a14:backgroundMark x1="66042" y1="67889" x2="65625" y2="68444"/>
                          <a14:backgroundMark x1="67569" y1="68111" x2="67431" y2="68444"/>
                          <a14:backgroundMark x1="61042" y1="75444" x2="61319" y2="76111"/>
                          <a14:backgroundMark x1="64028" y1="75444" x2="64444" y2="74667"/>
                          <a14:backgroundMark x1="54653" y1="79222" x2="53750" y2="79111"/>
                          <a14:backgroundMark x1="37083" y1="73000" x2="36528" y2="73111"/>
                          <a14:backgroundMark x1="50000" y1="81889" x2="49514" y2="82333"/>
                          <a14:backgroundMark x1="55694" y1="86444" x2="56042" y2="86667"/>
                          <a14:backgroundMark x1="72708" y1="47778" x2="72639" y2="45111"/>
                          <a14:backgroundMark x1="74653" y1="40667" x2="74861" y2="41778"/>
                          <a14:backgroundMark x1="68889" y1="71222" x2="68819" y2="72222"/>
                          <a14:backgroundMark x1="32222" y1="40667" x2="33472" y2="42000"/>
                          <a14:backgroundMark x1="32708" y1="42000" x2="33264" y2="40778"/>
                          <a14:backgroundMark x1="65000" y1="49889" x2="64236" y2="50222"/>
                          <a14:backgroundMark x1="64236" y1="50444" x2="64306" y2="51333"/>
                          <a14:backgroundMark x1="64444" y1="51444" x2="64931" y2="51556"/>
                          <a14:backgroundMark x1="65139" y1="51556" x2="65208" y2="50333"/>
                        </a14:backgroundRemoval>
                      </a14:imgEffect>
                    </a14:imgLayer>
                  </a14:imgProps>
                </a:ext>
                <a:ext uri="{28A0092B-C50C-407E-A947-70E740481C1C}">
                  <a14:useLocalDpi xmlns:a14="http://schemas.microsoft.com/office/drawing/2010/main"/>
                </a:ext>
              </a:extLst>
            </a:blip>
            <a:srcRect l="13542" t="14167" r="12500" b="3333"/>
            <a:stretch>
              <a:fillRect/>
            </a:stretch>
          </p:blipFill>
          <p:spPr bwMode="auto">
            <a:xfrm>
              <a:off x="735996" y="928670"/>
              <a:ext cx="7672008" cy="5348794"/>
            </a:xfrm>
            <a:prstGeom prst="rect">
              <a:avLst/>
            </a:prstGeom>
            <a:noFill/>
            <a:ln w="9525">
              <a:solidFill>
                <a:srgbClr val="002060"/>
              </a:solidFill>
              <a:miter lim="800000"/>
              <a:headEnd/>
              <a:tailEnd/>
            </a:ln>
            <a:effectLst/>
          </p:spPr>
        </p:pic>
        <p:sp>
          <p:nvSpPr>
            <p:cNvPr id="116" name="Rectangle 115"/>
            <p:cNvSpPr/>
            <p:nvPr/>
          </p:nvSpPr>
          <p:spPr>
            <a:xfrm>
              <a:off x="4572000" y="4214818"/>
              <a:ext cx="1357322" cy="8572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Forme libre 116"/>
            <p:cNvSpPr/>
            <p:nvPr/>
          </p:nvSpPr>
          <p:spPr>
            <a:xfrm>
              <a:off x="1148486" y="1002182"/>
              <a:ext cx="7007962" cy="4923130"/>
            </a:xfrm>
            <a:custGeom>
              <a:avLst/>
              <a:gdLst>
                <a:gd name="connsiteX0" fmla="*/ 1638605 w 7007962"/>
                <a:gd name="connsiteY0" fmla="*/ 804672 h 4923130"/>
                <a:gd name="connsiteX1" fmla="*/ 1536192 w 7007962"/>
                <a:gd name="connsiteY1" fmla="*/ 811988 h 4923130"/>
                <a:gd name="connsiteX2" fmla="*/ 1514247 w 7007962"/>
                <a:gd name="connsiteY2" fmla="*/ 826618 h 4923130"/>
                <a:gd name="connsiteX3" fmla="*/ 1492301 w 7007962"/>
                <a:gd name="connsiteY3" fmla="*/ 863194 h 4923130"/>
                <a:gd name="connsiteX4" fmla="*/ 1463040 w 7007962"/>
                <a:gd name="connsiteY4" fmla="*/ 929031 h 4923130"/>
                <a:gd name="connsiteX5" fmla="*/ 1389888 w 7007962"/>
                <a:gd name="connsiteY5" fmla="*/ 936346 h 4923130"/>
                <a:gd name="connsiteX6" fmla="*/ 1382573 w 7007962"/>
                <a:gd name="connsiteY6" fmla="*/ 972922 h 4923130"/>
                <a:gd name="connsiteX7" fmla="*/ 1367943 w 7007962"/>
                <a:gd name="connsiteY7" fmla="*/ 1038759 h 4923130"/>
                <a:gd name="connsiteX8" fmla="*/ 1375258 w 7007962"/>
                <a:gd name="connsiteY8" fmla="*/ 1111911 h 4923130"/>
                <a:gd name="connsiteX9" fmla="*/ 1382573 w 7007962"/>
                <a:gd name="connsiteY9" fmla="*/ 1126541 h 4923130"/>
                <a:gd name="connsiteX10" fmla="*/ 1345997 w 7007962"/>
                <a:gd name="connsiteY10" fmla="*/ 1170432 h 4923130"/>
                <a:gd name="connsiteX11" fmla="*/ 1280160 w 7007962"/>
                <a:gd name="connsiteY11" fmla="*/ 1207008 h 4923130"/>
                <a:gd name="connsiteX12" fmla="*/ 1280160 w 7007962"/>
                <a:gd name="connsiteY12" fmla="*/ 1207008 h 4923130"/>
                <a:gd name="connsiteX13" fmla="*/ 1265530 w 7007962"/>
                <a:gd name="connsiteY13" fmla="*/ 1170432 h 4923130"/>
                <a:gd name="connsiteX14" fmla="*/ 1155802 w 7007962"/>
                <a:gd name="connsiteY14" fmla="*/ 1177748 h 4923130"/>
                <a:gd name="connsiteX15" fmla="*/ 1089965 w 7007962"/>
                <a:gd name="connsiteY15" fmla="*/ 1126541 h 4923130"/>
                <a:gd name="connsiteX16" fmla="*/ 980237 w 7007962"/>
                <a:gd name="connsiteY16" fmla="*/ 1411834 h 4923130"/>
                <a:gd name="connsiteX17" fmla="*/ 1016813 w 7007962"/>
                <a:gd name="connsiteY17" fmla="*/ 1441095 h 4923130"/>
                <a:gd name="connsiteX18" fmla="*/ 1016813 w 7007962"/>
                <a:gd name="connsiteY18" fmla="*/ 1477671 h 4923130"/>
                <a:gd name="connsiteX19" fmla="*/ 980237 w 7007962"/>
                <a:gd name="connsiteY19" fmla="*/ 1477671 h 4923130"/>
                <a:gd name="connsiteX20" fmla="*/ 972922 w 7007962"/>
                <a:gd name="connsiteY20" fmla="*/ 1484986 h 4923130"/>
                <a:gd name="connsiteX21" fmla="*/ 929031 w 7007962"/>
                <a:gd name="connsiteY21" fmla="*/ 1448410 h 4923130"/>
                <a:gd name="connsiteX22" fmla="*/ 848564 w 7007962"/>
                <a:gd name="connsiteY22" fmla="*/ 1484986 h 4923130"/>
                <a:gd name="connsiteX23" fmla="*/ 753466 w 7007962"/>
                <a:gd name="connsiteY23" fmla="*/ 1499616 h 4923130"/>
                <a:gd name="connsiteX24" fmla="*/ 731520 w 7007962"/>
                <a:gd name="connsiteY24" fmla="*/ 1536192 h 4923130"/>
                <a:gd name="connsiteX25" fmla="*/ 760781 w 7007962"/>
                <a:gd name="connsiteY25" fmla="*/ 1528877 h 4923130"/>
                <a:gd name="connsiteX26" fmla="*/ 768096 w 7007962"/>
                <a:gd name="connsiteY26" fmla="*/ 1602029 h 4923130"/>
                <a:gd name="connsiteX27" fmla="*/ 819303 w 7007962"/>
                <a:gd name="connsiteY27" fmla="*/ 1784909 h 4923130"/>
                <a:gd name="connsiteX28" fmla="*/ 782727 w 7007962"/>
                <a:gd name="connsiteY28" fmla="*/ 1836116 h 4923130"/>
                <a:gd name="connsiteX29" fmla="*/ 797357 w 7007962"/>
                <a:gd name="connsiteY29" fmla="*/ 1843431 h 4923130"/>
                <a:gd name="connsiteX30" fmla="*/ 753466 w 7007962"/>
                <a:gd name="connsiteY30" fmla="*/ 1872692 h 4923130"/>
                <a:gd name="connsiteX31" fmla="*/ 753466 w 7007962"/>
                <a:gd name="connsiteY31" fmla="*/ 1945844 h 4923130"/>
                <a:gd name="connsiteX32" fmla="*/ 680314 w 7007962"/>
                <a:gd name="connsiteY32" fmla="*/ 2011680 h 4923130"/>
                <a:gd name="connsiteX33" fmla="*/ 607162 w 7007962"/>
                <a:gd name="connsiteY33" fmla="*/ 2040941 h 4923130"/>
                <a:gd name="connsiteX34" fmla="*/ 504749 w 7007962"/>
                <a:gd name="connsiteY34" fmla="*/ 2121408 h 4923130"/>
                <a:gd name="connsiteX35" fmla="*/ 358445 w 7007962"/>
                <a:gd name="connsiteY35" fmla="*/ 2143354 h 4923130"/>
                <a:gd name="connsiteX36" fmla="*/ 343815 w 7007962"/>
                <a:gd name="connsiteY36" fmla="*/ 2201876 h 4923130"/>
                <a:gd name="connsiteX37" fmla="*/ 263348 w 7007962"/>
                <a:gd name="connsiteY37" fmla="*/ 2238452 h 4923130"/>
                <a:gd name="connsiteX38" fmla="*/ 226772 w 7007962"/>
                <a:gd name="connsiteY38" fmla="*/ 2194560 h 4923130"/>
                <a:gd name="connsiteX39" fmla="*/ 117044 w 7007962"/>
                <a:gd name="connsiteY39" fmla="*/ 2245767 h 4923130"/>
                <a:gd name="connsiteX40" fmla="*/ 102413 w 7007962"/>
                <a:gd name="connsiteY40" fmla="*/ 2260397 h 4923130"/>
                <a:gd name="connsiteX41" fmla="*/ 73152 w 7007962"/>
                <a:gd name="connsiteY41" fmla="*/ 2267712 h 4923130"/>
                <a:gd name="connsiteX42" fmla="*/ 58522 w 7007962"/>
                <a:gd name="connsiteY42" fmla="*/ 2267712 h 4923130"/>
                <a:gd name="connsiteX43" fmla="*/ 29261 w 7007962"/>
                <a:gd name="connsiteY43" fmla="*/ 2348180 h 4923130"/>
                <a:gd name="connsiteX44" fmla="*/ 0 w 7007962"/>
                <a:gd name="connsiteY44" fmla="*/ 2377440 h 4923130"/>
                <a:gd name="connsiteX45" fmla="*/ 0 w 7007962"/>
                <a:gd name="connsiteY45" fmla="*/ 2421332 h 4923130"/>
                <a:gd name="connsiteX46" fmla="*/ 0 w 7007962"/>
                <a:gd name="connsiteY46" fmla="*/ 2443277 h 4923130"/>
                <a:gd name="connsiteX47" fmla="*/ 36576 w 7007962"/>
                <a:gd name="connsiteY47" fmla="*/ 2501799 h 4923130"/>
                <a:gd name="connsiteX48" fmla="*/ 58522 w 7007962"/>
                <a:gd name="connsiteY48" fmla="*/ 2479853 h 4923130"/>
                <a:gd name="connsiteX49" fmla="*/ 124359 w 7007962"/>
                <a:gd name="connsiteY49" fmla="*/ 2509114 h 4923130"/>
                <a:gd name="connsiteX50" fmla="*/ 124359 w 7007962"/>
                <a:gd name="connsiteY50" fmla="*/ 2538375 h 4923130"/>
                <a:gd name="connsiteX51" fmla="*/ 146304 w 7007962"/>
                <a:gd name="connsiteY51" fmla="*/ 2604212 h 4923130"/>
                <a:gd name="connsiteX52" fmla="*/ 138989 w 7007962"/>
                <a:gd name="connsiteY52" fmla="*/ 2618842 h 4923130"/>
                <a:gd name="connsiteX53" fmla="*/ 160935 w 7007962"/>
                <a:gd name="connsiteY53" fmla="*/ 2648103 h 4923130"/>
                <a:gd name="connsiteX54" fmla="*/ 138989 w 7007962"/>
                <a:gd name="connsiteY54" fmla="*/ 2713940 h 4923130"/>
                <a:gd name="connsiteX55" fmla="*/ 226772 w 7007962"/>
                <a:gd name="connsiteY55" fmla="*/ 2757831 h 4923130"/>
                <a:gd name="connsiteX56" fmla="*/ 270663 w 7007962"/>
                <a:gd name="connsiteY56" fmla="*/ 2801722 h 4923130"/>
                <a:gd name="connsiteX57" fmla="*/ 270663 w 7007962"/>
                <a:gd name="connsiteY57" fmla="*/ 2830983 h 4923130"/>
                <a:gd name="connsiteX58" fmla="*/ 292608 w 7007962"/>
                <a:gd name="connsiteY58" fmla="*/ 2896820 h 4923130"/>
                <a:gd name="connsiteX59" fmla="*/ 321869 w 7007962"/>
                <a:gd name="connsiteY59" fmla="*/ 2874874 h 4923130"/>
                <a:gd name="connsiteX60" fmla="*/ 365760 w 7007962"/>
                <a:gd name="connsiteY60" fmla="*/ 2926080 h 4923130"/>
                <a:gd name="connsiteX61" fmla="*/ 475488 w 7007962"/>
                <a:gd name="connsiteY61" fmla="*/ 2940711 h 4923130"/>
                <a:gd name="connsiteX62" fmla="*/ 570586 w 7007962"/>
                <a:gd name="connsiteY62" fmla="*/ 3116276 h 4923130"/>
                <a:gd name="connsiteX63" fmla="*/ 607162 w 7007962"/>
                <a:gd name="connsiteY63" fmla="*/ 3138221 h 4923130"/>
                <a:gd name="connsiteX64" fmla="*/ 607162 w 7007962"/>
                <a:gd name="connsiteY64" fmla="*/ 3138221 h 4923130"/>
                <a:gd name="connsiteX65" fmla="*/ 585216 w 7007962"/>
                <a:gd name="connsiteY65" fmla="*/ 3189428 h 4923130"/>
                <a:gd name="connsiteX66" fmla="*/ 651053 w 7007962"/>
                <a:gd name="connsiteY66" fmla="*/ 3335732 h 4923130"/>
                <a:gd name="connsiteX67" fmla="*/ 636423 w 7007962"/>
                <a:gd name="connsiteY67" fmla="*/ 3364992 h 4923130"/>
                <a:gd name="connsiteX68" fmla="*/ 585216 w 7007962"/>
                <a:gd name="connsiteY68" fmla="*/ 3343047 h 4923130"/>
                <a:gd name="connsiteX69" fmla="*/ 548640 w 7007962"/>
                <a:gd name="connsiteY69" fmla="*/ 3357677 h 4923130"/>
                <a:gd name="connsiteX70" fmla="*/ 585216 w 7007962"/>
                <a:gd name="connsiteY70" fmla="*/ 3460090 h 4923130"/>
                <a:gd name="connsiteX71" fmla="*/ 592532 w 7007962"/>
                <a:gd name="connsiteY71" fmla="*/ 3518612 h 4923130"/>
                <a:gd name="connsiteX72" fmla="*/ 680314 w 7007962"/>
                <a:gd name="connsiteY72" fmla="*/ 3577133 h 4923130"/>
                <a:gd name="connsiteX73" fmla="*/ 716890 w 7007962"/>
                <a:gd name="connsiteY73" fmla="*/ 3569818 h 4923130"/>
                <a:gd name="connsiteX74" fmla="*/ 855879 w 7007962"/>
                <a:gd name="connsiteY74" fmla="*/ 3686861 h 4923130"/>
                <a:gd name="connsiteX75" fmla="*/ 921716 w 7007962"/>
                <a:gd name="connsiteY75" fmla="*/ 3642970 h 4923130"/>
                <a:gd name="connsiteX76" fmla="*/ 972922 w 7007962"/>
                <a:gd name="connsiteY76" fmla="*/ 3642970 h 4923130"/>
                <a:gd name="connsiteX77" fmla="*/ 1111911 w 7007962"/>
                <a:gd name="connsiteY77" fmla="*/ 3774644 h 4923130"/>
                <a:gd name="connsiteX78" fmla="*/ 1126541 w 7007962"/>
                <a:gd name="connsiteY78" fmla="*/ 3796589 h 4923130"/>
                <a:gd name="connsiteX79" fmla="*/ 1192378 w 7007962"/>
                <a:gd name="connsiteY79" fmla="*/ 3781959 h 4923130"/>
                <a:gd name="connsiteX80" fmla="*/ 1228954 w 7007962"/>
                <a:gd name="connsiteY80" fmla="*/ 3847796 h 4923130"/>
                <a:gd name="connsiteX81" fmla="*/ 1367943 w 7007962"/>
                <a:gd name="connsiteY81" fmla="*/ 3928263 h 4923130"/>
                <a:gd name="connsiteX82" fmla="*/ 1550823 w 7007962"/>
                <a:gd name="connsiteY82" fmla="*/ 3972154 h 4923130"/>
                <a:gd name="connsiteX83" fmla="*/ 1667866 w 7007962"/>
                <a:gd name="connsiteY83" fmla="*/ 3964839 h 4923130"/>
                <a:gd name="connsiteX84" fmla="*/ 1704442 w 7007962"/>
                <a:gd name="connsiteY84" fmla="*/ 3950208 h 4923130"/>
                <a:gd name="connsiteX85" fmla="*/ 1726388 w 7007962"/>
                <a:gd name="connsiteY85" fmla="*/ 3950208 h 4923130"/>
                <a:gd name="connsiteX86" fmla="*/ 1741018 w 7007962"/>
                <a:gd name="connsiteY86" fmla="*/ 3972154 h 4923130"/>
                <a:gd name="connsiteX87" fmla="*/ 1726388 w 7007962"/>
                <a:gd name="connsiteY87" fmla="*/ 4016045 h 4923130"/>
                <a:gd name="connsiteX88" fmla="*/ 1726388 w 7007962"/>
                <a:gd name="connsiteY88" fmla="*/ 4045306 h 4923130"/>
                <a:gd name="connsiteX89" fmla="*/ 1748333 w 7007962"/>
                <a:gd name="connsiteY89" fmla="*/ 4059936 h 4923130"/>
                <a:gd name="connsiteX90" fmla="*/ 1806855 w 7007962"/>
                <a:gd name="connsiteY90" fmla="*/ 3957524 h 4923130"/>
                <a:gd name="connsiteX91" fmla="*/ 1894637 w 7007962"/>
                <a:gd name="connsiteY91" fmla="*/ 3906317 h 4923130"/>
                <a:gd name="connsiteX92" fmla="*/ 1938528 w 7007962"/>
                <a:gd name="connsiteY92" fmla="*/ 3935578 h 4923130"/>
                <a:gd name="connsiteX93" fmla="*/ 2040941 w 7007962"/>
                <a:gd name="connsiteY93" fmla="*/ 3950208 h 4923130"/>
                <a:gd name="connsiteX94" fmla="*/ 2055572 w 7007962"/>
                <a:gd name="connsiteY94" fmla="*/ 4001415 h 4923130"/>
                <a:gd name="connsiteX95" fmla="*/ 2106778 w 7007962"/>
                <a:gd name="connsiteY95" fmla="*/ 4023360 h 4923130"/>
                <a:gd name="connsiteX96" fmla="*/ 2121408 w 7007962"/>
                <a:gd name="connsiteY96" fmla="*/ 4089197 h 4923130"/>
                <a:gd name="connsiteX97" fmla="*/ 2194560 w 7007962"/>
                <a:gd name="connsiteY97" fmla="*/ 4096512 h 4923130"/>
                <a:gd name="connsiteX98" fmla="*/ 2311604 w 7007962"/>
                <a:gd name="connsiteY98" fmla="*/ 4059936 h 4923130"/>
                <a:gd name="connsiteX99" fmla="*/ 2340864 w 7007962"/>
                <a:gd name="connsiteY99" fmla="*/ 4030676 h 4923130"/>
                <a:gd name="connsiteX100" fmla="*/ 2384756 w 7007962"/>
                <a:gd name="connsiteY100" fmla="*/ 4023360 h 4923130"/>
                <a:gd name="connsiteX101" fmla="*/ 2457908 w 7007962"/>
                <a:gd name="connsiteY101" fmla="*/ 3964839 h 4923130"/>
                <a:gd name="connsiteX102" fmla="*/ 2472538 w 7007962"/>
                <a:gd name="connsiteY102" fmla="*/ 3964839 h 4923130"/>
                <a:gd name="connsiteX103" fmla="*/ 2509114 w 7007962"/>
                <a:gd name="connsiteY103" fmla="*/ 3935578 h 4923130"/>
                <a:gd name="connsiteX104" fmla="*/ 2553005 w 7007962"/>
                <a:gd name="connsiteY104" fmla="*/ 3942893 h 4923130"/>
                <a:gd name="connsiteX105" fmla="*/ 2553005 w 7007962"/>
                <a:gd name="connsiteY105" fmla="*/ 3913632 h 4923130"/>
                <a:gd name="connsiteX106" fmla="*/ 2611527 w 7007962"/>
                <a:gd name="connsiteY106" fmla="*/ 3935578 h 4923130"/>
                <a:gd name="connsiteX107" fmla="*/ 2670048 w 7007962"/>
                <a:gd name="connsiteY107" fmla="*/ 3906317 h 4923130"/>
                <a:gd name="connsiteX108" fmla="*/ 2699309 w 7007962"/>
                <a:gd name="connsiteY108" fmla="*/ 3942893 h 4923130"/>
                <a:gd name="connsiteX109" fmla="*/ 2728570 w 7007962"/>
                <a:gd name="connsiteY109" fmla="*/ 3884372 h 4923130"/>
                <a:gd name="connsiteX110" fmla="*/ 2816352 w 7007962"/>
                <a:gd name="connsiteY110" fmla="*/ 3913632 h 4923130"/>
                <a:gd name="connsiteX111" fmla="*/ 2838298 w 7007962"/>
                <a:gd name="connsiteY111" fmla="*/ 3994100 h 4923130"/>
                <a:gd name="connsiteX112" fmla="*/ 2867559 w 7007962"/>
                <a:gd name="connsiteY112" fmla="*/ 4016045 h 4923130"/>
                <a:gd name="connsiteX113" fmla="*/ 2889504 w 7007962"/>
                <a:gd name="connsiteY113" fmla="*/ 4111143 h 4923130"/>
                <a:gd name="connsiteX114" fmla="*/ 2860244 w 7007962"/>
                <a:gd name="connsiteY114" fmla="*/ 4213556 h 4923130"/>
                <a:gd name="connsiteX115" fmla="*/ 2845613 w 7007962"/>
                <a:gd name="connsiteY115" fmla="*/ 4272077 h 4923130"/>
                <a:gd name="connsiteX116" fmla="*/ 2779776 w 7007962"/>
                <a:gd name="connsiteY116" fmla="*/ 4301338 h 4923130"/>
                <a:gd name="connsiteX117" fmla="*/ 2750516 w 7007962"/>
                <a:gd name="connsiteY117" fmla="*/ 4389120 h 4923130"/>
                <a:gd name="connsiteX118" fmla="*/ 2765146 w 7007962"/>
                <a:gd name="connsiteY118" fmla="*/ 4433012 h 4923130"/>
                <a:gd name="connsiteX119" fmla="*/ 2757831 w 7007962"/>
                <a:gd name="connsiteY119" fmla="*/ 4484218 h 4923130"/>
                <a:gd name="connsiteX120" fmla="*/ 2809037 w 7007962"/>
                <a:gd name="connsiteY120" fmla="*/ 4454957 h 4923130"/>
                <a:gd name="connsiteX121" fmla="*/ 2867559 w 7007962"/>
                <a:gd name="connsiteY121" fmla="*/ 4454957 h 4923130"/>
                <a:gd name="connsiteX122" fmla="*/ 2904135 w 7007962"/>
                <a:gd name="connsiteY122" fmla="*/ 4557370 h 4923130"/>
                <a:gd name="connsiteX123" fmla="*/ 2969972 w 7007962"/>
                <a:gd name="connsiteY123" fmla="*/ 4601261 h 4923130"/>
                <a:gd name="connsiteX124" fmla="*/ 2955341 w 7007962"/>
                <a:gd name="connsiteY124" fmla="*/ 4637837 h 4923130"/>
                <a:gd name="connsiteX125" fmla="*/ 2940711 w 7007962"/>
                <a:gd name="connsiteY125" fmla="*/ 4681728 h 4923130"/>
                <a:gd name="connsiteX126" fmla="*/ 2955341 w 7007962"/>
                <a:gd name="connsiteY126" fmla="*/ 4703674 h 4923130"/>
                <a:gd name="connsiteX127" fmla="*/ 2999232 w 7007962"/>
                <a:gd name="connsiteY127" fmla="*/ 4703674 h 4923130"/>
                <a:gd name="connsiteX128" fmla="*/ 3028493 w 7007962"/>
                <a:gd name="connsiteY128" fmla="*/ 4769511 h 4923130"/>
                <a:gd name="connsiteX129" fmla="*/ 3057754 w 7007962"/>
                <a:gd name="connsiteY129" fmla="*/ 4791456 h 4923130"/>
                <a:gd name="connsiteX130" fmla="*/ 3138221 w 7007962"/>
                <a:gd name="connsiteY130" fmla="*/ 4747565 h 4923130"/>
                <a:gd name="connsiteX131" fmla="*/ 3182112 w 7007962"/>
                <a:gd name="connsiteY131" fmla="*/ 4813402 h 4923130"/>
                <a:gd name="connsiteX132" fmla="*/ 3233319 w 7007962"/>
                <a:gd name="connsiteY132" fmla="*/ 4828032 h 4923130"/>
                <a:gd name="connsiteX133" fmla="*/ 3233319 w 7007962"/>
                <a:gd name="connsiteY133" fmla="*/ 4754880 h 4923130"/>
                <a:gd name="connsiteX134" fmla="*/ 3218688 w 7007962"/>
                <a:gd name="connsiteY134" fmla="*/ 4710989 h 4923130"/>
                <a:gd name="connsiteX135" fmla="*/ 3226004 w 7007962"/>
                <a:gd name="connsiteY135" fmla="*/ 4659783 h 4923130"/>
                <a:gd name="connsiteX136" fmla="*/ 3269895 w 7007962"/>
                <a:gd name="connsiteY136" fmla="*/ 4659783 h 4923130"/>
                <a:gd name="connsiteX137" fmla="*/ 3299156 w 7007962"/>
                <a:gd name="connsiteY137" fmla="*/ 4623207 h 4923130"/>
                <a:gd name="connsiteX138" fmla="*/ 3379623 w 7007962"/>
                <a:gd name="connsiteY138" fmla="*/ 4652468 h 4923130"/>
                <a:gd name="connsiteX139" fmla="*/ 3430829 w 7007962"/>
                <a:gd name="connsiteY139" fmla="*/ 4630522 h 4923130"/>
                <a:gd name="connsiteX140" fmla="*/ 3445460 w 7007962"/>
                <a:gd name="connsiteY140" fmla="*/ 4637837 h 4923130"/>
                <a:gd name="connsiteX141" fmla="*/ 3569818 w 7007962"/>
                <a:gd name="connsiteY141" fmla="*/ 4593946 h 4923130"/>
                <a:gd name="connsiteX142" fmla="*/ 3621024 w 7007962"/>
                <a:gd name="connsiteY142" fmla="*/ 4557370 h 4923130"/>
                <a:gd name="connsiteX143" fmla="*/ 3694176 w 7007962"/>
                <a:gd name="connsiteY143" fmla="*/ 4586631 h 4923130"/>
                <a:gd name="connsiteX144" fmla="*/ 3789274 w 7007962"/>
                <a:gd name="connsiteY144" fmla="*/ 4615892 h 4923130"/>
                <a:gd name="connsiteX145" fmla="*/ 3781959 w 7007962"/>
                <a:gd name="connsiteY145" fmla="*/ 4674413 h 4923130"/>
                <a:gd name="connsiteX146" fmla="*/ 3862426 w 7007962"/>
                <a:gd name="connsiteY146" fmla="*/ 4754880 h 4923130"/>
                <a:gd name="connsiteX147" fmla="*/ 3899002 w 7007962"/>
                <a:gd name="connsiteY147" fmla="*/ 4754880 h 4923130"/>
                <a:gd name="connsiteX148" fmla="*/ 3928263 w 7007962"/>
                <a:gd name="connsiteY148" fmla="*/ 4776826 h 4923130"/>
                <a:gd name="connsiteX149" fmla="*/ 3972154 w 7007962"/>
                <a:gd name="connsiteY149" fmla="*/ 4754880 h 4923130"/>
                <a:gd name="connsiteX150" fmla="*/ 4001415 w 7007962"/>
                <a:gd name="connsiteY150" fmla="*/ 4732935 h 4923130"/>
                <a:gd name="connsiteX151" fmla="*/ 4096512 w 7007962"/>
                <a:gd name="connsiteY151" fmla="*/ 4776826 h 4923130"/>
                <a:gd name="connsiteX152" fmla="*/ 4111143 w 7007962"/>
                <a:gd name="connsiteY152" fmla="*/ 4747565 h 4923130"/>
                <a:gd name="connsiteX153" fmla="*/ 4169664 w 7007962"/>
                <a:gd name="connsiteY153" fmla="*/ 4798772 h 4923130"/>
                <a:gd name="connsiteX154" fmla="*/ 4125773 w 7007962"/>
                <a:gd name="connsiteY154" fmla="*/ 4828032 h 4923130"/>
                <a:gd name="connsiteX155" fmla="*/ 4169664 w 7007962"/>
                <a:gd name="connsiteY155" fmla="*/ 4893869 h 4923130"/>
                <a:gd name="connsiteX156" fmla="*/ 4206240 w 7007962"/>
                <a:gd name="connsiteY156" fmla="*/ 4923130 h 4923130"/>
                <a:gd name="connsiteX157" fmla="*/ 4228186 w 7007962"/>
                <a:gd name="connsiteY157" fmla="*/ 4915815 h 4923130"/>
                <a:gd name="connsiteX158" fmla="*/ 4198925 w 7007962"/>
                <a:gd name="connsiteY158" fmla="*/ 4842663 h 4923130"/>
                <a:gd name="connsiteX159" fmla="*/ 4213556 w 7007962"/>
                <a:gd name="connsiteY159" fmla="*/ 4791456 h 4923130"/>
                <a:gd name="connsiteX160" fmla="*/ 4235501 w 7007962"/>
                <a:gd name="connsiteY160" fmla="*/ 4798772 h 4923130"/>
                <a:gd name="connsiteX161" fmla="*/ 4359860 w 7007962"/>
                <a:gd name="connsiteY161" fmla="*/ 4762196 h 4923130"/>
                <a:gd name="connsiteX162" fmla="*/ 4440327 w 7007962"/>
                <a:gd name="connsiteY162" fmla="*/ 4732935 h 4923130"/>
                <a:gd name="connsiteX163" fmla="*/ 4476903 w 7007962"/>
                <a:gd name="connsiteY163" fmla="*/ 4740250 h 4923130"/>
                <a:gd name="connsiteX164" fmla="*/ 4528109 w 7007962"/>
                <a:gd name="connsiteY164" fmla="*/ 4696359 h 4923130"/>
                <a:gd name="connsiteX165" fmla="*/ 4535424 w 7007962"/>
                <a:gd name="connsiteY165" fmla="*/ 4637837 h 4923130"/>
                <a:gd name="connsiteX166" fmla="*/ 4572000 w 7007962"/>
                <a:gd name="connsiteY166" fmla="*/ 4681728 h 4923130"/>
                <a:gd name="connsiteX167" fmla="*/ 4564685 w 7007962"/>
                <a:gd name="connsiteY167" fmla="*/ 4623207 h 4923130"/>
                <a:gd name="connsiteX168" fmla="*/ 4593946 w 7007962"/>
                <a:gd name="connsiteY168" fmla="*/ 4601261 h 4923130"/>
                <a:gd name="connsiteX169" fmla="*/ 4630522 w 7007962"/>
                <a:gd name="connsiteY169" fmla="*/ 4659783 h 4923130"/>
                <a:gd name="connsiteX170" fmla="*/ 4710989 w 7007962"/>
                <a:gd name="connsiteY170" fmla="*/ 4615892 h 4923130"/>
                <a:gd name="connsiteX171" fmla="*/ 4718304 w 7007962"/>
                <a:gd name="connsiteY171" fmla="*/ 4630522 h 4923130"/>
                <a:gd name="connsiteX172" fmla="*/ 4769511 w 7007962"/>
                <a:gd name="connsiteY172" fmla="*/ 4601261 h 4923130"/>
                <a:gd name="connsiteX173" fmla="*/ 4791456 w 7007962"/>
                <a:gd name="connsiteY173" fmla="*/ 4630522 h 4923130"/>
                <a:gd name="connsiteX174" fmla="*/ 4820717 w 7007962"/>
                <a:gd name="connsiteY174" fmla="*/ 4615892 h 4923130"/>
                <a:gd name="connsiteX175" fmla="*/ 4864608 w 7007962"/>
                <a:gd name="connsiteY175" fmla="*/ 4608576 h 4923130"/>
                <a:gd name="connsiteX176" fmla="*/ 4923130 w 7007962"/>
                <a:gd name="connsiteY176" fmla="*/ 4579316 h 4923130"/>
                <a:gd name="connsiteX177" fmla="*/ 4908500 w 7007962"/>
                <a:gd name="connsiteY177" fmla="*/ 4528109 h 4923130"/>
                <a:gd name="connsiteX178" fmla="*/ 4937760 w 7007962"/>
                <a:gd name="connsiteY178" fmla="*/ 4506164 h 4923130"/>
                <a:gd name="connsiteX179" fmla="*/ 4967021 w 7007962"/>
                <a:gd name="connsiteY179" fmla="*/ 4528109 h 4923130"/>
                <a:gd name="connsiteX180" fmla="*/ 5106010 w 7007962"/>
                <a:gd name="connsiteY180" fmla="*/ 4425696 h 4923130"/>
                <a:gd name="connsiteX181" fmla="*/ 5149901 w 7007962"/>
                <a:gd name="connsiteY181" fmla="*/ 4389120 h 4923130"/>
                <a:gd name="connsiteX182" fmla="*/ 5186477 w 7007962"/>
                <a:gd name="connsiteY182" fmla="*/ 4359860 h 4923130"/>
                <a:gd name="connsiteX183" fmla="*/ 5259629 w 7007962"/>
                <a:gd name="connsiteY183" fmla="*/ 4235501 h 4923130"/>
                <a:gd name="connsiteX184" fmla="*/ 5281575 w 7007962"/>
                <a:gd name="connsiteY184" fmla="*/ 4118458 h 4923130"/>
                <a:gd name="connsiteX185" fmla="*/ 5318151 w 7007962"/>
                <a:gd name="connsiteY185" fmla="*/ 4111143 h 4923130"/>
                <a:gd name="connsiteX186" fmla="*/ 5391303 w 7007962"/>
                <a:gd name="connsiteY186" fmla="*/ 3994100 h 4923130"/>
                <a:gd name="connsiteX187" fmla="*/ 5471770 w 7007962"/>
                <a:gd name="connsiteY187" fmla="*/ 3935578 h 4923130"/>
                <a:gd name="connsiteX188" fmla="*/ 5493716 w 7007962"/>
                <a:gd name="connsiteY188" fmla="*/ 3884372 h 4923130"/>
                <a:gd name="connsiteX189" fmla="*/ 5501031 w 7007962"/>
                <a:gd name="connsiteY189" fmla="*/ 3796589 h 4923130"/>
                <a:gd name="connsiteX190" fmla="*/ 5544922 w 7007962"/>
                <a:gd name="connsiteY190" fmla="*/ 3811220 h 4923130"/>
                <a:gd name="connsiteX191" fmla="*/ 5552237 w 7007962"/>
                <a:gd name="connsiteY191" fmla="*/ 3752698 h 4923130"/>
                <a:gd name="connsiteX192" fmla="*/ 5501031 w 7007962"/>
                <a:gd name="connsiteY192" fmla="*/ 3774644 h 4923130"/>
                <a:gd name="connsiteX193" fmla="*/ 5530292 w 7007962"/>
                <a:gd name="connsiteY193" fmla="*/ 3730752 h 4923130"/>
                <a:gd name="connsiteX194" fmla="*/ 5471770 w 7007962"/>
                <a:gd name="connsiteY194" fmla="*/ 3657600 h 4923130"/>
                <a:gd name="connsiteX195" fmla="*/ 5420564 w 7007962"/>
                <a:gd name="connsiteY195" fmla="*/ 3664916 h 4923130"/>
                <a:gd name="connsiteX196" fmla="*/ 5354727 w 7007962"/>
                <a:gd name="connsiteY196" fmla="*/ 3664916 h 4923130"/>
                <a:gd name="connsiteX197" fmla="*/ 5420564 w 7007962"/>
                <a:gd name="connsiteY197" fmla="*/ 3635655 h 4923130"/>
                <a:gd name="connsiteX198" fmla="*/ 5493716 w 7007962"/>
                <a:gd name="connsiteY198" fmla="*/ 3577133 h 4923130"/>
                <a:gd name="connsiteX199" fmla="*/ 5530292 w 7007962"/>
                <a:gd name="connsiteY199" fmla="*/ 3577133 h 4923130"/>
                <a:gd name="connsiteX200" fmla="*/ 5530292 w 7007962"/>
                <a:gd name="connsiteY200" fmla="*/ 3540557 h 4923130"/>
                <a:gd name="connsiteX201" fmla="*/ 5457140 w 7007962"/>
                <a:gd name="connsiteY201" fmla="*/ 3496666 h 4923130"/>
                <a:gd name="connsiteX202" fmla="*/ 5457140 w 7007962"/>
                <a:gd name="connsiteY202" fmla="*/ 3452775 h 4923130"/>
                <a:gd name="connsiteX203" fmla="*/ 5522976 w 7007962"/>
                <a:gd name="connsiteY203" fmla="*/ 3445460 h 4923130"/>
                <a:gd name="connsiteX204" fmla="*/ 5471770 w 7007962"/>
                <a:gd name="connsiteY204" fmla="*/ 3379623 h 4923130"/>
                <a:gd name="connsiteX205" fmla="*/ 5405933 w 7007962"/>
                <a:gd name="connsiteY205" fmla="*/ 3313786 h 4923130"/>
                <a:gd name="connsiteX206" fmla="*/ 5369357 w 7007962"/>
                <a:gd name="connsiteY206" fmla="*/ 3189428 h 4923130"/>
                <a:gd name="connsiteX207" fmla="*/ 5332781 w 7007962"/>
                <a:gd name="connsiteY207" fmla="*/ 3101645 h 4923130"/>
                <a:gd name="connsiteX208" fmla="*/ 5244999 w 7007962"/>
                <a:gd name="connsiteY208" fmla="*/ 3043124 h 4923130"/>
                <a:gd name="connsiteX209" fmla="*/ 5230368 w 7007962"/>
                <a:gd name="connsiteY209" fmla="*/ 3021178 h 4923130"/>
                <a:gd name="connsiteX210" fmla="*/ 5296205 w 7007962"/>
                <a:gd name="connsiteY210" fmla="*/ 2911450 h 4923130"/>
                <a:gd name="connsiteX211" fmla="*/ 5405933 w 7007962"/>
                <a:gd name="connsiteY211" fmla="*/ 2830983 h 4923130"/>
                <a:gd name="connsiteX212" fmla="*/ 5413248 w 7007962"/>
                <a:gd name="connsiteY212" fmla="*/ 2794407 h 4923130"/>
                <a:gd name="connsiteX213" fmla="*/ 5493716 w 7007962"/>
                <a:gd name="connsiteY213" fmla="*/ 2765146 h 4923130"/>
                <a:gd name="connsiteX214" fmla="*/ 5559552 w 7007962"/>
                <a:gd name="connsiteY214" fmla="*/ 2721255 h 4923130"/>
                <a:gd name="connsiteX215" fmla="*/ 5603444 w 7007962"/>
                <a:gd name="connsiteY215" fmla="*/ 2691994 h 4923130"/>
                <a:gd name="connsiteX216" fmla="*/ 5552237 w 7007962"/>
                <a:gd name="connsiteY216" fmla="*/ 2662733 h 4923130"/>
                <a:gd name="connsiteX217" fmla="*/ 5479085 w 7007962"/>
                <a:gd name="connsiteY217" fmla="*/ 2655418 h 4923130"/>
                <a:gd name="connsiteX218" fmla="*/ 5413248 w 7007962"/>
                <a:gd name="connsiteY218" fmla="*/ 2611527 h 4923130"/>
                <a:gd name="connsiteX219" fmla="*/ 5318151 w 7007962"/>
                <a:gd name="connsiteY219" fmla="*/ 2691994 h 4923130"/>
                <a:gd name="connsiteX220" fmla="*/ 5281575 w 7007962"/>
                <a:gd name="connsiteY220" fmla="*/ 2713940 h 4923130"/>
                <a:gd name="connsiteX221" fmla="*/ 5201108 w 7007962"/>
                <a:gd name="connsiteY221" fmla="*/ 2684679 h 4923130"/>
                <a:gd name="connsiteX222" fmla="*/ 5237684 w 7007962"/>
                <a:gd name="connsiteY222" fmla="*/ 2574951 h 4923130"/>
                <a:gd name="connsiteX223" fmla="*/ 5237684 w 7007962"/>
                <a:gd name="connsiteY223" fmla="*/ 2574951 h 4923130"/>
                <a:gd name="connsiteX224" fmla="*/ 5106010 w 7007962"/>
                <a:gd name="connsiteY224" fmla="*/ 2567636 h 4923130"/>
                <a:gd name="connsiteX225" fmla="*/ 5040173 w 7007962"/>
                <a:gd name="connsiteY225" fmla="*/ 2501799 h 4923130"/>
                <a:gd name="connsiteX226" fmla="*/ 5062119 w 7007962"/>
                <a:gd name="connsiteY226" fmla="*/ 2428647 h 4923130"/>
                <a:gd name="connsiteX227" fmla="*/ 5091380 w 7007962"/>
                <a:gd name="connsiteY227" fmla="*/ 2406701 h 4923130"/>
                <a:gd name="connsiteX228" fmla="*/ 5127956 w 7007962"/>
                <a:gd name="connsiteY228" fmla="*/ 2428647 h 4923130"/>
                <a:gd name="connsiteX229" fmla="*/ 5171847 w 7007962"/>
                <a:gd name="connsiteY229" fmla="*/ 2399386 h 4923130"/>
                <a:gd name="connsiteX230" fmla="*/ 5223053 w 7007962"/>
                <a:gd name="connsiteY230" fmla="*/ 2384756 h 4923130"/>
                <a:gd name="connsiteX231" fmla="*/ 5237684 w 7007962"/>
                <a:gd name="connsiteY231" fmla="*/ 2318919 h 4923130"/>
                <a:gd name="connsiteX232" fmla="*/ 5310836 w 7007962"/>
                <a:gd name="connsiteY232" fmla="*/ 2282343 h 4923130"/>
                <a:gd name="connsiteX233" fmla="*/ 5362042 w 7007962"/>
                <a:gd name="connsiteY233" fmla="*/ 2260397 h 4923130"/>
                <a:gd name="connsiteX234" fmla="*/ 5376672 w 7007962"/>
                <a:gd name="connsiteY234" fmla="*/ 2223821 h 4923130"/>
                <a:gd name="connsiteX235" fmla="*/ 5442509 w 7007962"/>
                <a:gd name="connsiteY235" fmla="*/ 2143354 h 4923130"/>
                <a:gd name="connsiteX236" fmla="*/ 5522976 w 7007962"/>
                <a:gd name="connsiteY236" fmla="*/ 2172615 h 4923130"/>
                <a:gd name="connsiteX237" fmla="*/ 5544922 w 7007962"/>
                <a:gd name="connsiteY237" fmla="*/ 2165300 h 4923130"/>
                <a:gd name="connsiteX238" fmla="*/ 5566868 w 7007962"/>
                <a:gd name="connsiteY238" fmla="*/ 2223821 h 4923130"/>
                <a:gd name="connsiteX239" fmla="*/ 5501031 w 7007962"/>
                <a:gd name="connsiteY239" fmla="*/ 2333549 h 4923130"/>
                <a:gd name="connsiteX240" fmla="*/ 5493716 w 7007962"/>
                <a:gd name="connsiteY240" fmla="*/ 2377440 h 4923130"/>
                <a:gd name="connsiteX241" fmla="*/ 5515661 w 7007962"/>
                <a:gd name="connsiteY241" fmla="*/ 2421332 h 4923130"/>
                <a:gd name="connsiteX242" fmla="*/ 5566868 w 7007962"/>
                <a:gd name="connsiteY242" fmla="*/ 2406701 h 4923130"/>
                <a:gd name="connsiteX243" fmla="*/ 5618074 w 7007962"/>
                <a:gd name="connsiteY243" fmla="*/ 2355495 h 4923130"/>
                <a:gd name="connsiteX244" fmla="*/ 5683911 w 7007962"/>
                <a:gd name="connsiteY244" fmla="*/ 2333549 h 4923130"/>
                <a:gd name="connsiteX245" fmla="*/ 5742432 w 7007962"/>
                <a:gd name="connsiteY245" fmla="*/ 2304288 h 4923130"/>
                <a:gd name="connsiteX246" fmla="*/ 5815584 w 7007962"/>
                <a:gd name="connsiteY246" fmla="*/ 2296973 h 4923130"/>
                <a:gd name="connsiteX247" fmla="*/ 5983834 w 7007962"/>
                <a:gd name="connsiteY247" fmla="*/ 2157984 h 4923130"/>
                <a:gd name="connsiteX248" fmla="*/ 6093562 w 7007962"/>
                <a:gd name="connsiteY248" fmla="*/ 2026311 h 4923130"/>
                <a:gd name="connsiteX249" fmla="*/ 6159399 w 7007962"/>
                <a:gd name="connsiteY249" fmla="*/ 2070202 h 4923130"/>
                <a:gd name="connsiteX250" fmla="*/ 6283757 w 7007962"/>
                <a:gd name="connsiteY250" fmla="*/ 2055572 h 4923130"/>
                <a:gd name="connsiteX251" fmla="*/ 6261812 w 7007962"/>
                <a:gd name="connsiteY251" fmla="*/ 1982420 h 4923130"/>
                <a:gd name="connsiteX252" fmla="*/ 6305703 w 7007962"/>
                <a:gd name="connsiteY252" fmla="*/ 1982420 h 4923130"/>
                <a:gd name="connsiteX253" fmla="*/ 6430061 w 7007962"/>
                <a:gd name="connsiteY253" fmla="*/ 1923898 h 4923130"/>
                <a:gd name="connsiteX254" fmla="*/ 6452007 w 7007962"/>
                <a:gd name="connsiteY254" fmla="*/ 1858061 h 4923130"/>
                <a:gd name="connsiteX255" fmla="*/ 6488583 w 7007962"/>
                <a:gd name="connsiteY255" fmla="*/ 1821485 h 4923130"/>
                <a:gd name="connsiteX256" fmla="*/ 6495898 w 7007962"/>
                <a:gd name="connsiteY256" fmla="*/ 1872692 h 4923130"/>
                <a:gd name="connsiteX257" fmla="*/ 6539789 w 7007962"/>
                <a:gd name="connsiteY257" fmla="*/ 1916583 h 4923130"/>
                <a:gd name="connsiteX258" fmla="*/ 6554420 w 7007962"/>
                <a:gd name="connsiteY258" fmla="*/ 1858061 h 4923130"/>
                <a:gd name="connsiteX259" fmla="*/ 6605626 w 7007962"/>
                <a:gd name="connsiteY259" fmla="*/ 1814170 h 4923130"/>
                <a:gd name="connsiteX260" fmla="*/ 6605626 w 7007962"/>
                <a:gd name="connsiteY260" fmla="*/ 1711757 h 4923130"/>
                <a:gd name="connsiteX261" fmla="*/ 6590996 w 7007962"/>
                <a:gd name="connsiteY261" fmla="*/ 1528877 h 4923130"/>
                <a:gd name="connsiteX262" fmla="*/ 6649517 w 7007962"/>
                <a:gd name="connsiteY262" fmla="*/ 1514247 h 4923130"/>
                <a:gd name="connsiteX263" fmla="*/ 6678778 w 7007962"/>
                <a:gd name="connsiteY263" fmla="*/ 1463040 h 4923130"/>
                <a:gd name="connsiteX264" fmla="*/ 6795821 w 7007962"/>
                <a:gd name="connsiteY264" fmla="*/ 1499616 h 4923130"/>
                <a:gd name="connsiteX265" fmla="*/ 6839712 w 7007962"/>
                <a:gd name="connsiteY265" fmla="*/ 1441095 h 4923130"/>
                <a:gd name="connsiteX266" fmla="*/ 6890919 w 7007962"/>
                <a:gd name="connsiteY266" fmla="*/ 1345997 h 4923130"/>
                <a:gd name="connsiteX267" fmla="*/ 6942125 w 7007962"/>
                <a:gd name="connsiteY267" fmla="*/ 1199693 h 4923130"/>
                <a:gd name="connsiteX268" fmla="*/ 6956756 w 7007962"/>
                <a:gd name="connsiteY268" fmla="*/ 1111911 h 4923130"/>
                <a:gd name="connsiteX269" fmla="*/ 6986016 w 7007962"/>
                <a:gd name="connsiteY269" fmla="*/ 1097280 h 4923130"/>
                <a:gd name="connsiteX270" fmla="*/ 7007962 w 7007962"/>
                <a:gd name="connsiteY270" fmla="*/ 1068020 h 4923130"/>
                <a:gd name="connsiteX271" fmla="*/ 7000647 w 7007962"/>
                <a:gd name="connsiteY271" fmla="*/ 958292 h 4923130"/>
                <a:gd name="connsiteX272" fmla="*/ 6949440 w 7007962"/>
                <a:gd name="connsiteY272" fmla="*/ 943661 h 4923130"/>
                <a:gd name="connsiteX273" fmla="*/ 6817767 w 7007962"/>
                <a:gd name="connsiteY273" fmla="*/ 1002183 h 4923130"/>
                <a:gd name="connsiteX274" fmla="*/ 6744615 w 7007962"/>
                <a:gd name="connsiteY274" fmla="*/ 1024128 h 4923130"/>
                <a:gd name="connsiteX275" fmla="*/ 6715354 w 7007962"/>
                <a:gd name="connsiteY275" fmla="*/ 1068020 h 4923130"/>
                <a:gd name="connsiteX276" fmla="*/ 6612941 w 7007962"/>
                <a:gd name="connsiteY276" fmla="*/ 1046074 h 4923130"/>
                <a:gd name="connsiteX277" fmla="*/ 6561735 w 7007962"/>
                <a:gd name="connsiteY277" fmla="*/ 1009498 h 4923130"/>
                <a:gd name="connsiteX278" fmla="*/ 6539789 w 7007962"/>
                <a:gd name="connsiteY278" fmla="*/ 899770 h 4923130"/>
                <a:gd name="connsiteX279" fmla="*/ 6525159 w 7007962"/>
                <a:gd name="connsiteY279" fmla="*/ 863194 h 4923130"/>
                <a:gd name="connsiteX280" fmla="*/ 6510528 w 7007962"/>
                <a:gd name="connsiteY280" fmla="*/ 863194 h 4923130"/>
                <a:gd name="connsiteX281" fmla="*/ 6437376 w 7007962"/>
                <a:gd name="connsiteY281" fmla="*/ 790042 h 4923130"/>
                <a:gd name="connsiteX282" fmla="*/ 6408116 w 7007962"/>
                <a:gd name="connsiteY282" fmla="*/ 753466 h 4923130"/>
                <a:gd name="connsiteX283" fmla="*/ 6364224 w 7007962"/>
                <a:gd name="connsiteY283" fmla="*/ 768096 h 4923130"/>
                <a:gd name="connsiteX284" fmla="*/ 6283757 w 7007962"/>
                <a:gd name="connsiteY284" fmla="*/ 716890 h 4923130"/>
                <a:gd name="connsiteX285" fmla="*/ 6261812 w 7007962"/>
                <a:gd name="connsiteY285" fmla="*/ 731520 h 4923130"/>
                <a:gd name="connsiteX286" fmla="*/ 6210605 w 7007962"/>
                <a:gd name="connsiteY286" fmla="*/ 709575 h 4923130"/>
                <a:gd name="connsiteX287" fmla="*/ 6174029 w 7007962"/>
                <a:gd name="connsiteY287" fmla="*/ 665684 h 4923130"/>
                <a:gd name="connsiteX288" fmla="*/ 6195975 w 7007962"/>
                <a:gd name="connsiteY288" fmla="*/ 621792 h 4923130"/>
                <a:gd name="connsiteX289" fmla="*/ 6137453 w 7007962"/>
                <a:gd name="connsiteY289" fmla="*/ 512064 h 4923130"/>
                <a:gd name="connsiteX290" fmla="*/ 6108192 w 7007962"/>
                <a:gd name="connsiteY290" fmla="*/ 395021 h 4923130"/>
                <a:gd name="connsiteX291" fmla="*/ 6042356 w 7007962"/>
                <a:gd name="connsiteY291" fmla="*/ 204826 h 4923130"/>
                <a:gd name="connsiteX292" fmla="*/ 5976519 w 7007962"/>
                <a:gd name="connsiteY292" fmla="*/ 131674 h 4923130"/>
                <a:gd name="connsiteX293" fmla="*/ 5969204 w 7007962"/>
                <a:gd name="connsiteY293" fmla="*/ 102413 h 4923130"/>
                <a:gd name="connsiteX294" fmla="*/ 5903367 w 7007962"/>
                <a:gd name="connsiteY294" fmla="*/ 58522 h 4923130"/>
                <a:gd name="connsiteX295" fmla="*/ 5866791 w 7007962"/>
                <a:gd name="connsiteY295" fmla="*/ 87783 h 4923130"/>
                <a:gd name="connsiteX296" fmla="*/ 5822900 w 7007962"/>
                <a:gd name="connsiteY296" fmla="*/ 36576 h 4923130"/>
                <a:gd name="connsiteX297" fmla="*/ 5800954 w 7007962"/>
                <a:gd name="connsiteY297" fmla="*/ 36576 h 4923130"/>
                <a:gd name="connsiteX298" fmla="*/ 5698541 w 7007962"/>
                <a:gd name="connsiteY298" fmla="*/ 0 h 4923130"/>
                <a:gd name="connsiteX299" fmla="*/ 5618074 w 7007962"/>
                <a:gd name="connsiteY299" fmla="*/ 21946 h 4923130"/>
                <a:gd name="connsiteX300" fmla="*/ 5618074 w 7007962"/>
                <a:gd name="connsiteY300" fmla="*/ 21946 h 4923130"/>
                <a:gd name="connsiteX301" fmla="*/ 5501031 w 7007962"/>
                <a:gd name="connsiteY301" fmla="*/ 36576 h 4923130"/>
                <a:gd name="connsiteX302" fmla="*/ 5420564 w 7007962"/>
                <a:gd name="connsiteY302" fmla="*/ 36576 h 4923130"/>
                <a:gd name="connsiteX303" fmla="*/ 5318151 w 7007962"/>
                <a:gd name="connsiteY303" fmla="*/ 146304 h 4923130"/>
                <a:gd name="connsiteX304" fmla="*/ 5340096 w 7007962"/>
                <a:gd name="connsiteY304" fmla="*/ 175565 h 4923130"/>
                <a:gd name="connsiteX305" fmla="*/ 5369357 w 7007962"/>
                <a:gd name="connsiteY305" fmla="*/ 190196 h 4923130"/>
                <a:gd name="connsiteX306" fmla="*/ 5398618 w 7007962"/>
                <a:gd name="connsiteY306" fmla="*/ 241402 h 4923130"/>
                <a:gd name="connsiteX307" fmla="*/ 5398618 w 7007962"/>
                <a:gd name="connsiteY307" fmla="*/ 299924 h 4923130"/>
                <a:gd name="connsiteX308" fmla="*/ 5310836 w 7007962"/>
                <a:gd name="connsiteY308" fmla="*/ 380391 h 4923130"/>
                <a:gd name="connsiteX309" fmla="*/ 5303520 w 7007962"/>
                <a:gd name="connsiteY309" fmla="*/ 431597 h 4923130"/>
                <a:gd name="connsiteX310" fmla="*/ 5237684 w 7007962"/>
                <a:gd name="connsiteY310" fmla="*/ 592532 h 4923130"/>
                <a:gd name="connsiteX311" fmla="*/ 5244999 w 7007962"/>
                <a:gd name="connsiteY311" fmla="*/ 636423 h 4923130"/>
                <a:gd name="connsiteX312" fmla="*/ 5186477 w 7007962"/>
                <a:gd name="connsiteY312" fmla="*/ 672999 h 4923130"/>
                <a:gd name="connsiteX313" fmla="*/ 5164532 w 7007962"/>
                <a:gd name="connsiteY313" fmla="*/ 672999 h 4923130"/>
                <a:gd name="connsiteX314" fmla="*/ 5076749 w 7007962"/>
                <a:gd name="connsiteY314" fmla="*/ 731520 h 4923130"/>
                <a:gd name="connsiteX315" fmla="*/ 4945076 w 7007962"/>
                <a:gd name="connsiteY315" fmla="*/ 694944 h 4923130"/>
                <a:gd name="connsiteX316" fmla="*/ 4886554 w 7007962"/>
                <a:gd name="connsiteY316" fmla="*/ 804672 h 4923130"/>
                <a:gd name="connsiteX317" fmla="*/ 4857293 w 7007962"/>
                <a:gd name="connsiteY317" fmla="*/ 914400 h 4923130"/>
                <a:gd name="connsiteX318" fmla="*/ 4857293 w 7007962"/>
                <a:gd name="connsiteY318" fmla="*/ 950976 h 4923130"/>
                <a:gd name="connsiteX319" fmla="*/ 4813402 w 7007962"/>
                <a:gd name="connsiteY319" fmla="*/ 972922 h 4923130"/>
                <a:gd name="connsiteX320" fmla="*/ 4806087 w 7007962"/>
                <a:gd name="connsiteY320" fmla="*/ 1009498 h 4923130"/>
                <a:gd name="connsiteX321" fmla="*/ 4871924 w 7007962"/>
                <a:gd name="connsiteY321" fmla="*/ 1053389 h 4923130"/>
                <a:gd name="connsiteX322" fmla="*/ 4959706 w 7007962"/>
                <a:gd name="connsiteY322" fmla="*/ 1024128 h 4923130"/>
                <a:gd name="connsiteX323" fmla="*/ 5040173 w 7007962"/>
                <a:gd name="connsiteY323" fmla="*/ 1046074 h 4923130"/>
                <a:gd name="connsiteX324" fmla="*/ 5098695 w 7007962"/>
                <a:gd name="connsiteY324" fmla="*/ 1009498 h 4923130"/>
                <a:gd name="connsiteX325" fmla="*/ 5201108 w 7007962"/>
                <a:gd name="connsiteY325" fmla="*/ 1038759 h 4923130"/>
                <a:gd name="connsiteX326" fmla="*/ 5230368 w 7007962"/>
                <a:gd name="connsiteY326" fmla="*/ 1097280 h 4923130"/>
                <a:gd name="connsiteX327" fmla="*/ 5296205 w 7007962"/>
                <a:gd name="connsiteY327" fmla="*/ 1155802 h 4923130"/>
                <a:gd name="connsiteX328" fmla="*/ 5274260 w 7007962"/>
                <a:gd name="connsiteY328" fmla="*/ 1250900 h 4923130"/>
                <a:gd name="connsiteX329" fmla="*/ 5223053 w 7007962"/>
                <a:gd name="connsiteY329" fmla="*/ 1228954 h 4923130"/>
                <a:gd name="connsiteX330" fmla="*/ 5149901 w 7007962"/>
                <a:gd name="connsiteY330" fmla="*/ 1207008 h 4923130"/>
                <a:gd name="connsiteX331" fmla="*/ 5076749 w 7007962"/>
                <a:gd name="connsiteY331" fmla="*/ 1258215 h 4923130"/>
                <a:gd name="connsiteX332" fmla="*/ 5040173 w 7007962"/>
                <a:gd name="connsiteY332" fmla="*/ 1243584 h 4923130"/>
                <a:gd name="connsiteX333" fmla="*/ 5003597 w 7007962"/>
                <a:gd name="connsiteY333" fmla="*/ 1287476 h 4923130"/>
                <a:gd name="connsiteX334" fmla="*/ 4959706 w 7007962"/>
                <a:gd name="connsiteY334" fmla="*/ 1287476 h 4923130"/>
                <a:gd name="connsiteX335" fmla="*/ 4893869 w 7007962"/>
                <a:gd name="connsiteY335" fmla="*/ 1338682 h 4923130"/>
                <a:gd name="connsiteX336" fmla="*/ 4893869 w 7007962"/>
                <a:gd name="connsiteY336" fmla="*/ 1375258 h 4923130"/>
                <a:gd name="connsiteX337" fmla="*/ 4791456 w 7007962"/>
                <a:gd name="connsiteY337" fmla="*/ 1455725 h 4923130"/>
                <a:gd name="connsiteX338" fmla="*/ 4725620 w 7007962"/>
                <a:gd name="connsiteY338" fmla="*/ 1433780 h 4923130"/>
                <a:gd name="connsiteX339" fmla="*/ 4667098 w 7007962"/>
                <a:gd name="connsiteY339" fmla="*/ 1477671 h 4923130"/>
                <a:gd name="connsiteX340" fmla="*/ 4630522 w 7007962"/>
                <a:gd name="connsiteY340" fmla="*/ 1528877 h 4923130"/>
                <a:gd name="connsiteX341" fmla="*/ 4542740 w 7007962"/>
                <a:gd name="connsiteY341" fmla="*/ 1543508 h 4923130"/>
                <a:gd name="connsiteX342" fmla="*/ 4440327 w 7007962"/>
                <a:gd name="connsiteY342" fmla="*/ 1499616 h 4923130"/>
                <a:gd name="connsiteX343" fmla="*/ 4411066 w 7007962"/>
                <a:gd name="connsiteY343" fmla="*/ 1499616 h 4923130"/>
                <a:gd name="connsiteX344" fmla="*/ 4352544 w 7007962"/>
                <a:gd name="connsiteY344" fmla="*/ 1550823 h 4923130"/>
                <a:gd name="connsiteX345" fmla="*/ 4337914 w 7007962"/>
                <a:gd name="connsiteY345" fmla="*/ 1609344 h 4923130"/>
                <a:gd name="connsiteX346" fmla="*/ 4396436 w 7007962"/>
                <a:gd name="connsiteY346" fmla="*/ 1682496 h 4923130"/>
                <a:gd name="connsiteX347" fmla="*/ 4359860 w 7007962"/>
                <a:gd name="connsiteY347" fmla="*/ 1748333 h 4923130"/>
                <a:gd name="connsiteX348" fmla="*/ 4308653 w 7007962"/>
                <a:gd name="connsiteY348" fmla="*/ 1770279 h 4923130"/>
                <a:gd name="connsiteX349" fmla="*/ 4206240 w 7007962"/>
                <a:gd name="connsiteY349" fmla="*/ 1880007 h 4923130"/>
                <a:gd name="connsiteX350" fmla="*/ 4147719 w 7007962"/>
                <a:gd name="connsiteY350" fmla="*/ 1894637 h 4923130"/>
                <a:gd name="connsiteX351" fmla="*/ 4103828 w 7007962"/>
                <a:gd name="connsiteY351" fmla="*/ 1909268 h 4923130"/>
                <a:gd name="connsiteX352" fmla="*/ 3884372 w 7007962"/>
                <a:gd name="connsiteY352" fmla="*/ 1909268 h 4923130"/>
                <a:gd name="connsiteX353" fmla="*/ 3664916 w 7007962"/>
                <a:gd name="connsiteY353" fmla="*/ 1997050 h 4923130"/>
                <a:gd name="connsiteX354" fmla="*/ 3613709 w 7007962"/>
                <a:gd name="connsiteY354" fmla="*/ 2040941 h 4923130"/>
                <a:gd name="connsiteX355" fmla="*/ 3562503 w 7007962"/>
                <a:gd name="connsiteY355" fmla="*/ 2040941 h 4923130"/>
                <a:gd name="connsiteX356" fmla="*/ 3555188 w 7007962"/>
                <a:gd name="connsiteY356" fmla="*/ 2004365 h 4923130"/>
                <a:gd name="connsiteX357" fmla="*/ 3467405 w 7007962"/>
                <a:gd name="connsiteY357" fmla="*/ 2011680 h 4923130"/>
                <a:gd name="connsiteX358" fmla="*/ 3343047 w 7007962"/>
                <a:gd name="connsiteY358" fmla="*/ 1960474 h 4923130"/>
                <a:gd name="connsiteX359" fmla="*/ 3291840 w 7007962"/>
                <a:gd name="connsiteY359" fmla="*/ 1960474 h 4923130"/>
                <a:gd name="connsiteX360" fmla="*/ 3226004 w 7007962"/>
                <a:gd name="connsiteY360" fmla="*/ 1901952 h 4923130"/>
                <a:gd name="connsiteX361" fmla="*/ 3101645 w 7007962"/>
                <a:gd name="connsiteY361" fmla="*/ 1872692 h 4923130"/>
                <a:gd name="connsiteX362" fmla="*/ 2991917 w 7007962"/>
                <a:gd name="connsiteY362" fmla="*/ 1880007 h 4923130"/>
                <a:gd name="connsiteX363" fmla="*/ 2933396 w 7007962"/>
                <a:gd name="connsiteY363" fmla="*/ 1880007 h 4923130"/>
                <a:gd name="connsiteX364" fmla="*/ 2838298 w 7007962"/>
                <a:gd name="connsiteY364" fmla="*/ 1880007 h 4923130"/>
                <a:gd name="connsiteX365" fmla="*/ 2765146 w 7007962"/>
                <a:gd name="connsiteY365" fmla="*/ 1872692 h 4923130"/>
                <a:gd name="connsiteX366" fmla="*/ 2618842 w 7007962"/>
                <a:gd name="connsiteY366" fmla="*/ 1872692 h 4923130"/>
                <a:gd name="connsiteX367" fmla="*/ 2545690 w 7007962"/>
                <a:gd name="connsiteY367" fmla="*/ 1799540 h 4923130"/>
                <a:gd name="connsiteX368" fmla="*/ 2545690 w 7007962"/>
                <a:gd name="connsiteY368" fmla="*/ 1755648 h 4923130"/>
                <a:gd name="connsiteX369" fmla="*/ 2516429 w 7007962"/>
                <a:gd name="connsiteY369" fmla="*/ 1675181 h 4923130"/>
                <a:gd name="connsiteX370" fmla="*/ 2494484 w 7007962"/>
                <a:gd name="connsiteY370" fmla="*/ 1623975 h 4923130"/>
                <a:gd name="connsiteX371" fmla="*/ 2457908 w 7007962"/>
                <a:gd name="connsiteY371" fmla="*/ 1623975 h 4923130"/>
                <a:gd name="connsiteX372" fmla="*/ 2282343 w 7007962"/>
                <a:gd name="connsiteY372" fmla="*/ 1514247 h 4923130"/>
                <a:gd name="connsiteX373" fmla="*/ 2121408 w 7007962"/>
                <a:gd name="connsiteY373" fmla="*/ 1506932 h 4923130"/>
                <a:gd name="connsiteX374" fmla="*/ 1989735 w 7007962"/>
                <a:gd name="connsiteY374" fmla="*/ 1484986 h 4923130"/>
                <a:gd name="connsiteX375" fmla="*/ 1953159 w 7007962"/>
                <a:gd name="connsiteY375" fmla="*/ 1419149 h 4923130"/>
                <a:gd name="connsiteX376" fmla="*/ 1997050 w 7007962"/>
                <a:gd name="connsiteY376" fmla="*/ 1316736 h 4923130"/>
                <a:gd name="connsiteX377" fmla="*/ 1982420 w 7007962"/>
                <a:gd name="connsiteY377" fmla="*/ 1280160 h 4923130"/>
                <a:gd name="connsiteX378" fmla="*/ 1997050 w 7007962"/>
                <a:gd name="connsiteY378" fmla="*/ 1221639 h 4923130"/>
                <a:gd name="connsiteX379" fmla="*/ 1894637 w 7007962"/>
                <a:gd name="connsiteY379" fmla="*/ 1046074 h 4923130"/>
                <a:gd name="connsiteX380" fmla="*/ 1850746 w 7007962"/>
                <a:gd name="connsiteY380" fmla="*/ 1031444 h 4923130"/>
                <a:gd name="connsiteX381" fmla="*/ 1821485 w 7007962"/>
                <a:gd name="connsiteY381" fmla="*/ 1002183 h 4923130"/>
                <a:gd name="connsiteX382" fmla="*/ 1733703 w 7007962"/>
                <a:gd name="connsiteY382" fmla="*/ 972922 h 4923130"/>
                <a:gd name="connsiteX383" fmla="*/ 1689812 w 7007962"/>
                <a:gd name="connsiteY383" fmla="*/ 929031 h 4923130"/>
                <a:gd name="connsiteX384" fmla="*/ 1653236 w 7007962"/>
                <a:gd name="connsiteY384" fmla="*/ 899770 h 4923130"/>
                <a:gd name="connsiteX385" fmla="*/ 1616660 w 7007962"/>
                <a:gd name="connsiteY385" fmla="*/ 863194 h 4923130"/>
                <a:gd name="connsiteX386" fmla="*/ 1638605 w 7007962"/>
                <a:gd name="connsiteY386" fmla="*/ 804672 h 49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Lst>
              <a:rect l="l" t="t" r="r" b="b"/>
              <a:pathLst>
                <a:path w="7007962" h="4923130">
                  <a:moveTo>
                    <a:pt x="1638605" y="804672"/>
                  </a:moveTo>
                  <a:lnTo>
                    <a:pt x="1536192" y="811988"/>
                  </a:lnTo>
                  <a:lnTo>
                    <a:pt x="1514247" y="826618"/>
                  </a:lnTo>
                  <a:lnTo>
                    <a:pt x="1492301" y="863194"/>
                  </a:lnTo>
                  <a:lnTo>
                    <a:pt x="1463040" y="929031"/>
                  </a:lnTo>
                  <a:lnTo>
                    <a:pt x="1389888" y="936346"/>
                  </a:lnTo>
                  <a:lnTo>
                    <a:pt x="1382573" y="972922"/>
                  </a:lnTo>
                  <a:lnTo>
                    <a:pt x="1367943" y="1038759"/>
                  </a:lnTo>
                  <a:lnTo>
                    <a:pt x="1375258" y="1111911"/>
                  </a:lnTo>
                  <a:lnTo>
                    <a:pt x="1382573" y="1126541"/>
                  </a:lnTo>
                  <a:lnTo>
                    <a:pt x="1345997" y="1170432"/>
                  </a:lnTo>
                  <a:lnTo>
                    <a:pt x="1280160" y="1207008"/>
                  </a:lnTo>
                  <a:lnTo>
                    <a:pt x="1280160" y="1207008"/>
                  </a:lnTo>
                  <a:lnTo>
                    <a:pt x="1265530" y="1170432"/>
                  </a:lnTo>
                  <a:lnTo>
                    <a:pt x="1155802" y="1177748"/>
                  </a:lnTo>
                  <a:lnTo>
                    <a:pt x="1089965" y="1126541"/>
                  </a:lnTo>
                  <a:lnTo>
                    <a:pt x="980237" y="1411834"/>
                  </a:lnTo>
                  <a:lnTo>
                    <a:pt x="1016813" y="1441095"/>
                  </a:lnTo>
                  <a:lnTo>
                    <a:pt x="1016813" y="1477671"/>
                  </a:lnTo>
                  <a:lnTo>
                    <a:pt x="980237" y="1477671"/>
                  </a:lnTo>
                  <a:lnTo>
                    <a:pt x="972922" y="1484986"/>
                  </a:lnTo>
                  <a:lnTo>
                    <a:pt x="929031" y="1448410"/>
                  </a:lnTo>
                  <a:cubicBezTo>
                    <a:pt x="846272" y="1478504"/>
                    <a:pt x="848564" y="1449130"/>
                    <a:pt x="848564" y="1484986"/>
                  </a:cubicBezTo>
                  <a:lnTo>
                    <a:pt x="753466" y="1499616"/>
                  </a:lnTo>
                  <a:lnTo>
                    <a:pt x="731520" y="1536192"/>
                  </a:lnTo>
                  <a:lnTo>
                    <a:pt x="760781" y="1528877"/>
                  </a:lnTo>
                  <a:lnTo>
                    <a:pt x="768096" y="1602029"/>
                  </a:lnTo>
                  <a:lnTo>
                    <a:pt x="819303" y="1784909"/>
                  </a:lnTo>
                  <a:lnTo>
                    <a:pt x="782727" y="1836116"/>
                  </a:lnTo>
                  <a:lnTo>
                    <a:pt x="797357" y="1843431"/>
                  </a:lnTo>
                  <a:lnTo>
                    <a:pt x="753466" y="1872692"/>
                  </a:lnTo>
                  <a:lnTo>
                    <a:pt x="753466" y="1945844"/>
                  </a:lnTo>
                  <a:cubicBezTo>
                    <a:pt x="671112" y="2013224"/>
                    <a:pt x="638343" y="2011680"/>
                    <a:pt x="680314" y="2011680"/>
                  </a:cubicBezTo>
                  <a:lnTo>
                    <a:pt x="607162" y="2040941"/>
                  </a:lnTo>
                  <a:cubicBezTo>
                    <a:pt x="502897" y="2130311"/>
                    <a:pt x="504749" y="2173686"/>
                    <a:pt x="504749" y="2121408"/>
                  </a:cubicBezTo>
                  <a:lnTo>
                    <a:pt x="358445" y="2143354"/>
                  </a:lnTo>
                  <a:lnTo>
                    <a:pt x="343815" y="2201876"/>
                  </a:lnTo>
                  <a:lnTo>
                    <a:pt x="263348" y="2238452"/>
                  </a:lnTo>
                  <a:lnTo>
                    <a:pt x="226772" y="2194560"/>
                  </a:lnTo>
                  <a:lnTo>
                    <a:pt x="117044" y="2245767"/>
                  </a:lnTo>
                  <a:lnTo>
                    <a:pt x="102413" y="2260397"/>
                  </a:lnTo>
                  <a:lnTo>
                    <a:pt x="73152" y="2267712"/>
                  </a:lnTo>
                  <a:lnTo>
                    <a:pt x="58522" y="2267712"/>
                  </a:lnTo>
                  <a:lnTo>
                    <a:pt x="29261" y="2348180"/>
                  </a:lnTo>
                  <a:lnTo>
                    <a:pt x="0" y="2377440"/>
                  </a:lnTo>
                  <a:lnTo>
                    <a:pt x="0" y="2421332"/>
                  </a:lnTo>
                  <a:lnTo>
                    <a:pt x="0" y="2443277"/>
                  </a:lnTo>
                  <a:lnTo>
                    <a:pt x="36576" y="2501799"/>
                  </a:lnTo>
                  <a:lnTo>
                    <a:pt x="58522" y="2479853"/>
                  </a:lnTo>
                  <a:lnTo>
                    <a:pt x="124359" y="2509114"/>
                  </a:lnTo>
                  <a:lnTo>
                    <a:pt x="124359" y="2538375"/>
                  </a:lnTo>
                  <a:lnTo>
                    <a:pt x="146304" y="2604212"/>
                  </a:lnTo>
                  <a:lnTo>
                    <a:pt x="138989" y="2618842"/>
                  </a:lnTo>
                  <a:lnTo>
                    <a:pt x="160935" y="2648103"/>
                  </a:lnTo>
                  <a:lnTo>
                    <a:pt x="138989" y="2713940"/>
                  </a:lnTo>
                  <a:lnTo>
                    <a:pt x="226772" y="2757831"/>
                  </a:lnTo>
                  <a:lnTo>
                    <a:pt x="270663" y="2801722"/>
                  </a:lnTo>
                  <a:lnTo>
                    <a:pt x="270663" y="2830983"/>
                  </a:lnTo>
                  <a:lnTo>
                    <a:pt x="292608" y="2896820"/>
                  </a:lnTo>
                  <a:lnTo>
                    <a:pt x="321869" y="2874874"/>
                  </a:lnTo>
                  <a:lnTo>
                    <a:pt x="365760" y="2926080"/>
                  </a:lnTo>
                  <a:lnTo>
                    <a:pt x="475488" y="2940711"/>
                  </a:lnTo>
                  <a:cubicBezTo>
                    <a:pt x="564361" y="3118457"/>
                    <a:pt x="497842" y="3116276"/>
                    <a:pt x="570586" y="3116276"/>
                  </a:cubicBezTo>
                  <a:lnTo>
                    <a:pt x="607162" y="3138221"/>
                  </a:lnTo>
                  <a:lnTo>
                    <a:pt x="607162" y="3138221"/>
                  </a:lnTo>
                  <a:lnTo>
                    <a:pt x="585216" y="3189428"/>
                  </a:lnTo>
                  <a:lnTo>
                    <a:pt x="651053" y="3335732"/>
                  </a:lnTo>
                  <a:lnTo>
                    <a:pt x="636423" y="3364992"/>
                  </a:lnTo>
                  <a:lnTo>
                    <a:pt x="585216" y="3343047"/>
                  </a:lnTo>
                  <a:lnTo>
                    <a:pt x="548640" y="3357677"/>
                  </a:lnTo>
                  <a:lnTo>
                    <a:pt x="585216" y="3460090"/>
                  </a:lnTo>
                  <a:lnTo>
                    <a:pt x="592532" y="3518612"/>
                  </a:lnTo>
                  <a:lnTo>
                    <a:pt x="680314" y="3577133"/>
                  </a:lnTo>
                  <a:lnTo>
                    <a:pt x="716890" y="3569818"/>
                  </a:lnTo>
                  <a:lnTo>
                    <a:pt x="855879" y="3686861"/>
                  </a:lnTo>
                  <a:cubicBezTo>
                    <a:pt x="916995" y="3633384"/>
                    <a:pt x="896070" y="3617328"/>
                    <a:pt x="921716" y="3642970"/>
                  </a:cubicBezTo>
                  <a:lnTo>
                    <a:pt x="972922" y="3642970"/>
                  </a:lnTo>
                  <a:lnTo>
                    <a:pt x="1111911" y="3774644"/>
                  </a:lnTo>
                  <a:lnTo>
                    <a:pt x="1126541" y="3796589"/>
                  </a:lnTo>
                  <a:lnTo>
                    <a:pt x="1192378" y="3781959"/>
                  </a:lnTo>
                  <a:lnTo>
                    <a:pt x="1228954" y="3847796"/>
                  </a:lnTo>
                  <a:lnTo>
                    <a:pt x="1367943" y="3928263"/>
                  </a:lnTo>
                  <a:lnTo>
                    <a:pt x="1550823" y="3972154"/>
                  </a:lnTo>
                  <a:lnTo>
                    <a:pt x="1667866" y="3964839"/>
                  </a:lnTo>
                  <a:lnTo>
                    <a:pt x="1704442" y="3950208"/>
                  </a:lnTo>
                  <a:lnTo>
                    <a:pt x="1726388" y="3950208"/>
                  </a:lnTo>
                  <a:lnTo>
                    <a:pt x="1741018" y="3972154"/>
                  </a:lnTo>
                  <a:lnTo>
                    <a:pt x="1726388" y="4016045"/>
                  </a:lnTo>
                  <a:lnTo>
                    <a:pt x="1726388" y="4045306"/>
                  </a:lnTo>
                  <a:lnTo>
                    <a:pt x="1748333" y="4059936"/>
                  </a:lnTo>
                  <a:lnTo>
                    <a:pt x="1806855" y="3957524"/>
                  </a:lnTo>
                  <a:lnTo>
                    <a:pt x="1894637" y="3906317"/>
                  </a:lnTo>
                  <a:lnTo>
                    <a:pt x="1938528" y="3935578"/>
                  </a:lnTo>
                  <a:lnTo>
                    <a:pt x="2040941" y="3950208"/>
                  </a:lnTo>
                  <a:lnTo>
                    <a:pt x="2055572" y="4001415"/>
                  </a:lnTo>
                  <a:lnTo>
                    <a:pt x="2106778" y="4023360"/>
                  </a:lnTo>
                  <a:lnTo>
                    <a:pt x="2121408" y="4089197"/>
                  </a:lnTo>
                  <a:lnTo>
                    <a:pt x="2194560" y="4096512"/>
                  </a:lnTo>
                  <a:lnTo>
                    <a:pt x="2311604" y="4059936"/>
                  </a:lnTo>
                  <a:lnTo>
                    <a:pt x="2340864" y="4030676"/>
                  </a:lnTo>
                  <a:lnTo>
                    <a:pt x="2384756" y="4023360"/>
                  </a:lnTo>
                  <a:lnTo>
                    <a:pt x="2457908" y="3964839"/>
                  </a:lnTo>
                  <a:lnTo>
                    <a:pt x="2472538" y="3964839"/>
                  </a:lnTo>
                  <a:lnTo>
                    <a:pt x="2509114" y="3935578"/>
                  </a:lnTo>
                  <a:lnTo>
                    <a:pt x="2553005" y="3942893"/>
                  </a:lnTo>
                  <a:lnTo>
                    <a:pt x="2553005" y="3913632"/>
                  </a:lnTo>
                  <a:lnTo>
                    <a:pt x="2611527" y="3935578"/>
                  </a:lnTo>
                  <a:lnTo>
                    <a:pt x="2670048" y="3906317"/>
                  </a:lnTo>
                  <a:lnTo>
                    <a:pt x="2699309" y="3942893"/>
                  </a:lnTo>
                  <a:lnTo>
                    <a:pt x="2728570" y="3884372"/>
                  </a:lnTo>
                  <a:lnTo>
                    <a:pt x="2816352" y="3913632"/>
                  </a:lnTo>
                  <a:lnTo>
                    <a:pt x="2838298" y="3994100"/>
                  </a:lnTo>
                  <a:lnTo>
                    <a:pt x="2867559" y="4016045"/>
                  </a:lnTo>
                  <a:lnTo>
                    <a:pt x="2889504" y="4111143"/>
                  </a:lnTo>
                  <a:lnTo>
                    <a:pt x="2860244" y="4213556"/>
                  </a:lnTo>
                  <a:lnTo>
                    <a:pt x="2845613" y="4272077"/>
                  </a:lnTo>
                  <a:lnTo>
                    <a:pt x="2779776" y="4301338"/>
                  </a:lnTo>
                  <a:lnTo>
                    <a:pt x="2750516" y="4389120"/>
                  </a:lnTo>
                  <a:lnTo>
                    <a:pt x="2765146" y="4433012"/>
                  </a:lnTo>
                  <a:lnTo>
                    <a:pt x="2757831" y="4484218"/>
                  </a:lnTo>
                  <a:lnTo>
                    <a:pt x="2809037" y="4454957"/>
                  </a:lnTo>
                  <a:lnTo>
                    <a:pt x="2867559" y="4454957"/>
                  </a:lnTo>
                  <a:lnTo>
                    <a:pt x="2904135" y="4557370"/>
                  </a:lnTo>
                  <a:lnTo>
                    <a:pt x="2969972" y="4601261"/>
                  </a:lnTo>
                  <a:lnTo>
                    <a:pt x="2955341" y="4637837"/>
                  </a:lnTo>
                  <a:lnTo>
                    <a:pt x="2940711" y="4681728"/>
                  </a:lnTo>
                  <a:lnTo>
                    <a:pt x="2955341" y="4703674"/>
                  </a:lnTo>
                  <a:lnTo>
                    <a:pt x="2999232" y="4703674"/>
                  </a:lnTo>
                  <a:lnTo>
                    <a:pt x="3028493" y="4769511"/>
                  </a:lnTo>
                  <a:lnTo>
                    <a:pt x="3057754" y="4791456"/>
                  </a:lnTo>
                  <a:lnTo>
                    <a:pt x="3138221" y="4747565"/>
                  </a:lnTo>
                  <a:lnTo>
                    <a:pt x="3182112" y="4813402"/>
                  </a:lnTo>
                  <a:lnTo>
                    <a:pt x="3233319" y="4828032"/>
                  </a:lnTo>
                  <a:lnTo>
                    <a:pt x="3233319" y="4754880"/>
                  </a:lnTo>
                  <a:lnTo>
                    <a:pt x="3218688" y="4710989"/>
                  </a:lnTo>
                  <a:lnTo>
                    <a:pt x="3226004" y="4659783"/>
                  </a:lnTo>
                  <a:lnTo>
                    <a:pt x="3269895" y="4659783"/>
                  </a:lnTo>
                  <a:lnTo>
                    <a:pt x="3299156" y="4623207"/>
                  </a:lnTo>
                  <a:lnTo>
                    <a:pt x="3379623" y="4652468"/>
                  </a:lnTo>
                  <a:lnTo>
                    <a:pt x="3430829" y="4630522"/>
                  </a:lnTo>
                  <a:lnTo>
                    <a:pt x="3445460" y="4637837"/>
                  </a:lnTo>
                  <a:lnTo>
                    <a:pt x="3569818" y="4593946"/>
                  </a:lnTo>
                  <a:lnTo>
                    <a:pt x="3621024" y="4557370"/>
                  </a:lnTo>
                  <a:cubicBezTo>
                    <a:pt x="3696357" y="4595036"/>
                    <a:pt x="3694176" y="4621208"/>
                    <a:pt x="3694176" y="4586631"/>
                  </a:cubicBezTo>
                  <a:lnTo>
                    <a:pt x="3789274" y="4615892"/>
                  </a:lnTo>
                  <a:lnTo>
                    <a:pt x="3781959" y="4674413"/>
                  </a:lnTo>
                  <a:lnTo>
                    <a:pt x="3862426" y="4754880"/>
                  </a:lnTo>
                  <a:lnTo>
                    <a:pt x="3899002" y="4754880"/>
                  </a:lnTo>
                  <a:lnTo>
                    <a:pt x="3928263" y="4776826"/>
                  </a:lnTo>
                  <a:lnTo>
                    <a:pt x="3972154" y="4754880"/>
                  </a:lnTo>
                  <a:lnTo>
                    <a:pt x="4001415" y="4732935"/>
                  </a:lnTo>
                  <a:lnTo>
                    <a:pt x="4096512" y="4776826"/>
                  </a:lnTo>
                  <a:lnTo>
                    <a:pt x="4111143" y="4747565"/>
                  </a:lnTo>
                  <a:lnTo>
                    <a:pt x="4169664" y="4798772"/>
                  </a:lnTo>
                  <a:lnTo>
                    <a:pt x="4125773" y="4828032"/>
                  </a:lnTo>
                  <a:lnTo>
                    <a:pt x="4169664" y="4893869"/>
                  </a:lnTo>
                  <a:lnTo>
                    <a:pt x="4206240" y="4923130"/>
                  </a:lnTo>
                  <a:lnTo>
                    <a:pt x="4228186" y="4915815"/>
                  </a:lnTo>
                  <a:lnTo>
                    <a:pt x="4198925" y="4842663"/>
                  </a:lnTo>
                  <a:lnTo>
                    <a:pt x="4213556" y="4791456"/>
                  </a:lnTo>
                  <a:lnTo>
                    <a:pt x="4235501" y="4798772"/>
                  </a:lnTo>
                  <a:lnTo>
                    <a:pt x="4359860" y="4762196"/>
                  </a:lnTo>
                  <a:lnTo>
                    <a:pt x="4440327" y="4732935"/>
                  </a:lnTo>
                  <a:lnTo>
                    <a:pt x="4476903" y="4740250"/>
                  </a:lnTo>
                  <a:lnTo>
                    <a:pt x="4528109" y="4696359"/>
                  </a:lnTo>
                  <a:cubicBezTo>
                    <a:pt x="4535769" y="4642738"/>
                    <a:pt x="4535424" y="4662394"/>
                    <a:pt x="4535424" y="4637837"/>
                  </a:cubicBezTo>
                  <a:lnTo>
                    <a:pt x="4572000" y="4681728"/>
                  </a:lnTo>
                  <a:lnTo>
                    <a:pt x="4564685" y="4623207"/>
                  </a:lnTo>
                  <a:lnTo>
                    <a:pt x="4593946" y="4601261"/>
                  </a:lnTo>
                  <a:lnTo>
                    <a:pt x="4630522" y="4659783"/>
                  </a:lnTo>
                  <a:lnTo>
                    <a:pt x="4710989" y="4615892"/>
                  </a:lnTo>
                  <a:lnTo>
                    <a:pt x="4718304" y="4630522"/>
                  </a:lnTo>
                  <a:lnTo>
                    <a:pt x="4769511" y="4601261"/>
                  </a:lnTo>
                  <a:lnTo>
                    <a:pt x="4791456" y="4630522"/>
                  </a:lnTo>
                  <a:lnTo>
                    <a:pt x="4820717" y="4615892"/>
                  </a:lnTo>
                  <a:lnTo>
                    <a:pt x="4864608" y="4608576"/>
                  </a:lnTo>
                  <a:lnTo>
                    <a:pt x="4923130" y="4579316"/>
                  </a:lnTo>
                  <a:lnTo>
                    <a:pt x="4908500" y="4528109"/>
                  </a:lnTo>
                  <a:lnTo>
                    <a:pt x="4937760" y="4506164"/>
                  </a:lnTo>
                  <a:lnTo>
                    <a:pt x="4967021" y="4528109"/>
                  </a:lnTo>
                  <a:lnTo>
                    <a:pt x="5106010" y="4425696"/>
                  </a:lnTo>
                  <a:lnTo>
                    <a:pt x="5149901" y="4389120"/>
                  </a:lnTo>
                  <a:lnTo>
                    <a:pt x="5186477" y="4359860"/>
                  </a:lnTo>
                  <a:lnTo>
                    <a:pt x="5259629" y="4235501"/>
                  </a:lnTo>
                  <a:lnTo>
                    <a:pt x="5281575" y="4118458"/>
                  </a:lnTo>
                  <a:lnTo>
                    <a:pt x="5318151" y="4111143"/>
                  </a:lnTo>
                  <a:lnTo>
                    <a:pt x="5391303" y="3994100"/>
                  </a:lnTo>
                  <a:lnTo>
                    <a:pt x="5471770" y="3935578"/>
                  </a:lnTo>
                  <a:lnTo>
                    <a:pt x="5493716" y="3884372"/>
                  </a:lnTo>
                  <a:lnTo>
                    <a:pt x="5501031" y="3796589"/>
                  </a:lnTo>
                  <a:lnTo>
                    <a:pt x="5544922" y="3811220"/>
                  </a:lnTo>
                  <a:lnTo>
                    <a:pt x="5552237" y="3752698"/>
                  </a:lnTo>
                  <a:lnTo>
                    <a:pt x="5501031" y="3774644"/>
                  </a:lnTo>
                  <a:lnTo>
                    <a:pt x="5530292" y="3730752"/>
                  </a:lnTo>
                  <a:lnTo>
                    <a:pt x="5471770" y="3657600"/>
                  </a:lnTo>
                  <a:lnTo>
                    <a:pt x="5420564" y="3664916"/>
                  </a:lnTo>
                  <a:lnTo>
                    <a:pt x="5354727" y="3664916"/>
                  </a:lnTo>
                  <a:lnTo>
                    <a:pt x="5420564" y="3635655"/>
                  </a:lnTo>
                  <a:lnTo>
                    <a:pt x="5493716" y="3577133"/>
                  </a:lnTo>
                  <a:lnTo>
                    <a:pt x="5530292" y="3577133"/>
                  </a:lnTo>
                  <a:lnTo>
                    <a:pt x="5530292" y="3540557"/>
                  </a:lnTo>
                  <a:lnTo>
                    <a:pt x="5457140" y="3496666"/>
                  </a:lnTo>
                  <a:lnTo>
                    <a:pt x="5457140" y="3452775"/>
                  </a:lnTo>
                  <a:lnTo>
                    <a:pt x="5522976" y="3445460"/>
                  </a:lnTo>
                  <a:lnTo>
                    <a:pt x="5471770" y="3379623"/>
                  </a:lnTo>
                  <a:lnTo>
                    <a:pt x="5405933" y="3313786"/>
                  </a:lnTo>
                  <a:lnTo>
                    <a:pt x="5369357" y="3189428"/>
                  </a:lnTo>
                  <a:lnTo>
                    <a:pt x="5332781" y="3101645"/>
                  </a:lnTo>
                  <a:lnTo>
                    <a:pt x="5244999" y="3043124"/>
                  </a:lnTo>
                  <a:lnTo>
                    <a:pt x="5230368" y="3021178"/>
                  </a:lnTo>
                  <a:lnTo>
                    <a:pt x="5296205" y="2911450"/>
                  </a:lnTo>
                  <a:lnTo>
                    <a:pt x="5405933" y="2830983"/>
                  </a:lnTo>
                  <a:lnTo>
                    <a:pt x="5413248" y="2794407"/>
                  </a:lnTo>
                  <a:lnTo>
                    <a:pt x="5493716" y="2765146"/>
                  </a:lnTo>
                  <a:lnTo>
                    <a:pt x="5559552" y="2721255"/>
                  </a:lnTo>
                  <a:lnTo>
                    <a:pt x="5603444" y="2691994"/>
                  </a:lnTo>
                  <a:lnTo>
                    <a:pt x="5552237" y="2662733"/>
                  </a:lnTo>
                  <a:lnTo>
                    <a:pt x="5479085" y="2655418"/>
                  </a:lnTo>
                  <a:lnTo>
                    <a:pt x="5413248" y="2611527"/>
                  </a:lnTo>
                  <a:lnTo>
                    <a:pt x="5318151" y="2691994"/>
                  </a:lnTo>
                  <a:lnTo>
                    <a:pt x="5281575" y="2713940"/>
                  </a:lnTo>
                  <a:lnTo>
                    <a:pt x="5201108" y="2684679"/>
                  </a:lnTo>
                  <a:lnTo>
                    <a:pt x="5237684" y="2574951"/>
                  </a:lnTo>
                  <a:lnTo>
                    <a:pt x="5237684" y="2574951"/>
                  </a:lnTo>
                  <a:lnTo>
                    <a:pt x="5106010" y="2567636"/>
                  </a:lnTo>
                  <a:lnTo>
                    <a:pt x="5040173" y="2501799"/>
                  </a:lnTo>
                  <a:lnTo>
                    <a:pt x="5062119" y="2428647"/>
                  </a:lnTo>
                  <a:lnTo>
                    <a:pt x="5091380" y="2406701"/>
                  </a:lnTo>
                  <a:lnTo>
                    <a:pt x="5127956" y="2428647"/>
                  </a:lnTo>
                  <a:lnTo>
                    <a:pt x="5171847" y="2399386"/>
                  </a:lnTo>
                  <a:lnTo>
                    <a:pt x="5223053" y="2384756"/>
                  </a:lnTo>
                  <a:lnTo>
                    <a:pt x="5237684" y="2318919"/>
                  </a:lnTo>
                  <a:lnTo>
                    <a:pt x="5310836" y="2282343"/>
                  </a:lnTo>
                  <a:lnTo>
                    <a:pt x="5362042" y="2260397"/>
                  </a:lnTo>
                  <a:lnTo>
                    <a:pt x="5376672" y="2223821"/>
                  </a:lnTo>
                  <a:lnTo>
                    <a:pt x="5442509" y="2143354"/>
                  </a:lnTo>
                  <a:lnTo>
                    <a:pt x="5522976" y="2172615"/>
                  </a:lnTo>
                  <a:lnTo>
                    <a:pt x="5544922" y="2165300"/>
                  </a:lnTo>
                  <a:lnTo>
                    <a:pt x="5566868" y="2223821"/>
                  </a:lnTo>
                  <a:lnTo>
                    <a:pt x="5501031" y="2333549"/>
                  </a:lnTo>
                  <a:lnTo>
                    <a:pt x="5493716" y="2377440"/>
                  </a:lnTo>
                  <a:lnTo>
                    <a:pt x="5515661" y="2421332"/>
                  </a:lnTo>
                  <a:lnTo>
                    <a:pt x="5566868" y="2406701"/>
                  </a:lnTo>
                  <a:lnTo>
                    <a:pt x="5618074" y="2355495"/>
                  </a:lnTo>
                  <a:lnTo>
                    <a:pt x="5683911" y="2333549"/>
                  </a:lnTo>
                  <a:lnTo>
                    <a:pt x="5742432" y="2304288"/>
                  </a:lnTo>
                  <a:lnTo>
                    <a:pt x="5815584" y="2296973"/>
                  </a:lnTo>
                  <a:lnTo>
                    <a:pt x="5983834" y="2157984"/>
                  </a:lnTo>
                  <a:lnTo>
                    <a:pt x="6093562" y="2026311"/>
                  </a:lnTo>
                  <a:lnTo>
                    <a:pt x="6159399" y="2070202"/>
                  </a:lnTo>
                  <a:lnTo>
                    <a:pt x="6283757" y="2055572"/>
                  </a:lnTo>
                  <a:lnTo>
                    <a:pt x="6261812" y="1982420"/>
                  </a:lnTo>
                  <a:lnTo>
                    <a:pt x="6305703" y="1982420"/>
                  </a:lnTo>
                  <a:lnTo>
                    <a:pt x="6430061" y="1923898"/>
                  </a:lnTo>
                  <a:cubicBezTo>
                    <a:pt x="6445221" y="1855681"/>
                    <a:pt x="6422211" y="1858061"/>
                    <a:pt x="6452007" y="1858061"/>
                  </a:cubicBezTo>
                  <a:lnTo>
                    <a:pt x="6488583" y="1821485"/>
                  </a:lnTo>
                  <a:lnTo>
                    <a:pt x="6495898" y="1872692"/>
                  </a:lnTo>
                  <a:lnTo>
                    <a:pt x="6539789" y="1916583"/>
                  </a:lnTo>
                  <a:lnTo>
                    <a:pt x="6554420" y="1858061"/>
                  </a:lnTo>
                  <a:lnTo>
                    <a:pt x="6605626" y="1814170"/>
                  </a:lnTo>
                  <a:lnTo>
                    <a:pt x="6605626" y="1711757"/>
                  </a:lnTo>
                  <a:lnTo>
                    <a:pt x="6590996" y="1528877"/>
                  </a:lnTo>
                  <a:lnTo>
                    <a:pt x="6649517" y="1514247"/>
                  </a:lnTo>
                  <a:lnTo>
                    <a:pt x="6678778" y="1463040"/>
                  </a:lnTo>
                  <a:lnTo>
                    <a:pt x="6795821" y="1499616"/>
                  </a:lnTo>
                  <a:lnTo>
                    <a:pt x="6839712" y="1441095"/>
                  </a:lnTo>
                  <a:lnTo>
                    <a:pt x="6890919" y="1345997"/>
                  </a:lnTo>
                  <a:lnTo>
                    <a:pt x="6942125" y="1199693"/>
                  </a:lnTo>
                  <a:lnTo>
                    <a:pt x="6956756" y="1111911"/>
                  </a:lnTo>
                  <a:lnTo>
                    <a:pt x="6986016" y="1097280"/>
                  </a:lnTo>
                  <a:lnTo>
                    <a:pt x="7007962" y="1068020"/>
                  </a:lnTo>
                  <a:lnTo>
                    <a:pt x="7000647" y="958292"/>
                  </a:lnTo>
                  <a:lnTo>
                    <a:pt x="6949440" y="943661"/>
                  </a:lnTo>
                  <a:lnTo>
                    <a:pt x="6817767" y="1002183"/>
                  </a:lnTo>
                  <a:lnTo>
                    <a:pt x="6744615" y="1024128"/>
                  </a:lnTo>
                  <a:lnTo>
                    <a:pt x="6715354" y="1068020"/>
                  </a:lnTo>
                  <a:lnTo>
                    <a:pt x="6612941" y="1046074"/>
                  </a:lnTo>
                  <a:lnTo>
                    <a:pt x="6561735" y="1009498"/>
                  </a:lnTo>
                  <a:lnTo>
                    <a:pt x="6539789" y="899770"/>
                  </a:lnTo>
                  <a:lnTo>
                    <a:pt x="6525159" y="863194"/>
                  </a:lnTo>
                  <a:lnTo>
                    <a:pt x="6510528" y="863194"/>
                  </a:lnTo>
                  <a:lnTo>
                    <a:pt x="6437376" y="790042"/>
                  </a:lnTo>
                  <a:lnTo>
                    <a:pt x="6408116" y="753466"/>
                  </a:lnTo>
                  <a:lnTo>
                    <a:pt x="6364224" y="768096"/>
                  </a:lnTo>
                  <a:lnTo>
                    <a:pt x="6283757" y="716890"/>
                  </a:lnTo>
                  <a:lnTo>
                    <a:pt x="6261812" y="731520"/>
                  </a:lnTo>
                  <a:lnTo>
                    <a:pt x="6210605" y="709575"/>
                  </a:lnTo>
                  <a:lnTo>
                    <a:pt x="6174029" y="665684"/>
                  </a:lnTo>
                  <a:lnTo>
                    <a:pt x="6195975" y="621792"/>
                  </a:lnTo>
                  <a:lnTo>
                    <a:pt x="6137453" y="512064"/>
                  </a:lnTo>
                  <a:lnTo>
                    <a:pt x="6108192" y="395021"/>
                  </a:lnTo>
                  <a:lnTo>
                    <a:pt x="6042356" y="204826"/>
                  </a:lnTo>
                  <a:lnTo>
                    <a:pt x="5976519" y="131674"/>
                  </a:lnTo>
                  <a:lnTo>
                    <a:pt x="5969204" y="102413"/>
                  </a:lnTo>
                  <a:lnTo>
                    <a:pt x="5903367" y="58522"/>
                  </a:lnTo>
                  <a:cubicBezTo>
                    <a:pt x="5878495" y="91684"/>
                    <a:pt x="5893613" y="87783"/>
                    <a:pt x="5866791" y="87783"/>
                  </a:cubicBezTo>
                  <a:lnTo>
                    <a:pt x="5822900" y="36576"/>
                  </a:lnTo>
                  <a:lnTo>
                    <a:pt x="5800954" y="36576"/>
                  </a:lnTo>
                  <a:lnTo>
                    <a:pt x="5698541" y="0"/>
                  </a:lnTo>
                  <a:lnTo>
                    <a:pt x="5618074" y="21946"/>
                  </a:lnTo>
                  <a:lnTo>
                    <a:pt x="5618074" y="21946"/>
                  </a:lnTo>
                  <a:lnTo>
                    <a:pt x="5501031" y="36576"/>
                  </a:lnTo>
                  <a:lnTo>
                    <a:pt x="5420564" y="36576"/>
                  </a:lnTo>
                  <a:lnTo>
                    <a:pt x="5318151" y="146304"/>
                  </a:lnTo>
                  <a:lnTo>
                    <a:pt x="5340096" y="175565"/>
                  </a:lnTo>
                  <a:lnTo>
                    <a:pt x="5369357" y="190196"/>
                  </a:lnTo>
                  <a:lnTo>
                    <a:pt x="5398618" y="241402"/>
                  </a:lnTo>
                  <a:lnTo>
                    <a:pt x="5398618" y="299924"/>
                  </a:lnTo>
                  <a:lnTo>
                    <a:pt x="5310836" y="380391"/>
                  </a:lnTo>
                  <a:lnTo>
                    <a:pt x="5303520" y="431597"/>
                  </a:lnTo>
                  <a:cubicBezTo>
                    <a:pt x="5228885" y="588330"/>
                    <a:pt x="5190264" y="545112"/>
                    <a:pt x="5237684" y="592532"/>
                  </a:cubicBezTo>
                  <a:lnTo>
                    <a:pt x="5244999" y="636423"/>
                  </a:lnTo>
                  <a:lnTo>
                    <a:pt x="5186477" y="672999"/>
                  </a:lnTo>
                  <a:lnTo>
                    <a:pt x="5164532" y="672999"/>
                  </a:lnTo>
                  <a:lnTo>
                    <a:pt x="5076749" y="731520"/>
                  </a:lnTo>
                  <a:lnTo>
                    <a:pt x="4945076" y="694944"/>
                  </a:lnTo>
                  <a:lnTo>
                    <a:pt x="4886554" y="804672"/>
                  </a:lnTo>
                  <a:lnTo>
                    <a:pt x="4857293" y="914400"/>
                  </a:lnTo>
                  <a:lnTo>
                    <a:pt x="4857293" y="950976"/>
                  </a:lnTo>
                  <a:cubicBezTo>
                    <a:pt x="4803846" y="973883"/>
                    <a:pt x="4787517" y="972922"/>
                    <a:pt x="4813402" y="972922"/>
                  </a:cubicBezTo>
                  <a:lnTo>
                    <a:pt x="4806087" y="1009498"/>
                  </a:lnTo>
                  <a:lnTo>
                    <a:pt x="4871924" y="1053389"/>
                  </a:lnTo>
                  <a:cubicBezTo>
                    <a:pt x="4970381" y="1030669"/>
                    <a:pt x="4990023" y="1054449"/>
                    <a:pt x="4959706" y="1024128"/>
                  </a:cubicBezTo>
                  <a:lnTo>
                    <a:pt x="5040173" y="1046074"/>
                  </a:lnTo>
                  <a:lnTo>
                    <a:pt x="5098695" y="1009498"/>
                  </a:lnTo>
                  <a:lnTo>
                    <a:pt x="5201108" y="1038759"/>
                  </a:lnTo>
                  <a:lnTo>
                    <a:pt x="5230368" y="1097280"/>
                  </a:lnTo>
                  <a:lnTo>
                    <a:pt x="5296205" y="1155802"/>
                  </a:lnTo>
                  <a:lnTo>
                    <a:pt x="5274260" y="1250900"/>
                  </a:lnTo>
                  <a:lnTo>
                    <a:pt x="5223053" y="1228954"/>
                  </a:lnTo>
                  <a:lnTo>
                    <a:pt x="5149901" y="1207008"/>
                  </a:lnTo>
                  <a:lnTo>
                    <a:pt x="5076749" y="1258215"/>
                  </a:lnTo>
                  <a:lnTo>
                    <a:pt x="5040173" y="1243584"/>
                  </a:lnTo>
                  <a:lnTo>
                    <a:pt x="5003597" y="1287476"/>
                  </a:lnTo>
                  <a:lnTo>
                    <a:pt x="4959706" y="1287476"/>
                  </a:lnTo>
                  <a:lnTo>
                    <a:pt x="4893869" y="1338682"/>
                  </a:lnTo>
                  <a:lnTo>
                    <a:pt x="4893869" y="1375258"/>
                  </a:lnTo>
                  <a:lnTo>
                    <a:pt x="4791456" y="1455725"/>
                  </a:lnTo>
                  <a:lnTo>
                    <a:pt x="4725620" y="1433780"/>
                  </a:lnTo>
                  <a:lnTo>
                    <a:pt x="4667098" y="1477671"/>
                  </a:lnTo>
                  <a:lnTo>
                    <a:pt x="4630522" y="1528877"/>
                  </a:lnTo>
                  <a:lnTo>
                    <a:pt x="4542740" y="1543508"/>
                  </a:lnTo>
                  <a:lnTo>
                    <a:pt x="4440327" y="1499616"/>
                  </a:lnTo>
                  <a:lnTo>
                    <a:pt x="4411066" y="1499616"/>
                  </a:lnTo>
                  <a:lnTo>
                    <a:pt x="4352544" y="1550823"/>
                  </a:lnTo>
                  <a:lnTo>
                    <a:pt x="4337914" y="1609344"/>
                  </a:lnTo>
                  <a:lnTo>
                    <a:pt x="4396436" y="1682496"/>
                  </a:lnTo>
                  <a:lnTo>
                    <a:pt x="4359860" y="1748333"/>
                  </a:lnTo>
                  <a:cubicBezTo>
                    <a:pt x="4306308" y="1763634"/>
                    <a:pt x="4308653" y="1745212"/>
                    <a:pt x="4308653" y="1770279"/>
                  </a:cubicBezTo>
                  <a:lnTo>
                    <a:pt x="4206240" y="1880007"/>
                  </a:lnTo>
                  <a:lnTo>
                    <a:pt x="4147719" y="1894637"/>
                  </a:lnTo>
                  <a:lnTo>
                    <a:pt x="4103828" y="1909268"/>
                  </a:lnTo>
                  <a:lnTo>
                    <a:pt x="3884372" y="1909268"/>
                  </a:lnTo>
                  <a:lnTo>
                    <a:pt x="3664916" y="1997050"/>
                  </a:lnTo>
                  <a:lnTo>
                    <a:pt x="3613709" y="2040941"/>
                  </a:lnTo>
                  <a:lnTo>
                    <a:pt x="3562503" y="2040941"/>
                  </a:lnTo>
                  <a:lnTo>
                    <a:pt x="3555188" y="2004365"/>
                  </a:lnTo>
                  <a:lnTo>
                    <a:pt x="3467405" y="2011680"/>
                  </a:lnTo>
                  <a:lnTo>
                    <a:pt x="3343047" y="1960474"/>
                  </a:lnTo>
                  <a:lnTo>
                    <a:pt x="3291840" y="1960474"/>
                  </a:lnTo>
                  <a:lnTo>
                    <a:pt x="3226004" y="1901952"/>
                  </a:lnTo>
                  <a:lnTo>
                    <a:pt x="3101645" y="1872692"/>
                  </a:lnTo>
                  <a:lnTo>
                    <a:pt x="2991917" y="1880007"/>
                  </a:lnTo>
                  <a:lnTo>
                    <a:pt x="2933396" y="1880007"/>
                  </a:lnTo>
                  <a:lnTo>
                    <a:pt x="2838298" y="1880007"/>
                  </a:lnTo>
                  <a:lnTo>
                    <a:pt x="2765146" y="1872692"/>
                  </a:lnTo>
                  <a:lnTo>
                    <a:pt x="2618842" y="1872692"/>
                  </a:lnTo>
                  <a:lnTo>
                    <a:pt x="2545690" y="1799540"/>
                  </a:lnTo>
                  <a:lnTo>
                    <a:pt x="2545690" y="1755648"/>
                  </a:lnTo>
                  <a:lnTo>
                    <a:pt x="2516429" y="1675181"/>
                  </a:lnTo>
                  <a:lnTo>
                    <a:pt x="2494484" y="1623975"/>
                  </a:lnTo>
                  <a:lnTo>
                    <a:pt x="2457908" y="1623975"/>
                  </a:lnTo>
                  <a:lnTo>
                    <a:pt x="2282343" y="1514247"/>
                  </a:lnTo>
                  <a:lnTo>
                    <a:pt x="2121408" y="1506932"/>
                  </a:lnTo>
                  <a:lnTo>
                    <a:pt x="1989735" y="1484986"/>
                  </a:lnTo>
                  <a:lnTo>
                    <a:pt x="1953159" y="1419149"/>
                  </a:lnTo>
                  <a:lnTo>
                    <a:pt x="1997050" y="1316736"/>
                  </a:lnTo>
                  <a:lnTo>
                    <a:pt x="1982420" y="1280160"/>
                  </a:lnTo>
                  <a:lnTo>
                    <a:pt x="1997050" y="1221639"/>
                  </a:lnTo>
                  <a:lnTo>
                    <a:pt x="1894637" y="1046074"/>
                  </a:lnTo>
                  <a:lnTo>
                    <a:pt x="1850746" y="1031444"/>
                  </a:lnTo>
                  <a:lnTo>
                    <a:pt x="1821485" y="1002183"/>
                  </a:lnTo>
                  <a:lnTo>
                    <a:pt x="1733703" y="972922"/>
                  </a:lnTo>
                  <a:lnTo>
                    <a:pt x="1689812" y="929031"/>
                  </a:lnTo>
                  <a:lnTo>
                    <a:pt x="1653236" y="899770"/>
                  </a:lnTo>
                  <a:lnTo>
                    <a:pt x="1616660" y="863194"/>
                  </a:lnTo>
                  <a:lnTo>
                    <a:pt x="1638605" y="804672"/>
                  </a:ln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Forme libre 117"/>
            <p:cNvSpPr/>
            <p:nvPr/>
          </p:nvSpPr>
          <p:spPr>
            <a:xfrm>
              <a:off x="3165231" y="4054510"/>
              <a:ext cx="3426488" cy="1155560"/>
            </a:xfrm>
            <a:custGeom>
              <a:avLst/>
              <a:gdLst>
                <a:gd name="connsiteX0" fmla="*/ 3426488 w 3426488"/>
                <a:gd name="connsiteY0" fmla="*/ 396910 h 1155560"/>
                <a:gd name="connsiteX1" fmla="*/ 3351125 w 3426488"/>
                <a:gd name="connsiteY1" fmla="*/ 396910 h 1155560"/>
                <a:gd name="connsiteX2" fmla="*/ 3285811 w 3426488"/>
                <a:gd name="connsiteY2" fmla="*/ 361741 h 1155560"/>
                <a:gd name="connsiteX3" fmla="*/ 3225521 w 3426488"/>
                <a:gd name="connsiteY3" fmla="*/ 341644 h 1155560"/>
                <a:gd name="connsiteX4" fmla="*/ 3195376 w 3426488"/>
                <a:gd name="connsiteY4" fmla="*/ 336620 h 1155560"/>
                <a:gd name="connsiteX5" fmla="*/ 3150158 w 3426488"/>
                <a:gd name="connsiteY5" fmla="*/ 361741 h 1155560"/>
                <a:gd name="connsiteX6" fmla="*/ 3125037 w 3426488"/>
                <a:gd name="connsiteY6" fmla="*/ 411982 h 1155560"/>
                <a:gd name="connsiteX7" fmla="*/ 3094892 w 3426488"/>
                <a:gd name="connsiteY7" fmla="*/ 447152 h 1155560"/>
                <a:gd name="connsiteX8" fmla="*/ 3044650 w 3426488"/>
                <a:gd name="connsiteY8" fmla="*/ 502417 h 1155560"/>
                <a:gd name="connsiteX9" fmla="*/ 2989384 w 3426488"/>
                <a:gd name="connsiteY9" fmla="*/ 562708 h 1155560"/>
                <a:gd name="connsiteX10" fmla="*/ 2939143 w 3426488"/>
                <a:gd name="connsiteY10" fmla="*/ 607925 h 1155560"/>
                <a:gd name="connsiteX11" fmla="*/ 2878853 w 3426488"/>
                <a:gd name="connsiteY11" fmla="*/ 648119 h 1155560"/>
                <a:gd name="connsiteX12" fmla="*/ 2858756 w 3426488"/>
                <a:gd name="connsiteY12" fmla="*/ 663191 h 1155560"/>
                <a:gd name="connsiteX13" fmla="*/ 2808514 w 3426488"/>
                <a:gd name="connsiteY13" fmla="*/ 658167 h 1155560"/>
                <a:gd name="connsiteX14" fmla="*/ 2783393 w 3426488"/>
                <a:gd name="connsiteY14" fmla="*/ 663191 h 1155560"/>
                <a:gd name="connsiteX15" fmla="*/ 2763296 w 3426488"/>
                <a:gd name="connsiteY15" fmla="*/ 612949 h 1155560"/>
                <a:gd name="connsiteX16" fmla="*/ 2703006 w 3426488"/>
                <a:gd name="connsiteY16" fmla="*/ 572756 h 1155560"/>
                <a:gd name="connsiteX17" fmla="*/ 2662813 w 3426488"/>
                <a:gd name="connsiteY17" fmla="*/ 612949 h 1155560"/>
                <a:gd name="connsiteX18" fmla="*/ 2587450 w 3426488"/>
                <a:gd name="connsiteY18" fmla="*/ 648119 h 1155560"/>
                <a:gd name="connsiteX19" fmla="*/ 2502039 w 3426488"/>
                <a:gd name="connsiteY19" fmla="*/ 658167 h 1155560"/>
                <a:gd name="connsiteX20" fmla="*/ 2476918 w 3426488"/>
                <a:gd name="connsiteY20" fmla="*/ 653143 h 1155560"/>
                <a:gd name="connsiteX21" fmla="*/ 2426677 w 3426488"/>
                <a:gd name="connsiteY21" fmla="*/ 633046 h 1155560"/>
                <a:gd name="connsiteX22" fmla="*/ 2411604 w 3426488"/>
                <a:gd name="connsiteY22" fmla="*/ 597877 h 1155560"/>
                <a:gd name="connsiteX23" fmla="*/ 2376435 w 3426488"/>
                <a:gd name="connsiteY23" fmla="*/ 592853 h 1155560"/>
                <a:gd name="connsiteX24" fmla="*/ 2346290 w 3426488"/>
                <a:gd name="connsiteY24" fmla="*/ 597877 h 1155560"/>
                <a:gd name="connsiteX25" fmla="*/ 2301072 w 3426488"/>
                <a:gd name="connsiteY25" fmla="*/ 552659 h 1155560"/>
                <a:gd name="connsiteX26" fmla="*/ 2240782 w 3426488"/>
                <a:gd name="connsiteY26" fmla="*/ 497393 h 1155560"/>
                <a:gd name="connsiteX27" fmla="*/ 2160395 w 3426488"/>
                <a:gd name="connsiteY27" fmla="*/ 507442 h 1155560"/>
                <a:gd name="connsiteX28" fmla="*/ 2130250 w 3426488"/>
                <a:gd name="connsiteY28" fmla="*/ 517490 h 1155560"/>
                <a:gd name="connsiteX29" fmla="*/ 2085033 w 3426488"/>
                <a:gd name="connsiteY29" fmla="*/ 502417 h 1155560"/>
                <a:gd name="connsiteX30" fmla="*/ 2044839 w 3426488"/>
                <a:gd name="connsiteY30" fmla="*/ 512466 h 1155560"/>
                <a:gd name="connsiteX31" fmla="*/ 1994598 w 3426488"/>
                <a:gd name="connsiteY31" fmla="*/ 522514 h 1155560"/>
                <a:gd name="connsiteX32" fmla="*/ 1959428 w 3426488"/>
                <a:gd name="connsiteY32" fmla="*/ 547635 h 1155560"/>
                <a:gd name="connsiteX33" fmla="*/ 1949380 w 3426488"/>
                <a:gd name="connsiteY33" fmla="*/ 582804 h 1155560"/>
                <a:gd name="connsiteX34" fmla="*/ 1924259 w 3426488"/>
                <a:gd name="connsiteY34" fmla="*/ 633046 h 1155560"/>
                <a:gd name="connsiteX35" fmla="*/ 1863969 w 3426488"/>
                <a:gd name="connsiteY35" fmla="*/ 653143 h 1155560"/>
                <a:gd name="connsiteX36" fmla="*/ 1803679 w 3426488"/>
                <a:gd name="connsiteY36" fmla="*/ 678264 h 1155560"/>
                <a:gd name="connsiteX37" fmla="*/ 1738365 w 3426488"/>
                <a:gd name="connsiteY37" fmla="*/ 728505 h 1155560"/>
                <a:gd name="connsiteX38" fmla="*/ 1703195 w 3426488"/>
                <a:gd name="connsiteY38" fmla="*/ 743578 h 1155560"/>
                <a:gd name="connsiteX39" fmla="*/ 1688123 w 3426488"/>
                <a:gd name="connsiteY39" fmla="*/ 783771 h 1155560"/>
                <a:gd name="connsiteX40" fmla="*/ 1657978 w 3426488"/>
                <a:gd name="connsiteY40" fmla="*/ 783771 h 1155560"/>
                <a:gd name="connsiteX41" fmla="*/ 1617784 w 3426488"/>
                <a:gd name="connsiteY41" fmla="*/ 793820 h 1155560"/>
                <a:gd name="connsiteX42" fmla="*/ 1552470 w 3426488"/>
                <a:gd name="connsiteY42" fmla="*/ 798844 h 1155560"/>
                <a:gd name="connsiteX43" fmla="*/ 1517301 w 3426488"/>
                <a:gd name="connsiteY43" fmla="*/ 818941 h 1155560"/>
                <a:gd name="connsiteX44" fmla="*/ 1492180 w 3426488"/>
                <a:gd name="connsiteY44" fmla="*/ 854110 h 1155560"/>
                <a:gd name="connsiteX45" fmla="*/ 1401745 w 3426488"/>
                <a:gd name="connsiteY45" fmla="*/ 879231 h 1155560"/>
                <a:gd name="connsiteX46" fmla="*/ 1401745 w 3426488"/>
                <a:gd name="connsiteY46" fmla="*/ 914400 h 1155560"/>
                <a:gd name="connsiteX47" fmla="*/ 1376624 w 3426488"/>
                <a:gd name="connsiteY47" fmla="*/ 944545 h 1155560"/>
                <a:gd name="connsiteX48" fmla="*/ 1341455 w 3426488"/>
                <a:gd name="connsiteY48" fmla="*/ 984738 h 1155560"/>
                <a:gd name="connsiteX49" fmla="*/ 1361551 w 3426488"/>
                <a:gd name="connsiteY49" fmla="*/ 1045028 h 1155560"/>
                <a:gd name="connsiteX50" fmla="*/ 1331406 w 3426488"/>
                <a:gd name="connsiteY50" fmla="*/ 1125415 h 1155560"/>
                <a:gd name="connsiteX51" fmla="*/ 1306285 w 3426488"/>
                <a:gd name="connsiteY51" fmla="*/ 1120391 h 1155560"/>
                <a:gd name="connsiteX52" fmla="*/ 1240971 w 3426488"/>
                <a:gd name="connsiteY52" fmla="*/ 1155560 h 1155560"/>
                <a:gd name="connsiteX53" fmla="*/ 1185705 w 3426488"/>
                <a:gd name="connsiteY53" fmla="*/ 1125415 h 1155560"/>
                <a:gd name="connsiteX54" fmla="*/ 1185705 w 3426488"/>
                <a:gd name="connsiteY54" fmla="*/ 1090246 h 1155560"/>
                <a:gd name="connsiteX55" fmla="*/ 1110343 w 3426488"/>
                <a:gd name="connsiteY55" fmla="*/ 1130439 h 1155560"/>
                <a:gd name="connsiteX56" fmla="*/ 1090246 w 3426488"/>
                <a:gd name="connsiteY56" fmla="*/ 1130439 h 1155560"/>
                <a:gd name="connsiteX57" fmla="*/ 1065125 w 3426488"/>
                <a:gd name="connsiteY57" fmla="*/ 1120391 h 1155560"/>
                <a:gd name="connsiteX58" fmla="*/ 1065125 w 3426488"/>
                <a:gd name="connsiteY58" fmla="*/ 1055077 h 1155560"/>
                <a:gd name="connsiteX59" fmla="*/ 1075173 w 3426488"/>
                <a:gd name="connsiteY59" fmla="*/ 1004835 h 1155560"/>
                <a:gd name="connsiteX60" fmla="*/ 1075173 w 3426488"/>
                <a:gd name="connsiteY60" fmla="*/ 969666 h 1155560"/>
                <a:gd name="connsiteX61" fmla="*/ 1055077 w 3426488"/>
                <a:gd name="connsiteY61" fmla="*/ 939521 h 1155560"/>
                <a:gd name="connsiteX62" fmla="*/ 1050053 w 3426488"/>
                <a:gd name="connsiteY62" fmla="*/ 929472 h 1155560"/>
                <a:gd name="connsiteX63" fmla="*/ 1034980 w 3426488"/>
                <a:gd name="connsiteY63" fmla="*/ 959617 h 1155560"/>
                <a:gd name="connsiteX64" fmla="*/ 1014883 w 3426488"/>
                <a:gd name="connsiteY64" fmla="*/ 1009859 h 1155560"/>
                <a:gd name="connsiteX65" fmla="*/ 989762 w 3426488"/>
                <a:gd name="connsiteY65" fmla="*/ 1034980 h 1155560"/>
                <a:gd name="connsiteX66" fmla="*/ 944545 w 3426488"/>
                <a:gd name="connsiteY66" fmla="*/ 929472 h 1155560"/>
                <a:gd name="connsiteX67" fmla="*/ 934496 w 3426488"/>
                <a:gd name="connsiteY67" fmla="*/ 879231 h 1155560"/>
                <a:gd name="connsiteX68" fmla="*/ 919424 w 3426488"/>
                <a:gd name="connsiteY68" fmla="*/ 849086 h 1155560"/>
                <a:gd name="connsiteX69" fmla="*/ 904351 w 3426488"/>
                <a:gd name="connsiteY69" fmla="*/ 728505 h 1155560"/>
                <a:gd name="connsiteX70" fmla="*/ 889279 w 3426488"/>
                <a:gd name="connsiteY70" fmla="*/ 557683 h 1155560"/>
                <a:gd name="connsiteX71" fmla="*/ 839037 w 3426488"/>
                <a:gd name="connsiteY71" fmla="*/ 457200 h 1155560"/>
                <a:gd name="connsiteX72" fmla="*/ 839037 w 3426488"/>
                <a:gd name="connsiteY72" fmla="*/ 417006 h 1155560"/>
                <a:gd name="connsiteX73" fmla="*/ 793820 w 3426488"/>
                <a:gd name="connsiteY73" fmla="*/ 331595 h 1155560"/>
                <a:gd name="connsiteX74" fmla="*/ 763674 w 3426488"/>
                <a:gd name="connsiteY74" fmla="*/ 311499 h 1155560"/>
                <a:gd name="connsiteX75" fmla="*/ 718457 w 3426488"/>
                <a:gd name="connsiteY75" fmla="*/ 281354 h 1155560"/>
                <a:gd name="connsiteX76" fmla="*/ 673239 w 3426488"/>
                <a:gd name="connsiteY76" fmla="*/ 216039 h 1155560"/>
                <a:gd name="connsiteX77" fmla="*/ 638070 w 3426488"/>
                <a:gd name="connsiteY77" fmla="*/ 185894 h 1155560"/>
                <a:gd name="connsiteX78" fmla="*/ 577780 w 3426488"/>
                <a:gd name="connsiteY78" fmla="*/ 135653 h 1155560"/>
                <a:gd name="connsiteX79" fmla="*/ 517490 w 3426488"/>
                <a:gd name="connsiteY79" fmla="*/ 95459 h 1155560"/>
                <a:gd name="connsiteX80" fmla="*/ 482321 w 3426488"/>
                <a:gd name="connsiteY80" fmla="*/ 50242 h 1155560"/>
                <a:gd name="connsiteX81" fmla="*/ 442127 w 3426488"/>
                <a:gd name="connsiteY81" fmla="*/ 30145 h 1155560"/>
                <a:gd name="connsiteX82" fmla="*/ 396910 w 3426488"/>
                <a:gd name="connsiteY82" fmla="*/ 0 h 1155560"/>
                <a:gd name="connsiteX83" fmla="*/ 376813 w 3426488"/>
                <a:gd name="connsiteY83" fmla="*/ 0 h 1155560"/>
                <a:gd name="connsiteX84" fmla="*/ 351692 w 3426488"/>
                <a:gd name="connsiteY84" fmla="*/ 5024 h 1155560"/>
                <a:gd name="connsiteX85" fmla="*/ 306474 w 3426488"/>
                <a:gd name="connsiteY85" fmla="*/ 35169 h 1155560"/>
                <a:gd name="connsiteX86" fmla="*/ 281354 w 3426488"/>
                <a:gd name="connsiteY86" fmla="*/ 65314 h 1155560"/>
                <a:gd name="connsiteX87" fmla="*/ 226088 w 3426488"/>
                <a:gd name="connsiteY87" fmla="*/ 70338 h 1155560"/>
                <a:gd name="connsiteX88" fmla="*/ 165798 w 3426488"/>
                <a:gd name="connsiteY88" fmla="*/ 95459 h 1155560"/>
                <a:gd name="connsiteX89" fmla="*/ 135653 w 3426488"/>
                <a:gd name="connsiteY89" fmla="*/ 65314 h 1155560"/>
                <a:gd name="connsiteX90" fmla="*/ 80387 w 3426488"/>
                <a:gd name="connsiteY90" fmla="*/ 70338 h 1155560"/>
                <a:gd name="connsiteX91" fmla="*/ 50242 w 3426488"/>
                <a:gd name="connsiteY91" fmla="*/ 60290 h 1155560"/>
                <a:gd name="connsiteX92" fmla="*/ 5024 w 3426488"/>
                <a:gd name="connsiteY92" fmla="*/ 40193 h 1155560"/>
                <a:gd name="connsiteX93" fmla="*/ 0 w 3426488"/>
                <a:gd name="connsiteY93" fmla="*/ 35169 h 115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426488" h="1155560">
                  <a:moveTo>
                    <a:pt x="3426488" y="396910"/>
                  </a:moveTo>
                  <a:lnTo>
                    <a:pt x="3351125" y="396910"/>
                  </a:lnTo>
                  <a:lnTo>
                    <a:pt x="3285811" y="361741"/>
                  </a:lnTo>
                  <a:lnTo>
                    <a:pt x="3225521" y="341644"/>
                  </a:lnTo>
                  <a:lnTo>
                    <a:pt x="3195376" y="336620"/>
                  </a:lnTo>
                  <a:lnTo>
                    <a:pt x="3150158" y="361741"/>
                  </a:lnTo>
                  <a:lnTo>
                    <a:pt x="3125037" y="411982"/>
                  </a:lnTo>
                  <a:lnTo>
                    <a:pt x="3094892" y="447152"/>
                  </a:lnTo>
                  <a:lnTo>
                    <a:pt x="3044650" y="502417"/>
                  </a:lnTo>
                  <a:lnTo>
                    <a:pt x="2989384" y="562708"/>
                  </a:lnTo>
                  <a:lnTo>
                    <a:pt x="2939143" y="607925"/>
                  </a:lnTo>
                  <a:lnTo>
                    <a:pt x="2878853" y="648119"/>
                  </a:lnTo>
                  <a:lnTo>
                    <a:pt x="2858756" y="663191"/>
                  </a:lnTo>
                  <a:lnTo>
                    <a:pt x="2808514" y="658167"/>
                  </a:lnTo>
                  <a:lnTo>
                    <a:pt x="2783393" y="663191"/>
                  </a:lnTo>
                  <a:lnTo>
                    <a:pt x="2763296" y="612949"/>
                  </a:lnTo>
                  <a:lnTo>
                    <a:pt x="2703006" y="572756"/>
                  </a:lnTo>
                  <a:lnTo>
                    <a:pt x="2662813" y="612949"/>
                  </a:lnTo>
                  <a:lnTo>
                    <a:pt x="2587450" y="648119"/>
                  </a:lnTo>
                  <a:lnTo>
                    <a:pt x="2502039" y="658167"/>
                  </a:lnTo>
                  <a:lnTo>
                    <a:pt x="2476918" y="653143"/>
                  </a:lnTo>
                  <a:cubicBezTo>
                    <a:pt x="2425073" y="637589"/>
                    <a:pt x="2426677" y="655554"/>
                    <a:pt x="2426677" y="633046"/>
                  </a:cubicBezTo>
                  <a:lnTo>
                    <a:pt x="2411604" y="597877"/>
                  </a:lnTo>
                  <a:lnTo>
                    <a:pt x="2376435" y="592853"/>
                  </a:lnTo>
                  <a:lnTo>
                    <a:pt x="2346290" y="597877"/>
                  </a:lnTo>
                  <a:lnTo>
                    <a:pt x="2301072" y="552659"/>
                  </a:lnTo>
                  <a:lnTo>
                    <a:pt x="2240782" y="497393"/>
                  </a:lnTo>
                  <a:lnTo>
                    <a:pt x="2160395" y="507442"/>
                  </a:lnTo>
                  <a:lnTo>
                    <a:pt x="2130250" y="517490"/>
                  </a:lnTo>
                  <a:lnTo>
                    <a:pt x="2085033" y="502417"/>
                  </a:lnTo>
                  <a:lnTo>
                    <a:pt x="2044839" y="512466"/>
                  </a:lnTo>
                  <a:lnTo>
                    <a:pt x="1994598" y="522514"/>
                  </a:lnTo>
                  <a:lnTo>
                    <a:pt x="1959428" y="547635"/>
                  </a:lnTo>
                  <a:lnTo>
                    <a:pt x="1949380" y="582804"/>
                  </a:lnTo>
                  <a:lnTo>
                    <a:pt x="1924259" y="633046"/>
                  </a:lnTo>
                  <a:lnTo>
                    <a:pt x="1863969" y="653143"/>
                  </a:lnTo>
                  <a:lnTo>
                    <a:pt x="1803679" y="678264"/>
                  </a:lnTo>
                  <a:lnTo>
                    <a:pt x="1738365" y="728505"/>
                  </a:lnTo>
                  <a:lnTo>
                    <a:pt x="1703195" y="743578"/>
                  </a:lnTo>
                  <a:lnTo>
                    <a:pt x="1688123" y="783771"/>
                  </a:lnTo>
                  <a:lnTo>
                    <a:pt x="1657978" y="783771"/>
                  </a:lnTo>
                  <a:lnTo>
                    <a:pt x="1617784" y="793820"/>
                  </a:lnTo>
                  <a:lnTo>
                    <a:pt x="1552470" y="798844"/>
                  </a:lnTo>
                  <a:lnTo>
                    <a:pt x="1517301" y="818941"/>
                  </a:lnTo>
                  <a:lnTo>
                    <a:pt x="1492180" y="854110"/>
                  </a:lnTo>
                  <a:lnTo>
                    <a:pt x="1401745" y="879231"/>
                  </a:lnTo>
                  <a:lnTo>
                    <a:pt x="1401745" y="914400"/>
                  </a:lnTo>
                  <a:lnTo>
                    <a:pt x="1376624" y="944545"/>
                  </a:lnTo>
                  <a:lnTo>
                    <a:pt x="1341455" y="984738"/>
                  </a:lnTo>
                  <a:lnTo>
                    <a:pt x="1361551" y="1045028"/>
                  </a:lnTo>
                  <a:lnTo>
                    <a:pt x="1331406" y="1125415"/>
                  </a:lnTo>
                  <a:lnTo>
                    <a:pt x="1306285" y="1120391"/>
                  </a:lnTo>
                  <a:lnTo>
                    <a:pt x="1240971" y="1155560"/>
                  </a:lnTo>
                  <a:lnTo>
                    <a:pt x="1185705" y="1125415"/>
                  </a:lnTo>
                  <a:lnTo>
                    <a:pt x="1185705" y="1090246"/>
                  </a:lnTo>
                  <a:lnTo>
                    <a:pt x="1110343" y="1130439"/>
                  </a:lnTo>
                  <a:lnTo>
                    <a:pt x="1090246" y="1130439"/>
                  </a:lnTo>
                  <a:lnTo>
                    <a:pt x="1065125" y="1120391"/>
                  </a:lnTo>
                  <a:lnTo>
                    <a:pt x="1065125" y="1055077"/>
                  </a:lnTo>
                  <a:lnTo>
                    <a:pt x="1075173" y="1004835"/>
                  </a:lnTo>
                  <a:lnTo>
                    <a:pt x="1075173" y="969666"/>
                  </a:lnTo>
                  <a:lnTo>
                    <a:pt x="1055077" y="939521"/>
                  </a:lnTo>
                  <a:lnTo>
                    <a:pt x="1050053" y="929472"/>
                  </a:lnTo>
                  <a:lnTo>
                    <a:pt x="1034980" y="959617"/>
                  </a:lnTo>
                  <a:lnTo>
                    <a:pt x="1014883" y="1009859"/>
                  </a:lnTo>
                  <a:lnTo>
                    <a:pt x="989762" y="1034980"/>
                  </a:lnTo>
                  <a:lnTo>
                    <a:pt x="944545" y="929472"/>
                  </a:lnTo>
                  <a:lnTo>
                    <a:pt x="934496" y="879231"/>
                  </a:lnTo>
                  <a:lnTo>
                    <a:pt x="919424" y="849086"/>
                  </a:lnTo>
                  <a:lnTo>
                    <a:pt x="904351" y="728505"/>
                  </a:lnTo>
                  <a:lnTo>
                    <a:pt x="889279" y="557683"/>
                  </a:lnTo>
                  <a:lnTo>
                    <a:pt x="839037" y="457200"/>
                  </a:lnTo>
                  <a:lnTo>
                    <a:pt x="839037" y="417006"/>
                  </a:lnTo>
                  <a:lnTo>
                    <a:pt x="793820" y="331595"/>
                  </a:lnTo>
                  <a:lnTo>
                    <a:pt x="763674" y="311499"/>
                  </a:lnTo>
                  <a:lnTo>
                    <a:pt x="718457" y="281354"/>
                  </a:lnTo>
                  <a:lnTo>
                    <a:pt x="673239" y="216039"/>
                  </a:lnTo>
                  <a:lnTo>
                    <a:pt x="638070" y="185894"/>
                  </a:lnTo>
                  <a:lnTo>
                    <a:pt x="577780" y="135653"/>
                  </a:lnTo>
                  <a:lnTo>
                    <a:pt x="517490" y="95459"/>
                  </a:lnTo>
                  <a:lnTo>
                    <a:pt x="482321" y="50242"/>
                  </a:lnTo>
                  <a:lnTo>
                    <a:pt x="442127" y="30145"/>
                  </a:lnTo>
                  <a:lnTo>
                    <a:pt x="396910" y="0"/>
                  </a:lnTo>
                  <a:lnTo>
                    <a:pt x="376813" y="0"/>
                  </a:lnTo>
                  <a:lnTo>
                    <a:pt x="351692" y="5024"/>
                  </a:lnTo>
                  <a:lnTo>
                    <a:pt x="306474" y="35169"/>
                  </a:lnTo>
                  <a:lnTo>
                    <a:pt x="281354" y="65314"/>
                  </a:lnTo>
                  <a:lnTo>
                    <a:pt x="226088" y="70338"/>
                  </a:lnTo>
                  <a:lnTo>
                    <a:pt x="165798" y="95459"/>
                  </a:lnTo>
                  <a:lnTo>
                    <a:pt x="135653" y="65314"/>
                  </a:lnTo>
                  <a:lnTo>
                    <a:pt x="80387" y="70338"/>
                  </a:lnTo>
                  <a:lnTo>
                    <a:pt x="50242" y="60290"/>
                  </a:lnTo>
                  <a:lnTo>
                    <a:pt x="5024" y="40193"/>
                  </a:lnTo>
                  <a:lnTo>
                    <a:pt x="0" y="35169"/>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19" name="Forme libre 118"/>
            <p:cNvSpPr/>
            <p:nvPr/>
          </p:nvSpPr>
          <p:spPr>
            <a:xfrm>
              <a:off x="6477290" y="5316037"/>
              <a:ext cx="212085" cy="417216"/>
            </a:xfrm>
            <a:custGeom>
              <a:avLst/>
              <a:gdLst>
                <a:gd name="connsiteX0" fmla="*/ 83443 w 212085"/>
                <a:gd name="connsiteY0" fmla="*/ 417216 h 417216"/>
                <a:gd name="connsiteX1" fmla="*/ 86920 w 212085"/>
                <a:gd name="connsiteY1" fmla="*/ 354634 h 417216"/>
                <a:gd name="connsiteX2" fmla="*/ 146026 w 212085"/>
                <a:gd name="connsiteY2" fmla="*/ 239899 h 417216"/>
                <a:gd name="connsiteX3" fmla="*/ 173840 w 212085"/>
                <a:gd name="connsiteY3" fmla="*/ 166886 h 417216"/>
                <a:gd name="connsiteX4" fmla="*/ 198178 w 212085"/>
                <a:gd name="connsiteY4" fmla="*/ 132118 h 417216"/>
                <a:gd name="connsiteX5" fmla="*/ 201654 w 212085"/>
                <a:gd name="connsiteY5" fmla="*/ 79966 h 417216"/>
                <a:gd name="connsiteX6" fmla="*/ 191224 w 212085"/>
                <a:gd name="connsiteY6" fmla="*/ 59105 h 417216"/>
                <a:gd name="connsiteX7" fmla="*/ 212085 w 212085"/>
                <a:gd name="connsiteY7" fmla="*/ 34768 h 417216"/>
                <a:gd name="connsiteX8" fmla="*/ 166886 w 212085"/>
                <a:gd name="connsiteY8" fmla="*/ 0 h 417216"/>
                <a:gd name="connsiteX9" fmla="*/ 139072 w 212085"/>
                <a:gd name="connsiteY9" fmla="*/ 20860 h 417216"/>
                <a:gd name="connsiteX10" fmla="*/ 111258 w 212085"/>
                <a:gd name="connsiteY10" fmla="*/ 31291 h 417216"/>
                <a:gd name="connsiteX11" fmla="*/ 90397 w 212085"/>
                <a:gd name="connsiteY11" fmla="*/ 59105 h 417216"/>
                <a:gd name="connsiteX12" fmla="*/ 69536 w 212085"/>
                <a:gd name="connsiteY12" fmla="*/ 107780 h 417216"/>
                <a:gd name="connsiteX13" fmla="*/ 13907 w 212085"/>
                <a:gd name="connsiteY13" fmla="*/ 152979 h 417216"/>
                <a:gd name="connsiteX14" fmla="*/ 13907 w 212085"/>
                <a:gd name="connsiteY14" fmla="*/ 201654 h 417216"/>
                <a:gd name="connsiteX15" fmla="*/ 0 w 212085"/>
                <a:gd name="connsiteY15" fmla="*/ 250330 h 417216"/>
                <a:gd name="connsiteX16" fmla="*/ 27814 w 212085"/>
                <a:gd name="connsiteY16" fmla="*/ 295528 h 417216"/>
                <a:gd name="connsiteX17" fmla="*/ 34768 w 212085"/>
                <a:gd name="connsiteY17" fmla="*/ 330296 h 417216"/>
                <a:gd name="connsiteX18" fmla="*/ 69536 w 212085"/>
                <a:gd name="connsiteY18" fmla="*/ 361587 h 417216"/>
                <a:gd name="connsiteX19" fmla="*/ 83443 w 212085"/>
                <a:gd name="connsiteY19" fmla="*/ 417216 h 41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85" h="417216">
                  <a:moveTo>
                    <a:pt x="83443" y="417216"/>
                  </a:moveTo>
                  <a:lnTo>
                    <a:pt x="86920" y="354634"/>
                  </a:lnTo>
                  <a:lnTo>
                    <a:pt x="146026" y="239899"/>
                  </a:lnTo>
                  <a:lnTo>
                    <a:pt x="173840" y="166886"/>
                  </a:lnTo>
                  <a:lnTo>
                    <a:pt x="198178" y="132118"/>
                  </a:lnTo>
                  <a:lnTo>
                    <a:pt x="201654" y="79966"/>
                  </a:lnTo>
                  <a:lnTo>
                    <a:pt x="191224" y="59105"/>
                  </a:lnTo>
                  <a:lnTo>
                    <a:pt x="212085" y="34768"/>
                  </a:lnTo>
                  <a:lnTo>
                    <a:pt x="166886" y="0"/>
                  </a:lnTo>
                  <a:lnTo>
                    <a:pt x="139072" y="20860"/>
                  </a:lnTo>
                  <a:lnTo>
                    <a:pt x="111258" y="31291"/>
                  </a:lnTo>
                  <a:lnTo>
                    <a:pt x="90397" y="59105"/>
                  </a:lnTo>
                  <a:lnTo>
                    <a:pt x="69536" y="107780"/>
                  </a:lnTo>
                  <a:lnTo>
                    <a:pt x="13907" y="152979"/>
                  </a:lnTo>
                  <a:lnTo>
                    <a:pt x="13907" y="201654"/>
                  </a:lnTo>
                  <a:lnTo>
                    <a:pt x="0" y="250330"/>
                  </a:lnTo>
                  <a:lnTo>
                    <a:pt x="27814" y="295528"/>
                  </a:lnTo>
                  <a:lnTo>
                    <a:pt x="34768" y="330296"/>
                  </a:lnTo>
                  <a:lnTo>
                    <a:pt x="69536" y="361587"/>
                  </a:lnTo>
                  <a:lnTo>
                    <a:pt x="83443" y="417216"/>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ZoneTexte 119"/>
            <p:cNvSpPr txBox="1"/>
            <p:nvPr/>
          </p:nvSpPr>
          <p:spPr>
            <a:xfrm>
              <a:off x="4000496" y="2214554"/>
              <a:ext cx="904415" cy="307777"/>
            </a:xfrm>
            <a:prstGeom prst="rect">
              <a:avLst/>
            </a:prstGeom>
            <a:noFill/>
          </p:spPr>
          <p:txBody>
            <a:bodyPr wrap="none" rtlCol="0">
              <a:spAutoFit/>
            </a:bodyPr>
            <a:lstStyle/>
            <a:p>
              <a:pPr algn="ctr"/>
              <a:r>
                <a:rPr lang="fr-FR" sz="1400" b="1" cap="small" dirty="0" smtClean="0">
                  <a:latin typeface="Tw Cen MT" pitchFamily="34" charset="0"/>
                </a:rPr>
                <a:t>Mongolie</a:t>
              </a:r>
              <a:endParaRPr lang="fr-FR" sz="1400" b="1" cap="small" dirty="0">
                <a:latin typeface="Tw Cen MT" pitchFamily="34" charset="0"/>
              </a:endParaRPr>
            </a:p>
          </p:txBody>
        </p:sp>
        <p:sp>
          <p:nvSpPr>
            <p:cNvPr id="121" name="ZoneTexte 120"/>
            <p:cNvSpPr txBox="1"/>
            <p:nvPr/>
          </p:nvSpPr>
          <p:spPr>
            <a:xfrm>
              <a:off x="7527193" y="1214422"/>
              <a:ext cx="616707" cy="307777"/>
            </a:xfrm>
            <a:prstGeom prst="rect">
              <a:avLst/>
            </a:prstGeom>
            <a:noFill/>
          </p:spPr>
          <p:txBody>
            <a:bodyPr wrap="none" rtlCol="0">
              <a:spAutoFit/>
            </a:bodyPr>
            <a:lstStyle/>
            <a:p>
              <a:pPr algn="ctr"/>
              <a:r>
                <a:rPr lang="fr-FR" sz="1400" b="1" cap="small" dirty="0" smtClean="0">
                  <a:latin typeface="Tw Cen MT" pitchFamily="34" charset="0"/>
                </a:rPr>
                <a:t>Russie</a:t>
              </a:r>
              <a:endParaRPr lang="fr-FR" sz="1400" b="1" cap="small" dirty="0">
                <a:latin typeface="Tw Cen MT" pitchFamily="34" charset="0"/>
              </a:endParaRPr>
            </a:p>
          </p:txBody>
        </p:sp>
        <p:sp>
          <p:nvSpPr>
            <p:cNvPr id="122" name="ZoneTexte 121"/>
            <p:cNvSpPr txBox="1"/>
            <p:nvPr/>
          </p:nvSpPr>
          <p:spPr>
            <a:xfrm>
              <a:off x="7072330" y="3214686"/>
              <a:ext cx="1274708" cy="307777"/>
            </a:xfrm>
            <a:prstGeom prst="rect">
              <a:avLst/>
            </a:prstGeom>
            <a:noFill/>
          </p:spPr>
          <p:txBody>
            <a:bodyPr wrap="none" rtlCol="0">
              <a:spAutoFit/>
            </a:bodyPr>
            <a:lstStyle/>
            <a:p>
              <a:r>
                <a:rPr lang="fr-FR" sz="1400" b="1" cap="small" dirty="0" smtClean="0">
                  <a:latin typeface="Tw Cen MT" pitchFamily="34" charset="0"/>
                </a:rPr>
                <a:t>Corée du nord</a:t>
              </a:r>
              <a:endParaRPr lang="fr-FR" sz="1400" b="1" cap="small" dirty="0">
                <a:latin typeface="Tw Cen MT" pitchFamily="34" charset="0"/>
              </a:endParaRPr>
            </a:p>
          </p:txBody>
        </p:sp>
        <p:sp>
          <p:nvSpPr>
            <p:cNvPr id="123" name="ZoneTexte 122"/>
            <p:cNvSpPr txBox="1"/>
            <p:nvPr/>
          </p:nvSpPr>
          <p:spPr>
            <a:xfrm>
              <a:off x="1000100" y="1643050"/>
              <a:ext cx="1089978" cy="307777"/>
            </a:xfrm>
            <a:prstGeom prst="rect">
              <a:avLst/>
            </a:prstGeom>
            <a:noFill/>
          </p:spPr>
          <p:txBody>
            <a:bodyPr wrap="none" rtlCol="0">
              <a:spAutoFit/>
            </a:bodyPr>
            <a:lstStyle/>
            <a:p>
              <a:r>
                <a:rPr lang="fr-FR" sz="1400" b="1" cap="small" dirty="0" smtClean="0">
                  <a:latin typeface="Tw Cen MT" pitchFamily="34" charset="0"/>
                </a:rPr>
                <a:t>Kazakhstan</a:t>
              </a:r>
              <a:endParaRPr lang="fr-FR" sz="1400" b="1" cap="small" dirty="0">
                <a:latin typeface="Tw Cen MT" pitchFamily="34" charset="0"/>
              </a:endParaRPr>
            </a:p>
          </p:txBody>
        </p:sp>
        <p:sp>
          <p:nvSpPr>
            <p:cNvPr id="124" name="ZoneTexte 123"/>
            <p:cNvSpPr txBox="1"/>
            <p:nvPr/>
          </p:nvSpPr>
          <p:spPr>
            <a:xfrm>
              <a:off x="1643042" y="5214950"/>
              <a:ext cx="490840" cy="307777"/>
            </a:xfrm>
            <a:prstGeom prst="rect">
              <a:avLst/>
            </a:prstGeom>
            <a:noFill/>
          </p:spPr>
          <p:txBody>
            <a:bodyPr wrap="none" rtlCol="0">
              <a:spAutoFit/>
            </a:bodyPr>
            <a:lstStyle/>
            <a:p>
              <a:r>
                <a:rPr lang="fr-FR" sz="1400" b="1" cap="small" dirty="0" smtClean="0">
                  <a:latin typeface="Tw Cen MT" pitchFamily="34" charset="0"/>
                </a:rPr>
                <a:t>Inde</a:t>
              </a:r>
              <a:endParaRPr lang="fr-FR" sz="1400" b="1" cap="small" dirty="0">
                <a:latin typeface="Tw Cen MT" pitchFamily="34" charset="0"/>
              </a:endParaRPr>
            </a:p>
          </p:txBody>
        </p:sp>
        <p:sp>
          <p:nvSpPr>
            <p:cNvPr id="125" name="ZoneTexte 124"/>
            <p:cNvSpPr txBox="1"/>
            <p:nvPr/>
          </p:nvSpPr>
          <p:spPr>
            <a:xfrm>
              <a:off x="1857356" y="4692859"/>
              <a:ext cx="604268" cy="307777"/>
            </a:xfrm>
            <a:prstGeom prst="rect">
              <a:avLst/>
            </a:prstGeom>
            <a:noFill/>
          </p:spPr>
          <p:txBody>
            <a:bodyPr wrap="none" rtlCol="0">
              <a:spAutoFit/>
            </a:bodyPr>
            <a:lstStyle/>
            <a:p>
              <a:r>
                <a:rPr lang="fr-FR" sz="1400" b="1" cap="small" dirty="0" smtClean="0">
                  <a:latin typeface="Tw Cen MT" pitchFamily="34" charset="0"/>
                </a:rPr>
                <a:t>Népal</a:t>
              </a:r>
              <a:endParaRPr lang="fr-FR" sz="1400" b="1" cap="small" dirty="0">
                <a:latin typeface="Tw Cen MT" pitchFamily="34" charset="0"/>
              </a:endParaRPr>
            </a:p>
          </p:txBody>
        </p:sp>
        <p:sp>
          <p:nvSpPr>
            <p:cNvPr id="126" name="ZoneTexte 125"/>
            <p:cNvSpPr txBox="1"/>
            <p:nvPr/>
          </p:nvSpPr>
          <p:spPr>
            <a:xfrm>
              <a:off x="3286116" y="5643578"/>
              <a:ext cx="894540" cy="307777"/>
            </a:xfrm>
            <a:prstGeom prst="rect">
              <a:avLst/>
            </a:prstGeom>
            <a:noFill/>
          </p:spPr>
          <p:txBody>
            <a:bodyPr wrap="none" rtlCol="0">
              <a:spAutoFit/>
            </a:bodyPr>
            <a:lstStyle/>
            <a:p>
              <a:r>
                <a:rPr lang="fr-FR" sz="1400" b="1" cap="small" dirty="0" smtClean="0">
                  <a:latin typeface="Tw Cen MT" pitchFamily="34" charset="0"/>
                </a:rPr>
                <a:t>Myanmar</a:t>
              </a:r>
              <a:endParaRPr lang="fr-FR" sz="1400" b="1" cap="small" dirty="0">
                <a:latin typeface="Tw Cen MT" pitchFamily="34" charset="0"/>
              </a:endParaRPr>
            </a:p>
          </p:txBody>
        </p:sp>
        <p:sp>
          <p:nvSpPr>
            <p:cNvPr id="127" name="ZoneTexte 126"/>
            <p:cNvSpPr txBox="1"/>
            <p:nvPr/>
          </p:nvSpPr>
          <p:spPr>
            <a:xfrm>
              <a:off x="4184923" y="5835867"/>
              <a:ext cx="529953" cy="307777"/>
            </a:xfrm>
            <a:prstGeom prst="rect">
              <a:avLst/>
            </a:prstGeom>
            <a:noFill/>
          </p:spPr>
          <p:txBody>
            <a:bodyPr wrap="none" rtlCol="0">
              <a:spAutoFit/>
            </a:bodyPr>
            <a:lstStyle/>
            <a:p>
              <a:r>
                <a:rPr lang="fr-FR" sz="1400" b="1" cap="small" dirty="0" smtClean="0">
                  <a:latin typeface="Tw Cen MT" pitchFamily="34" charset="0"/>
                </a:rPr>
                <a:t>Laos</a:t>
              </a:r>
              <a:endParaRPr lang="fr-FR" sz="1400" b="1" cap="small" dirty="0">
                <a:latin typeface="Tw Cen MT" pitchFamily="34" charset="0"/>
              </a:endParaRPr>
            </a:p>
          </p:txBody>
        </p:sp>
        <p:sp>
          <p:nvSpPr>
            <p:cNvPr id="128" name="ZoneTexte 127"/>
            <p:cNvSpPr txBox="1"/>
            <p:nvPr/>
          </p:nvSpPr>
          <p:spPr>
            <a:xfrm>
              <a:off x="4429124" y="5692991"/>
              <a:ext cx="785793" cy="307777"/>
            </a:xfrm>
            <a:prstGeom prst="rect">
              <a:avLst/>
            </a:prstGeom>
            <a:noFill/>
          </p:spPr>
          <p:txBody>
            <a:bodyPr wrap="none" rtlCol="0">
              <a:spAutoFit/>
            </a:bodyPr>
            <a:lstStyle/>
            <a:p>
              <a:r>
                <a:rPr lang="fr-FR" sz="1400" b="1" cap="small" dirty="0" smtClean="0">
                  <a:latin typeface="Tw Cen MT" pitchFamily="34" charset="0"/>
                </a:rPr>
                <a:t>Vietnam</a:t>
              </a:r>
              <a:endParaRPr lang="fr-FR" sz="1400" b="1" cap="small" dirty="0">
                <a:latin typeface="Tw Cen MT" pitchFamily="34" charset="0"/>
              </a:endParaRPr>
            </a:p>
          </p:txBody>
        </p:sp>
        <p:sp>
          <p:nvSpPr>
            <p:cNvPr id="129" name="ZoneTexte 128"/>
            <p:cNvSpPr txBox="1"/>
            <p:nvPr/>
          </p:nvSpPr>
          <p:spPr>
            <a:xfrm>
              <a:off x="2593234" y="3907041"/>
              <a:ext cx="642227" cy="307777"/>
            </a:xfrm>
            <a:prstGeom prst="rect">
              <a:avLst/>
            </a:prstGeom>
            <a:noFill/>
          </p:spPr>
          <p:txBody>
            <a:bodyPr wrap="none" rtlCol="0">
              <a:spAutoFit/>
            </a:bodyPr>
            <a:lstStyle/>
            <a:p>
              <a:r>
                <a:rPr lang="fr-FR" sz="1400" b="1" i="1" dirty="0" smtClean="0">
                  <a:solidFill>
                    <a:srgbClr val="002060"/>
                  </a:solidFill>
                  <a:latin typeface="Tw Cen MT" pitchFamily="34" charset="0"/>
                </a:rPr>
                <a:t>Yangzi</a:t>
              </a:r>
              <a:endParaRPr lang="fr-FR" sz="1400" b="1" i="1" dirty="0">
                <a:solidFill>
                  <a:srgbClr val="002060"/>
                </a:solidFill>
                <a:latin typeface="Tw Cen MT" pitchFamily="34" charset="0"/>
              </a:endParaRPr>
            </a:p>
          </p:txBody>
        </p:sp>
        <p:sp>
          <p:nvSpPr>
            <p:cNvPr id="130" name="Ellipse 129"/>
            <p:cNvSpPr/>
            <p:nvPr/>
          </p:nvSpPr>
          <p:spPr>
            <a:xfrm>
              <a:off x="6572264" y="4357694"/>
              <a:ext cx="252000" cy="25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1" name="Ellipse 130"/>
            <p:cNvSpPr/>
            <p:nvPr/>
          </p:nvSpPr>
          <p:spPr>
            <a:xfrm>
              <a:off x="4857752" y="4714884"/>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2" name="Ellipse 131"/>
            <p:cNvSpPr/>
            <p:nvPr/>
          </p:nvSpPr>
          <p:spPr>
            <a:xfrm>
              <a:off x="5429256" y="4572008"/>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3" name="ZoneTexte 132"/>
            <p:cNvSpPr txBox="1"/>
            <p:nvPr/>
          </p:nvSpPr>
          <p:spPr>
            <a:xfrm>
              <a:off x="6760259" y="4335669"/>
              <a:ext cx="883575" cy="307777"/>
            </a:xfrm>
            <a:prstGeom prst="rect">
              <a:avLst/>
            </a:prstGeom>
            <a:noFill/>
          </p:spPr>
          <p:txBody>
            <a:bodyPr wrap="none" rtlCol="0">
              <a:spAutoFit/>
            </a:bodyPr>
            <a:lstStyle/>
            <a:p>
              <a:r>
                <a:rPr lang="fr-FR" sz="1400" b="1" dirty="0" smtClean="0">
                  <a:latin typeface="Tw Cen MT" pitchFamily="34" charset="0"/>
                </a:rPr>
                <a:t>Shanghai</a:t>
              </a:r>
              <a:endParaRPr lang="fr-FR" sz="1400" b="1" dirty="0">
                <a:latin typeface="Tw Cen MT" pitchFamily="34" charset="0"/>
              </a:endParaRPr>
            </a:p>
          </p:txBody>
        </p:sp>
        <p:sp>
          <p:nvSpPr>
            <p:cNvPr id="134" name="Lune 133"/>
            <p:cNvSpPr/>
            <p:nvPr/>
          </p:nvSpPr>
          <p:spPr>
            <a:xfrm flipH="1">
              <a:off x="5177818" y="4392000"/>
              <a:ext cx="180000" cy="360000"/>
            </a:xfrm>
            <a:prstGeom prst="moon">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ZoneTexte 134"/>
            <p:cNvSpPr txBox="1"/>
            <p:nvPr/>
          </p:nvSpPr>
          <p:spPr>
            <a:xfrm>
              <a:off x="4357686" y="3907041"/>
              <a:ext cx="1832553" cy="307777"/>
            </a:xfrm>
            <a:prstGeom prst="rect">
              <a:avLst/>
            </a:prstGeom>
            <a:noFill/>
          </p:spPr>
          <p:txBody>
            <a:bodyPr wrap="none" rtlCol="0">
              <a:spAutoFit/>
            </a:bodyPr>
            <a:lstStyle/>
            <a:p>
              <a:r>
                <a:rPr lang="fr-FR" sz="1400" b="1" i="1" dirty="0" smtClean="0">
                  <a:solidFill>
                    <a:srgbClr val="7030A0"/>
                  </a:solidFill>
                  <a:latin typeface="Tw Cen MT" pitchFamily="34" charset="0"/>
                </a:rPr>
                <a:t>Région des Trois Gorges</a:t>
              </a:r>
              <a:endParaRPr lang="fr-FR" sz="1400" b="1" i="1" dirty="0">
                <a:solidFill>
                  <a:srgbClr val="7030A0"/>
                </a:solidFill>
                <a:latin typeface="Tw Cen MT" pitchFamily="34" charset="0"/>
              </a:endParaRPr>
            </a:p>
          </p:txBody>
        </p:sp>
        <p:sp>
          <p:nvSpPr>
            <p:cNvPr id="136" name="ZoneTexte 135"/>
            <p:cNvSpPr txBox="1"/>
            <p:nvPr/>
          </p:nvSpPr>
          <p:spPr>
            <a:xfrm>
              <a:off x="5357818" y="4286256"/>
              <a:ext cx="785793" cy="307777"/>
            </a:xfrm>
            <a:prstGeom prst="rect">
              <a:avLst/>
            </a:prstGeom>
            <a:noFill/>
          </p:spPr>
          <p:txBody>
            <a:bodyPr wrap="none" rtlCol="0">
              <a:spAutoFit/>
            </a:bodyPr>
            <a:lstStyle/>
            <a:p>
              <a:r>
                <a:rPr lang="fr-FR" sz="1400" b="1" dirty="0" smtClean="0">
                  <a:latin typeface="Tw Cen MT" pitchFamily="34" charset="0"/>
                </a:rPr>
                <a:t>Yichang</a:t>
              </a:r>
              <a:endParaRPr lang="fr-FR" sz="1400" b="1" dirty="0">
                <a:latin typeface="Tw Cen MT" pitchFamily="34" charset="0"/>
              </a:endParaRPr>
            </a:p>
          </p:txBody>
        </p:sp>
        <p:sp>
          <p:nvSpPr>
            <p:cNvPr id="137" name="ZoneTexte 136"/>
            <p:cNvSpPr txBox="1"/>
            <p:nvPr/>
          </p:nvSpPr>
          <p:spPr>
            <a:xfrm>
              <a:off x="4000496" y="4429132"/>
              <a:ext cx="997389" cy="307777"/>
            </a:xfrm>
            <a:prstGeom prst="rect">
              <a:avLst/>
            </a:prstGeom>
            <a:noFill/>
          </p:spPr>
          <p:txBody>
            <a:bodyPr wrap="none" rtlCol="0">
              <a:spAutoFit/>
            </a:bodyPr>
            <a:lstStyle/>
            <a:p>
              <a:r>
                <a:rPr lang="fr-FR" sz="1400" b="1" dirty="0" smtClean="0">
                  <a:latin typeface="Tw Cen MT" pitchFamily="34" charset="0"/>
                </a:rPr>
                <a:t>Chongqing</a:t>
              </a:r>
              <a:endParaRPr lang="fr-FR" sz="1400" b="1" dirty="0">
                <a:latin typeface="Tw Cen MT" pitchFamily="34" charset="0"/>
              </a:endParaRPr>
            </a:p>
          </p:txBody>
        </p:sp>
        <p:sp>
          <p:nvSpPr>
            <p:cNvPr id="138" name="ZoneTexte 137"/>
            <p:cNvSpPr txBox="1"/>
            <p:nvPr/>
          </p:nvSpPr>
          <p:spPr>
            <a:xfrm>
              <a:off x="7367607" y="5214950"/>
              <a:ext cx="1276359" cy="523220"/>
            </a:xfrm>
            <a:prstGeom prst="rect">
              <a:avLst/>
            </a:prstGeom>
            <a:noFill/>
          </p:spPr>
          <p:txBody>
            <a:bodyPr wrap="square" rtlCol="0">
              <a:spAutoFit/>
            </a:bodyPr>
            <a:lstStyle/>
            <a:p>
              <a:pPr algn="ctr"/>
              <a:r>
                <a:rPr lang="fr-FR" sz="1400" b="1" cap="small" dirty="0" smtClean="0">
                  <a:solidFill>
                    <a:srgbClr val="002060"/>
                  </a:solidFill>
                  <a:latin typeface="Tw Cen MT" pitchFamily="34" charset="0"/>
                </a:rPr>
                <a:t>Océan Pacifique</a:t>
              </a:r>
              <a:endParaRPr lang="fr-FR" sz="1400" b="1" cap="small" dirty="0">
                <a:solidFill>
                  <a:srgbClr val="002060"/>
                </a:solidFill>
                <a:latin typeface="Tw Cen MT" pitchFamily="34" charset="0"/>
              </a:endParaRPr>
            </a:p>
          </p:txBody>
        </p:sp>
        <p:sp>
          <p:nvSpPr>
            <p:cNvPr id="139" name="ZoneTexte 138"/>
            <p:cNvSpPr txBox="1"/>
            <p:nvPr/>
          </p:nvSpPr>
          <p:spPr>
            <a:xfrm>
              <a:off x="6286512" y="3334408"/>
              <a:ext cx="1000131" cy="307777"/>
            </a:xfrm>
            <a:prstGeom prst="rect">
              <a:avLst/>
            </a:prstGeom>
            <a:noFill/>
          </p:spPr>
          <p:txBody>
            <a:bodyPr wrap="square" rtlCol="0">
              <a:spAutoFit/>
            </a:bodyPr>
            <a:lstStyle/>
            <a:p>
              <a:r>
                <a:rPr lang="fr-FR" sz="1400" b="1" i="1" dirty="0" smtClean="0">
                  <a:solidFill>
                    <a:srgbClr val="002060"/>
                  </a:solidFill>
                  <a:latin typeface="Tw Cen MT" pitchFamily="34" charset="0"/>
                </a:rPr>
                <a:t>Mer Jaune</a:t>
              </a:r>
              <a:endParaRPr lang="fr-FR" sz="1400" b="1" i="1" dirty="0">
                <a:solidFill>
                  <a:srgbClr val="002060"/>
                </a:solidFill>
                <a:latin typeface="Tw Cen MT" pitchFamily="34" charset="0"/>
              </a:endParaRPr>
            </a:p>
          </p:txBody>
        </p:sp>
        <p:sp>
          <p:nvSpPr>
            <p:cNvPr id="140" name="ZoneTexte 139"/>
            <p:cNvSpPr txBox="1"/>
            <p:nvPr/>
          </p:nvSpPr>
          <p:spPr>
            <a:xfrm>
              <a:off x="6948502" y="4652970"/>
              <a:ext cx="1276359" cy="523220"/>
            </a:xfrm>
            <a:prstGeom prst="rect">
              <a:avLst/>
            </a:prstGeom>
            <a:noFill/>
          </p:spPr>
          <p:txBody>
            <a:bodyPr wrap="square" rtlCol="0">
              <a:spAutoFit/>
            </a:bodyPr>
            <a:lstStyle/>
            <a:p>
              <a:pPr algn="ctr"/>
              <a:r>
                <a:rPr lang="fr-FR" sz="1400" b="1" i="1" dirty="0" smtClean="0">
                  <a:solidFill>
                    <a:srgbClr val="002060"/>
                  </a:solidFill>
                  <a:latin typeface="Tw Cen MT" pitchFamily="34" charset="0"/>
                </a:rPr>
                <a:t>Mer de Chine Orientale</a:t>
              </a:r>
              <a:endParaRPr lang="fr-FR" sz="1400" b="1" i="1" dirty="0">
                <a:solidFill>
                  <a:srgbClr val="002060"/>
                </a:solidFill>
                <a:latin typeface="Tw Cen MT" pitchFamily="34" charset="0"/>
              </a:endParaRPr>
            </a:p>
          </p:txBody>
        </p:sp>
        <p:sp>
          <p:nvSpPr>
            <p:cNvPr id="141" name="ZoneTexte 140"/>
            <p:cNvSpPr txBox="1"/>
            <p:nvPr/>
          </p:nvSpPr>
          <p:spPr>
            <a:xfrm>
              <a:off x="5234901" y="3071810"/>
              <a:ext cx="694421" cy="307777"/>
            </a:xfrm>
            <a:prstGeom prst="rect">
              <a:avLst/>
            </a:prstGeom>
            <a:noFill/>
          </p:spPr>
          <p:txBody>
            <a:bodyPr wrap="none" rtlCol="0">
              <a:spAutoFit/>
            </a:bodyPr>
            <a:lstStyle/>
            <a:p>
              <a:r>
                <a:rPr lang="fr-FR" sz="1400" b="1" dirty="0" smtClean="0">
                  <a:latin typeface="Tw Cen MT" pitchFamily="34" charset="0"/>
                </a:rPr>
                <a:t>Beijing</a:t>
              </a:r>
              <a:endParaRPr lang="fr-FR" sz="1400" b="1" dirty="0">
                <a:latin typeface="Tw Cen MT" pitchFamily="34" charset="0"/>
              </a:endParaRPr>
            </a:p>
          </p:txBody>
        </p:sp>
        <p:sp>
          <p:nvSpPr>
            <p:cNvPr id="142" name="Rectangle 141"/>
            <p:cNvSpPr/>
            <p:nvPr/>
          </p:nvSpPr>
          <p:spPr>
            <a:xfrm>
              <a:off x="2593234" y="2522331"/>
              <a:ext cx="321113" cy="37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Rectangle 142"/>
            <p:cNvSpPr/>
            <p:nvPr/>
          </p:nvSpPr>
          <p:spPr>
            <a:xfrm>
              <a:off x="5869126" y="3082541"/>
              <a:ext cx="321113" cy="37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p:cNvSpPr/>
            <p:nvPr/>
          </p:nvSpPr>
          <p:spPr>
            <a:xfrm>
              <a:off x="5929322" y="3143248"/>
              <a:ext cx="252000" cy="25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45" name="Rectangle 144"/>
            <p:cNvSpPr/>
            <p:nvPr/>
          </p:nvSpPr>
          <p:spPr>
            <a:xfrm>
              <a:off x="2357422" y="2571744"/>
              <a:ext cx="684000" cy="324000"/>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cap="small" dirty="0" smtClean="0">
                  <a:solidFill>
                    <a:schemeClr val="tx1"/>
                  </a:solidFill>
                  <a:effectLst>
                    <a:outerShdw blurRad="38100" dist="38100" dir="2700000" algn="tl">
                      <a:srgbClr val="000000">
                        <a:alpha val="43137"/>
                      </a:srgbClr>
                    </a:outerShdw>
                  </a:effectLst>
                  <a:latin typeface="Tw Cen MT" pitchFamily="34" charset="0"/>
                </a:rPr>
                <a:t>Chine</a:t>
              </a:r>
              <a:endParaRPr lang="fr-FR" sz="1600" b="1" cap="small" dirty="0">
                <a:solidFill>
                  <a:schemeClr val="tx1"/>
                </a:solidFill>
                <a:effectLst>
                  <a:outerShdw blurRad="38100" dist="38100" dir="2700000" algn="tl">
                    <a:srgbClr val="000000">
                      <a:alpha val="43137"/>
                    </a:srgbClr>
                  </a:outerShdw>
                </a:effectLst>
                <a:latin typeface="Tw Cen MT" pitchFamily="34" charset="0"/>
              </a:endParaRPr>
            </a:p>
          </p:txBody>
        </p:sp>
        <p:sp>
          <p:nvSpPr>
            <p:cNvPr id="146" name="Rectangle 145"/>
            <p:cNvSpPr/>
            <p:nvPr/>
          </p:nvSpPr>
          <p:spPr>
            <a:xfrm>
              <a:off x="735996" y="928670"/>
              <a:ext cx="7672008" cy="53487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Rectangle 146"/>
            <p:cNvSpPr/>
            <p:nvPr/>
          </p:nvSpPr>
          <p:spPr>
            <a:xfrm>
              <a:off x="7113716" y="5684400"/>
              <a:ext cx="1274708"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Rectangle 147"/>
            <p:cNvSpPr/>
            <p:nvPr/>
          </p:nvSpPr>
          <p:spPr>
            <a:xfrm>
              <a:off x="735996" y="5490000"/>
              <a:ext cx="2428892" cy="129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180975" algn="ctr"/>
              <a:r>
                <a:rPr lang="fr-FR" sz="1400" b="1" dirty="0" smtClean="0">
                  <a:solidFill>
                    <a:srgbClr val="002060"/>
                  </a:solidFill>
                  <a:latin typeface="Tw Cen MT" pitchFamily="34" charset="0"/>
                </a:rPr>
                <a:t>Barrage des Trois Gorges</a:t>
              </a:r>
            </a:p>
            <a:p>
              <a:pPr marL="180975" algn="ctr"/>
              <a:endParaRPr lang="fr-FR" sz="1400" b="1" dirty="0" smtClean="0">
                <a:solidFill>
                  <a:srgbClr val="002060"/>
                </a:solidFill>
                <a:latin typeface="Tw Cen MT" pitchFamily="34" charset="0"/>
              </a:endParaRPr>
            </a:p>
            <a:p>
              <a:pPr marL="180975" algn="ctr"/>
              <a:endParaRPr lang="fr-FR" sz="1400" b="1" dirty="0" smtClean="0">
                <a:solidFill>
                  <a:srgbClr val="002060"/>
                </a:solidFill>
                <a:latin typeface="Tw Cen MT" pitchFamily="34" charset="0"/>
              </a:endParaRPr>
            </a:p>
            <a:p>
              <a:pPr marL="180975" algn="ctr"/>
              <a:endParaRPr lang="fr-FR" sz="1400" b="1" dirty="0">
                <a:solidFill>
                  <a:srgbClr val="002060"/>
                </a:solidFill>
                <a:latin typeface="Tw Cen MT" pitchFamily="34" charset="0"/>
              </a:endParaRPr>
            </a:p>
          </p:txBody>
        </p:sp>
        <p:sp>
          <p:nvSpPr>
            <p:cNvPr id="149" name="Lune 148"/>
            <p:cNvSpPr/>
            <p:nvPr/>
          </p:nvSpPr>
          <p:spPr>
            <a:xfrm flipH="1">
              <a:off x="820100" y="5565312"/>
              <a:ext cx="180000" cy="360000"/>
            </a:xfrm>
            <a:prstGeom prst="moon">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 name="Picture 4" descr="http://www.chine-informations.com/images/upload/barrage-trois-gorges.jpg"/>
          <p:cNvPicPr>
            <a:picLocks noChangeAspect="1" noChangeArrowheads="1"/>
          </p:cNvPicPr>
          <p:nvPr/>
        </p:nvPicPr>
        <p:blipFill>
          <a:blip r:embed="rId5"/>
          <a:srcRect/>
          <a:stretch>
            <a:fillRect/>
          </a:stretch>
        </p:blipFill>
        <p:spPr bwMode="auto">
          <a:xfrm>
            <a:off x="2003726" y="1678769"/>
            <a:ext cx="5136549" cy="3500462"/>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p:spPr>
      </p:pic>
      <p:sp>
        <p:nvSpPr>
          <p:cNvPr id="4" name="ZoneTexte 3"/>
          <p:cNvSpPr txBox="1"/>
          <p:nvPr/>
        </p:nvSpPr>
        <p:spPr>
          <a:xfrm>
            <a:off x="1995768" y="1675520"/>
            <a:ext cx="5148000" cy="3492000"/>
          </a:xfrm>
          <a:prstGeom prst="rect">
            <a:avLst/>
          </a:prstGeom>
          <a:solidFill>
            <a:schemeClr val="bg1">
              <a:alpha val="57000"/>
            </a:schemeClr>
          </a:solidFill>
        </p:spPr>
        <p:txBody>
          <a:bodyPr wrap="square" rtlCol="0">
            <a:spAutoFit/>
          </a:bodyPr>
          <a:lstStyle/>
          <a:p>
            <a:pPr algn="just"/>
            <a:r>
              <a:rPr lang="fr-FR" sz="1600" b="1" dirty="0" smtClean="0">
                <a:solidFill>
                  <a:srgbClr val="002060"/>
                </a:solidFill>
                <a:latin typeface="Tw Cen MT" pitchFamily="34" charset="0"/>
              </a:rPr>
              <a:t>Par ses dimensions et sa puissance, le barrage des Trois Gorges apparaît comme un géant capable de maîtriser et d’approvisionner en eau comme en électricité une population nombreuse dont l’accès à la ressource peut poser problème. S’il participe au développement économique du pays et apporte plus de confort et de sécurité aux habitants des villes, en revanche ses impacts sur les populations rurales du fleuve et sur la biodiversité des provinces de l’intérieur sont dramatiques. </a:t>
            </a:r>
          </a:p>
          <a:p>
            <a:pPr algn="just"/>
            <a:r>
              <a:rPr lang="fr-FR" sz="1600" b="1" dirty="0" smtClean="0">
                <a:solidFill>
                  <a:srgbClr val="002060"/>
                </a:solidFill>
                <a:latin typeface="Tw Cen MT" pitchFamily="34" charset="0"/>
              </a:rPr>
              <a:t>Autour du Yangzi, les projets de déviation se multiplient notamment pour alimenter en eau et en électricité la capitale Beijing, moins bien dotée, laissant envisager de nouveaux dégâts humains et environnementaux irréversibles.</a:t>
            </a:r>
          </a:p>
        </p:txBody>
      </p:sp>
      <p:sp>
        <p:nvSpPr>
          <p:cNvPr id="2" name="ZoneTexte 1"/>
          <p:cNvSpPr txBox="1"/>
          <p:nvPr/>
        </p:nvSpPr>
        <p:spPr>
          <a:xfrm>
            <a:off x="6072108" y="148264"/>
            <a:ext cx="2335896" cy="646331"/>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fr-FR" sz="3600" b="1" u="sng"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John Handy LET" pitchFamily="2" charset="0"/>
              </a:rPr>
              <a:t>Conclusion</a:t>
            </a:r>
            <a:endParaRPr lang="fr-FR" sz="3600" b="1" u="sng" dirty="0">
              <a:ln>
                <a:solidFill>
                  <a:sysClr val="windowText" lastClr="000000"/>
                </a:solidFill>
              </a:ln>
              <a:solidFill>
                <a:sysClr val="windowText" lastClr="000000"/>
              </a:solidFill>
              <a:effectLst>
                <a:outerShdw blurRad="38100" dist="38100" dir="2700000" algn="tl">
                  <a:srgbClr val="000000">
                    <a:alpha val="43137"/>
                  </a:srgbClr>
                </a:outerShdw>
              </a:effectLst>
              <a:latin typeface="John Handy LET" pitchFamily="2" charset="0"/>
            </a:endParaRPr>
          </a:p>
        </p:txBody>
      </p:sp>
      <p:sp>
        <p:nvSpPr>
          <p:cNvPr id="71" name="Forme libre 70"/>
          <p:cNvSpPr/>
          <p:nvPr/>
        </p:nvSpPr>
        <p:spPr>
          <a:xfrm>
            <a:off x="5357818" y="3357562"/>
            <a:ext cx="661145" cy="1152000"/>
          </a:xfrm>
          <a:custGeom>
            <a:avLst/>
            <a:gdLst>
              <a:gd name="connsiteX0" fmla="*/ 713433 w 713433"/>
              <a:gd name="connsiteY0" fmla="*/ 0 h 1276140"/>
              <a:gd name="connsiteX1" fmla="*/ 452175 w 713433"/>
              <a:gd name="connsiteY1" fmla="*/ 351692 h 1276140"/>
              <a:gd name="connsiteX2" fmla="*/ 341644 w 713433"/>
              <a:gd name="connsiteY2" fmla="*/ 612949 h 1276140"/>
              <a:gd name="connsiteX3" fmla="*/ 261257 w 713433"/>
              <a:gd name="connsiteY3" fmla="*/ 803868 h 1276140"/>
              <a:gd name="connsiteX4" fmla="*/ 110532 w 713433"/>
              <a:gd name="connsiteY4" fmla="*/ 944545 h 1276140"/>
              <a:gd name="connsiteX5" fmla="*/ 0 w 713433"/>
              <a:gd name="connsiteY5" fmla="*/ 1276140 h 127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33" h="1276140">
                <a:moveTo>
                  <a:pt x="713433" y="0"/>
                </a:moveTo>
                <a:cubicBezTo>
                  <a:pt x="613786" y="124767"/>
                  <a:pt x="514140" y="249534"/>
                  <a:pt x="452175" y="351692"/>
                </a:cubicBezTo>
                <a:cubicBezTo>
                  <a:pt x="390210" y="453850"/>
                  <a:pt x="341644" y="612949"/>
                  <a:pt x="341644" y="612949"/>
                </a:cubicBezTo>
                <a:cubicBezTo>
                  <a:pt x="309824" y="688312"/>
                  <a:pt x="299776" y="748602"/>
                  <a:pt x="261257" y="803868"/>
                </a:cubicBezTo>
                <a:cubicBezTo>
                  <a:pt x="222738" y="859134"/>
                  <a:pt x="154075" y="865833"/>
                  <a:pt x="110532" y="944545"/>
                </a:cubicBezTo>
                <a:cubicBezTo>
                  <a:pt x="66989" y="1023257"/>
                  <a:pt x="33494" y="1149698"/>
                  <a:pt x="0" y="1276140"/>
                </a:cubicBezTo>
              </a:path>
            </a:pathLst>
          </a:custGeom>
          <a:ln>
            <a:solidFill>
              <a:srgbClr val="00B050"/>
            </a:solidFill>
            <a:prstDash val="sysDash"/>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72" name="Forme libre 71"/>
          <p:cNvSpPr/>
          <p:nvPr/>
        </p:nvSpPr>
        <p:spPr>
          <a:xfrm>
            <a:off x="6069846" y="3357562"/>
            <a:ext cx="432000" cy="1080000"/>
          </a:xfrm>
          <a:custGeom>
            <a:avLst/>
            <a:gdLst>
              <a:gd name="connsiteX0" fmla="*/ 0 w 502418"/>
              <a:gd name="connsiteY0" fmla="*/ 0 h 1135464"/>
              <a:gd name="connsiteX1" fmla="*/ 70339 w 502418"/>
              <a:gd name="connsiteY1" fmla="*/ 170822 h 1135464"/>
              <a:gd name="connsiteX2" fmla="*/ 140677 w 502418"/>
              <a:gd name="connsiteY2" fmla="*/ 361741 h 1135464"/>
              <a:gd name="connsiteX3" fmla="*/ 140677 w 502418"/>
              <a:gd name="connsiteY3" fmla="*/ 482321 h 1135464"/>
              <a:gd name="connsiteX4" fmla="*/ 251209 w 502418"/>
              <a:gd name="connsiteY4" fmla="*/ 773723 h 1135464"/>
              <a:gd name="connsiteX5" fmla="*/ 452176 w 502418"/>
              <a:gd name="connsiteY5" fmla="*/ 1024932 h 1135464"/>
              <a:gd name="connsiteX6" fmla="*/ 502418 w 502418"/>
              <a:gd name="connsiteY6" fmla="*/ 1135464 h 11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418" h="1135464">
                <a:moveTo>
                  <a:pt x="0" y="0"/>
                </a:moveTo>
                <a:cubicBezTo>
                  <a:pt x="23446" y="55266"/>
                  <a:pt x="46893" y="110532"/>
                  <a:pt x="70339" y="170822"/>
                </a:cubicBezTo>
                <a:cubicBezTo>
                  <a:pt x="93785" y="231112"/>
                  <a:pt x="128954" y="309825"/>
                  <a:pt x="140677" y="361741"/>
                </a:cubicBezTo>
                <a:cubicBezTo>
                  <a:pt x="152400" y="413657"/>
                  <a:pt x="122255" y="413657"/>
                  <a:pt x="140677" y="482321"/>
                </a:cubicBezTo>
                <a:cubicBezTo>
                  <a:pt x="159099" y="550985"/>
                  <a:pt x="199292" y="683288"/>
                  <a:pt x="251209" y="773723"/>
                </a:cubicBezTo>
                <a:cubicBezTo>
                  <a:pt x="303126" y="864158"/>
                  <a:pt x="410308" y="964642"/>
                  <a:pt x="452176" y="1024932"/>
                </a:cubicBezTo>
                <a:cubicBezTo>
                  <a:pt x="494044" y="1085222"/>
                  <a:pt x="498231" y="1110343"/>
                  <a:pt x="502418" y="1135464"/>
                </a:cubicBezTo>
              </a:path>
            </a:pathLst>
          </a:custGeom>
          <a:ln>
            <a:solidFill>
              <a:srgbClr val="00B050"/>
            </a:solidFill>
            <a:prstDash val="sysDash"/>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73" name="Ellipse 72"/>
          <p:cNvSpPr/>
          <p:nvPr/>
        </p:nvSpPr>
        <p:spPr>
          <a:xfrm>
            <a:off x="5929322" y="3143248"/>
            <a:ext cx="252000" cy="25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cxnSp>
        <p:nvCxnSpPr>
          <p:cNvPr id="75" name="Connecteur droit 74"/>
          <p:cNvCxnSpPr/>
          <p:nvPr/>
        </p:nvCxnSpPr>
        <p:spPr>
          <a:xfrm rot="5400000" flipH="1" flipV="1">
            <a:off x="857224" y="5929330"/>
            <a:ext cx="214314" cy="214314"/>
          </a:xfrm>
          <a:prstGeom prst="line">
            <a:avLst/>
          </a:prstGeom>
          <a:ln>
            <a:solidFill>
              <a:srgbClr val="00B050"/>
            </a:solidFill>
            <a:prstDash val="sysDash"/>
          </a:ln>
        </p:spPr>
        <p:style>
          <a:lnRef idx="3">
            <a:schemeClr val="accent3"/>
          </a:lnRef>
          <a:fillRef idx="0">
            <a:schemeClr val="accent3"/>
          </a:fillRef>
          <a:effectRef idx="2">
            <a:schemeClr val="accent3"/>
          </a:effectRef>
          <a:fontRef idx="minor">
            <a:schemeClr val="tx1"/>
          </a:fontRef>
        </p:style>
      </p:cxnSp>
      <p:sp>
        <p:nvSpPr>
          <p:cNvPr id="76" name="Rectangle 75"/>
          <p:cNvSpPr/>
          <p:nvPr/>
        </p:nvSpPr>
        <p:spPr>
          <a:xfrm>
            <a:off x="1000100" y="5877272"/>
            <a:ext cx="2071702" cy="954107"/>
          </a:xfrm>
          <a:prstGeom prst="rect">
            <a:avLst/>
          </a:prstGeom>
        </p:spPr>
        <p:txBody>
          <a:bodyPr wrap="square">
            <a:spAutoFit/>
          </a:bodyPr>
          <a:lstStyle/>
          <a:p>
            <a:pPr algn="r"/>
            <a:r>
              <a:rPr lang="fr-FR" sz="1400" b="1" dirty="0" smtClean="0">
                <a:solidFill>
                  <a:srgbClr val="002060"/>
                </a:solidFill>
                <a:latin typeface="Tw Cen MT" pitchFamily="34" charset="0"/>
              </a:rPr>
              <a:t>Projets de canaux de dérivation pour alimenter Pékin en eau (en cours de réalisation)</a:t>
            </a:r>
            <a:endParaRPr lang="fr-FR" sz="1400" b="1" dirty="0">
              <a:solidFill>
                <a:srgbClr val="002060"/>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xit" presetSubtype="0" fill="hold" grpId="1" nodeType="clickEffect">
                                  <p:stCondLst>
                                    <p:cond delay="0"/>
                                  </p:stCondLst>
                                  <p:childTnLst>
                                    <p:anim calcmode="lin" valueType="num">
                                      <p:cBhvr>
                                        <p:cTn id="21" dur="1000"/>
                                        <p:tgtEl>
                                          <p:spTgt spid="4"/>
                                        </p:tgtEl>
                                        <p:attrNameLst>
                                          <p:attrName>ppt_w</p:attrName>
                                        </p:attrNameLst>
                                      </p:cBhvr>
                                      <p:tavLst>
                                        <p:tav tm="0">
                                          <p:val>
                                            <p:strVal val="ppt_w"/>
                                          </p:val>
                                        </p:tav>
                                        <p:tav tm="100000">
                                          <p:val>
                                            <p:strVal val="ppt_w*0.70"/>
                                          </p:val>
                                        </p:tav>
                                      </p:tavLst>
                                    </p:anim>
                                    <p:anim calcmode="lin" valueType="num">
                                      <p:cBhvr>
                                        <p:cTn id="22" dur="1000"/>
                                        <p:tgtEl>
                                          <p:spTgt spid="4"/>
                                        </p:tgtEl>
                                        <p:attrNameLst>
                                          <p:attrName>ppt_h</p:attrName>
                                        </p:attrNameLst>
                                      </p:cBhvr>
                                      <p:tavLst>
                                        <p:tav tm="0">
                                          <p:val>
                                            <p:strVal val="ppt_h"/>
                                          </p:val>
                                        </p:tav>
                                        <p:tav tm="100000">
                                          <p:val>
                                            <p:strVal val="ppt_h"/>
                                          </p:val>
                                        </p:tav>
                                      </p:tavLst>
                                    </p:anim>
                                    <p:animEffect transition="out" filter="fade">
                                      <p:cBhvr>
                                        <p:cTn id="23" dur="1000"/>
                                        <p:tgtEl>
                                          <p:spTgt spid="4"/>
                                        </p:tgtEl>
                                      </p:cBhvr>
                                    </p:animEffect>
                                    <p:set>
                                      <p:cBhvr>
                                        <p:cTn id="24" dur="1" fill="hold">
                                          <p:stCondLst>
                                            <p:cond delay="999"/>
                                          </p:stCondLst>
                                        </p:cTn>
                                        <p:tgtEl>
                                          <p:spTgt spid="4"/>
                                        </p:tgtEl>
                                        <p:attrNameLst>
                                          <p:attrName>style.visibility</p:attrName>
                                        </p:attrNameLst>
                                      </p:cBhvr>
                                      <p:to>
                                        <p:strVal val="hidden"/>
                                      </p:to>
                                    </p:set>
                                  </p:childTnLst>
                                </p:cTn>
                              </p:par>
                              <p:par>
                                <p:cTn id="25" presetID="55" presetClass="exit" presetSubtype="0" fill="hold" nodeType="withEffect">
                                  <p:stCondLst>
                                    <p:cond delay="0"/>
                                  </p:stCondLst>
                                  <p:childTnLst>
                                    <p:anim calcmode="lin" valueType="num">
                                      <p:cBhvr>
                                        <p:cTn id="26" dur="1000"/>
                                        <p:tgtEl>
                                          <p:spTgt spid="3"/>
                                        </p:tgtEl>
                                        <p:attrNameLst>
                                          <p:attrName>ppt_w</p:attrName>
                                        </p:attrNameLst>
                                      </p:cBhvr>
                                      <p:tavLst>
                                        <p:tav tm="0">
                                          <p:val>
                                            <p:strVal val="ppt_w"/>
                                          </p:val>
                                        </p:tav>
                                        <p:tav tm="100000">
                                          <p:val>
                                            <p:strVal val="ppt_w*0.70"/>
                                          </p:val>
                                        </p:tav>
                                      </p:tavLst>
                                    </p:anim>
                                    <p:anim calcmode="lin" valueType="num">
                                      <p:cBhvr>
                                        <p:cTn id="27" dur="1000"/>
                                        <p:tgtEl>
                                          <p:spTgt spid="3"/>
                                        </p:tgtEl>
                                        <p:attrNameLst>
                                          <p:attrName>ppt_h</p:attrName>
                                        </p:attrNameLst>
                                      </p:cBhvr>
                                      <p:tavLst>
                                        <p:tav tm="0">
                                          <p:val>
                                            <p:strVal val="ppt_h"/>
                                          </p:val>
                                        </p:tav>
                                        <p:tav tm="100000">
                                          <p:val>
                                            <p:strVal val="ppt_h"/>
                                          </p:val>
                                        </p:tav>
                                      </p:tavLst>
                                    </p:anim>
                                    <p:animEffect transition="out" filter="fade">
                                      <p:cBhvr>
                                        <p:cTn id="28" dur="1000"/>
                                        <p:tgtEl>
                                          <p:spTgt spid="3"/>
                                        </p:tgtEl>
                                      </p:cBhvr>
                                    </p:animEffect>
                                    <p:set>
                                      <p:cBhvr>
                                        <p:cTn id="29" dur="1" fill="hold">
                                          <p:stCondLst>
                                            <p:cond delay="9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13"/>
                                        </p:tgtEl>
                                        <p:attrNameLst>
                                          <p:attrName>style.visibility</p:attrName>
                                        </p:attrNameLst>
                                      </p:cBhvr>
                                      <p:to>
                                        <p:strVal val="visible"/>
                                      </p:to>
                                    </p:set>
                                    <p:anim calcmode="lin" valueType="num">
                                      <p:cBhvr>
                                        <p:cTn id="34" dur="1000" fill="hold"/>
                                        <p:tgtEl>
                                          <p:spTgt spid="113"/>
                                        </p:tgtEl>
                                        <p:attrNameLst>
                                          <p:attrName>ppt_w</p:attrName>
                                        </p:attrNameLst>
                                      </p:cBhvr>
                                      <p:tavLst>
                                        <p:tav tm="0">
                                          <p:val>
                                            <p:fltVal val="0"/>
                                          </p:val>
                                        </p:tav>
                                        <p:tav tm="100000">
                                          <p:val>
                                            <p:strVal val="#ppt_w"/>
                                          </p:val>
                                        </p:tav>
                                      </p:tavLst>
                                    </p:anim>
                                    <p:anim calcmode="lin" valueType="num">
                                      <p:cBhvr>
                                        <p:cTn id="35" dur="1000" fill="hold"/>
                                        <p:tgtEl>
                                          <p:spTgt spid="113"/>
                                        </p:tgtEl>
                                        <p:attrNameLst>
                                          <p:attrName>ppt_h</p:attrName>
                                        </p:attrNameLst>
                                      </p:cBhvr>
                                      <p:tavLst>
                                        <p:tav tm="0">
                                          <p:val>
                                            <p:fltVal val="0"/>
                                          </p:val>
                                        </p:tav>
                                        <p:tav tm="100000">
                                          <p:val>
                                            <p:strVal val="#ppt_h"/>
                                          </p:val>
                                        </p:tav>
                                      </p:tavLst>
                                    </p:anim>
                                    <p:animEffect transition="in" filter="fade">
                                      <p:cBhvr>
                                        <p:cTn id="36" dur="1000"/>
                                        <p:tgtEl>
                                          <p:spTgt spid="113"/>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2000"/>
                                        <p:tgtEl>
                                          <p:spTgt spid="71"/>
                                        </p:tgtEl>
                                      </p:cBhvr>
                                    </p:animEffect>
                                  </p:childTnLst>
                                </p:cTn>
                              </p:par>
                            </p:childTnLst>
                          </p:cTn>
                        </p:par>
                        <p:par>
                          <p:cTn id="46" fill="hold">
                            <p:stCondLst>
                              <p:cond delay="2000"/>
                            </p:stCondLst>
                            <p:childTnLst>
                              <p:par>
                                <p:cTn id="47" presetID="22" presetClass="entr" presetSubtype="1"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wipe(up)">
                                      <p:cBhvr>
                                        <p:cTn id="49" dur="2000"/>
                                        <p:tgtEl>
                                          <p:spTgt spid="7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p:cTn id="54" dur="500" fill="hold"/>
                                        <p:tgtEl>
                                          <p:spTgt spid="75"/>
                                        </p:tgtEl>
                                        <p:attrNameLst>
                                          <p:attrName>ppt_w</p:attrName>
                                        </p:attrNameLst>
                                      </p:cBhvr>
                                      <p:tavLst>
                                        <p:tav tm="0">
                                          <p:val>
                                            <p:fltVal val="0"/>
                                          </p:val>
                                        </p:tav>
                                        <p:tav tm="100000">
                                          <p:val>
                                            <p:strVal val="#ppt_w"/>
                                          </p:val>
                                        </p:tav>
                                      </p:tavLst>
                                    </p:anim>
                                    <p:anim calcmode="lin" valueType="num">
                                      <p:cBhvr>
                                        <p:cTn id="55" dur="500" fill="hold"/>
                                        <p:tgtEl>
                                          <p:spTgt spid="75"/>
                                        </p:tgtEl>
                                        <p:attrNameLst>
                                          <p:attrName>ppt_h</p:attrName>
                                        </p:attrNameLst>
                                      </p:cBhvr>
                                      <p:tavLst>
                                        <p:tav tm="0">
                                          <p:val>
                                            <p:fltVal val="0"/>
                                          </p:val>
                                        </p:tav>
                                        <p:tav tm="100000">
                                          <p:val>
                                            <p:strVal val="#ppt_h"/>
                                          </p:val>
                                        </p:tav>
                                      </p:tavLst>
                                    </p:anim>
                                    <p:animEffect transition="in" filter="fade">
                                      <p:cBhvr>
                                        <p:cTn id="56" dur="500"/>
                                        <p:tgtEl>
                                          <p:spTgt spid="75"/>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slide(fromBottom)">
                                      <p:cBhvr>
                                        <p:cTn id="6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p:bldP spid="71" grpId="0" animBg="1"/>
      <p:bldP spid="72" grpId="0" animBg="1"/>
      <p:bldP spid="73" grpId="0" animBg="1"/>
      <p:bldP spid="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ambafrance-cn.org/IMG/jpg/P007196_redimensionn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noFill/>
        </p:spPr>
      </p:pic>
      <p:sp>
        <p:nvSpPr>
          <p:cNvPr id="2" name="ZoneTexte 1"/>
          <p:cNvSpPr txBox="1"/>
          <p:nvPr/>
        </p:nvSpPr>
        <p:spPr>
          <a:xfrm>
            <a:off x="6215074" y="44624"/>
            <a:ext cx="2209259" cy="646331"/>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fr-FR" sz="3600" b="1" u="sng" dirty="0" smtClean="0">
                <a:ln>
                  <a:solidFill>
                    <a:schemeClr val="tx1"/>
                  </a:solidFill>
                </a:ln>
                <a:solidFill>
                  <a:srgbClr val="C00000"/>
                </a:solidFill>
                <a:effectLst>
                  <a:outerShdw blurRad="38100" dist="38100" dir="2700000" algn="tl">
                    <a:srgbClr val="000000">
                      <a:alpha val="43137"/>
                    </a:srgbClr>
                  </a:outerShdw>
                </a:effectLst>
                <a:latin typeface="John Handy LET" pitchFamily="2" charset="0"/>
              </a:rPr>
              <a:t>Ressources</a:t>
            </a:r>
            <a:endParaRPr lang="fr-FR" sz="3600" b="1" u="sng" dirty="0">
              <a:ln>
                <a:solidFill>
                  <a:schemeClr val="tx1"/>
                </a:solidFill>
              </a:ln>
              <a:solidFill>
                <a:srgbClr val="C00000"/>
              </a:solidFill>
              <a:effectLst>
                <a:outerShdw blurRad="38100" dist="38100" dir="2700000" algn="tl">
                  <a:srgbClr val="000000">
                    <a:alpha val="43137"/>
                  </a:srgbClr>
                </a:outerShdw>
              </a:effectLst>
              <a:latin typeface="John Handy LET" pitchFamily="2" charset="0"/>
            </a:endParaRPr>
          </a:p>
        </p:txBody>
      </p:sp>
      <p:sp>
        <p:nvSpPr>
          <p:cNvPr id="3" name="Rectangle 2"/>
          <p:cNvSpPr/>
          <p:nvPr/>
        </p:nvSpPr>
        <p:spPr>
          <a:xfrm>
            <a:off x="0" y="620688"/>
            <a:ext cx="9144000" cy="6228000"/>
          </a:xfrm>
          <a:prstGeom prst="rect">
            <a:avLst/>
          </a:prstGeom>
          <a:solidFill>
            <a:schemeClr val="bg1">
              <a:alpha val="52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46088"/>
            <a:r>
              <a:rPr lang="fr-FR" sz="1300" b="1" u="sng" dirty="0" smtClean="0">
                <a:solidFill>
                  <a:srgbClr val="002060"/>
                </a:solidFill>
                <a:effectLst>
                  <a:outerShdw blurRad="38100" dist="38100" dir="2700000" algn="tl">
                    <a:srgbClr val="000000">
                      <a:alpha val="43137"/>
                    </a:srgbClr>
                  </a:outerShdw>
                </a:effectLst>
                <a:latin typeface="Tw Cen MT" pitchFamily="34" charset="0"/>
              </a:rPr>
              <a:t>Fiche </a:t>
            </a:r>
            <a:r>
              <a:rPr lang="fr-FR" sz="1300" b="1" u="sng" dirty="0" err="1" smtClean="0">
                <a:solidFill>
                  <a:srgbClr val="002060"/>
                </a:solidFill>
                <a:effectLst>
                  <a:outerShdw blurRad="38100" dist="38100" dir="2700000" algn="tl">
                    <a:srgbClr val="000000">
                      <a:alpha val="43137"/>
                    </a:srgbClr>
                  </a:outerShdw>
                </a:effectLst>
                <a:latin typeface="Tw Cen MT" pitchFamily="34" charset="0"/>
              </a:rPr>
              <a:t>Eduscol</a:t>
            </a:r>
            <a:endParaRPr lang="fr-FR" sz="1300" b="1" u="sng" dirty="0" smtClean="0">
              <a:solidFill>
                <a:srgbClr val="002060"/>
              </a:solidFill>
              <a:effectLst>
                <a:outerShdw blurRad="38100" dist="38100" dir="2700000" algn="tl">
                  <a:srgbClr val="000000">
                    <a:alpha val="43137"/>
                  </a:srgbClr>
                </a:outerShdw>
              </a:effectLst>
              <a:latin typeface="Tw Cen MT" pitchFamily="34" charset="0"/>
            </a:endParaRPr>
          </a:p>
          <a:p>
            <a:pPr marL="446088"/>
            <a:r>
              <a:rPr lang="fr-FR" sz="1300" b="1" dirty="0" smtClean="0">
                <a:solidFill>
                  <a:srgbClr val="002060"/>
                </a:solidFill>
                <a:latin typeface="Tw Cen MT" pitchFamily="34" charset="0"/>
              </a:rPr>
              <a:t>http://media.eduscol.education.fr/file/lycee/74/7/LyceeGT_Ressources_HGEC_2_Geo_05_T2EauRess_148747.pdf</a:t>
            </a:r>
          </a:p>
          <a:p>
            <a:pPr marL="446088"/>
            <a:endParaRPr lang="fr-FR" sz="1000" b="1" u="sng" dirty="0" smtClean="0">
              <a:solidFill>
                <a:srgbClr val="002060"/>
              </a:solidFill>
              <a:effectLst>
                <a:outerShdw blurRad="38100" dist="38100" dir="2700000" algn="tl">
                  <a:srgbClr val="000000">
                    <a:alpha val="43137"/>
                  </a:srgbClr>
                </a:outerShdw>
              </a:effectLst>
              <a:latin typeface="Tw Cen MT" pitchFamily="34" charset="0"/>
            </a:endParaRPr>
          </a:p>
          <a:p>
            <a:pPr marL="446088"/>
            <a:r>
              <a:rPr lang="fr-FR" sz="1300" b="1" u="sng" dirty="0" smtClean="0">
                <a:solidFill>
                  <a:srgbClr val="002060"/>
                </a:solidFill>
                <a:effectLst>
                  <a:outerShdw blurRad="38100" dist="38100" dir="2700000" algn="tl">
                    <a:srgbClr val="000000">
                      <a:alpha val="43137"/>
                    </a:srgbClr>
                  </a:outerShdw>
                </a:effectLst>
                <a:latin typeface="Tw Cen MT" pitchFamily="34" charset="0"/>
              </a:rPr>
              <a:t>Sites académiques</a:t>
            </a:r>
          </a:p>
          <a:p>
            <a:pPr marL="446088"/>
            <a:r>
              <a:rPr lang="fr-FR" sz="1300" b="1" dirty="0" smtClean="0">
                <a:solidFill>
                  <a:srgbClr val="002060"/>
                </a:solidFill>
                <a:latin typeface="Tw Cen MT" pitchFamily="34" charset="0"/>
              </a:rPr>
              <a:t>http://histoire-geographie.ac-dijon.fr/spip.php?article348</a:t>
            </a:r>
          </a:p>
          <a:p>
            <a:pPr marL="446088"/>
            <a:r>
              <a:rPr lang="fr-FR" sz="1300" b="1" dirty="0" smtClean="0">
                <a:solidFill>
                  <a:srgbClr val="002060"/>
                </a:solidFill>
                <a:latin typeface="Tw Cen MT" pitchFamily="34" charset="0"/>
              </a:rPr>
              <a:t>http://ww2.ac-poitiers.fr/hist_geo/spip.php?article907</a:t>
            </a:r>
          </a:p>
          <a:p>
            <a:pPr marL="446088"/>
            <a:endParaRPr lang="fr-FR" sz="1000" b="1" dirty="0" smtClean="0">
              <a:solidFill>
                <a:srgbClr val="002060"/>
              </a:solidFill>
              <a:latin typeface="Tw Cen MT" pitchFamily="34" charset="0"/>
            </a:endParaRPr>
          </a:p>
          <a:p>
            <a:pPr marL="446088"/>
            <a:r>
              <a:rPr lang="fr-FR" sz="1300" b="1" u="sng" dirty="0" smtClean="0">
                <a:solidFill>
                  <a:srgbClr val="002060"/>
                </a:solidFill>
                <a:effectLst>
                  <a:outerShdw blurRad="38100" dist="38100" dir="2700000" algn="tl">
                    <a:srgbClr val="000000">
                      <a:alpha val="43137"/>
                    </a:srgbClr>
                  </a:outerShdw>
                </a:effectLst>
                <a:latin typeface="Tw Cen MT" pitchFamily="34" charset="0"/>
              </a:rPr>
              <a:t>Barrage des Trois Gorges</a:t>
            </a:r>
          </a:p>
          <a:p>
            <a:pPr marL="446088"/>
            <a:r>
              <a:rPr lang="fr-FR" sz="1300" b="1" dirty="0" smtClean="0">
                <a:solidFill>
                  <a:srgbClr val="002060"/>
                </a:solidFill>
                <a:latin typeface="Tw Cen MT" pitchFamily="34" charset="0"/>
              </a:rPr>
              <a:t>http</a:t>
            </a:r>
            <a:r>
              <a:rPr lang="fr-FR" sz="1300" b="1" dirty="0">
                <a:solidFill>
                  <a:srgbClr val="002060"/>
                </a:solidFill>
                <a:latin typeface="Tw Cen MT" pitchFamily="34" charset="0"/>
              </a:rPr>
              <a:t>://</a:t>
            </a:r>
            <a:r>
              <a:rPr lang="fr-FR" sz="1300" b="1" dirty="0" smtClean="0">
                <a:solidFill>
                  <a:srgbClr val="002060"/>
                </a:solidFill>
                <a:latin typeface="Tw Cen MT" pitchFamily="34" charset="0"/>
              </a:rPr>
              <a:t>www.clionautes.org/spip.php?article581</a:t>
            </a:r>
          </a:p>
          <a:p>
            <a:pPr marL="446088"/>
            <a:r>
              <a:rPr lang="fr-FR" sz="1300" b="1" dirty="0" smtClean="0">
                <a:solidFill>
                  <a:srgbClr val="002060"/>
                </a:solidFill>
                <a:latin typeface="Tw Cen MT" pitchFamily="34" charset="0"/>
              </a:rPr>
              <a:t>http</a:t>
            </a:r>
            <a:r>
              <a:rPr lang="fr-FR" sz="1300" b="1" dirty="0">
                <a:solidFill>
                  <a:srgbClr val="002060"/>
                </a:solidFill>
                <a:latin typeface="Tw Cen MT" pitchFamily="34" charset="0"/>
              </a:rPr>
              <a:t>://vertigo.revues.org/3899</a:t>
            </a:r>
            <a:endParaRPr lang="fr-FR" sz="1300" b="1" dirty="0" smtClean="0">
              <a:solidFill>
                <a:srgbClr val="002060"/>
              </a:solidFill>
              <a:latin typeface="Tw Cen MT" pitchFamily="34" charset="0"/>
            </a:endParaRPr>
          </a:p>
          <a:p>
            <a:pPr marL="446088"/>
            <a:r>
              <a:rPr lang="fr-FR" sz="1300" b="1" dirty="0" smtClean="0">
                <a:solidFill>
                  <a:srgbClr val="002060"/>
                </a:solidFill>
                <a:latin typeface="Tw Cen MT" pitchFamily="34" charset="0"/>
              </a:rPr>
              <a:t>http://www.environnement.ens.fr/IMG/Trois-Gorges.pdf</a:t>
            </a:r>
          </a:p>
          <a:p>
            <a:pPr marL="446088"/>
            <a:r>
              <a:rPr lang="fr-FR" sz="1300" b="1" dirty="0" smtClean="0">
                <a:solidFill>
                  <a:srgbClr val="002060"/>
                </a:solidFill>
                <a:latin typeface="Tw Cen MT" pitchFamily="34" charset="0"/>
              </a:rPr>
              <a:t>http://www.cnrs.fr/cw/dossiers/doseau/decouv/rubrique.html</a:t>
            </a:r>
          </a:p>
          <a:p>
            <a:pPr marL="446088"/>
            <a:r>
              <a:rPr lang="fr-FR" sz="1300" b="1" dirty="0" smtClean="0">
                <a:solidFill>
                  <a:srgbClr val="002060"/>
                </a:solidFill>
                <a:latin typeface="Tw Cen MT" pitchFamily="34" charset="0"/>
              </a:rPr>
              <a:t>http://geoconfluences.ens-lyon.fr/doc/breves/2003/02-03.htm#chine</a:t>
            </a:r>
          </a:p>
          <a:p>
            <a:pPr marL="446088"/>
            <a:r>
              <a:rPr lang="fr-FR" sz="1300" b="1" dirty="0" smtClean="0">
                <a:solidFill>
                  <a:srgbClr val="002060"/>
                </a:solidFill>
                <a:latin typeface="Tw Cen MT" pitchFamily="34" charset="0"/>
              </a:rPr>
              <a:t>http://www.ctg.com.cn/en/ (site officiel du barrage…en anglais)</a:t>
            </a:r>
          </a:p>
          <a:p>
            <a:pPr marL="446088"/>
            <a:r>
              <a:rPr lang="fr-FR" sz="1300" b="1" dirty="0" smtClean="0">
                <a:solidFill>
                  <a:srgbClr val="002060"/>
                </a:solidFill>
                <a:latin typeface="Tw Cen MT" pitchFamily="34" charset="0"/>
              </a:rPr>
              <a:t>http://www.linternaute.com/actualite/grand-projet/barrage-trois-gorges-chine/centrale-electrique.shtml (photos)</a:t>
            </a:r>
          </a:p>
          <a:p>
            <a:pPr marL="446088"/>
            <a:endParaRPr lang="fr-FR" sz="1000" b="1" dirty="0" smtClean="0">
              <a:solidFill>
                <a:srgbClr val="002060"/>
              </a:solidFill>
              <a:latin typeface="Tw Cen MT" pitchFamily="34" charset="0"/>
            </a:endParaRPr>
          </a:p>
          <a:p>
            <a:pPr marL="446088"/>
            <a:r>
              <a:rPr lang="fr-FR" sz="1300" b="1" u="sng" dirty="0" smtClean="0">
                <a:solidFill>
                  <a:srgbClr val="002060"/>
                </a:solidFill>
                <a:effectLst>
                  <a:outerShdw blurRad="38100" dist="38100" dir="2700000" algn="tl">
                    <a:srgbClr val="000000">
                      <a:alpha val="43137"/>
                    </a:srgbClr>
                  </a:outerShdw>
                </a:effectLst>
                <a:latin typeface="Tw Cen MT" pitchFamily="34" charset="0"/>
              </a:rPr>
              <a:t>Sur les conséquences du barrage</a:t>
            </a:r>
          </a:p>
          <a:p>
            <a:pPr marL="446088"/>
            <a:r>
              <a:rPr lang="fr-FR" sz="1300" b="1" dirty="0" smtClean="0">
                <a:solidFill>
                  <a:srgbClr val="002060"/>
                </a:solidFill>
                <a:latin typeface="Tw Cen MT" pitchFamily="34" charset="0"/>
              </a:rPr>
              <a:t>http://ecologie.blog.lemonde.fr/2011/05/24/le-colossal-barrage-des-trois-gorges-inquiete-la-chine/</a:t>
            </a:r>
          </a:p>
          <a:p>
            <a:pPr marL="446088"/>
            <a:r>
              <a:rPr lang="fr-FR" sz="1300" b="1" dirty="0" smtClean="0">
                <a:solidFill>
                  <a:srgbClr val="002060"/>
                </a:solidFill>
                <a:latin typeface="Tw Cen MT" pitchFamily="34" charset="0"/>
              </a:rPr>
              <a:t>http://french.beijingreview.com.cn/alaune/txt/2007-08/03/content_71482.htm</a:t>
            </a:r>
          </a:p>
          <a:p>
            <a:pPr marL="446088"/>
            <a:r>
              <a:rPr lang="fr-FR" sz="1300" b="1" dirty="0" smtClean="0">
                <a:solidFill>
                  <a:srgbClr val="002060"/>
                </a:solidFill>
                <a:latin typeface="Tw Cen MT" pitchFamily="34" charset="0"/>
              </a:rPr>
              <a:t>http://www.geochina.fr/telechargements/barrage_des_trois_gorges_article_geochina.pdf</a:t>
            </a:r>
          </a:p>
          <a:p>
            <a:pPr marL="446088"/>
            <a:r>
              <a:rPr lang="fr-FR" sz="1300" b="1" dirty="0" smtClean="0">
                <a:solidFill>
                  <a:srgbClr val="002060"/>
                </a:solidFill>
                <a:latin typeface="Tw Cen MT" pitchFamily="34" charset="0"/>
              </a:rPr>
              <a:t>http://www.lemonde.fr/asie-pacifique/portfolio/2009/11/24/en-chine-la-vie-apres-le-barrage-des-trois-gorges_1271224_3216.html</a:t>
            </a:r>
          </a:p>
          <a:p>
            <a:pPr marL="446088"/>
            <a:endParaRPr lang="fr-FR" sz="1000" b="1" dirty="0" smtClean="0">
              <a:solidFill>
                <a:srgbClr val="002060"/>
              </a:solidFill>
              <a:latin typeface="Tw Cen MT" pitchFamily="34" charset="0"/>
            </a:endParaRPr>
          </a:p>
          <a:p>
            <a:pPr marL="446088"/>
            <a:r>
              <a:rPr lang="fr-FR" sz="1300" b="1" u="sng" dirty="0" smtClean="0">
                <a:solidFill>
                  <a:srgbClr val="002060"/>
                </a:solidFill>
                <a:effectLst>
                  <a:outerShdw blurRad="38100" dist="38100" dir="2700000" algn="tl">
                    <a:srgbClr val="000000">
                      <a:alpha val="43137"/>
                    </a:srgbClr>
                  </a:outerShdw>
                </a:effectLst>
                <a:latin typeface="Tw Cen MT" pitchFamily="34" charset="0"/>
              </a:rPr>
              <a:t>Sur la Chine et l’eau</a:t>
            </a:r>
          </a:p>
          <a:p>
            <a:pPr marL="446088"/>
            <a:r>
              <a:rPr lang="fr-FR" sz="1300" b="1" dirty="0" smtClean="0">
                <a:solidFill>
                  <a:srgbClr val="002060"/>
                </a:solidFill>
                <a:latin typeface="Tw Cen MT" pitchFamily="34" charset="0"/>
              </a:rPr>
              <a:t>http://geoconfluences.ens-lyon.fr/doc/etpays/Chine/ChineDoc.htm</a:t>
            </a:r>
          </a:p>
          <a:p>
            <a:pPr marL="446088"/>
            <a:r>
              <a:rPr lang="fr-FR" sz="1300" b="1" dirty="0" smtClean="0">
                <a:solidFill>
                  <a:srgbClr val="002060"/>
                </a:solidFill>
                <a:latin typeface="Tw Cen MT" pitchFamily="34" charset="0"/>
              </a:rPr>
              <a:t>http://www.iris-france.org/docs/kfm_docs/docs/2010-06-eau-chine.pdf</a:t>
            </a:r>
          </a:p>
          <a:p>
            <a:pPr marL="446088"/>
            <a:r>
              <a:rPr lang="fr-FR" sz="1300" b="1" dirty="0" smtClean="0">
                <a:solidFill>
                  <a:srgbClr val="002060"/>
                </a:solidFill>
                <a:latin typeface="Tw Cen MT" pitchFamily="34" charset="0"/>
              </a:rPr>
              <a:t>http://sinochinois.free.fr/Hydrographie.htm</a:t>
            </a:r>
          </a:p>
          <a:p>
            <a:pPr marL="446088"/>
            <a:r>
              <a:rPr lang="fr-FR" sz="1300" b="1" dirty="0" smtClean="0">
                <a:solidFill>
                  <a:srgbClr val="002060"/>
                </a:solidFill>
                <a:latin typeface="Tw Cen MT" pitchFamily="34" charset="0"/>
              </a:rPr>
              <a:t>http://www.lexpress.fr/informations/la-colere-du-yangzi_629863.html</a:t>
            </a:r>
          </a:p>
          <a:p>
            <a:pPr marL="446088"/>
            <a:endParaRPr lang="fr-FR" sz="1000" b="1" dirty="0" smtClean="0">
              <a:solidFill>
                <a:srgbClr val="002060"/>
              </a:solidFill>
              <a:latin typeface="Tw Cen MT" pitchFamily="34" charset="0"/>
            </a:endParaRPr>
          </a:p>
          <a:p>
            <a:pPr marL="446088"/>
            <a:r>
              <a:rPr lang="fr-FR" sz="1300" b="1" u="sng" dirty="0" smtClean="0">
                <a:solidFill>
                  <a:srgbClr val="002060"/>
                </a:solidFill>
                <a:effectLst>
                  <a:outerShdw blurRad="38100" dist="38100" dir="2700000" algn="tl">
                    <a:srgbClr val="000000">
                      <a:alpha val="43137"/>
                    </a:srgbClr>
                  </a:outerShdw>
                </a:effectLst>
                <a:latin typeface="Tw Cen MT" pitchFamily="34" charset="0"/>
              </a:rPr>
              <a:t>Reportages sur le barrage </a:t>
            </a:r>
          </a:p>
          <a:p>
            <a:pPr marL="446088"/>
            <a:r>
              <a:rPr lang="fr-FR" sz="1300" b="1" dirty="0" smtClean="0">
                <a:solidFill>
                  <a:srgbClr val="002060"/>
                </a:solidFill>
                <a:latin typeface="Tw Cen MT" pitchFamily="34" charset="0"/>
              </a:rPr>
              <a:t>http://hgeo-college.blogspot.com/2008/11/le-barrage-des-trois-gorges-est-termin.html</a:t>
            </a:r>
          </a:p>
          <a:p>
            <a:pPr marL="446088"/>
            <a:r>
              <a:rPr lang="fr-FR" sz="1300" b="1" dirty="0" smtClean="0">
                <a:solidFill>
                  <a:srgbClr val="002060"/>
                </a:solidFill>
                <a:latin typeface="Tw Cen MT" pitchFamily="34" charset="0"/>
              </a:rPr>
              <a:t>http://www.dailymotion.com/video/xb559s_barrage-des-3-gorges-provoque-des_news</a:t>
            </a:r>
          </a:p>
          <a:p>
            <a:endParaRPr lang="fr-FR" sz="1300" b="1" dirty="0">
              <a:solidFill>
                <a:srgbClr val="002060"/>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http://www.oliverlehmann.com/photos/China/Yangtse-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p:spPr>
      </p:pic>
      <p:sp>
        <p:nvSpPr>
          <p:cNvPr id="2" name="ZoneTexte 1"/>
          <p:cNvSpPr txBox="1"/>
          <p:nvPr/>
        </p:nvSpPr>
        <p:spPr>
          <a:xfrm>
            <a:off x="6660232" y="142852"/>
            <a:ext cx="2249142" cy="646331"/>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fr-FR" sz="3600" b="1" u="sng"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John Handy LET" pitchFamily="2" charset="0"/>
              </a:rPr>
              <a:t>Progression</a:t>
            </a:r>
            <a:endParaRPr lang="fr-FR" sz="3600" b="1" u="sng" dirty="0">
              <a:ln>
                <a:solidFill>
                  <a:sysClr val="windowText" lastClr="000000"/>
                </a:solidFill>
              </a:ln>
              <a:solidFill>
                <a:sysClr val="windowText" lastClr="000000"/>
              </a:solidFill>
              <a:effectLst>
                <a:outerShdw blurRad="38100" dist="38100" dir="2700000" algn="tl">
                  <a:srgbClr val="000000">
                    <a:alpha val="43137"/>
                  </a:srgbClr>
                </a:outerShdw>
              </a:effectLst>
              <a:latin typeface="John Handy LET" pitchFamily="2" charset="0"/>
            </a:endParaRPr>
          </a:p>
        </p:txBody>
      </p:sp>
      <p:sp>
        <p:nvSpPr>
          <p:cNvPr id="3" name="ZoneTexte 2"/>
          <p:cNvSpPr txBox="1"/>
          <p:nvPr/>
        </p:nvSpPr>
        <p:spPr>
          <a:xfrm>
            <a:off x="1863406" y="1771241"/>
            <a:ext cx="5289140" cy="2800767"/>
          </a:xfrm>
          <a:prstGeom prst="rect">
            <a:avLst/>
          </a:prstGeom>
          <a:solidFill>
            <a:schemeClr val="lt1">
              <a:alpha val="49000"/>
            </a:schemeClr>
          </a:solid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fr-FR" sz="1600" b="1" u="sng" cap="small" dirty="0" smtClean="0">
                <a:solidFill>
                  <a:schemeClr val="accent2">
                    <a:lumMod val="50000"/>
                  </a:schemeClr>
                </a:solidFill>
                <a:latin typeface="Tw Cen MT" pitchFamily="34" charset="0"/>
              </a:rPr>
              <a:t>Introduction</a:t>
            </a:r>
          </a:p>
          <a:p>
            <a:endParaRPr lang="fr-FR" sz="1600" b="1" u="sng" cap="small" dirty="0" smtClean="0">
              <a:solidFill>
                <a:schemeClr val="accent2">
                  <a:lumMod val="50000"/>
                </a:schemeClr>
              </a:solidFill>
              <a:latin typeface="Tw Cen MT" pitchFamily="34" charset="0"/>
            </a:endParaRPr>
          </a:p>
          <a:p>
            <a:r>
              <a:rPr lang="fr-FR" sz="1600" b="1" u="sng" cap="small" dirty="0" smtClean="0">
                <a:solidFill>
                  <a:schemeClr val="accent2">
                    <a:lumMod val="50000"/>
                  </a:schemeClr>
                </a:solidFill>
                <a:latin typeface="Tw Cen MT" pitchFamily="34" charset="0"/>
              </a:rPr>
              <a:t>I. Un ouvrage pharaonique : le barrage en chiffre.</a:t>
            </a:r>
          </a:p>
          <a:p>
            <a:endParaRPr lang="fr-FR" sz="1600" b="1" u="sng" cap="small" dirty="0">
              <a:solidFill>
                <a:schemeClr val="accent2">
                  <a:lumMod val="50000"/>
                </a:schemeClr>
              </a:solidFill>
              <a:latin typeface="Tw Cen MT" pitchFamily="34" charset="0"/>
            </a:endParaRPr>
          </a:p>
          <a:p>
            <a:r>
              <a:rPr lang="fr-FR" sz="1600" b="1" u="sng" cap="small" dirty="0" smtClean="0">
                <a:solidFill>
                  <a:schemeClr val="accent2">
                    <a:lumMod val="50000"/>
                  </a:schemeClr>
                </a:solidFill>
                <a:latin typeface="Tw Cen MT" pitchFamily="34" charset="0"/>
              </a:rPr>
              <a:t>II. Fonctions et enjeux du barrage.</a:t>
            </a:r>
          </a:p>
          <a:p>
            <a:endParaRPr lang="fr-FR" sz="1600" b="1" u="sng" cap="small" dirty="0">
              <a:solidFill>
                <a:schemeClr val="accent2">
                  <a:lumMod val="50000"/>
                </a:schemeClr>
              </a:solidFill>
              <a:latin typeface="Tw Cen MT" pitchFamily="34" charset="0"/>
            </a:endParaRPr>
          </a:p>
          <a:p>
            <a:r>
              <a:rPr lang="fr-FR" sz="1600" b="1" u="sng" cap="small" dirty="0" smtClean="0">
                <a:solidFill>
                  <a:schemeClr val="accent2">
                    <a:lumMod val="50000"/>
                  </a:schemeClr>
                </a:solidFill>
                <a:latin typeface="Tw Cen MT" pitchFamily="34" charset="0"/>
              </a:rPr>
              <a:t>III. Quels impacts économiques et socio-environnementaux ?</a:t>
            </a:r>
          </a:p>
          <a:p>
            <a:r>
              <a:rPr lang="fr-FR" sz="1600" b="1" cap="small" dirty="0" smtClean="0">
                <a:solidFill>
                  <a:schemeClr val="accent2">
                    <a:lumMod val="50000"/>
                  </a:schemeClr>
                </a:solidFill>
                <a:latin typeface="Tw Cen MT" pitchFamily="34" charset="0"/>
              </a:rPr>
              <a:t>	</a:t>
            </a:r>
            <a:r>
              <a:rPr lang="fr-FR" sz="1600" b="1" u="sng" dirty="0" smtClean="0">
                <a:solidFill>
                  <a:srgbClr val="00B050"/>
                </a:solidFill>
                <a:latin typeface="Tw Cen MT" pitchFamily="34" charset="0"/>
              </a:rPr>
              <a:t>A. Maîtriser, protéger et développer.</a:t>
            </a:r>
          </a:p>
          <a:p>
            <a:r>
              <a:rPr lang="fr-FR" sz="1600" b="1" dirty="0" smtClean="0">
                <a:solidFill>
                  <a:srgbClr val="00B050"/>
                </a:solidFill>
                <a:latin typeface="Tw Cen MT" pitchFamily="34" charset="0"/>
              </a:rPr>
              <a:t>	</a:t>
            </a:r>
            <a:r>
              <a:rPr lang="fr-FR" sz="1600" b="1" u="sng" dirty="0" smtClean="0">
                <a:solidFill>
                  <a:srgbClr val="00B050"/>
                </a:solidFill>
                <a:latin typeface="Tw Cen MT" pitchFamily="34" charset="0"/>
              </a:rPr>
              <a:t>B. D’importants dommages collatéraux.</a:t>
            </a:r>
          </a:p>
          <a:p>
            <a:endParaRPr lang="fr-FR" sz="1600" b="1" cap="small" dirty="0" smtClean="0">
              <a:solidFill>
                <a:schemeClr val="accent2">
                  <a:lumMod val="50000"/>
                </a:schemeClr>
              </a:solidFill>
              <a:latin typeface="Tw Cen MT" pitchFamily="34" charset="0"/>
            </a:endParaRPr>
          </a:p>
          <a:p>
            <a:pPr algn="ctr"/>
            <a:r>
              <a:rPr lang="fr-FR" sz="1600" b="1" u="sng" cap="small" dirty="0" smtClean="0">
                <a:solidFill>
                  <a:schemeClr val="accent2">
                    <a:lumMod val="50000"/>
                  </a:schemeClr>
                </a:solidFill>
                <a:latin typeface="Tw Cen MT" pitchFamily="34" charset="0"/>
              </a:rPr>
              <a:t>Conclusion</a:t>
            </a:r>
            <a:endParaRPr lang="fr-FR" sz="1600" b="1" u="sng" cap="small" dirty="0">
              <a:solidFill>
                <a:schemeClr val="accent2">
                  <a:lumMod val="50000"/>
                </a:schemeClr>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dissolv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357950" y="142852"/>
            <a:ext cx="2555892" cy="646331"/>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fr-FR" sz="3600" b="1" u="sng"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John Handy LET" pitchFamily="2" charset="0"/>
              </a:rPr>
              <a:t>Introduction</a:t>
            </a:r>
            <a:endParaRPr lang="fr-FR" sz="3600" b="1" u="sng" dirty="0">
              <a:ln>
                <a:solidFill>
                  <a:sysClr val="windowText" lastClr="000000"/>
                </a:solidFill>
              </a:ln>
              <a:solidFill>
                <a:sysClr val="windowText" lastClr="000000"/>
              </a:solidFill>
              <a:effectLst>
                <a:outerShdw blurRad="38100" dist="38100" dir="2700000" algn="tl">
                  <a:srgbClr val="000000">
                    <a:alpha val="43137"/>
                  </a:srgbClr>
                </a:outerShdw>
              </a:effectLst>
              <a:latin typeface="John Handy LET" pitchFamily="2" charset="0"/>
            </a:endParaRPr>
          </a:p>
        </p:txBody>
      </p:sp>
      <p:pic>
        <p:nvPicPr>
          <p:cNvPr id="10242" name="Picture 2" descr="http://www.ctg.com.cn/en/benefifs/images/01.jpg"/>
          <p:cNvPicPr preferRelativeResize="0">
            <a:picLocks noChangeArrowheads="1"/>
          </p:cNvPicPr>
          <p:nvPr/>
        </p:nvPicPr>
        <p:blipFill>
          <a:blip r:embed="rId3"/>
          <a:srcRect/>
          <a:stretch>
            <a:fillRect/>
          </a:stretch>
        </p:blipFill>
        <p:spPr bwMode="auto">
          <a:xfrm>
            <a:off x="285719" y="1643050"/>
            <a:ext cx="8640000" cy="2448000"/>
          </a:xfrm>
          <a:prstGeom prst="rect">
            <a:avLst/>
          </a:prstGeom>
          <a:noFill/>
          <a:ln w="12700">
            <a:solidFill>
              <a:srgbClr val="002060"/>
            </a:solidFill>
          </a:ln>
        </p:spPr>
      </p:pic>
      <p:sp>
        <p:nvSpPr>
          <p:cNvPr id="4" name="ZoneTexte 3"/>
          <p:cNvSpPr txBox="1"/>
          <p:nvPr/>
        </p:nvSpPr>
        <p:spPr>
          <a:xfrm>
            <a:off x="285719" y="1643050"/>
            <a:ext cx="8640000" cy="2448000"/>
          </a:xfrm>
          <a:prstGeom prst="rect">
            <a:avLst/>
          </a:prstGeom>
          <a:solidFill>
            <a:schemeClr val="lt1">
              <a:alpha val="72000"/>
            </a:schemeClr>
          </a:solidFill>
          <a:ln w="12700">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fr-FR" sz="1500" b="1" dirty="0" smtClean="0">
                <a:solidFill>
                  <a:srgbClr val="002060"/>
                </a:solidFill>
                <a:latin typeface="Tw Cen MT" pitchFamily="34" charset="0"/>
              </a:rPr>
              <a:t>La Chine abrite un cinquième de la population mondiale (1.3 milliard). Ses ressources en eau sont considérables et la maîtrise de cette ressource fut une constante dans l’histoire chinoise. Les deux grands fleuves qui traversent le pays  (fleuve Jaune et Yangzi) sont la colonne vertébrale de l’approvisionnement en eau de la Chine. Mais malgré d’importantes capacités, la disponibilité en eau par habitant figure parmi les plus faibles au monde.</a:t>
            </a:r>
          </a:p>
          <a:p>
            <a:pPr algn="just"/>
            <a:r>
              <a:rPr lang="fr-FR" sz="1500" b="1" dirty="0" smtClean="0">
                <a:solidFill>
                  <a:srgbClr val="002060"/>
                </a:solidFill>
                <a:latin typeface="Tw Cen MT" pitchFamily="34" charset="0"/>
              </a:rPr>
              <a:t>Le barrage des Trois Gorges situé sur le Yangzi est le plus grand barrage du monde. Débutés en  1997, les travaux furent terminés définitivement en 2009 mais une partie du barrage fut opérationnelle dès 2006. </a:t>
            </a:r>
          </a:p>
          <a:p>
            <a:pPr algn="just"/>
            <a:endParaRPr lang="fr-FR" sz="1500" b="1" dirty="0">
              <a:latin typeface="Tw Cen MT" pitchFamily="34" charset="0"/>
            </a:endParaRPr>
          </a:p>
          <a:p>
            <a:pPr algn="ctr"/>
            <a:r>
              <a:rPr lang="fr-FR" sz="1500" b="1" dirty="0" smtClean="0">
                <a:solidFill>
                  <a:srgbClr val="C00000"/>
                </a:solidFill>
                <a:latin typeface="Tw Cen MT" pitchFamily="34" charset="0"/>
              </a:rPr>
              <a:t>Pourquoi la Chine a-t-elle décidé de réaliser ce barrage ? Quels en sont les objectifs, les enjeux ? Quels en sont les impacts économiques et socio-environnementaux ? </a:t>
            </a:r>
            <a:endParaRPr lang="fr-FR" sz="1500" b="1" dirty="0">
              <a:solidFill>
                <a:srgbClr val="C00000"/>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1000" fill="hold"/>
                                        <p:tgtEl>
                                          <p:spTgt spid="10242"/>
                                        </p:tgtEl>
                                        <p:attrNameLst>
                                          <p:attrName>ppt_x</p:attrName>
                                        </p:attrNameLst>
                                      </p:cBhvr>
                                      <p:tavLst>
                                        <p:tav tm="0">
                                          <p:val>
                                            <p:strVal val="#ppt_x-#ppt_w/2"/>
                                          </p:val>
                                        </p:tav>
                                        <p:tav tm="100000">
                                          <p:val>
                                            <p:strVal val="#ppt_x"/>
                                          </p:val>
                                        </p:tav>
                                      </p:tavLst>
                                    </p:anim>
                                    <p:anim calcmode="lin" valueType="num">
                                      <p:cBhvr>
                                        <p:cTn id="13" dur="1000" fill="hold"/>
                                        <p:tgtEl>
                                          <p:spTgt spid="10242"/>
                                        </p:tgtEl>
                                        <p:attrNameLst>
                                          <p:attrName>ppt_y</p:attrName>
                                        </p:attrNameLst>
                                      </p:cBhvr>
                                      <p:tavLst>
                                        <p:tav tm="0">
                                          <p:val>
                                            <p:strVal val="#ppt_y"/>
                                          </p:val>
                                        </p:tav>
                                        <p:tav tm="100000">
                                          <p:val>
                                            <p:strVal val="#ppt_y"/>
                                          </p:val>
                                        </p:tav>
                                      </p:tavLst>
                                    </p:anim>
                                    <p:anim calcmode="lin" valueType="num">
                                      <p:cBhvr>
                                        <p:cTn id="14" dur="1000" fill="hold"/>
                                        <p:tgtEl>
                                          <p:spTgt spid="10242"/>
                                        </p:tgtEl>
                                        <p:attrNameLst>
                                          <p:attrName>ppt_w</p:attrName>
                                        </p:attrNameLst>
                                      </p:cBhvr>
                                      <p:tavLst>
                                        <p:tav tm="0">
                                          <p:val>
                                            <p:fltVal val="0"/>
                                          </p:val>
                                        </p:tav>
                                        <p:tav tm="100000">
                                          <p:val>
                                            <p:strVal val="#ppt_w"/>
                                          </p:val>
                                        </p:tav>
                                      </p:tavLst>
                                    </p:anim>
                                    <p:anim calcmode="lin" valueType="num">
                                      <p:cBhvr>
                                        <p:cTn id="15" dur="1000" fill="hold"/>
                                        <p:tgtEl>
                                          <p:spTgt spid="1024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996" y="928670"/>
            <a:ext cx="7672008" cy="5348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626"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2222" b="98556" l="11875" r="88750">
                        <a14:foregroundMark x1="14792" y1="56222" x2="31319" y2="92111"/>
                        <a14:foregroundMark x1="20000" y1="27333" x2="77778" y2="25556"/>
                        <a14:foregroundMark x1="24931" y1="66778" x2="52917" y2="43333"/>
                        <a14:foregroundMark x1="63958" y1="36444" x2="84444" y2="82333"/>
                        <a14:foregroundMark x1="15347" y1="86556" x2="14931" y2="97000"/>
                        <a14:foregroundMark x1="14444" y1="42000" x2="13958" y2="80111"/>
                        <a14:foregroundMark x1="27292" y1="92111" x2="56458" y2="95000"/>
                        <a14:foregroundMark x1="12500" y1="15111" x2="12778" y2="94556"/>
                        <a14:foregroundMark x1="15347" y1="97667" x2="87778" y2="97444"/>
                        <a14:foregroundMark x1="81458" y1="90333" x2="86944" y2="86778"/>
                        <a14:foregroundMark x1="33958" y1="80222" x2="41458" y2="81000"/>
                        <a14:backgroundMark x1="75972" y1="36667" x2="76528" y2="36667"/>
                        <a14:backgroundMark x1="64792" y1="51222" x2="65069" y2="50000"/>
                        <a14:backgroundMark x1="65694" y1="52889" x2="65625" y2="52111"/>
                        <a14:backgroundMark x1="62917" y1="55667" x2="62569" y2="54778"/>
                        <a14:backgroundMark x1="60556" y1="56111" x2="60486" y2="55000"/>
                        <a14:backgroundMark x1="56250" y1="62778" x2="56597" y2="63333"/>
                        <a14:backgroundMark x1="48472" y1="58333" x2="49028" y2="58000"/>
                        <a14:backgroundMark x1="50764" y1="59222" x2="50417" y2="59111"/>
                        <a14:backgroundMark x1="50903" y1="71111" x2="51319" y2="70889"/>
                        <a14:backgroundMark x1="61597" y1="62444" x2="61806" y2="62333"/>
                        <a14:backgroundMark x1="65694" y1="58111" x2="65417" y2="58111"/>
                        <a14:backgroundMark x1="66042" y1="67889" x2="65625" y2="68444"/>
                        <a14:backgroundMark x1="67569" y1="68111" x2="67431" y2="68444"/>
                        <a14:backgroundMark x1="61042" y1="75444" x2="61319" y2="76111"/>
                        <a14:backgroundMark x1="64028" y1="75444" x2="64444" y2="74667"/>
                        <a14:backgroundMark x1="54653" y1="79222" x2="53750" y2="79111"/>
                        <a14:backgroundMark x1="37083" y1="73000" x2="36528" y2="73111"/>
                        <a14:backgroundMark x1="50000" y1="81889" x2="49514" y2="82333"/>
                        <a14:backgroundMark x1="55694" y1="86444" x2="56042" y2="86667"/>
                        <a14:backgroundMark x1="72708" y1="47778" x2="72639" y2="45111"/>
                        <a14:backgroundMark x1="74653" y1="40667" x2="74861" y2="41778"/>
                        <a14:backgroundMark x1="68889" y1="71222" x2="68819" y2="72222"/>
                        <a14:backgroundMark x1="32222" y1="40667" x2="33472" y2="42000"/>
                        <a14:backgroundMark x1="32708" y1="42000" x2="33264" y2="40778"/>
                        <a14:backgroundMark x1="65000" y1="49889" x2="64236" y2="50222"/>
                        <a14:backgroundMark x1="64236" y1="50444" x2="64306" y2="51333"/>
                        <a14:backgroundMark x1="64444" y1="51444" x2="64931" y2="51556"/>
                        <a14:backgroundMark x1="65139" y1="51556" x2="65208" y2="50333"/>
                      </a14:backgroundRemoval>
                    </a14:imgEffect>
                  </a14:imgLayer>
                </a14:imgProps>
              </a:ext>
              <a:ext uri="{28A0092B-C50C-407E-A947-70E740481C1C}">
                <a14:useLocalDpi xmlns:a14="http://schemas.microsoft.com/office/drawing/2010/main"/>
              </a:ext>
            </a:extLst>
          </a:blip>
          <a:srcRect l="13542" t="14167" r="12500" b="3333"/>
          <a:stretch>
            <a:fillRect/>
          </a:stretch>
        </p:blipFill>
        <p:spPr bwMode="auto">
          <a:xfrm>
            <a:off x="735996" y="928670"/>
            <a:ext cx="7672008" cy="5348794"/>
          </a:xfrm>
          <a:prstGeom prst="rect">
            <a:avLst/>
          </a:prstGeom>
          <a:noFill/>
          <a:ln w="9525">
            <a:solidFill>
              <a:srgbClr val="002060"/>
            </a:solidFill>
            <a:miter lim="800000"/>
            <a:headEnd/>
            <a:tailEnd/>
          </a:ln>
          <a:effectLst/>
        </p:spPr>
      </p:pic>
      <p:sp>
        <p:nvSpPr>
          <p:cNvPr id="24" name="Rectangle 23"/>
          <p:cNvSpPr/>
          <p:nvPr/>
        </p:nvSpPr>
        <p:spPr>
          <a:xfrm>
            <a:off x="4572000" y="4214818"/>
            <a:ext cx="1357322" cy="8572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1148486" y="1002182"/>
            <a:ext cx="7007962" cy="4923130"/>
          </a:xfrm>
          <a:custGeom>
            <a:avLst/>
            <a:gdLst>
              <a:gd name="connsiteX0" fmla="*/ 1638605 w 7007962"/>
              <a:gd name="connsiteY0" fmla="*/ 804672 h 4923130"/>
              <a:gd name="connsiteX1" fmla="*/ 1536192 w 7007962"/>
              <a:gd name="connsiteY1" fmla="*/ 811988 h 4923130"/>
              <a:gd name="connsiteX2" fmla="*/ 1514247 w 7007962"/>
              <a:gd name="connsiteY2" fmla="*/ 826618 h 4923130"/>
              <a:gd name="connsiteX3" fmla="*/ 1492301 w 7007962"/>
              <a:gd name="connsiteY3" fmla="*/ 863194 h 4923130"/>
              <a:gd name="connsiteX4" fmla="*/ 1463040 w 7007962"/>
              <a:gd name="connsiteY4" fmla="*/ 929031 h 4923130"/>
              <a:gd name="connsiteX5" fmla="*/ 1389888 w 7007962"/>
              <a:gd name="connsiteY5" fmla="*/ 936346 h 4923130"/>
              <a:gd name="connsiteX6" fmla="*/ 1382573 w 7007962"/>
              <a:gd name="connsiteY6" fmla="*/ 972922 h 4923130"/>
              <a:gd name="connsiteX7" fmla="*/ 1367943 w 7007962"/>
              <a:gd name="connsiteY7" fmla="*/ 1038759 h 4923130"/>
              <a:gd name="connsiteX8" fmla="*/ 1375258 w 7007962"/>
              <a:gd name="connsiteY8" fmla="*/ 1111911 h 4923130"/>
              <a:gd name="connsiteX9" fmla="*/ 1382573 w 7007962"/>
              <a:gd name="connsiteY9" fmla="*/ 1126541 h 4923130"/>
              <a:gd name="connsiteX10" fmla="*/ 1345997 w 7007962"/>
              <a:gd name="connsiteY10" fmla="*/ 1170432 h 4923130"/>
              <a:gd name="connsiteX11" fmla="*/ 1280160 w 7007962"/>
              <a:gd name="connsiteY11" fmla="*/ 1207008 h 4923130"/>
              <a:gd name="connsiteX12" fmla="*/ 1280160 w 7007962"/>
              <a:gd name="connsiteY12" fmla="*/ 1207008 h 4923130"/>
              <a:gd name="connsiteX13" fmla="*/ 1265530 w 7007962"/>
              <a:gd name="connsiteY13" fmla="*/ 1170432 h 4923130"/>
              <a:gd name="connsiteX14" fmla="*/ 1155802 w 7007962"/>
              <a:gd name="connsiteY14" fmla="*/ 1177748 h 4923130"/>
              <a:gd name="connsiteX15" fmla="*/ 1089965 w 7007962"/>
              <a:gd name="connsiteY15" fmla="*/ 1126541 h 4923130"/>
              <a:gd name="connsiteX16" fmla="*/ 980237 w 7007962"/>
              <a:gd name="connsiteY16" fmla="*/ 1411834 h 4923130"/>
              <a:gd name="connsiteX17" fmla="*/ 1016813 w 7007962"/>
              <a:gd name="connsiteY17" fmla="*/ 1441095 h 4923130"/>
              <a:gd name="connsiteX18" fmla="*/ 1016813 w 7007962"/>
              <a:gd name="connsiteY18" fmla="*/ 1477671 h 4923130"/>
              <a:gd name="connsiteX19" fmla="*/ 980237 w 7007962"/>
              <a:gd name="connsiteY19" fmla="*/ 1477671 h 4923130"/>
              <a:gd name="connsiteX20" fmla="*/ 972922 w 7007962"/>
              <a:gd name="connsiteY20" fmla="*/ 1484986 h 4923130"/>
              <a:gd name="connsiteX21" fmla="*/ 929031 w 7007962"/>
              <a:gd name="connsiteY21" fmla="*/ 1448410 h 4923130"/>
              <a:gd name="connsiteX22" fmla="*/ 848564 w 7007962"/>
              <a:gd name="connsiteY22" fmla="*/ 1484986 h 4923130"/>
              <a:gd name="connsiteX23" fmla="*/ 753466 w 7007962"/>
              <a:gd name="connsiteY23" fmla="*/ 1499616 h 4923130"/>
              <a:gd name="connsiteX24" fmla="*/ 731520 w 7007962"/>
              <a:gd name="connsiteY24" fmla="*/ 1536192 h 4923130"/>
              <a:gd name="connsiteX25" fmla="*/ 760781 w 7007962"/>
              <a:gd name="connsiteY25" fmla="*/ 1528877 h 4923130"/>
              <a:gd name="connsiteX26" fmla="*/ 768096 w 7007962"/>
              <a:gd name="connsiteY26" fmla="*/ 1602029 h 4923130"/>
              <a:gd name="connsiteX27" fmla="*/ 819303 w 7007962"/>
              <a:gd name="connsiteY27" fmla="*/ 1784909 h 4923130"/>
              <a:gd name="connsiteX28" fmla="*/ 782727 w 7007962"/>
              <a:gd name="connsiteY28" fmla="*/ 1836116 h 4923130"/>
              <a:gd name="connsiteX29" fmla="*/ 797357 w 7007962"/>
              <a:gd name="connsiteY29" fmla="*/ 1843431 h 4923130"/>
              <a:gd name="connsiteX30" fmla="*/ 753466 w 7007962"/>
              <a:gd name="connsiteY30" fmla="*/ 1872692 h 4923130"/>
              <a:gd name="connsiteX31" fmla="*/ 753466 w 7007962"/>
              <a:gd name="connsiteY31" fmla="*/ 1945844 h 4923130"/>
              <a:gd name="connsiteX32" fmla="*/ 680314 w 7007962"/>
              <a:gd name="connsiteY32" fmla="*/ 2011680 h 4923130"/>
              <a:gd name="connsiteX33" fmla="*/ 607162 w 7007962"/>
              <a:gd name="connsiteY33" fmla="*/ 2040941 h 4923130"/>
              <a:gd name="connsiteX34" fmla="*/ 504749 w 7007962"/>
              <a:gd name="connsiteY34" fmla="*/ 2121408 h 4923130"/>
              <a:gd name="connsiteX35" fmla="*/ 358445 w 7007962"/>
              <a:gd name="connsiteY35" fmla="*/ 2143354 h 4923130"/>
              <a:gd name="connsiteX36" fmla="*/ 343815 w 7007962"/>
              <a:gd name="connsiteY36" fmla="*/ 2201876 h 4923130"/>
              <a:gd name="connsiteX37" fmla="*/ 263348 w 7007962"/>
              <a:gd name="connsiteY37" fmla="*/ 2238452 h 4923130"/>
              <a:gd name="connsiteX38" fmla="*/ 226772 w 7007962"/>
              <a:gd name="connsiteY38" fmla="*/ 2194560 h 4923130"/>
              <a:gd name="connsiteX39" fmla="*/ 117044 w 7007962"/>
              <a:gd name="connsiteY39" fmla="*/ 2245767 h 4923130"/>
              <a:gd name="connsiteX40" fmla="*/ 102413 w 7007962"/>
              <a:gd name="connsiteY40" fmla="*/ 2260397 h 4923130"/>
              <a:gd name="connsiteX41" fmla="*/ 73152 w 7007962"/>
              <a:gd name="connsiteY41" fmla="*/ 2267712 h 4923130"/>
              <a:gd name="connsiteX42" fmla="*/ 58522 w 7007962"/>
              <a:gd name="connsiteY42" fmla="*/ 2267712 h 4923130"/>
              <a:gd name="connsiteX43" fmla="*/ 29261 w 7007962"/>
              <a:gd name="connsiteY43" fmla="*/ 2348180 h 4923130"/>
              <a:gd name="connsiteX44" fmla="*/ 0 w 7007962"/>
              <a:gd name="connsiteY44" fmla="*/ 2377440 h 4923130"/>
              <a:gd name="connsiteX45" fmla="*/ 0 w 7007962"/>
              <a:gd name="connsiteY45" fmla="*/ 2421332 h 4923130"/>
              <a:gd name="connsiteX46" fmla="*/ 0 w 7007962"/>
              <a:gd name="connsiteY46" fmla="*/ 2443277 h 4923130"/>
              <a:gd name="connsiteX47" fmla="*/ 36576 w 7007962"/>
              <a:gd name="connsiteY47" fmla="*/ 2501799 h 4923130"/>
              <a:gd name="connsiteX48" fmla="*/ 58522 w 7007962"/>
              <a:gd name="connsiteY48" fmla="*/ 2479853 h 4923130"/>
              <a:gd name="connsiteX49" fmla="*/ 124359 w 7007962"/>
              <a:gd name="connsiteY49" fmla="*/ 2509114 h 4923130"/>
              <a:gd name="connsiteX50" fmla="*/ 124359 w 7007962"/>
              <a:gd name="connsiteY50" fmla="*/ 2538375 h 4923130"/>
              <a:gd name="connsiteX51" fmla="*/ 146304 w 7007962"/>
              <a:gd name="connsiteY51" fmla="*/ 2604212 h 4923130"/>
              <a:gd name="connsiteX52" fmla="*/ 138989 w 7007962"/>
              <a:gd name="connsiteY52" fmla="*/ 2618842 h 4923130"/>
              <a:gd name="connsiteX53" fmla="*/ 160935 w 7007962"/>
              <a:gd name="connsiteY53" fmla="*/ 2648103 h 4923130"/>
              <a:gd name="connsiteX54" fmla="*/ 138989 w 7007962"/>
              <a:gd name="connsiteY54" fmla="*/ 2713940 h 4923130"/>
              <a:gd name="connsiteX55" fmla="*/ 226772 w 7007962"/>
              <a:gd name="connsiteY55" fmla="*/ 2757831 h 4923130"/>
              <a:gd name="connsiteX56" fmla="*/ 270663 w 7007962"/>
              <a:gd name="connsiteY56" fmla="*/ 2801722 h 4923130"/>
              <a:gd name="connsiteX57" fmla="*/ 270663 w 7007962"/>
              <a:gd name="connsiteY57" fmla="*/ 2830983 h 4923130"/>
              <a:gd name="connsiteX58" fmla="*/ 292608 w 7007962"/>
              <a:gd name="connsiteY58" fmla="*/ 2896820 h 4923130"/>
              <a:gd name="connsiteX59" fmla="*/ 321869 w 7007962"/>
              <a:gd name="connsiteY59" fmla="*/ 2874874 h 4923130"/>
              <a:gd name="connsiteX60" fmla="*/ 365760 w 7007962"/>
              <a:gd name="connsiteY60" fmla="*/ 2926080 h 4923130"/>
              <a:gd name="connsiteX61" fmla="*/ 475488 w 7007962"/>
              <a:gd name="connsiteY61" fmla="*/ 2940711 h 4923130"/>
              <a:gd name="connsiteX62" fmla="*/ 570586 w 7007962"/>
              <a:gd name="connsiteY62" fmla="*/ 3116276 h 4923130"/>
              <a:gd name="connsiteX63" fmla="*/ 607162 w 7007962"/>
              <a:gd name="connsiteY63" fmla="*/ 3138221 h 4923130"/>
              <a:gd name="connsiteX64" fmla="*/ 607162 w 7007962"/>
              <a:gd name="connsiteY64" fmla="*/ 3138221 h 4923130"/>
              <a:gd name="connsiteX65" fmla="*/ 585216 w 7007962"/>
              <a:gd name="connsiteY65" fmla="*/ 3189428 h 4923130"/>
              <a:gd name="connsiteX66" fmla="*/ 651053 w 7007962"/>
              <a:gd name="connsiteY66" fmla="*/ 3335732 h 4923130"/>
              <a:gd name="connsiteX67" fmla="*/ 636423 w 7007962"/>
              <a:gd name="connsiteY67" fmla="*/ 3364992 h 4923130"/>
              <a:gd name="connsiteX68" fmla="*/ 585216 w 7007962"/>
              <a:gd name="connsiteY68" fmla="*/ 3343047 h 4923130"/>
              <a:gd name="connsiteX69" fmla="*/ 548640 w 7007962"/>
              <a:gd name="connsiteY69" fmla="*/ 3357677 h 4923130"/>
              <a:gd name="connsiteX70" fmla="*/ 585216 w 7007962"/>
              <a:gd name="connsiteY70" fmla="*/ 3460090 h 4923130"/>
              <a:gd name="connsiteX71" fmla="*/ 592532 w 7007962"/>
              <a:gd name="connsiteY71" fmla="*/ 3518612 h 4923130"/>
              <a:gd name="connsiteX72" fmla="*/ 680314 w 7007962"/>
              <a:gd name="connsiteY72" fmla="*/ 3577133 h 4923130"/>
              <a:gd name="connsiteX73" fmla="*/ 716890 w 7007962"/>
              <a:gd name="connsiteY73" fmla="*/ 3569818 h 4923130"/>
              <a:gd name="connsiteX74" fmla="*/ 855879 w 7007962"/>
              <a:gd name="connsiteY74" fmla="*/ 3686861 h 4923130"/>
              <a:gd name="connsiteX75" fmla="*/ 921716 w 7007962"/>
              <a:gd name="connsiteY75" fmla="*/ 3642970 h 4923130"/>
              <a:gd name="connsiteX76" fmla="*/ 972922 w 7007962"/>
              <a:gd name="connsiteY76" fmla="*/ 3642970 h 4923130"/>
              <a:gd name="connsiteX77" fmla="*/ 1111911 w 7007962"/>
              <a:gd name="connsiteY77" fmla="*/ 3774644 h 4923130"/>
              <a:gd name="connsiteX78" fmla="*/ 1126541 w 7007962"/>
              <a:gd name="connsiteY78" fmla="*/ 3796589 h 4923130"/>
              <a:gd name="connsiteX79" fmla="*/ 1192378 w 7007962"/>
              <a:gd name="connsiteY79" fmla="*/ 3781959 h 4923130"/>
              <a:gd name="connsiteX80" fmla="*/ 1228954 w 7007962"/>
              <a:gd name="connsiteY80" fmla="*/ 3847796 h 4923130"/>
              <a:gd name="connsiteX81" fmla="*/ 1367943 w 7007962"/>
              <a:gd name="connsiteY81" fmla="*/ 3928263 h 4923130"/>
              <a:gd name="connsiteX82" fmla="*/ 1550823 w 7007962"/>
              <a:gd name="connsiteY82" fmla="*/ 3972154 h 4923130"/>
              <a:gd name="connsiteX83" fmla="*/ 1667866 w 7007962"/>
              <a:gd name="connsiteY83" fmla="*/ 3964839 h 4923130"/>
              <a:gd name="connsiteX84" fmla="*/ 1704442 w 7007962"/>
              <a:gd name="connsiteY84" fmla="*/ 3950208 h 4923130"/>
              <a:gd name="connsiteX85" fmla="*/ 1726388 w 7007962"/>
              <a:gd name="connsiteY85" fmla="*/ 3950208 h 4923130"/>
              <a:gd name="connsiteX86" fmla="*/ 1741018 w 7007962"/>
              <a:gd name="connsiteY86" fmla="*/ 3972154 h 4923130"/>
              <a:gd name="connsiteX87" fmla="*/ 1726388 w 7007962"/>
              <a:gd name="connsiteY87" fmla="*/ 4016045 h 4923130"/>
              <a:gd name="connsiteX88" fmla="*/ 1726388 w 7007962"/>
              <a:gd name="connsiteY88" fmla="*/ 4045306 h 4923130"/>
              <a:gd name="connsiteX89" fmla="*/ 1748333 w 7007962"/>
              <a:gd name="connsiteY89" fmla="*/ 4059936 h 4923130"/>
              <a:gd name="connsiteX90" fmla="*/ 1806855 w 7007962"/>
              <a:gd name="connsiteY90" fmla="*/ 3957524 h 4923130"/>
              <a:gd name="connsiteX91" fmla="*/ 1894637 w 7007962"/>
              <a:gd name="connsiteY91" fmla="*/ 3906317 h 4923130"/>
              <a:gd name="connsiteX92" fmla="*/ 1938528 w 7007962"/>
              <a:gd name="connsiteY92" fmla="*/ 3935578 h 4923130"/>
              <a:gd name="connsiteX93" fmla="*/ 2040941 w 7007962"/>
              <a:gd name="connsiteY93" fmla="*/ 3950208 h 4923130"/>
              <a:gd name="connsiteX94" fmla="*/ 2055572 w 7007962"/>
              <a:gd name="connsiteY94" fmla="*/ 4001415 h 4923130"/>
              <a:gd name="connsiteX95" fmla="*/ 2106778 w 7007962"/>
              <a:gd name="connsiteY95" fmla="*/ 4023360 h 4923130"/>
              <a:gd name="connsiteX96" fmla="*/ 2121408 w 7007962"/>
              <a:gd name="connsiteY96" fmla="*/ 4089197 h 4923130"/>
              <a:gd name="connsiteX97" fmla="*/ 2194560 w 7007962"/>
              <a:gd name="connsiteY97" fmla="*/ 4096512 h 4923130"/>
              <a:gd name="connsiteX98" fmla="*/ 2311604 w 7007962"/>
              <a:gd name="connsiteY98" fmla="*/ 4059936 h 4923130"/>
              <a:gd name="connsiteX99" fmla="*/ 2340864 w 7007962"/>
              <a:gd name="connsiteY99" fmla="*/ 4030676 h 4923130"/>
              <a:gd name="connsiteX100" fmla="*/ 2384756 w 7007962"/>
              <a:gd name="connsiteY100" fmla="*/ 4023360 h 4923130"/>
              <a:gd name="connsiteX101" fmla="*/ 2457908 w 7007962"/>
              <a:gd name="connsiteY101" fmla="*/ 3964839 h 4923130"/>
              <a:gd name="connsiteX102" fmla="*/ 2472538 w 7007962"/>
              <a:gd name="connsiteY102" fmla="*/ 3964839 h 4923130"/>
              <a:gd name="connsiteX103" fmla="*/ 2509114 w 7007962"/>
              <a:gd name="connsiteY103" fmla="*/ 3935578 h 4923130"/>
              <a:gd name="connsiteX104" fmla="*/ 2553005 w 7007962"/>
              <a:gd name="connsiteY104" fmla="*/ 3942893 h 4923130"/>
              <a:gd name="connsiteX105" fmla="*/ 2553005 w 7007962"/>
              <a:gd name="connsiteY105" fmla="*/ 3913632 h 4923130"/>
              <a:gd name="connsiteX106" fmla="*/ 2611527 w 7007962"/>
              <a:gd name="connsiteY106" fmla="*/ 3935578 h 4923130"/>
              <a:gd name="connsiteX107" fmla="*/ 2670048 w 7007962"/>
              <a:gd name="connsiteY107" fmla="*/ 3906317 h 4923130"/>
              <a:gd name="connsiteX108" fmla="*/ 2699309 w 7007962"/>
              <a:gd name="connsiteY108" fmla="*/ 3942893 h 4923130"/>
              <a:gd name="connsiteX109" fmla="*/ 2728570 w 7007962"/>
              <a:gd name="connsiteY109" fmla="*/ 3884372 h 4923130"/>
              <a:gd name="connsiteX110" fmla="*/ 2816352 w 7007962"/>
              <a:gd name="connsiteY110" fmla="*/ 3913632 h 4923130"/>
              <a:gd name="connsiteX111" fmla="*/ 2838298 w 7007962"/>
              <a:gd name="connsiteY111" fmla="*/ 3994100 h 4923130"/>
              <a:gd name="connsiteX112" fmla="*/ 2867559 w 7007962"/>
              <a:gd name="connsiteY112" fmla="*/ 4016045 h 4923130"/>
              <a:gd name="connsiteX113" fmla="*/ 2889504 w 7007962"/>
              <a:gd name="connsiteY113" fmla="*/ 4111143 h 4923130"/>
              <a:gd name="connsiteX114" fmla="*/ 2860244 w 7007962"/>
              <a:gd name="connsiteY114" fmla="*/ 4213556 h 4923130"/>
              <a:gd name="connsiteX115" fmla="*/ 2845613 w 7007962"/>
              <a:gd name="connsiteY115" fmla="*/ 4272077 h 4923130"/>
              <a:gd name="connsiteX116" fmla="*/ 2779776 w 7007962"/>
              <a:gd name="connsiteY116" fmla="*/ 4301338 h 4923130"/>
              <a:gd name="connsiteX117" fmla="*/ 2750516 w 7007962"/>
              <a:gd name="connsiteY117" fmla="*/ 4389120 h 4923130"/>
              <a:gd name="connsiteX118" fmla="*/ 2765146 w 7007962"/>
              <a:gd name="connsiteY118" fmla="*/ 4433012 h 4923130"/>
              <a:gd name="connsiteX119" fmla="*/ 2757831 w 7007962"/>
              <a:gd name="connsiteY119" fmla="*/ 4484218 h 4923130"/>
              <a:gd name="connsiteX120" fmla="*/ 2809037 w 7007962"/>
              <a:gd name="connsiteY120" fmla="*/ 4454957 h 4923130"/>
              <a:gd name="connsiteX121" fmla="*/ 2867559 w 7007962"/>
              <a:gd name="connsiteY121" fmla="*/ 4454957 h 4923130"/>
              <a:gd name="connsiteX122" fmla="*/ 2904135 w 7007962"/>
              <a:gd name="connsiteY122" fmla="*/ 4557370 h 4923130"/>
              <a:gd name="connsiteX123" fmla="*/ 2969972 w 7007962"/>
              <a:gd name="connsiteY123" fmla="*/ 4601261 h 4923130"/>
              <a:gd name="connsiteX124" fmla="*/ 2955341 w 7007962"/>
              <a:gd name="connsiteY124" fmla="*/ 4637837 h 4923130"/>
              <a:gd name="connsiteX125" fmla="*/ 2940711 w 7007962"/>
              <a:gd name="connsiteY125" fmla="*/ 4681728 h 4923130"/>
              <a:gd name="connsiteX126" fmla="*/ 2955341 w 7007962"/>
              <a:gd name="connsiteY126" fmla="*/ 4703674 h 4923130"/>
              <a:gd name="connsiteX127" fmla="*/ 2999232 w 7007962"/>
              <a:gd name="connsiteY127" fmla="*/ 4703674 h 4923130"/>
              <a:gd name="connsiteX128" fmla="*/ 3028493 w 7007962"/>
              <a:gd name="connsiteY128" fmla="*/ 4769511 h 4923130"/>
              <a:gd name="connsiteX129" fmla="*/ 3057754 w 7007962"/>
              <a:gd name="connsiteY129" fmla="*/ 4791456 h 4923130"/>
              <a:gd name="connsiteX130" fmla="*/ 3138221 w 7007962"/>
              <a:gd name="connsiteY130" fmla="*/ 4747565 h 4923130"/>
              <a:gd name="connsiteX131" fmla="*/ 3182112 w 7007962"/>
              <a:gd name="connsiteY131" fmla="*/ 4813402 h 4923130"/>
              <a:gd name="connsiteX132" fmla="*/ 3233319 w 7007962"/>
              <a:gd name="connsiteY132" fmla="*/ 4828032 h 4923130"/>
              <a:gd name="connsiteX133" fmla="*/ 3233319 w 7007962"/>
              <a:gd name="connsiteY133" fmla="*/ 4754880 h 4923130"/>
              <a:gd name="connsiteX134" fmla="*/ 3218688 w 7007962"/>
              <a:gd name="connsiteY134" fmla="*/ 4710989 h 4923130"/>
              <a:gd name="connsiteX135" fmla="*/ 3226004 w 7007962"/>
              <a:gd name="connsiteY135" fmla="*/ 4659783 h 4923130"/>
              <a:gd name="connsiteX136" fmla="*/ 3269895 w 7007962"/>
              <a:gd name="connsiteY136" fmla="*/ 4659783 h 4923130"/>
              <a:gd name="connsiteX137" fmla="*/ 3299156 w 7007962"/>
              <a:gd name="connsiteY137" fmla="*/ 4623207 h 4923130"/>
              <a:gd name="connsiteX138" fmla="*/ 3379623 w 7007962"/>
              <a:gd name="connsiteY138" fmla="*/ 4652468 h 4923130"/>
              <a:gd name="connsiteX139" fmla="*/ 3430829 w 7007962"/>
              <a:gd name="connsiteY139" fmla="*/ 4630522 h 4923130"/>
              <a:gd name="connsiteX140" fmla="*/ 3445460 w 7007962"/>
              <a:gd name="connsiteY140" fmla="*/ 4637837 h 4923130"/>
              <a:gd name="connsiteX141" fmla="*/ 3569818 w 7007962"/>
              <a:gd name="connsiteY141" fmla="*/ 4593946 h 4923130"/>
              <a:gd name="connsiteX142" fmla="*/ 3621024 w 7007962"/>
              <a:gd name="connsiteY142" fmla="*/ 4557370 h 4923130"/>
              <a:gd name="connsiteX143" fmla="*/ 3694176 w 7007962"/>
              <a:gd name="connsiteY143" fmla="*/ 4586631 h 4923130"/>
              <a:gd name="connsiteX144" fmla="*/ 3789274 w 7007962"/>
              <a:gd name="connsiteY144" fmla="*/ 4615892 h 4923130"/>
              <a:gd name="connsiteX145" fmla="*/ 3781959 w 7007962"/>
              <a:gd name="connsiteY145" fmla="*/ 4674413 h 4923130"/>
              <a:gd name="connsiteX146" fmla="*/ 3862426 w 7007962"/>
              <a:gd name="connsiteY146" fmla="*/ 4754880 h 4923130"/>
              <a:gd name="connsiteX147" fmla="*/ 3899002 w 7007962"/>
              <a:gd name="connsiteY147" fmla="*/ 4754880 h 4923130"/>
              <a:gd name="connsiteX148" fmla="*/ 3928263 w 7007962"/>
              <a:gd name="connsiteY148" fmla="*/ 4776826 h 4923130"/>
              <a:gd name="connsiteX149" fmla="*/ 3972154 w 7007962"/>
              <a:gd name="connsiteY149" fmla="*/ 4754880 h 4923130"/>
              <a:gd name="connsiteX150" fmla="*/ 4001415 w 7007962"/>
              <a:gd name="connsiteY150" fmla="*/ 4732935 h 4923130"/>
              <a:gd name="connsiteX151" fmla="*/ 4096512 w 7007962"/>
              <a:gd name="connsiteY151" fmla="*/ 4776826 h 4923130"/>
              <a:gd name="connsiteX152" fmla="*/ 4111143 w 7007962"/>
              <a:gd name="connsiteY152" fmla="*/ 4747565 h 4923130"/>
              <a:gd name="connsiteX153" fmla="*/ 4169664 w 7007962"/>
              <a:gd name="connsiteY153" fmla="*/ 4798772 h 4923130"/>
              <a:gd name="connsiteX154" fmla="*/ 4125773 w 7007962"/>
              <a:gd name="connsiteY154" fmla="*/ 4828032 h 4923130"/>
              <a:gd name="connsiteX155" fmla="*/ 4169664 w 7007962"/>
              <a:gd name="connsiteY155" fmla="*/ 4893869 h 4923130"/>
              <a:gd name="connsiteX156" fmla="*/ 4206240 w 7007962"/>
              <a:gd name="connsiteY156" fmla="*/ 4923130 h 4923130"/>
              <a:gd name="connsiteX157" fmla="*/ 4228186 w 7007962"/>
              <a:gd name="connsiteY157" fmla="*/ 4915815 h 4923130"/>
              <a:gd name="connsiteX158" fmla="*/ 4198925 w 7007962"/>
              <a:gd name="connsiteY158" fmla="*/ 4842663 h 4923130"/>
              <a:gd name="connsiteX159" fmla="*/ 4213556 w 7007962"/>
              <a:gd name="connsiteY159" fmla="*/ 4791456 h 4923130"/>
              <a:gd name="connsiteX160" fmla="*/ 4235501 w 7007962"/>
              <a:gd name="connsiteY160" fmla="*/ 4798772 h 4923130"/>
              <a:gd name="connsiteX161" fmla="*/ 4359860 w 7007962"/>
              <a:gd name="connsiteY161" fmla="*/ 4762196 h 4923130"/>
              <a:gd name="connsiteX162" fmla="*/ 4440327 w 7007962"/>
              <a:gd name="connsiteY162" fmla="*/ 4732935 h 4923130"/>
              <a:gd name="connsiteX163" fmla="*/ 4476903 w 7007962"/>
              <a:gd name="connsiteY163" fmla="*/ 4740250 h 4923130"/>
              <a:gd name="connsiteX164" fmla="*/ 4528109 w 7007962"/>
              <a:gd name="connsiteY164" fmla="*/ 4696359 h 4923130"/>
              <a:gd name="connsiteX165" fmla="*/ 4535424 w 7007962"/>
              <a:gd name="connsiteY165" fmla="*/ 4637837 h 4923130"/>
              <a:gd name="connsiteX166" fmla="*/ 4572000 w 7007962"/>
              <a:gd name="connsiteY166" fmla="*/ 4681728 h 4923130"/>
              <a:gd name="connsiteX167" fmla="*/ 4564685 w 7007962"/>
              <a:gd name="connsiteY167" fmla="*/ 4623207 h 4923130"/>
              <a:gd name="connsiteX168" fmla="*/ 4593946 w 7007962"/>
              <a:gd name="connsiteY168" fmla="*/ 4601261 h 4923130"/>
              <a:gd name="connsiteX169" fmla="*/ 4630522 w 7007962"/>
              <a:gd name="connsiteY169" fmla="*/ 4659783 h 4923130"/>
              <a:gd name="connsiteX170" fmla="*/ 4710989 w 7007962"/>
              <a:gd name="connsiteY170" fmla="*/ 4615892 h 4923130"/>
              <a:gd name="connsiteX171" fmla="*/ 4718304 w 7007962"/>
              <a:gd name="connsiteY171" fmla="*/ 4630522 h 4923130"/>
              <a:gd name="connsiteX172" fmla="*/ 4769511 w 7007962"/>
              <a:gd name="connsiteY172" fmla="*/ 4601261 h 4923130"/>
              <a:gd name="connsiteX173" fmla="*/ 4791456 w 7007962"/>
              <a:gd name="connsiteY173" fmla="*/ 4630522 h 4923130"/>
              <a:gd name="connsiteX174" fmla="*/ 4820717 w 7007962"/>
              <a:gd name="connsiteY174" fmla="*/ 4615892 h 4923130"/>
              <a:gd name="connsiteX175" fmla="*/ 4864608 w 7007962"/>
              <a:gd name="connsiteY175" fmla="*/ 4608576 h 4923130"/>
              <a:gd name="connsiteX176" fmla="*/ 4923130 w 7007962"/>
              <a:gd name="connsiteY176" fmla="*/ 4579316 h 4923130"/>
              <a:gd name="connsiteX177" fmla="*/ 4908500 w 7007962"/>
              <a:gd name="connsiteY177" fmla="*/ 4528109 h 4923130"/>
              <a:gd name="connsiteX178" fmla="*/ 4937760 w 7007962"/>
              <a:gd name="connsiteY178" fmla="*/ 4506164 h 4923130"/>
              <a:gd name="connsiteX179" fmla="*/ 4967021 w 7007962"/>
              <a:gd name="connsiteY179" fmla="*/ 4528109 h 4923130"/>
              <a:gd name="connsiteX180" fmla="*/ 5106010 w 7007962"/>
              <a:gd name="connsiteY180" fmla="*/ 4425696 h 4923130"/>
              <a:gd name="connsiteX181" fmla="*/ 5149901 w 7007962"/>
              <a:gd name="connsiteY181" fmla="*/ 4389120 h 4923130"/>
              <a:gd name="connsiteX182" fmla="*/ 5186477 w 7007962"/>
              <a:gd name="connsiteY182" fmla="*/ 4359860 h 4923130"/>
              <a:gd name="connsiteX183" fmla="*/ 5259629 w 7007962"/>
              <a:gd name="connsiteY183" fmla="*/ 4235501 h 4923130"/>
              <a:gd name="connsiteX184" fmla="*/ 5281575 w 7007962"/>
              <a:gd name="connsiteY184" fmla="*/ 4118458 h 4923130"/>
              <a:gd name="connsiteX185" fmla="*/ 5318151 w 7007962"/>
              <a:gd name="connsiteY185" fmla="*/ 4111143 h 4923130"/>
              <a:gd name="connsiteX186" fmla="*/ 5391303 w 7007962"/>
              <a:gd name="connsiteY186" fmla="*/ 3994100 h 4923130"/>
              <a:gd name="connsiteX187" fmla="*/ 5471770 w 7007962"/>
              <a:gd name="connsiteY187" fmla="*/ 3935578 h 4923130"/>
              <a:gd name="connsiteX188" fmla="*/ 5493716 w 7007962"/>
              <a:gd name="connsiteY188" fmla="*/ 3884372 h 4923130"/>
              <a:gd name="connsiteX189" fmla="*/ 5501031 w 7007962"/>
              <a:gd name="connsiteY189" fmla="*/ 3796589 h 4923130"/>
              <a:gd name="connsiteX190" fmla="*/ 5544922 w 7007962"/>
              <a:gd name="connsiteY190" fmla="*/ 3811220 h 4923130"/>
              <a:gd name="connsiteX191" fmla="*/ 5552237 w 7007962"/>
              <a:gd name="connsiteY191" fmla="*/ 3752698 h 4923130"/>
              <a:gd name="connsiteX192" fmla="*/ 5501031 w 7007962"/>
              <a:gd name="connsiteY192" fmla="*/ 3774644 h 4923130"/>
              <a:gd name="connsiteX193" fmla="*/ 5530292 w 7007962"/>
              <a:gd name="connsiteY193" fmla="*/ 3730752 h 4923130"/>
              <a:gd name="connsiteX194" fmla="*/ 5471770 w 7007962"/>
              <a:gd name="connsiteY194" fmla="*/ 3657600 h 4923130"/>
              <a:gd name="connsiteX195" fmla="*/ 5420564 w 7007962"/>
              <a:gd name="connsiteY195" fmla="*/ 3664916 h 4923130"/>
              <a:gd name="connsiteX196" fmla="*/ 5354727 w 7007962"/>
              <a:gd name="connsiteY196" fmla="*/ 3664916 h 4923130"/>
              <a:gd name="connsiteX197" fmla="*/ 5420564 w 7007962"/>
              <a:gd name="connsiteY197" fmla="*/ 3635655 h 4923130"/>
              <a:gd name="connsiteX198" fmla="*/ 5493716 w 7007962"/>
              <a:gd name="connsiteY198" fmla="*/ 3577133 h 4923130"/>
              <a:gd name="connsiteX199" fmla="*/ 5530292 w 7007962"/>
              <a:gd name="connsiteY199" fmla="*/ 3577133 h 4923130"/>
              <a:gd name="connsiteX200" fmla="*/ 5530292 w 7007962"/>
              <a:gd name="connsiteY200" fmla="*/ 3540557 h 4923130"/>
              <a:gd name="connsiteX201" fmla="*/ 5457140 w 7007962"/>
              <a:gd name="connsiteY201" fmla="*/ 3496666 h 4923130"/>
              <a:gd name="connsiteX202" fmla="*/ 5457140 w 7007962"/>
              <a:gd name="connsiteY202" fmla="*/ 3452775 h 4923130"/>
              <a:gd name="connsiteX203" fmla="*/ 5522976 w 7007962"/>
              <a:gd name="connsiteY203" fmla="*/ 3445460 h 4923130"/>
              <a:gd name="connsiteX204" fmla="*/ 5471770 w 7007962"/>
              <a:gd name="connsiteY204" fmla="*/ 3379623 h 4923130"/>
              <a:gd name="connsiteX205" fmla="*/ 5405933 w 7007962"/>
              <a:gd name="connsiteY205" fmla="*/ 3313786 h 4923130"/>
              <a:gd name="connsiteX206" fmla="*/ 5369357 w 7007962"/>
              <a:gd name="connsiteY206" fmla="*/ 3189428 h 4923130"/>
              <a:gd name="connsiteX207" fmla="*/ 5332781 w 7007962"/>
              <a:gd name="connsiteY207" fmla="*/ 3101645 h 4923130"/>
              <a:gd name="connsiteX208" fmla="*/ 5244999 w 7007962"/>
              <a:gd name="connsiteY208" fmla="*/ 3043124 h 4923130"/>
              <a:gd name="connsiteX209" fmla="*/ 5230368 w 7007962"/>
              <a:gd name="connsiteY209" fmla="*/ 3021178 h 4923130"/>
              <a:gd name="connsiteX210" fmla="*/ 5296205 w 7007962"/>
              <a:gd name="connsiteY210" fmla="*/ 2911450 h 4923130"/>
              <a:gd name="connsiteX211" fmla="*/ 5405933 w 7007962"/>
              <a:gd name="connsiteY211" fmla="*/ 2830983 h 4923130"/>
              <a:gd name="connsiteX212" fmla="*/ 5413248 w 7007962"/>
              <a:gd name="connsiteY212" fmla="*/ 2794407 h 4923130"/>
              <a:gd name="connsiteX213" fmla="*/ 5493716 w 7007962"/>
              <a:gd name="connsiteY213" fmla="*/ 2765146 h 4923130"/>
              <a:gd name="connsiteX214" fmla="*/ 5559552 w 7007962"/>
              <a:gd name="connsiteY214" fmla="*/ 2721255 h 4923130"/>
              <a:gd name="connsiteX215" fmla="*/ 5603444 w 7007962"/>
              <a:gd name="connsiteY215" fmla="*/ 2691994 h 4923130"/>
              <a:gd name="connsiteX216" fmla="*/ 5552237 w 7007962"/>
              <a:gd name="connsiteY216" fmla="*/ 2662733 h 4923130"/>
              <a:gd name="connsiteX217" fmla="*/ 5479085 w 7007962"/>
              <a:gd name="connsiteY217" fmla="*/ 2655418 h 4923130"/>
              <a:gd name="connsiteX218" fmla="*/ 5413248 w 7007962"/>
              <a:gd name="connsiteY218" fmla="*/ 2611527 h 4923130"/>
              <a:gd name="connsiteX219" fmla="*/ 5318151 w 7007962"/>
              <a:gd name="connsiteY219" fmla="*/ 2691994 h 4923130"/>
              <a:gd name="connsiteX220" fmla="*/ 5281575 w 7007962"/>
              <a:gd name="connsiteY220" fmla="*/ 2713940 h 4923130"/>
              <a:gd name="connsiteX221" fmla="*/ 5201108 w 7007962"/>
              <a:gd name="connsiteY221" fmla="*/ 2684679 h 4923130"/>
              <a:gd name="connsiteX222" fmla="*/ 5237684 w 7007962"/>
              <a:gd name="connsiteY222" fmla="*/ 2574951 h 4923130"/>
              <a:gd name="connsiteX223" fmla="*/ 5237684 w 7007962"/>
              <a:gd name="connsiteY223" fmla="*/ 2574951 h 4923130"/>
              <a:gd name="connsiteX224" fmla="*/ 5106010 w 7007962"/>
              <a:gd name="connsiteY224" fmla="*/ 2567636 h 4923130"/>
              <a:gd name="connsiteX225" fmla="*/ 5040173 w 7007962"/>
              <a:gd name="connsiteY225" fmla="*/ 2501799 h 4923130"/>
              <a:gd name="connsiteX226" fmla="*/ 5062119 w 7007962"/>
              <a:gd name="connsiteY226" fmla="*/ 2428647 h 4923130"/>
              <a:gd name="connsiteX227" fmla="*/ 5091380 w 7007962"/>
              <a:gd name="connsiteY227" fmla="*/ 2406701 h 4923130"/>
              <a:gd name="connsiteX228" fmla="*/ 5127956 w 7007962"/>
              <a:gd name="connsiteY228" fmla="*/ 2428647 h 4923130"/>
              <a:gd name="connsiteX229" fmla="*/ 5171847 w 7007962"/>
              <a:gd name="connsiteY229" fmla="*/ 2399386 h 4923130"/>
              <a:gd name="connsiteX230" fmla="*/ 5223053 w 7007962"/>
              <a:gd name="connsiteY230" fmla="*/ 2384756 h 4923130"/>
              <a:gd name="connsiteX231" fmla="*/ 5237684 w 7007962"/>
              <a:gd name="connsiteY231" fmla="*/ 2318919 h 4923130"/>
              <a:gd name="connsiteX232" fmla="*/ 5310836 w 7007962"/>
              <a:gd name="connsiteY232" fmla="*/ 2282343 h 4923130"/>
              <a:gd name="connsiteX233" fmla="*/ 5362042 w 7007962"/>
              <a:gd name="connsiteY233" fmla="*/ 2260397 h 4923130"/>
              <a:gd name="connsiteX234" fmla="*/ 5376672 w 7007962"/>
              <a:gd name="connsiteY234" fmla="*/ 2223821 h 4923130"/>
              <a:gd name="connsiteX235" fmla="*/ 5442509 w 7007962"/>
              <a:gd name="connsiteY235" fmla="*/ 2143354 h 4923130"/>
              <a:gd name="connsiteX236" fmla="*/ 5522976 w 7007962"/>
              <a:gd name="connsiteY236" fmla="*/ 2172615 h 4923130"/>
              <a:gd name="connsiteX237" fmla="*/ 5544922 w 7007962"/>
              <a:gd name="connsiteY237" fmla="*/ 2165300 h 4923130"/>
              <a:gd name="connsiteX238" fmla="*/ 5566868 w 7007962"/>
              <a:gd name="connsiteY238" fmla="*/ 2223821 h 4923130"/>
              <a:gd name="connsiteX239" fmla="*/ 5501031 w 7007962"/>
              <a:gd name="connsiteY239" fmla="*/ 2333549 h 4923130"/>
              <a:gd name="connsiteX240" fmla="*/ 5493716 w 7007962"/>
              <a:gd name="connsiteY240" fmla="*/ 2377440 h 4923130"/>
              <a:gd name="connsiteX241" fmla="*/ 5515661 w 7007962"/>
              <a:gd name="connsiteY241" fmla="*/ 2421332 h 4923130"/>
              <a:gd name="connsiteX242" fmla="*/ 5566868 w 7007962"/>
              <a:gd name="connsiteY242" fmla="*/ 2406701 h 4923130"/>
              <a:gd name="connsiteX243" fmla="*/ 5618074 w 7007962"/>
              <a:gd name="connsiteY243" fmla="*/ 2355495 h 4923130"/>
              <a:gd name="connsiteX244" fmla="*/ 5683911 w 7007962"/>
              <a:gd name="connsiteY244" fmla="*/ 2333549 h 4923130"/>
              <a:gd name="connsiteX245" fmla="*/ 5742432 w 7007962"/>
              <a:gd name="connsiteY245" fmla="*/ 2304288 h 4923130"/>
              <a:gd name="connsiteX246" fmla="*/ 5815584 w 7007962"/>
              <a:gd name="connsiteY246" fmla="*/ 2296973 h 4923130"/>
              <a:gd name="connsiteX247" fmla="*/ 5983834 w 7007962"/>
              <a:gd name="connsiteY247" fmla="*/ 2157984 h 4923130"/>
              <a:gd name="connsiteX248" fmla="*/ 6093562 w 7007962"/>
              <a:gd name="connsiteY248" fmla="*/ 2026311 h 4923130"/>
              <a:gd name="connsiteX249" fmla="*/ 6159399 w 7007962"/>
              <a:gd name="connsiteY249" fmla="*/ 2070202 h 4923130"/>
              <a:gd name="connsiteX250" fmla="*/ 6283757 w 7007962"/>
              <a:gd name="connsiteY250" fmla="*/ 2055572 h 4923130"/>
              <a:gd name="connsiteX251" fmla="*/ 6261812 w 7007962"/>
              <a:gd name="connsiteY251" fmla="*/ 1982420 h 4923130"/>
              <a:gd name="connsiteX252" fmla="*/ 6305703 w 7007962"/>
              <a:gd name="connsiteY252" fmla="*/ 1982420 h 4923130"/>
              <a:gd name="connsiteX253" fmla="*/ 6430061 w 7007962"/>
              <a:gd name="connsiteY253" fmla="*/ 1923898 h 4923130"/>
              <a:gd name="connsiteX254" fmla="*/ 6452007 w 7007962"/>
              <a:gd name="connsiteY254" fmla="*/ 1858061 h 4923130"/>
              <a:gd name="connsiteX255" fmla="*/ 6488583 w 7007962"/>
              <a:gd name="connsiteY255" fmla="*/ 1821485 h 4923130"/>
              <a:gd name="connsiteX256" fmla="*/ 6495898 w 7007962"/>
              <a:gd name="connsiteY256" fmla="*/ 1872692 h 4923130"/>
              <a:gd name="connsiteX257" fmla="*/ 6539789 w 7007962"/>
              <a:gd name="connsiteY257" fmla="*/ 1916583 h 4923130"/>
              <a:gd name="connsiteX258" fmla="*/ 6554420 w 7007962"/>
              <a:gd name="connsiteY258" fmla="*/ 1858061 h 4923130"/>
              <a:gd name="connsiteX259" fmla="*/ 6605626 w 7007962"/>
              <a:gd name="connsiteY259" fmla="*/ 1814170 h 4923130"/>
              <a:gd name="connsiteX260" fmla="*/ 6605626 w 7007962"/>
              <a:gd name="connsiteY260" fmla="*/ 1711757 h 4923130"/>
              <a:gd name="connsiteX261" fmla="*/ 6590996 w 7007962"/>
              <a:gd name="connsiteY261" fmla="*/ 1528877 h 4923130"/>
              <a:gd name="connsiteX262" fmla="*/ 6649517 w 7007962"/>
              <a:gd name="connsiteY262" fmla="*/ 1514247 h 4923130"/>
              <a:gd name="connsiteX263" fmla="*/ 6678778 w 7007962"/>
              <a:gd name="connsiteY263" fmla="*/ 1463040 h 4923130"/>
              <a:gd name="connsiteX264" fmla="*/ 6795821 w 7007962"/>
              <a:gd name="connsiteY264" fmla="*/ 1499616 h 4923130"/>
              <a:gd name="connsiteX265" fmla="*/ 6839712 w 7007962"/>
              <a:gd name="connsiteY265" fmla="*/ 1441095 h 4923130"/>
              <a:gd name="connsiteX266" fmla="*/ 6890919 w 7007962"/>
              <a:gd name="connsiteY266" fmla="*/ 1345997 h 4923130"/>
              <a:gd name="connsiteX267" fmla="*/ 6942125 w 7007962"/>
              <a:gd name="connsiteY267" fmla="*/ 1199693 h 4923130"/>
              <a:gd name="connsiteX268" fmla="*/ 6956756 w 7007962"/>
              <a:gd name="connsiteY268" fmla="*/ 1111911 h 4923130"/>
              <a:gd name="connsiteX269" fmla="*/ 6986016 w 7007962"/>
              <a:gd name="connsiteY269" fmla="*/ 1097280 h 4923130"/>
              <a:gd name="connsiteX270" fmla="*/ 7007962 w 7007962"/>
              <a:gd name="connsiteY270" fmla="*/ 1068020 h 4923130"/>
              <a:gd name="connsiteX271" fmla="*/ 7000647 w 7007962"/>
              <a:gd name="connsiteY271" fmla="*/ 958292 h 4923130"/>
              <a:gd name="connsiteX272" fmla="*/ 6949440 w 7007962"/>
              <a:gd name="connsiteY272" fmla="*/ 943661 h 4923130"/>
              <a:gd name="connsiteX273" fmla="*/ 6817767 w 7007962"/>
              <a:gd name="connsiteY273" fmla="*/ 1002183 h 4923130"/>
              <a:gd name="connsiteX274" fmla="*/ 6744615 w 7007962"/>
              <a:gd name="connsiteY274" fmla="*/ 1024128 h 4923130"/>
              <a:gd name="connsiteX275" fmla="*/ 6715354 w 7007962"/>
              <a:gd name="connsiteY275" fmla="*/ 1068020 h 4923130"/>
              <a:gd name="connsiteX276" fmla="*/ 6612941 w 7007962"/>
              <a:gd name="connsiteY276" fmla="*/ 1046074 h 4923130"/>
              <a:gd name="connsiteX277" fmla="*/ 6561735 w 7007962"/>
              <a:gd name="connsiteY277" fmla="*/ 1009498 h 4923130"/>
              <a:gd name="connsiteX278" fmla="*/ 6539789 w 7007962"/>
              <a:gd name="connsiteY278" fmla="*/ 899770 h 4923130"/>
              <a:gd name="connsiteX279" fmla="*/ 6525159 w 7007962"/>
              <a:gd name="connsiteY279" fmla="*/ 863194 h 4923130"/>
              <a:gd name="connsiteX280" fmla="*/ 6510528 w 7007962"/>
              <a:gd name="connsiteY280" fmla="*/ 863194 h 4923130"/>
              <a:gd name="connsiteX281" fmla="*/ 6437376 w 7007962"/>
              <a:gd name="connsiteY281" fmla="*/ 790042 h 4923130"/>
              <a:gd name="connsiteX282" fmla="*/ 6408116 w 7007962"/>
              <a:gd name="connsiteY282" fmla="*/ 753466 h 4923130"/>
              <a:gd name="connsiteX283" fmla="*/ 6364224 w 7007962"/>
              <a:gd name="connsiteY283" fmla="*/ 768096 h 4923130"/>
              <a:gd name="connsiteX284" fmla="*/ 6283757 w 7007962"/>
              <a:gd name="connsiteY284" fmla="*/ 716890 h 4923130"/>
              <a:gd name="connsiteX285" fmla="*/ 6261812 w 7007962"/>
              <a:gd name="connsiteY285" fmla="*/ 731520 h 4923130"/>
              <a:gd name="connsiteX286" fmla="*/ 6210605 w 7007962"/>
              <a:gd name="connsiteY286" fmla="*/ 709575 h 4923130"/>
              <a:gd name="connsiteX287" fmla="*/ 6174029 w 7007962"/>
              <a:gd name="connsiteY287" fmla="*/ 665684 h 4923130"/>
              <a:gd name="connsiteX288" fmla="*/ 6195975 w 7007962"/>
              <a:gd name="connsiteY288" fmla="*/ 621792 h 4923130"/>
              <a:gd name="connsiteX289" fmla="*/ 6137453 w 7007962"/>
              <a:gd name="connsiteY289" fmla="*/ 512064 h 4923130"/>
              <a:gd name="connsiteX290" fmla="*/ 6108192 w 7007962"/>
              <a:gd name="connsiteY290" fmla="*/ 395021 h 4923130"/>
              <a:gd name="connsiteX291" fmla="*/ 6042356 w 7007962"/>
              <a:gd name="connsiteY291" fmla="*/ 204826 h 4923130"/>
              <a:gd name="connsiteX292" fmla="*/ 5976519 w 7007962"/>
              <a:gd name="connsiteY292" fmla="*/ 131674 h 4923130"/>
              <a:gd name="connsiteX293" fmla="*/ 5969204 w 7007962"/>
              <a:gd name="connsiteY293" fmla="*/ 102413 h 4923130"/>
              <a:gd name="connsiteX294" fmla="*/ 5903367 w 7007962"/>
              <a:gd name="connsiteY294" fmla="*/ 58522 h 4923130"/>
              <a:gd name="connsiteX295" fmla="*/ 5866791 w 7007962"/>
              <a:gd name="connsiteY295" fmla="*/ 87783 h 4923130"/>
              <a:gd name="connsiteX296" fmla="*/ 5822900 w 7007962"/>
              <a:gd name="connsiteY296" fmla="*/ 36576 h 4923130"/>
              <a:gd name="connsiteX297" fmla="*/ 5800954 w 7007962"/>
              <a:gd name="connsiteY297" fmla="*/ 36576 h 4923130"/>
              <a:gd name="connsiteX298" fmla="*/ 5698541 w 7007962"/>
              <a:gd name="connsiteY298" fmla="*/ 0 h 4923130"/>
              <a:gd name="connsiteX299" fmla="*/ 5618074 w 7007962"/>
              <a:gd name="connsiteY299" fmla="*/ 21946 h 4923130"/>
              <a:gd name="connsiteX300" fmla="*/ 5618074 w 7007962"/>
              <a:gd name="connsiteY300" fmla="*/ 21946 h 4923130"/>
              <a:gd name="connsiteX301" fmla="*/ 5501031 w 7007962"/>
              <a:gd name="connsiteY301" fmla="*/ 36576 h 4923130"/>
              <a:gd name="connsiteX302" fmla="*/ 5420564 w 7007962"/>
              <a:gd name="connsiteY302" fmla="*/ 36576 h 4923130"/>
              <a:gd name="connsiteX303" fmla="*/ 5318151 w 7007962"/>
              <a:gd name="connsiteY303" fmla="*/ 146304 h 4923130"/>
              <a:gd name="connsiteX304" fmla="*/ 5340096 w 7007962"/>
              <a:gd name="connsiteY304" fmla="*/ 175565 h 4923130"/>
              <a:gd name="connsiteX305" fmla="*/ 5369357 w 7007962"/>
              <a:gd name="connsiteY305" fmla="*/ 190196 h 4923130"/>
              <a:gd name="connsiteX306" fmla="*/ 5398618 w 7007962"/>
              <a:gd name="connsiteY306" fmla="*/ 241402 h 4923130"/>
              <a:gd name="connsiteX307" fmla="*/ 5398618 w 7007962"/>
              <a:gd name="connsiteY307" fmla="*/ 299924 h 4923130"/>
              <a:gd name="connsiteX308" fmla="*/ 5310836 w 7007962"/>
              <a:gd name="connsiteY308" fmla="*/ 380391 h 4923130"/>
              <a:gd name="connsiteX309" fmla="*/ 5303520 w 7007962"/>
              <a:gd name="connsiteY309" fmla="*/ 431597 h 4923130"/>
              <a:gd name="connsiteX310" fmla="*/ 5237684 w 7007962"/>
              <a:gd name="connsiteY310" fmla="*/ 592532 h 4923130"/>
              <a:gd name="connsiteX311" fmla="*/ 5244999 w 7007962"/>
              <a:gd name="connsiteY311" fmla="*/ 636423 h 4923130"/>
              <a:gd name="connsiteX312" fmla="*/ 5186477 w 7007962"/>
              <a:gd name="connsiteY312" fmla="*/ 672999 h 4923130"/>
              <a:gd name="connsiteX313" fmla="*/ 5164532 w 7007962"/>
              <a:gd name="connsiteY313" fmla="*/ 672999 h 4923130"/>
              <a:gd name="connsiteX314" fmla="*/ 5076749 w 7007962"/>
              <a:gd name="connsiteY314" fmla="*/ 731520 h 4923130"/>
              <a:gd name="connsiteX315" fmla="*/ 4945076 w 7007962"/>
              <a:gd name="connsiteY315" fmla="*/ 694944 h 4923130"/>
              <a:gd name="connsiteX316" fmla="*/ 4886554 w 7007962"/>
              <a:gd name="connsiteY316" fmla="*/ 804672 h 4923130"/>
              <a:gd name="connsiteX317" fmla="*/ 4857293 w 7007962"/>
              <a:gd name="connsiteY317" fmla="*/ 914400 h 4923130"/>
              <a:gd name="connsiteX318" fmla="*/ 4857293 w 7007962"/>
              <a:gd name="connsiteY318" fmla="*/ 950976 h 4923130"/>
              <a:gd name="connsiteX319" fmla="*/ 4813402 w 7007962"/>
              <a:gd name="connsiteY319" fmla="*/ 972922 h 4923130"/>
              <a:gd name="connsiteX320" fmla="*/ 4806087 w 7007962"/>
              <a:gd name="connsiteY320" fmla="*/ 1009498 h 4923130"/>
              <a:gd name="connsiteX321" fmla="*/ 4871924 w 7007962"/>
              <a:gd name="connsiteY321" fmla="*/ 1053389 h 4923130"/>
              <a:gd name="connsiteX322" fmla="*/ 4959706 w 7007962"/>
              <a:gd name="connsiteY322" fmla="*/ 1024128 h 4923130"/>
              <a:gd name="connsiteX323" fmla="*/ 5040173 w 7007962"/>
              <a:gd name="connsiteY323" fmla="*/ 1046074 h 4923130"/>
              <a:gd name="connsiteX324" fmla="*/ 5098695 w 7007962"/>
              <a:gd name="connsiteY324" fmla="*/ 1009498 h 4923130"/>
              <a:gd name="connsiteX325" fmla="*/ 5201108 w 7007962"/>
              <a:gd name="connsiteY325" fmla="*/ 1038759 h 4923130"/>
              <a:gd name="connsiteX326" fmla="*/ 5230368 w 7007962"/>
              <a:gd name="connsiteY326" fmla="*/ 1097280 h 4923130"/>
              <a:gd name="connsiteX327" fmla="*/ 5296205 w 7007962"/>
              <a:gd name="connsiteY327" fmla="*/ 1155802 h 4923130"/>
              <a:gd name="connsiteX328" fmla="*/ 5274260 w 7007962"/>
              <a:gd name="connsiteY328" fmla="*/ 1250900 h 4923130"/>
              <a:gd name="connsiteX329" fmla="*/ 5223053 w 7007962"/>
              <a:gd name="connsiteY329" fmla="*/ 1228954 h 4923130"/>
              <a:gd name="connsiteX330" fmla="*/ 5149901 w 7007962"/>
              <a:gd name="connsiteY330" fmla="*/ 1207008 h 4923130"/>
              <a:gd name="connsiteX331" fmla="*/ 5076749 w 7007962"/>
              <a:gd name="connsiteY331" fmla="*/ 1258215 h 4923130"/>
              <a:gd name="connsiteX332" fmla="*/ 5040173 w 7007962"/>
              <a:gd name="connsiteY332" fmla="*/ 1243584 h 4923130"/>
              <a:gd name="connsiteX333" fmla="*/ 5003597 w 7007962"/>
              <a:gd name="connsiteY333" fmla="*/ 1287476 h 4923130"/>
              <a:gd name="connsiteX334" fmla="*/ 4959706 w 7007962"/>
              <a:gd name="connsiteY334" fmla="*/ 1287476 h 4923130"/>
              <a:gd name="connsiteX335" fmla="*/ 4893869 w 7007962"/>
              <a:gd name="connsiteY335" fmla="*/ 1338682 h 4923130"/>
              <a:gd name="connsiteX336" fmla="*/ 4893869 w 7007962"/>
              <a:gd name="connsiteY336" fmla="*/ 1375258 h 4923130"/>
              <a:gd name="connsiteX337" fmla="*/ 4791456 w 7007962"/>
              <a:gd name="connsiteY337" fmla="*/ 1455725 h 4923130"/>
              <a:gd name="connsiteX338" fmla="*/ 4725620 w 7007962"/>
              <a:gd name="connsiteY338" fmla="*/ 1433780 h 4923130"/>
              <a:gd name="connsiteX339" fmla="*/ 4667098 w 7007962"/>
              <a:gd name="connsiteY339" fmla="*/ 1477671 h 4923130"/>
              <a:gd name="connsiteX340" fmla="*/ 4630522 w 7007962"/>
              <a:gd name="connsiteY340" fmla="*/ 1528877 h 4923130"/>
              <a:gd name="connsiteX341" fmla="*/ 4542740 w 7007962"/>
              <a:gd name="connsiteY341" fmla="*/ 1543508 h 4923130"/>
              <a:gd name="connsiteX342" fmla="*/ 4440327 w 7007962"/>
              <a:gd name="connsiteY342" fmla="*/ 1499616 h 4923130"/>
              <a:gd name="connsiteX343" fmla="*/ 4411066 w 7007962"/>
              <a:gd name="connsiteY343" fmla="*/ 1499616 h 4923130"/>
              <a:gd name="connsiteX344" fmla="*/ 4352544 w 7007962"/>
              <a:gd name="connsiteY344" fmla="*/ 1550823 h 4923130"/>
              <a:gd name="connsiteX345" fmla="*/ 4337914 w 7007962"/>
              <a:gd name="connsiteY345" fmla="*/ 1609344 h 4923130"/>
              <a:gd name="connsiteX346" fmla="*/ 4396436 w 7007962"/>
              <a:gd name="connsiteY346" fmla="*/ 1682496 h 4923130"/>
              <a:gd name="connsiteX347" fmla="*/ 4359860 w 7007962"/>
              <a:gd name="connsiteY347" fmla="*/ 1748333 h 4923130"/>
              <a:gd name="connsiteX348" fmla="*/ 4308653 w 7007962"/>
              <a:gd name="connsiteY348" fmla="*/ 1770279 h 4923130"/>
              <a:gd name="connsiteX349" fmla="*/ 4206240 w 7007962"/>
              <a:gd name="connsiteY349" fmla="*/ 1880007 h 4923130"/>
              <a:gd name="connsiteX350" fmla="*/ 4147719 w 7007962"/>
              <a:gd name="connsiteY350" fmla="*/ 1894637 h 4923130"/>
              <a:gd name="connsiteX351" fmla="*/ 4103828 w 7007962"/>
              <a:gd name="connsiteY351" fmla="*/ 1909268 h 4923130"/>
              <a:gd name="connsiteX352" fmla="*/ 3884372 w 7007962"/>
              <a:gd name="connsiteY352" fmla="*/ 1909268 h 4923130"/>
              <a:gd name="connsiteX353" fmla="*/ 3664916 w 7007962"/>
              <a:gd name="connsiteY353" fmla="*/ 1997050 h 4923130"/>
              <a:gd name="connsiteX354" fmla="*/ 3613709 w 7007962"/>
              <a:gd name="connsiteY354" fmla="*/ 2040941 h 4923130"/>
              <a:gd name="connsiteX355" fmla="*/ 3562503 w 7007962"/>
              <a:gd name="connsiteY355" fmla="*/ 2040941 h 4923130"/>
              <a:gd name="connsiteX356" fmla="*/ 3555188 w 7007962"/>
              <a:gd name="connsiteY356" fmla="*/ 2004365 h 4923130"/>
              <a:gd name="connsiteX357" fmla="*/ 3467405 w 7007962"/>
              <a:gd name="connsiteY357" fmla="*/ 2011680 h 4923130"/>
              <a:gd name="connsiteX358" fmla="*/ 3343047 w 7007962"/>
              <a:gd name="connsiteY358" fmla="*/ 1960474 h 4923130"/>
              <a:gd name="connsiteX359" fmla="*/ 3291840 w 7007962"/>
              <a:gd name="connsiteY359" fmla="*/ 1960474 h 4923130"/>
              <a:gd name="connsiteX360" fmla="*/ 3226004 w 7007962"/>
              <a:gd name="connsiteY360" fmla="*/ 1901952 h 4923130"/>
              <a:gd name="connsiteX361" fmla="*/ 3101645 w 7007962"/>
              <a:gd name="connsiteY361" fmla="*/ 1872692 h 4923130"/>
              <a:gd name="connsiteX362" fmla="*/ 2991917 w 7007962"/>
              <a:gd name="connsiteY362" fmla="*/ 1880007 h 4923130"/>
              <a:gd name="connsiteX363" fmla="*/ 2933396 w 7007962"/>
              <a:gd name="connsiteY363" fmla="*/ 1880007 h 4923130"/>
              <a:gd name="connsiteX364" fmla="*/ 2838298 w 7007962"/>
              <a:gd name="connsiteY364" fmla="*/ 1880007 h 4923130"/>
              <a:gd name="connsiteX365" fmla="*/ 2765146 w 7007962"/>
              <a:gd name="connsiteY365" fmla="*/ 1872692 h 4923130"/>
              <a:gd name="connsiteX366" fmla="*/ 2618842 w 7007962"/>
              <a:gd name="connsiteY366" fmla="*/ 1872692 h 4923130"/>
              <a:gd name="connsiteX367" fmla="*/ 2545690 w 7007962"/>
              <a:gd name="connsiteY367" fmla="*/ 1799540 h 4923130"/>
              <a:gd name="connsiteX368" fmla="*/ 2545690 w 7007962"/>
              <a:gd name="connsiteY368" fmla="*/ 1755648 h 4923130"/>
              <a:gd name="connsiteX369" fmla="*/ 2516429 w 7007962"/>
              <a:gd name="connsiteY369" fmla="*/ 1675181 h 4923130"/>
              <a:gd name="connsiteX370" fmla="*/ 2494484 w 7007962"/>
              <a:gd name="connsiteY370" fmla="*/ 1623975 h 4923130"/>
              <a:gd name="connsiteX371" fmla="*/ 2457908 w 7007962"/>
              <a:gd name="connsiteY371" fmla="*/ 1623975 h 4923130"/>
              <a:gd name="connsiteX372" fmla="*/ 2282343 w 7007962"/>
              <a:gd name="connsiteY372" fmla="*/ 1514247 h 4923130"/>
              <a:gd name="connsiteX373" fmla="*/ 2121408 w 7007962"/>
              <a:gd name="connsiteY373" fmla="*/ 1506932 h 4923130"/>
              <a:gd name="connsiteX374" fmla="*/ 1989735 w 7007962"/>
              <a:gd name="connsiteY374" fmla="*/ 1484986 h 4923130"/>
              <a:gd name="connsiteX375" fmla="*/ 1953159 w 7007962"/>
              <a:gd name="connsiteY375" fmla="*/ 1419149 h 4923130"/>
              <a:gd name="connsiteX376" fmla="*/ 1997050 w 7007962"/>
              <a:gd name="connsiteY376" fmla="*/ 1316736 h 4923130"/>
              <a:gd name="connsiteX377" fmla="*/ 1982420 w 7007962"/>
              <a:gd name="connsiteY377" fmla="*/ 1280160 h 4923130"/>
              <a:gd name="connsiteX378" fmla="*/ 1997050 w 7007962"/>
              <a:gd name="connsiteY378" fmla="*/ 1221639 h 4923130"/>
              <a:gd name="connsiteX379" fmla="*/ 1894637 w 7007962"/>
              <a:gd name="connsiteY379" fmla="*/ 1046074 h 4923130"/>
              <a:gd name="connsiteX380" fmla="*/ 1850746 w 7007962"/>
              <a:gd name="connsiteY380" fmla="*/ 1031444 h 4923130"/>
              <a:gd name="connsiteX381" fmla="*/ 1821485 w 7007962"/>
              <a:gd name="connsiteY381" fmla="*/ 1002183 h 4923130"/>
              <a:gd name="connsiteX382" fmla="*/ 1733703 w 7007962"/>
              <a:gd name="connsiteY382" fmla="*/ 972922 h 4923130"/>
              <a:gd name="connsiteX383" fmla="*/ 1689812 w 7007962"/>
              <a:gd name="connsiteY383" fmla="*/ 929031 h 4923130"/>
              <a:gd name="connsiteX384" fmla="*/ 1653236 w 7007962"/>
              <a:gd name="connsiteY384" fmla="*/ 899770 h 4923130"/>
              <a:gd name="connsiteX385" fmla="*/ 1616660 w 7007962"/>
              <a:gd name="connsiteY385" fmla="*/ 863194 h 4923130"/>
              <a:gd name="connsiteX386" fmla="*/ 1638605 w 7007962"/>
              <a:gd name="connsiteY386" fmla="*/ 804672 h 49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Lst>
            <a:rect l="l" t="t" r="r" b="b"/>
            <a:pathLst>
              <a:path w="7007962" h="4923130">
                <a:moveTo>
                  <a:pt x="1638605" y="804672"/>
                </a:moveTo>
                <a:lnTo>
                  <a:pt x="1536192" y="811988"/>
                </a:lnTo>
                <a:lnTo>
                  <a:pt x="1514247" y="826618"/>
                </a:lnTo>
                <a:lnTo>
                  <a:pt x="1492301" y="863194"/>
                </a:lnTo>
                <a:lnTo>
                  <a:pt x="1463040" y="929031"/>
                </a:lnTo>
                <a:lnTo>
                  <a:pt x="1389888" y="936346"/>
                </a:lnTo>
                <a:lnTo>
                  <a:pt x="1382573" y="972922"/>
                </a:lnTo>
                <a:lnTo>
                  <a:pt x="1367943" y="1038759"/>
                </a:lnTo>
                <a:lnTo>
                  <a:pt x="1375258" y="1111911"/>
                </a:lnTo>
                <a:lnTo>
                  <a:pt x="1382573" y="1126541"/>
                </a:lnTo>
                <a:lnTo>
                  <a:pt x="1345997" y="1170432"/>
                </a:lnTo>
                <a:lnTo>
                  <a:pt x="1280160" y="1207008"/>
                </a:lnTo>
                <a:lnTo>
                  <a:pt x="1280160" y="1207008"/>
                </a:lnTo>
                <a:lnTo>
                  <a:pt x="1265530" y="1170432"/>
                </a:lnTo>
                <a:lnTo>
                  <a:pt x="1155802" y="1177748"/>
                </a:lnTo>
                <a:lnTo>
                  <a:pt x="1089965" y="1126541"/>
                </a:lnTo>
                <a:lnTo>
                  <a:pt x="980237" y="1411834"/>
                </a:lnTo>
                <a:lnTo>
                  <a:pt x="1016813" y="1441095"/>
                </a:lnTo>
                <a:lnTo>
                  <a:pt x="1016813" y="1477671"/>
                </a:lnTo>
                <a:lnTo>
                  <a:pt x="980237" y="1477671"/>
                </a:lnTo>
                <a:lnTo>
                  <a:pt x="972922" y="1484986"/>
                </a:lnTo>
                <a:lnTo>
                  <a:pt x="929031" y="1448410"/>
                </a:lnTo>
                <a:cubicBezTo>
                  <a:pt x="846272" y="1478504"/>
                  <a:pt x="848564" y="1449130"/>
                  <a:pt x="848564" y="1484986"/>
                </a:cubicBezTo>
                <a:lnTo>
                  <a:pt x="753466" y="1499616"/>
                </a:lnTo>
                <a:lnTo>
                  <a:pt x="731520" y="1536192"/>
                </a:lnTo>
                <a:lnTo>
                  <a:pt x="760781" y="1528877"/>
                </a:lnTo>
                <a:lnTo>
                  <a:pt x="768096" y="1602029"/>
                </a:lnTo>
                <a:lnTo>
                  <a:pt x="819303" y="1784909"/>
                </a:lnTo>
                <a:lnTo>
                  <a:pt x="782727" y="1836116"/>
                </a:lnTo>
                <a:lnTo>
                  <a:pt x="797357" y="1843431"/>
                </a:lnTo>
                <a:lnTo>
                  <a:pt x="753466" y="1872692"/>
                </a:lnTo>
                <a:lnTo>
                  <a:pt x="753466" y="1945844"/>
                </a:lnTo>
                <a:cubicBezTo>
                  <a:pt x="671112" y="2013224"/>
                  <a:pt x="638343" y="2011680"/>
                  <a:pt x="680314" y="2011680"/>
                </a:cubicBezTo>
                <a:lnTo>
                  <a:pt x="607162" y="2040941"/>
                </a:lnTo>
                <a:cubicBezTo>
                  <a:pt x="502897" y="2130311"/>
                  <a:pt x="504749" y="2173686"/>
                  <a:pt x="504749" y="2121408"/>
                </a:cubicBezTo>
                <a:lnTo>
                  <a:pt x="358445" y="2143354"/>
                </a:lnTo>
                <a:lnTo>
                  <a:pt x="343815" y="2201876"/>
                </a:lnTo>
                <a:lnTo>
                  <a:pt x="263348" y="2238452"/>
                </a:lnTo>
                <a:lnTo>
                  <a:pt x="226772" y="2194560"/>
                </a:lnTo>
                <a:lnTo>
                  <a:pt x="117044" y="2245767"/>
                </a:lnTo>
                <a:lnTo>
                  <a:pt x="102413" y="2260397"/>
                </a:lnTo>
                <a:lnTo>
                  <a:pt x="73152" y="2267712"/>
                </a:lnTo>
                <a:lnTo>
                  <a:pt x="58522" y="2267712"/>
                </a:lnTo>
                <a:lnTo>
                  <a:pt x="29261" y="2348180"/>
                </a:lnTo>
                <a:lnTo>
                  <a:pt x="0" y="2377440"/>
                </a:lnTo>
                <a:lnTo>
                  <a:pt x="0" y="2421332"/>
                </a:lnTo>
                <a:lnTo>
                  <a:pt x="0" y="2443277"/>
                </a:lnTo>
                <a:lnTo>
                  <a:pt x="36576" y="2501799"/>
                </a:lnTo>
                <a:lnTo>
                  <a:pt x="58522" y="2479853"/>
                </a:lnTo>
                <a:lnTo>
                  <a:pt x="124359" y="2509114"/>
                </a:lnTo>
                <a:lnTo>
                  <a:pt x="124359" y="2538375"/>
                </a:lnTo>
                <a:lnTo>
                  <a:pt x="146304" y="2604212"/>
                </a:lnTo>
                <a:lnTo>
                  <a:pt x="138989" y="2618842"/>
                </a:lnTo>
                <a:lnTo>
                  <a:pt x="160935" y="2648103"/>
                </a:lnTo>
                <a:lnTo>
                  <a:pt x="138989" y="2713940"/>
                </a:lnTo>
                <a:lnTo>
                  <a:pt x="226772" y="2757831"/>
                </a:lnTo>
                <a:lnTo>
                  <a:pt x="270663" y="2801722"/>
                </a:lnTo>
                <a:lnTo>
                  <a:pt x="270663" y="2830983"/>
                </a:lnTo>
                <a:lnTo>
                  <a:pt x="292608" y="2896820"/>
                </a:lnTo>
                <a:lnTo>
                  <a:pt x="321869" y="2874874"/>
                </a:lnTo>
                <a:lnTo>
                  <a:pt x="365760" y="2926080"/>
                </a:lnTo>
                <a:lnTo>
                  <a:pt x="475488" y="2940711"/>
                </a:lnTo>
                <a:cubicBezTo>
                  <a:pt x="564361" y="3118457"/>
                  <a:pt x="497842" y="3116276"/>
                  <a:pt x="570586" y="3116276"/>
                </a:cubicBezTo>
                <a:lnTo>
                  <a:pt x="607162" y="3138221"/>
                </a:lnTo>
                <a:lnTo>
                  <a:pt x="607162" y="3138221"/>
                </a:lnTo>
                <a:lnTo>
                  <a:pt x="585216" y="3189428"/>
                </a:lnTo>
                <a:lnTo>
                  <a:pt x="651053" y="3335732"/>
                </a:lnTo>
                <a:lnTo>
                  <a:pt x="636423" y="3364992"/>
                </a:lnTo>
                <a:lnTo>
                  <a:pt x="585216" y="3343047"/>
                </a:lnTo>
                <a:lnTo>
                  <a:pt x="548640" y="3357677"/>
                </a:lnTo>
                <a:lnTo>
                  <a:pt x="585216" y="3460090"/>
                </a:lnTo>
                <a:lnTo>
                  <a:pt x="592532" y="3518612"/>
                </a:lnTo>
                <a:lnTo>
                  <a:pt x="680314" y="3577133"/>
                </a:lnTo>
                <a:lnTo>
                  <a:pt x="716890" y="3569818"/>
                </a:lnTo>
                <a:lnTo>
                  <a:pt x="855879" y="3686861"/>
                </a:lnTo>
                <a:cubicBezTo>
                  <a:pt x="916995" y="3633384"/>
                  <a:pt x="896070" y="3617328"/>
                  <a:pt x="921716" y="3642970"/>
                </a:cubicBezTo>
                <a:lnTo>
                  <a:pt x="972922" y="3642970"/>
                </a:lnTo>
                <a:lnTo>
                  <a:pt x="1111911" y="3774644"/>
                </a:lnTo>
                <a:lnTo>
                  <a:pt x="1126541" y="3796589"/>
                </a:lnTo>
                <a:lnTo>
                  <a:pt x="1192378" y="3781959"/>
                </a:lnTo>
                <a:lnTo>
                  <a:pt x="1228954" y="3847796"/>
                </a:lnTo>
                <a:lnTo>
                  <a:pt x="1367943" y="3928263"/>
                </a:lnTo>
                <a:lnTo>
                  <a:pt x="1550823" y="3972154"/>
                </a:lnTo>
                <a:lnTo>
                  <a:pt x="1667866" y="3964839"/>
                </a:lnTo>
                <a:lnTo>
                  <a:pt x="1704442" y="3950208"/>
                </a:lnTo>
                <a:lnTo>
                  <a:pt x="1726388" y="3950208"/>
                </a:lnTo>
                <a:lnTo>
                  <a:pt x="1741018" y="3972154"/>
                </a:lnTo>
                <a:lnTo>
                  <a:pt x="1726388" y="4016045"/>
                </a:lnTo>
                <a:lnTo>
                  <a:pt x="1726388" y="4045306"/>
                </a:lnTo>
                <a:lnTo>
                  <a:pt x="1748333" y="4059936"/>
                </a:lnTo>
                <a:lnTo>
                  <a:pt x="1806855" y="3957524"/>
                </a:lnTo>
                <a:lnTo>
                  <a:pt x="1894637" y="3906317"/>
                </a:lnTo>
                <a:lnTo>
                  <a:pt x="1938528" y="3935578"/>
                </a:lnTo>
                <a:lnTo>
                  <a:pt x="2040941" y="3950208"/>
                </a:lnTo>
                <a:lnTo>
                  <a:pt x="2055572" y="4001415"/>
                </a:lnTo>
                <a:lnTo>
                  <a:pt x="2106778" y="4023360"/>
                </a:lnTo>
                <a:lnTo>
                  <a:pt x="2121408" y="4089197"/>
                </a:lnTo>
                <a:lnTo>
                  <a:pt x="2194560" y="4096512"/>
                </a:lnTo>
                <a:lnTo>
                  <a:pt x="2311604" y="4059936"/>
                </a:lnTo>
                <a:lnTo>
                  <a:pt x="2340864" y="4030676"/>
                </a:lnTo>
                <a:lnTo>
                  <a:pt x="2384756" y="4023360"/>
                </a:lnTo>
                <a:lnTo>
                  <a:pt x="2457908" y="3964839"/>
                </a:lnTo>
                <a:lnTo>
                  <a:pt x="2472538" y="3964839"/>
                </a:lnTo>
                <a:lnTo>
                  <a:pt x="2509114" y="3935578"/>
                </a:lnTo>
                <a:lnTo>
                  <a:pt x="2553005" y="3942893"/>
                </a:lnTo>
                <a:lnTo>
                  <a:pt x="2553005" y="3913632"/>
                </a:lnTo>
                <a:lnTo>
                  <a:pt x="2611527" y="3935578"/>
                </a:lnTo>
                <a:lnTo>
                  <a:pt x="2670048" y="3906317"/>
                </a:lnTo>
                <a:lnTo>
                  <a:pt x="2699309" y="3942893"/>
                </a:lnTo>
                <a:lnTo>
                  <a:pt x="2728570" y="3884372"/>
                </a:lnTo>
                <a:lnTo>
                  <a:pt x="2816352" y="3913632"/>
                </a:lnTo>
                <a:lnTo>
                  <a:pt x="2838298" y="3994100"/>
                </a:lnTo>
                <a:lnTo>
                  <a:pt x="2867559" y="4016045"/>
                </a:lnTo>
                <a:lnTo>
                  <a:pt x="2889504" y="4111143"/>
                </a:lnTo>
                <a:lnTo>
                  <a:pt x="2860244" y="4213556"/>
                </a:lnTo>
                <a:lnTo>
                  <a:pt x="2845613" y="4272077"/>
                </a:lnTo>
                <a:lnTo>
                  <a:pt x="2779776" y="4301338"/>
                </a:lnTo>
                <a:lnTo>
                  <a:pt x="2750516" y="4389120"/>
                </a:lnTo>
                <a:lnTo>
                  <a:pt x="2765146" y="4433012"/>
                </a:lnTo>
                <a:lnTo>
                  <a:pt x="2757831" y="4484218"/>
                </a:lnTo>
                <a:lnTo>
                  <a:pt x="2809037" y="4454957"/>
                </a:lnTo>
                <a:lnTo>
                  <a:pt x="2867559" y="4454957"/>
                </a:lnTo>
                <a:lnTo>
                  <a:pt x="2904135" y="4557370"/>
                </a:lnTo>
                <a:lnTo>
                  <a:pt x="2969972" y="4601261"/>
                </a:lnTo>
                <a:lnTo>
                  <a:pt x="2955341" y="4637837"/>
                </a:lnTo>
                <a:lnTo>
                  <a:pt x="2940711" y="4681728"/>
                </a:lnTo>
                <a:lnTo>
                  <a:pt x="2955341" y="4703674"/>
                </a:lnTo>
                <a:lnTo>
                  <a:pt x="2999232" y="4703674"/>
                </a:lnTo>
                <a:lnTo>
                  <a:pt x="3028493" y="4769511"/>
                </a:lnTo>
                <a:lnTo>
                  <a:pt x="3057754" y="4791456"/>
                </a:lnTo>
                <a:lnTo>
                  <a:pt x="3138221" y="4747565"/>
                </a:lnTo>
                <a:lnTo>
                  <a:pt x="3182112" y="4813402"/>
                </a:lnTo>
                <a:lnTo>
                  <a:pt x="3233319" y="4828032"/>
                </a:lnTo>
                <a:lnTo>
                  <a:pt x="3233319" y="4754880"/>
                </a:lnTo>
                <a:lnTo>
                  <a:pt x="3218688" y="4710989"/>
                </a:lnTo>
                <a:lnTo>
                  <a:pt x="3226004" y="4659783"/>
                </a:lnTo>
                <a:lnTo>
                  <a:pt x="3269895" y="4659783"/>
                </a:lnTo>
                <a:lnTo>
                  <a:pt x="3299156" y="4623207"/>
                </a:lnTo>
                <a:lnTo>
                  <a:pt x="3379623" y="4652468"/>
                </a:lnTo>
                <a:lnTo>
                  <a:pt x="3430829" y="4630522"/>
                </a:lnTo>
                <a:lnTo>
                  <a:pt x="3445460" y="4637837"/>
                </a:lnTo>
                <a:lnTo>
                  <a:pt x="3569818" y="4593946"/>
                </a:lnTo>
                <a:lnTo>
                  <a:pt x="3621024" y="4557370"/>
                </a:lnTo>
                <a:cubicBezTo>
                  <a:pt x="3696357" y="4595036"/>
                  <a:pt x="3694176" y="4621208"/>
                  <a:pt x="3694176" y="4586631"/>
                </a:cubicBezTo>
                <a:lnTo>
                  <a:pt x="3789274" y="4615892"/>
                </a:lnTo>
                <a:lnTo>
                  <a:pt x="3781959" y="4674413"/>
                </a:lnTo>
                <a:lnTo>
                  <a:pt x="3862426" y="4754880"/>
                </a:lnTo>
                <a:lnTo>
                  <a:pt x="3899002" y="4754880"/>
                </a:lnTo>
                <a:lnTo>
                  <a:pt x="3928263" y="4776826"/>
                </a:lnTo>
                <a:lnTo>
                  <a:pt x="3972154" y="4754880"/>
                </a:lnTo>
                <a:lnTo>
                  <a:pt x="4001415" y="4732935"/>
                </a:lnTo>
                <a:lnTo>
                  <a:pt x="4096512" y="4776826"/>
                </a:lnTo>
                <a:lnTo>
                  <a:pt x="4111143" y="4747565"/>
                </a:lnTo>
                <a:lnTo>
                  <a:pt x="4169664" y="4798772"/>
                </a:lnTo>
                <a:lnTo>
                  <a:pt x="4125773" y="4828032"/>
                </a:lnTo>
                <a:lnTo>
                  <a:pt x="4169664" y="4893869"/>
                </a:lnTo>
                <a:lnTo>
                  <a:pt x="4206240" y="4923130"/>
                </a:lnTo>
                <a:lnTo>
                  <a:pt x="4228186" y="4915815"/>
                </a:lnTo>
                <a:lnTo>
                  <a:pt x="4198925" y="4842663"/>
                </a:lnTo>
                <a:lnTo>
                  <a:pt x="4213556" y="4791456"/>
                </a:lnTo>
                <a:lnTo>
                  <a:pt x="4235501" y="4798772"/>
                </a:lnTo>
                <a:lnTo>
                  <a:pt x="4359860" y="4762196"/>
                </a:lnTo>
                <a:lnTo>
                  <a:pt x="4440327" y="4732935"/>
                </a:lnTo>
                <a:lnTo>
                  <a:pt x="4476903" y="4740250"/>
                </a:lnTo>
                <a:lnTo>
                  <a:pt x="4528109" y="4696359"/>
                </a:lnTo>
                <a:cubicBezTo>
                  <a:pt x="4535769" y="4642738"/>
                  <a:pt x="4535424" y="4662394"/>
                  <a:pt x="4535424" y="4637837"/>
                </a:cubicBezTo>
                <a:lnTo>
                  <a:pt x="4572000" y="4681728"/>
                </a:lnTo>
                <a:lnTo>
                  <a:pt x="4564685" y="4623207"/>
                </a:lnTo>
                <a:lnTo>
                  <a:pt x="4593946" y="4601261"/>
                </a:lnTo>
                <a:lnTo>
                  <a:pt x="4630522" y="4659783"/>
                </a:lnTo>
                <a:lnTo>
                  <a:pt x="4710989" y="4615892"/>
                </a:lnTo>
                <a:lnTo>
                  <a:pt x="4718304" y="4630522"/>
                </a:lnTo>
                <a:lnTo>
                  <a:pt x="4769511" y="4601261"/>
                </a:lnTo>
                <a:lnTo>
                  <a:pt x="4791456" y="4630522"/>
                </a:lnTo>
                <a:lnTo>
                  <a:pt x="4820717" y="4615892"/>
                </a:lnTo>
                <a:lnTo>
                  <a:pt x="4864608" y="4608576"/>
                </a:lnTo>
                <a:lnTo>
                  <a:pt x="4923130" y="4579316"/>
                </a:lnTo>
                <a:lnTo>
                  <a:pt x="4908500" y="4528109"/>
                </a:lnTo>
                <a:lnTo>
                  <a:pt x="4937760" y="4506164"/>
                </a:lnTo>
                <a:lnTo>
                  <a:pt x="4967021" y="4528109"/>
                </a:lnTo>
                <a:lnTo>
                  <a:pt x="5106010" y="4425696"/>
                </a:lnTo>
                <a:lnTo>
                  <a:pt x="5149901" y="4389120"/>
                </a:lnTo>
                <a:lnTo>
                  <a:pt x="5186477" y="4359860"/>
                </a:lnTo>
                <a:lnTo>
                  <a:pt x="5259629" y="4235501"/>
                </a:lnTo>
                <a:lnTo>
                  <a:pt x="5281575" y="4118458"/>
                </a:lnTo>
                <a:lnTo>
                  <a:pt x="5318151" y="4111143"/>
                </a:lnTo>
                <a:lnTo>
                  <a:pt x="5391303" y="3994100"/>
                </a:lnTo>
                <a:lnTo>
                  <a:pt x="5471770" y="3935578"/>
                </a:lnTo>
                <a:lnTo>
                  <a:pt x="5493716" y="3884372"/>
                </a:lnTo>
                <a:lnTo>
                  <a:pt x="5501031" y="3796589"/>
                </a:lnTo>
                <a:lnTo>
                  <a:pt x="5544922" y="3811220"/>
                </a:lnTo>
                <a:lnTo>
                  <a:pt x="5552237" y="3752698"/>
                </a:lnTo>
                <a:lnTo>
                  <a:pt x="5501031" y="3774644"/>
                </a:lnTo>
                <a:lnTo>
                  <a:pt x="5530292" y="3730752"/>
                </a:lnTo>
                <a:lnTo>
                  <a:pt x="5471770" y="3657600"/>
                </a:lnTo>
                <a:lnTo>
                  <a:pt x="5420564" y="3664916"/>
                </a:lnTo>
                <a:lnTo>
                  <a:pt x="5354727" y="3664916"/>
                </a:lnTo>
                <a:lnTo>
                  <a:pt x="5420564" y="3635655"/>
                </a:lnTo>
                <a:lnTo>
                  <a:pt x="5493716" y="3577133"/>
                </a:lnTo>
                <a:lnTo>
                  <a:pt x="5530292" y="3577133"/>
                </a:lnTo>
                <a:lnTo>
                  <a:pt x="5530292" y="3540557"/>
                </a:lnTo>
                <a:lnTo>
                  <a:pt x="5457140" y="3496666"/>
                </a:lnTo>
                <a:lnTo>
                  <a:pt x="5457140" y="3452775"/>
                </a:lnTo>
                <a:lnTo>
                  <a:pt x="5522976" y="3445460"/>
                </a:lnTo>
                <a:lnTo>
                  <a:pt x="5471770" y="3379623"/>
                </a:lnTo>
                <a:lnTo>
                  <a:pt x="5405933" y="3313786"/>
                </a:lnTo>
                <a:lnTo>
                  <a:pt x="5369357" y="3189428"/>
                </a:lnTo>
                <a:lnTo>
                  <a:pt x="5332781" y="3101645"/>
                </a:lnTo>
                <a:lnTo>
                  <a:pt x="5244999" y="3043124"/>
                </a:lnTo>
                <a:lnTo>
                  <a:pt x="5230368" y="3021178"/>
                </a:lnTo>
                <a:lnTo>
                  <a:pt x="5296205" y="2911450"/>
                </a:lnTo>
                <a:lnTo>
                  <a:pt x="5405933" y="2830983"/>
                </a:lnTo>
                <a:lnTo>
                  <a:pt x="5413248" y="2794407"/>
                </a:lnTo>
                <a:lnTo>
                  <a:pt x="5493716" y="2765146"/>
                </a:lnTo>
                <a:lnTo>
                  <a:pt x="5559552" y="2721255"/>
                </a:lnTo>
                <a:lnTo>
                  <a:pt x="5603444" y="2691994"/>
                </a:lnTo>
                <a:lnTo>
                  <a:pt x="5552237" y="2662733"/>
                </a:lnTo>
                <a:lnTo>
                  <a:pt x="5479085" y="2655418"/>
                </a:lnTo>
                <a:lnTo>
                  <a:pt x="5413248" y="2611527"/>
                </a:lnTo>
                <a:lnTo>
                  <a:pt x="5318151" y="2691994"/>
                </a:lnTo>
                <a:lnTo>
                  <a:pt x="5281575" y="2713940"/>
                </a:lnTo>
                <a:lnTo>
                  <a:pt x="5201108" y="2684679"/>
                </a:lnTo>
                <a:lnTo>
                  <a:pt x="5237684" y="2574951"/>
                </a:lnTo>
                <a:lnTo>
                  <a:pt x="5237684" y="2574951"/>
                </a:lnTo>
                <a:lnTo>
                  <a:pt x="5106010" y="2567636"/>
                </a:lnTo>
                <a:lnTo>
                  <a:pt x="5040173" y="2501799"/>
                </a:lnTo>
                <a:lnTo>
                  <a:pt x="5062119" y="2428647"/>
                </a:lnTo>
                <a:lnTo>
                  <a:pt x="5091380" y="2406701"/>
                </a:lnTo>
                <a:lnTo>
                  <a:pt x="5127956" y="2428647"/>
                </a:lnTo>
                <a:lnTo>
                  <a:pt x="5171847" y="2399386"/>
                </a:lnTo>
                <a:lnTo>
                  <a:pt x="5223053" y="2384756"/>
                </a:lnTo>
                <a:lnTo>
                  <a:pt x="5237684" y="2318919"/>
                </a:lnTo>
                <a:lnTo>
                  <a:pt x="5310836" y="2282343"/>
                </a:lnTo>
                <a:lnTo>
                  <a:pt x="5362042" y="2260397"/>
                </a:lnTo>
                <a:lnTo>
                  <a:pt x="5376672" y="2223821"/>
                </a:lnTo>
                <a:lnTo>
                  <a:pt x="5442509" y="2143354"/>
                </a:lnTo>
                <a:lnTo>
                  <a:pt x="5522976" y="2172615"/>
                </a:lnTo>
                <a:lnTo>
                  <a:pt x="5544922" y="2165300"/>
                </a:lnTo>
                <a:lnTo>
                  <a:pt x="5566868" y="2223821"/>
                </a:lnTo>
                <a:lnTo>
                  <a:pt x="5501031" y="2333549"/>
                </a:lnTo>
                <a:lnTo>
                  <a:pt x="5493716" y="2377440"/>
                </a:lnTo>
                <a:lnTo>
                  <a:pt x="5515661" y="2421332"/>
                </a:lnTo>
                <a:lnTo>
                  <a:pt x="5566868" y="2406701"/>
                </a:lnTo>
                <a:lnTo>
                  <a:pt x="5618074" y="2355495"/>
                </a:lnTo>
                <a:lnTo>
                  <a:pt x="5683911" y="2333549"/>
                </a:lnTo>
                <a:lnTo>
                  <a:pt x="5742432" y="2304288"/>
                </a:lnTo>
                <a:lnTo>
                  <a:pt x="5815584" y="2296973"/>
                </a:lnTo>
                <a:lnTo>
                  <a:pt x="5983834" y="2157984"/>
                </a:lnTo>
                <a:lnTo>
                  <a:pt x="6093562" y="2026311"/>
                </a:lnTo>
                <a:lnTo>
                  <a:pt x="6159399" y="2070202"/>
                </a:lnTo>
                <a:lnTo>
                  <a:pt x="6283757" y="2055572"/>
                </a:lnTo>
                <a:lnTo>
                  <a:pt x="6261812" y="1982420"/>
                </a:lnTo>
                <a:lnTo>
                  <a:pt x="6305703" y="1982420"/>
                </a:lnTo>
                <a:lnTo>
                  <a:pt x="6430061" y="1923898"/>
                </a:lnTo>
                <a:cubicBezTo>
                  <a:pt x="6445221" y="1855681"/>
                  <a:pt x="6422211" y="1858061"/>
                  <a:pt x="6452007" y="1858061"/>
                </a:cubicBezTo>
                <a:lnTo>
                  <a:pt x="6488583" y="1821485"/>
                </a:lnTo>
                <a:lnTo>
                  <a:pt x="6495898" y="1872692"/>
                </a:lnTo>
                <a:lnTo>
                  <a:pt x="6539789" y="1916583"/>
                </a:lnTo>
                <a:lnTo>
                  <a:pt x="6554420" y="1858061"/>
                </a:lnTo>
                <a:lnTo>
                  <a:pt x="6605626" y="1814170"/>
                </a:lnTo>
                <a:lnTo>
                  <a:pt x="6605626" y="1711757"/>
                </a:lnTo>
                <a:lnTo>
                  <a:pt x="6590996" y="1528877"/>
                </a:lnTo>
                <a:lnTo>
                  <a:pt x="6649517" y="1514247"/>
                </a:lnTo>
                <a:lnTo>
                  <a:pt x="6678778" y="1463040"/>
                </a:lnTo>
                <a:lnTo>
                  <a:pt x="6795821" y="1499616"/>
                </a:lnTo>
                <a:lnTo>
                  <a:pt x="6839712" y="1441095"/>
                </a:lnTo>
                <a:lnTo>
                  <a:pt x="6890919" y="1345997"/>
                </a:lnTo>
                <a:lnTo>
                  <a:pt x="6942125" y="1199693"/>
                </a:lnTo>
                <a:lnTo>
                  <a:pt x="6956756" y="1111911"/>
                </a:lnTo>
                <a:lnTo>
                  <a:pt x="6986016" y="1097280"/>
                </a:lnTo>
                <a:lnTo>
                  <a:pt x="7007962" y="1068020"/>
                </a:lnTo>
                <a:lnTo>
                  <a:pt x="7000647" y="958292"/>
                </a:lnTo>
                <a:lnTo>
                  <a:pt x="6949440" y="943661"/>
                </a:lnTo>
                <a:lnTo>
                  <a:pt x="6817767" y="1002183"/>
                </a:lnTo>
                <a:lnTo>
                  <a:pt x="6744615" y="1024128"/>
                </a:lnTo>
                <a:lnTo>
                  <a:pt x="6715354" y="1068020"/>
                </a:lnTo>
                <a:lnTo>
                  <a:pt x="6612941" y="1046074"/>
                </a:lnTo>
                <a:lnTo>
                  <a:pt x="6561735" y="1009498"/>
                </a:lnTo>
                <a:lnTo>
                  <a:pt x="6539789" y="899770"/>
                </a:lnTo>
                <a:lnTo>
                  <a:pt x="6525159" y="863194"/>
                </a:lnTo>
                <a:lnTo>
                  <a:pt x="6510528" y="863194"/>
                </a:lnTo>
                <a:lnTo>
                  <a:pt x="6437376" y="790042"/>
                </a:lnTo>
                <a:lnTo>
                  <a:pt x="6408116" y="753466"/>
                </a:lnTo>
                <a:lnTo>
                  <a:pt x="6364224" y="768096"/>
                </a:lnTo>
                <a:lnTo>
                  <a:pt x="6283757" y="716890"/>
                </a:lnTo>
                <a:lnTo>
                  <a:pt x="6261812" y="731520"/>
                </a:lnTo>
                <a:lnTo>
                  <a:pt x="6210605" y="709575"/>
                </a:lnTo>
                <a:lnTo>
                  <a:pt x="6174029" y="665684"/>
                </a:lnTo>
                <a:lnTo>
                  <a:pt x="6195975" y="621792"/>
                </a:lnTo>
                <a:lnTo>
                  <a:pt x="6137453" y="512064"/>
                </a:lnTo>
                <a:lnTo>
                  <a:pt x="6108192" y="395021"/>
                </a:lnTo>
                <a:lnTo>
                  <a:pt x="6042356" y="204826"/>
                </a:lnTo>
                <a:lnTo>
                  <a:pt x="5976519" y="131674"/>
                </a:lnTo>
                <a:lnTo>
                  <a:pt x="5969204" y="102413"/>
                </a:lnTo>
                <a:lnTo>
                  <a:pt x="5903367" y="58522"/>
                </a:lnTo>
                <a:cubicBezTo>
                  <a:pt x="5878495" y="91684"/>
                  <a:pt x="5893613" y="87783"/>
                  <a:pt x="5866791" y="87783"/>
                </a:cubicBezTo>
                <a:lnTo>
                  <a:pt x="5822900" y="36576"/>
                </a:lnTo>
                <a:lnTo>
                  <a:pt x="5800954" y="36576"/>
                </a:lnTo>
                <a:lnTo>
                  <a:pt x="5698541" y="0"/>
                </a:lnTo>
                <a:lnTo>
                  <a:pt x="5618074" y="21946"/>
                </a:lnTo>
                <a:lnTo>
                  <a:pt x="5618074" y="21946"/>
                </a:lnTo>
                <a:lnTo>
                  <a:pt x="5501031" y="36576"/>
                </a:lnTo>
                <a:lnTo>
                  <a:pt x="5420564" y="36576"/>
                </a:lnTo>
                <a:lnTo>
                  <a:pt x="5318151" y="146304"/>
                </a:lnTo>
                <a:lnTo>
                  <a:pt x="5340096" y="175565"/>
                </a:lnTo>
                <a:lnTo>
                  <a:pt x="5369357" y="190196"/>
                </a:lnTo>
                <a:lnTo>
                  <a:pt x="5398618" y="241402"/>
                </a:lnTo>
                <a:lnTo>
                  <a:pt x="5398618" y="299924"/>
                </a:lnTo>
                <a:lnTo>
                  <a:pt x="5310836" y="380391"/>
                </a:lnTo>
                <a:lnTo>
                  <a:pt x="5303520" y="431597"/>
                </a:lnTo>
                <a:cubicBezTo>
                  <a:pt x="5228885" y="588330"/>
                  <a:pt x="5190264" y="545112"/>
                  <a:pt x="5237684" y="592532"/>
                </a:cubicBezTo>
                <a:lnTo>
                  <a:pt x="5244999" y="636423"/>
                </a:lnTo>
                <a:lnTo>
                  <a:pt x="5186477" y="672999"/>
                </a:lnTo>
                <a:lnTo>
                  <a:pt x="5164532" y="672999"/>
                </a:lnTo>
                <a:lnTo>
                  <a:pt x="5076749" y="731520"/>
                </a:lnTo>
                <a:lnTo>
                  <a:pt x="4945076" y="694944"/>
                </a:lnTo>
                <a:lnTo>
                  <a:pt x="4886554" y="804672"/>
                </a:lnTo>
                <a:lnTo>
                  <a:pt x="4857293" y="914400"/>
                </a:lnTo>
                <a:lnTo>
                  <a:pt x="4857293" y="950976"/>
                </a:lnTo>
                <a:cubicBezTo>
                  <a:pt x="4803846" y="973883"/>
                  <a:pt x="4787517" y="972922"/>
                  <a:pt x="4813402" y="972922"/>
                </a:cubicBezTo>
                <a:lnTo>
                  <a:pt x="4806087" y="1009498"/>
                </a:lnTo>
                <a:lnTo>
                  <a:pt x="4871924" y="1053389"/>
                </a:lnTo>
                <a:cubicBezTo>
                  <a:pt x="4970381" y="1030669"/>
                  <a:pt x="4990023" y="1054449"/>
                  <a:pt x="4959706" y="1024128"/>
                </a:cubicBezTo>
                <a:lnTo>
                  <a:pt x="5040173" y="1046074"/>
                </a:lnTo>
                <a:lnTo>
                  <a:pt x="5098695" y="1009498"/>
                </a:lnTo>
                <a:lnTo>
                  <a:pt x="5201108" y="1038759"/>
                </a:lnTo>
                <a:lnTo>
                  <a:pt x="5230368" y="1097280"/>
                </a:lnTo>
                <a:lnTo>
                  <a:pt x="5296205" y="1155802"/>
                </a:lnTo>
                <a:lnTo>
                  <a:pt x="5274260" y="1250900"/>
                </a:lnTo>
                <a:lnTo>
                  <a:pt x="5223053" y="1228954"/>
                </a:lnTo>
                <a:lnTo>
                  <a:pt x="5149901" y="1207008"/>
                </a:lnTo>
                <a:lnTo>
                  <a:pt x="5076749" y="1258215"/>
                </a:lnTo>
                <a:lnTo>
                  <a:pt x="5040173" y="1243584"/>
                </a:lnTo>
                <a:lnTo>
                  <a:pt x="5003597" y="1287476"/>
                </a:lnTo>
                <a:lnTo>
                  <a:pt x="4959706" y="1287476"/>
                </a:lnTo>
                <a:lnTo>
                  <a:pt x="4893869" y="1338682"/>
                </a:lnTo>
                <a:lnTo>
                  <a:pt x="4893869" y="1375258"/>
                </a:lnTo>
                <a:lnTo>
                  <a:pt x="4791456" y="1455725"/>
                </a:lnTo>
                <a:lnTo>
                  <a:pt x="4725620" y="1433780"/>
                </a:lnTo>
                <a:lnTo>
                  <a:pt x="4667098" y="1477671"/>
                </a:lnTo>
                <a:lnTo>
                  <a:pt x="4630522" y="1528877"/>
                </a:lnTo>
                <a:lnTo>
                  <a:pt x="4542740" y="1543508"/>
                </a:lnTo>
                <a:lnTo>
                  <a:pt x="4440327" y="1499616"/>
                </a:lnTo>
                <a:lnTo>
                  <a:pt x="4411066" y="1499616"/>
                </a:lnTo>
                <a:lnTo>
                  <a:pt x="4352544" y="1550823"/>
                </a:lnTo>
                <a:lnTo>
                  <a:pt x="4337914" y="1609344"/>
                </a:lnTo>
                <a:lnTo>
                  <a:pt x="4396436" y="1682496"/>
                </a:lnTo>
                <a:lnTo>
                  <a:pt x="4359860" y="1748333"/>
                </a:lnTo>
                <a:cubicBezTo>
                  <a:pt x="4306308" y="1763634"/>
                  <a:pt x="4308653" y="1745212"/>
                  <a:pt x="4308653" y="1770279"/>
                </a:cubicBezTo>
                <a:lnTo>
                  <a:pt x="4206240" y="1880007"/>
                </a:lnTo>
                <a:lnTo>
                  <a:pt x="4147719" y="1894637"/>
                </a:lnTo>
                <a:lnTo>
                  <a:pt x="4103828" y="1909268"/>
                </a:lnTo>
                <a:lnTo>
                  <a:pt x="3884372" y="1909268"/>
                </a:lnTo>
                <a:lnTo>
                  <a:pt x="3664916" y="1997050"/>
                </a:lnTo>
                <a:lnTo>
                  <a:pt x="3613709" y="2040941"/>
                </a:lnTo>
                <a:lnTo>
                  <a:pt x="3562503" y="2040941"/>
                </a:lnTo>
                <a:lnTo>
                  <a:pt x="3555188" y="2004365"/>
                </a:lnTo>
                <a:lnTo>
                  <a:pt x="3467405" y="2011680"/>
                </a:lnTo>
                <a:lnTo>
                  <a:pt x="3343047" y="1960474"/>
                </a:lnTo>
                <a:lnTo>
                  <a:pt x="3291840" y="1960474"/>
                </a:lnTo>
                <a:lnTo>
                  <a:pt x="3226004" y="1901952"/>
                </a:lnTo>
                <a:lnTo>
                  <a:pt x="3101645" y="1872692"/>
                </a:lnTo>
                <a:lnTo>
                  <a:pt x="2991917" y="1880007"/>
                </a:lnTo>
                <a:lnTo>
                  <a:pt x="2933396" y="1880007"/>
                </a:lnTo>
                <a:lnTo>
                  <a:pt x="2838298" y="1880007"/>
                </a:lnTo>
                <a:lnTo>
                  <a:pt x="2765146" y="1872692"/>
                </a:lnTo>
                <a:lnTo>
                  <a:pt x="2618842" y="1872692"/>
                </a:lnTo>
                <a:lnTo>
                  <a:pt x="2545690" y="1799540"/>
                </a:lnTo>
                <a:lnTo>
                  <a:pt x="2545690" y="1755648"/>
                </a:lnTo>
                <a:lnTo>
                  <a:pt x="2516429" y="1675181"/>
                </a:lnTo>
                <a:lnTo>
                  <a:pt x="2494484" y="1623975"/>
                </a:lnTo>
                <a:lnTo>
                  <a:pt x="2457908" y="1623975"/>
                </a:lnTo>
                <a:lnTo>
                  <a:pt x="2282343" y="1514247"/>
                </a:lnTo>
                <a:lnTo>
                  <a:pt x="2121408" y="1506932"/>
                </a:lnTo>
                <a:lnTo>
                  <a:pt x="1989735" y="1484986"/>
                </a:lnTo>
                <a:lnTo>
                  <a:pt x="1953159" y="1419149"/>
                </a:lnTo>
                <a:lnTo>
                  <a:pt x="1997050" y="1316736"/>
                </a:lnTo>
                <a:lnTo>
                  <a:pt x="1982420" y="1280160"/>
                </a:lnTo>
                <a:lnTo>
                  <a:pt x="1997050" y="1221639"/>
                </a:lnTo>
                <a:lnTo>
                  <a:pt x="1894637" y="1046074"/>
                </a:lnTo>
                <a:lnTo>
                  <a:pt x="1850746" y="1031444"/>
                </a:lnTo>
                <a:lnTo>
                  <a:pt x="1821485" y="1002183"/>
                </a:lnTo>
                <a:lnTo>
                  <a:pt x="1733703" y="972922"/>
                </a:lnTo>
                <a:lnTo>
                  <a:pt x="1689812" y="929031"/>
                </a:lnTo>
                <a:lnTo>
                  <a:pt x="1653236" y="899770"/>
                </a:lnTo>
                <a:lnTo>
                  <a:pt x="1616660" y="863194"/>
                </a:lnTo>
                <a:lnTo>
                  <a:pt x="1638605" y="804672"/>
                </a:ln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rme libre 3"/>
          <p:cNvSpPr/>
          <p:nvPr/>
        </p:nvSpPr>
        <p:spPr>
          <a:xfrm>
            <a:off x="3165231" y="4054510"/>
            <a:ext cx="3426488" cy="1155560"/>
          </a:xfrm>
          <a:custGeom>
            <a:avLst/>
            <a:gdLst>
              <a:gd name="connsiteX0" fmla="*/ 3426488 w 3426488"/>
              <a:gd name="connsiteY0" fmla="*/ 396910 h 1155560"/>
              <a:gd name="connsiteX1" fmla="*/ 3351125 w 3426488"/>
              <a:gd name="connsiteY1" fmla="*/ 396910 h 1155560"/>
              <a:gd name="connsiteX2" fmla="*/ 3285811 w 3426488"/>
              <a:gd name="connsiteY2" fmla="*/ 361741 h 1155560"/>
              <a:gd name="connsiteX3" fmla="*/ 3225521 w 3426488"/>
              <a:gd name="connsiteY3" fmla="*/ 341644 h 1155560"/>
              <a:gd name="connsiteX4" fmla="*/ 3195376 w 3426488"/>
              <a:gd name="connsiteY4" fmla="*/ 336620 h 1155560"/>
              <a:gd name="connsiteX5" fmla="*/ 3150158 w 3426488"/>
              <a:gd name="connsiteY5" fmla="*/ 361741 h 1155560"/>
              <a:gd name="connsiteX6" fmla="*/ 3125037 w 3426488"/>
              <a:gd name="connsiteY6" fmla="*/ 411982 h 1155560"/>
              <a:gd name="connsiteX7" fmla="*/ 3094892 w 3426488"/>
              <a:gd name="connsiteY7" fmla="*/ 447152 h 1155560"/>
              <a:gd name="connsiteX8" fmla="*/ 3044650 w 3426488"/>
              <a:gd name="connsiteY8" fmla="*/ 502417 h 1155560"/>
              <a:gd name="connsiteX9" fmla="*/ 2989384 w 3426488"/>
              <a:gd name="connsiteY9" fmla="*/ 562708 h 1155560"/>
              <a:gd name="connsiteX10" fmla="*/ 2939143 w 3426488"/>
              <a:gd name="connsiteY10" fmla="*/ 607925 h 1155560"/>
              <a:gd name="connsiteX11" fmla="*/ 2878853 w 3426488"/>
              <a:gd name="connsiteY11" fmla="*/ 648119 h 1155560"/>
              <a:gd name="connsiteX12" fmla="*/ 2858756 w 3426488"/>
              <a:gd name="connsiteY12" fmla="*/ 663191 h 1155560"/>
              <a:gd name="connsiteX13" fmla="*/ 2808514 w 3426488"/>
              <a:gd name="connsiteY13" fmla="*/ 658167 h 1155560"/>
              <a:gd name="connsiteX14" fmla="*/ 2783393 w 3426488"/>
              <a:gd name="connsiteY14" fmla="*/ 663191 h 1155560"/>
              <a:gd name="connsiteX15" fmla="*/ 2763296 w 3426488"/>
              <a:gd name="connsiteY15" fmla="*/ 612949 h 1155560"/>
              <a:gd name="connsiteX16" fmla="*/ 2703006 w 3426488"/>
              <a:gd name="connsiteY16" fmla="*/ 572756 h 1155560"/>
              <a:gd name="connsiteX17" fmla="*/ 2662813 w 3426488"/>
              <a:gd name="connsiteY17" fmla="*/ 612949 h 1155560"/>
              <a:gd name="connsiteX18" fmla="*/ 2587450 w 3426488"/>
              <a:gd name="connsiteY18" fmla="*/ 648119 h 1155560"/>
              <a:gd name="connsiteX19" fmla="*/ 2502039 w 3426488"/>
              <a:gd name="connsiteY19" fmla="*/ 658167 h 1155560"/>
              <a:gd name="connsiteX20" fmla="*/ 2476918 w 3426488"/>
              <a:gd name="connsiteY20" fmla="*/ 653143 h 1155560"/>
              <a:gd name="connsiteX21" fmla="*/ 2426677 w 3426488"/>
              <a:gd name="connsiteY21" fmla="*/ 633046 h 1155560"/>
              <a:gd name="connsiteX22" fmla="*/ 2411604 w 3426488"/>
              <a:gd name="connsiteY22" fmla="*/ 597877 h 1155560"/>
              <a:gd name="connsiteX23" fmla="*/ 2376435 w 3426488"/>
              <a:gd name="connsiteY23" fmla="*/ 592853 h 1155560"/>
              <a:gd name="connsiteX24" fmla="*/ 2346290 w 3426488"/>
              <a:gd name="connsiteY24" fmla="*/ 597877 h 1155560"/>
              <a:gd name="connsiteX25" fmla="*/ 2301072 w 3426488"/>
              <a:gd name="connsiteY25" fmla="*/ 552659 h 1155560"/>
              <a:gd name="connsiteX26" fmla="*/ 2240782 w 3426488"/>
              <a:gd name="connsiteY26" fmla="*/ 497393 h 1155560"/>
              <a:gd name="connsiteX27" fmla="*/ 2160395 w 3426488"/>
              <a:gd name="connsiteY27" fmla="*/ 507442 h 1155560"/>
              <a:gd name="connsiteX28" fmla="*/ 2130250 w 3426488"/>
              <a:gd name="connsiteY28" fmla="*/ 517490 h 1155560"/>
              <a:gd name="connsiteX29" fmla="*/ 2085033 w 3426488"/>
              <a:gd name="connsiteY29" fmla="*/ 502417 h 1155560"/>
              <a:gd name="connsiteX30" fmla="*/ 2044839 w 3426488"/>
              <a:gd name="connsiteY30" fmla="*/ 512466 h 1155560"/>
              <a:gd name="connsiteX31" fmla="*/ 1994598 w 3426488"/>
              <a:gd name="connsiteY31" fmla="*/ 522514 h 1155560"/>
              <a:gd name="connsiteX32" fmla="*/ 1959428 w 3426488"/>
              <a:gd name="connsiteY32" fmla="*/ 547635 h 1155560"/>
              <a:gd name="connsiteX33" fmla="*/ 1949380 w 3426488"/>
              <a:gd name="connsiteY33" fmla="*/ 582804 h 1155560"/>
              <a:gd name="connsiteX34" fmla="*/ 1924259 w 3426488"/>
              <a:gd name="connsiteY34" fmla="*/ 633046 h 1155560"/>
              <a:gd name="connsiteX35" fmla="*/ 1863969 w 3426488"/>
              <a:gd name="connsiteY35" fmla="*/ 653143 h 1155560"/>
              <a:gd name="connsiteX36" fmla="*/ 1803679 w 3426488"/>
              <a:gd name="connsiteY36" fmla="*/ 678264 h 1155560"/>
              <a:gd name="connsiteX37" fmla="*/ 1738365 w 3426488"/>
              <a:gd name="connsiteY37" fmla="*/ 728505 h 1155560"/>
              <a:gd name="connsiteX38" fmla="*/ 1703195 w 3426488"/>
              <a:gd name="connsiteY38" fmla="*/ 743578 h 1155560"/>
              <a:gd name="connsiteX39" fmla="*/ 1688123 w 3426488"/>
              <a:gd name="connsiteY39" fmla="*/ 783771 h 1155560"/>
              <a:gd name="connsiteX40" fmla="*/ 1657978 w 3426488"/>
              <a:gd name="connsiteY40" fmla="*/ 783771 h 1155560"/>
              <a:gd name="connsiteX41" fmla="*/ 1617784 w 3426488"/>
              <a:gd name="connsiteY41" fmla="*/ 793820 h 1155560"/>
              <a:gd name="connsiteX42" fmla="*/ 1552470 w 3426488"/>
              <a:gd name="connsiteY42" fmla="*/ 798844 h 1155560"/>
              <a:gd name="connsiteX43" fmla="*/ 1517301 w 3426488"/>
              <a:gd name="connsiteY43" fmla="*/ 818941 h 1155560"/>
              <a:gd name="connsiteX44" fmla="*/ 1492180 w 3426488"/>
              <a:gd name="connsiteY44" fmla="*/ 854110 h 1155560"/>
              <a:gd name="connsiteX45" fmla="*/ 1401745 w 3426488"/>
              <a:gd name="connsiteY45" fmla="*/ 879231 h 1155560"/>
              <a:gd name="connsiteX46" fmla="*/ 1401745 w 3426488"/>
              <a:gd name="connsiteY46" fmla="*/ 914400 h 1155560"/>
              <a:gd name="connsiteX47" fmla="*/ 1376624 w 3426488"/>
              <a:gd name="connsiteY47" fmla="*/ 944545 h 1155560"/>
              <a:gd name="connsiteX48" fmla="*/ 1341455 w 3426488"/>
              <a:gd name="connsiteY48" fmla="*/ 984738 h 1155560"/>
              <a:gd name="connsiteX49" fmla="*/ 1361551 w 3426488"/>
              <a:gd name="connsiteY49" fmla="*/ 1045028 h 1155560"/>
              <a:gd name="connsiteX50" fmla="*/ 1331406 w 3426488"/>
              <a:gd name="connsiteY50" fmla="*/ 1125415 h 1155560"/>
              <a:gd name="connsiteX51" fmla="*/ 1306285 w 3426488"/>
              <a:gd name="connsiteY51" fmla="*/ 1120391 h 1155560"/>
              <a:gd name="connsiteX52" fmla="*/ 1240971 w 3426488"/>
              <a:gd name="connsiteY52" fmla="*/ 1155560 h 1155560"/>
              <a:gd name="connsiteX53" fmla="*/ 1185705 w 3426488"/>
              <a:gd name="connsiteY53" fmla="*/ 1125415 h 1155560"/>
              <a:gd name="connsiteX54" fmla="*/ 1185705 w 3426488"/>
              <a:gd name="connsiteY54" fmla="*/ 1090246 h 1155560"/>
              <a:gd name="connsiteX55" fmla="*/ 1110343 w 3426488"/>
              <a:gd name="connsiteY55" fmla="*/ 1130439 h 1155560"/>
              <a:gd name="connsiteX56" fmla="*/ 1090246 w 3426488"/>
              <a:gd name="connsiteY56" fmla="*/ 1130439 h 1155560"/>
              <a:gd name="connsiteX57" fmla="*/ 1065125 w 3426488"/>
              <a:gd name="connsiteY57" fmla="*/ 1120391 h 1155560"/>
              <a:gd name="connsiteX58" fmla="*/ 1065125 w 3426488"/>
              <a:gd name="connsiteY58" fmla="*/ 1055077 h 1155560"/>
              <a:gd name="connsiteX59" fmla="*/ 1075173 w 3426488"/>
              <a:gd name="connsiteY59" fmla="*/ 1004835 h 1155560"/>
              <a:gd name="connsiteX60" fmla="*/ 1075173 w 3426488"/>
              <a:gd name="connsiteY60" fmla="*/ 969666 h 1155560"/>
              <a:gd name="connsiteX61" fmla="*/ 1055077 w 3426488"/>
              <a:gd name="connsiteY61" fmla="*/ 939521 h 1155560"/>
              <a:gd name="connsiteX62" fmla="*/ 1050053 w 3426488"/>
              <a:gd name="connsiteY62" fmla="*/ 929472 h 1155560"/>
              <a:gd name="connsiteX63" fmla="*/ 1034980 w 3426488"/>
              <a:gd name="connsiteY63" fmla="*/ 959617 h 1155560"/>
              <a:gd name="connsiteX64" fmla="*/ 1014883 w 3426488"/>
              <a:gd name="connsiteY64" fmla="*/ 1009859 h 1155560"/>
              <a:gd name="connsiteX65" fmla="*/ 989762 w 3426488"/>
              <a:gd name="connsiteY65" fmla="*/ 1034980 h 1155560"/>
              <a:gd name="connsiteX66" fmla="*/ 944545 w 3426488"/>
              <a:gd name="connsiteY66" fmla="*/ 929472 h 1155560"/>
              <a:gd name="connsiteX67" fmla="*/ 934496 w 3426488"/>
              <a:gd name="connsiteY67" fmla="*/ 879231 h 1155560"/>
              <a:gd name="connsiteX68" fmla="*/ 919424 w 3426488"/>
              <a:gd name="connsiteY68" fmla="*/ 849086 h 1155560"/>
              <a:gd name="connsiteX69" fmla="*/ 904351 w 3426488"/>
              <a:gd name="connsiteY69" fmla="*/ 728505 h 1155560"/>
              <a:gd name="connsiteX70" fmla="*/ 889279 w 3426488"/>
              <a:gd name="connsiteY70" fmla="*/ 557683 h 1155560"/>
              <a:gd name="connsiteX71" fmla="*/ 839037 w 3426488"/>
              <a:gd name="connsiteY71" fmla="*/ 457200 h 1155560"/>
              <a:gd name="connsiteX72" fmla="*/ 839037 w 3426488"/>
              <a:gd name="connsiteY72" fmla="*/ 417006 h 1155560"/>
              <a:gd name="connsiteX73" fmla="*/ 793820 w 3426488"/>
              <a:gd name="connsiteY73" fmla="*/ 331595 h 1155560"/>
              <a:gd name="connsiteX74" fmla="*/ 763674 w 3426488"/>
              <a:gd name="connsiteY74" fmla="*/ 311499 h 1155560"/>
              <a:gd name="connsiteX75" fmla="*/ 718457 w 3426488"/>
              <a:gd name="connsiteY75" fmla="*/ 281354 h 1155560"/>
              <a:gd name="connsiteX76" fmla="*/ 673239 w 3426488"/>
              <a:gd name="connsiteY76" fmla="*/ 216039 h 1155560"/>
              <a:gd name="connsiteX77" fmla="*/ 638070 w 3426488"/>
              <a:gd name="connsiteY77" fmla="*/ 185894 h 1155560"/>
              <a:gd name="connsiteX78" fmla="*/ 577780 w 3426488"/>
              <a:gd name="connsiteY78" fmla="*/ 135653 h 1155560"/>
              <a:gd name="connsiteX79" fmla="*/ 517490 w 3426488"/>
              <a:gd name="connsiteY79" fmla="*/ 95459 h 1155560"/>
              <a:gd name="connsiteX80" fmla="*/ 482321 w 3426488"/>
              <a:gd name="connsiteY80" fmla="*/ 50242 h 1155560"/>
              <a:gd name="connsiteX81" fmla="*/ 442127 w 3426488"/>
              <a:gd name="connsiteY81" fmla="*/ 30145 h 1155560"/>
              <a:gd name="connsiteX82" fmla="*/ 396910 w 3426488"/>
              <a:gd name="connsiteY82" fmla="*/ 0 h 1155560"/>
              <a:gd name="connsiteX83" fmla="*/ 376813 w 3426488"/>
              <a:gd name="connsiteY83" fmla="*/ 0 h 1155560"/>
              <a:gd name="connsiteX84" fmla="*/ 351692 w 3426488"/>
              <a:gd name="connsiteY84" fmla="*/ 5024 h 1155560"/>
              <a:gd name="connsiteX85" fmla="*/ 306474 w 3426488"/>
              <a:gd name="connsiteY85" fmla="*/ 35169 h 1155560"/>
              <a:gd name="connsiteX86" fmla="*/ 281354 w 3426488"/>
              <a:gd name="connsiteY86" fmla="*/ 65314 h 1155560"/>
              <a:gd name="connsiteX87" fmla="*/ 226088 w 3426488"/>
              <a:gd name="connsiteY87" fmla="*/ 70338 h 1155560"/>
              <a:gd name="connsiteX88" fmla="*/ 165798 w 3426488"/>
              <a:gd name="connsiteY88" fmla="*/ 95459 h 1155560"/>
              <a:gd name="connsiteX89" fmla="*/ 135653 w 3426488"/>
              <a:gd name="connsiteY89" fmla="*/ 65314 h 1155560"/>
              <a:gd name="connsiteX90" fmla="*/ 80387 w 3426488"/>
              <a:gd name="connsiteY90" fmla="*/ 70338 h 1155560"/>
              <a:gd name="connsiteX91" fmla="*/ 50242 w 3426488"/>
              <a:gd name="connsiteY91" fmla="*/ 60290 h 1155560"/>
              <a:gd name="connsiteX92" fmla="*/ 5024 w 3426488"/>
              <a:gd name="connsiteY92" fmla="*/ 40193 h 1155560"/>
              <a:gd name="connsiteX93" fmla="*/ 0 w 3426488"/>
              <a:gd name="connsiteY93" fmla="*/ 35169 h 115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426488" h="1155560">
                <a:moveTo>
                  <a:pt x="3426488" y="396910"/>
                </a:moveTo>
                <a:lnTo>
                  <a:pt x="3351125" y="396910"/>
                </a:lnTo>
                <a:lnTo>
                  <a:pt x="3285811" y="361741"/>
                </a:lnTo>
                <a:lnTo>
                  <a:pt x="3225521" y="341644"/>
                </a:lnTo>
                <a:lnTo>
                  <a:pt x="3195376" y="336620"/>
                </a:lnTo>
                <a:lnTo>
                  <a:pt x="3150158" y="361741"/>
                </a:lnTo>
                <a:lnTo>
                  <a:pt x="3125037" y="411982"/>
                </a:lnTo>
                <a:lnTo>
                  <a:pt x="3094892" y="447152"/>
                </a:lnTo>
                <a:lnTo>
                  <a:pt x="3044650" y="502417"/>
                </a:lnTo>
                <a:lnTo>
                  <a:pt x="2989384" y="562708"/>
                </a:lnTo>
                <a:lnTo>
                  <a:pt x="2939143" y="607925"/>
                </a:lnTo>
                <a:lnTo>
                  <a:pt x="2878853" y="648119"/>
                </a:lnTo>
                <a:lnTo>
                  <a:pt x="2858756" y="663191"/>
                </a:lnTo>
                <a:lnTo>
                  <a:pt x="2808514" y="658167"/>
                </a:lnTo>
                <a:lnTo>
                  <a:pt x="2783393" y="663191"/>
                </a:lnTo>
                <a:lnTo>
                  <a:pt x="2763296" y="612949"/>
                </a:lnTo>
                <a:lnTo>
                  <a:pt x="2703006" y="572756"/>
                </a:lnTo>
                <a:lnTo>
                  <a:pt x="2662813" y="612949"/>
                </a:lnTo>
                <a:lnTo>
                  <a:pt x="2587450" y="648119"/>
                </a:lnTo>
                <a:lnTo>
                  <a:pt x="2502039" y="658167"/>
                </a:lnTo>
                <a:lnTo>
                  <a:pt x="2476918" y="653143"/>
                </a:lnTo>
                <a:cubicBezTo>
                  <a:pt x="2425073" y="637589"/>
                  <a:pt x="2426677" y="655554"/>
                  <a:pt x="2426677" y="633046"/>
                </a:cubicBezTo>
                <a:lnTo>
                  <a:pt x="2411604" y="597877"/>
                </a:lnTo>
                <a:lnTo>
                  <a:pt x="2376435" y="592853"/>
                </a:lnTo>
                <a:lnTo>
                  <a:pt x="2346290" y="597877"/>
                </a:lnTo>
                <a:lnTo>
                  <a:pt x="2301072" y="552659"/>
                </a:lnTo>
                <a:lnTo>
                  <a:pt x="2240782" y="497393"/>
                </a:lnTo>
                <a:lnTo>
                  <a:pt x="2160395" y="507442"/>
                </a:lnTo>
                <a:lnTo>
                  <a:pt x="2130250" y="517490"/>
                </a:lnTo>
                <a:lnTo>
                  <a:pt x="2085033" y="502417"/>
                </a:lnTo>
                <a:lnTo>
                  <a:pt x="2044839" y="512466"/>
                </a:lnTo>
                <a:lnTo>
                  <a:pt x="1994598" y="522514"/>
                </a:lnTo>
                <a:lnTo>
                  <a:pt x="1959428" y="547635"/>
                </a:lnTo>
                <a:lnTo>
                  <a:pt x="1949380" y="582804"/>
                </a:lnTo>
                <a:lnTo>
                  <a:pt x="1924259" y="633046"/>
                </a:lnTo>
                <a:lnTo>
                  <a:pt x="1863969" y="653143"/>
                </a:lnTo>
                <a:lnTo>
                  <a:pt x="1803679" y="678264"/>
                </a:lnTo>
                <a:lnTo>
                  <a:pt x="1738365" y="728505"/>
                </a:lnTo>
                <a:lnTo>
                  <a:pt x="1703195" y="743578"/>
                </a:lnTo>
                <a:lnTo>
                  <a:pt x="1688123" y="783771"/>
                </a:lnTo>
                <a:lnTo>
                  <a:pt x="1657978" y="783771"/>
                </a:lnTo>
                <a:lnTo>
                  <a:pt x="1617784" y="793820"/>
                </a:lnTo>
                <a:lnTo>
                  <a:pt x="1552470" y="798844"/>
                </a:lnTo>
                <a:lnTo>
                  <a:pt x="1517301" y="818941"/>
                </a:lnTo>
                <a:lnTo>
                  <a:pt x="1492180" y="854110"/>
                </a:lnTo>
                <a:lnTo>
                  <a:pt x="1401745" y="879231"/>
                </a:lnTo>
                <a:lnTo>
                  <a:pt x="1401745" y="914400"/>
                </a:lnTo>
                <a:lnTo>
                  <a:pt x="1376624" y="944545"/>
                </a:lnTo>
                <a:lnTo>
                  <a:pt x="1341455" y="984738"/>
                </a:lnTo>
                <a:lnTo>
                  <a:pt x="1361551" y="1045028"/>
                </a:lnTo>
                <a:lnTo>
                  <a:pt x="1331406" y="1125415"/>
                </a:lnTo>
                <a:lnTo>
                  <a:pt x="1306285" y="1120391"/>
                </a:lnTo>
                <a:lnTo>
                  <a:pt x="1240971" y="1155560"/>
                </a:lnTo>
                <a:lnTo>
                  <a:pt x="1185705" y="1125415"/>
                </a:lnTo>
                <a:lnTo>
                  <a:pt x="1185705" y="1090246"/>
                </a:lnTo>
                <a:lnTo>
                  <a:pt x="1110343" y="1130439"/>
                </a:lnTo>
                <a:lnTo>
                  <a:pt x="1090246" y="1130439"/>
                </a:lnTo>
                <a:lnTo>
                  <a:pt x="1065125" y="1120391"/>
                </a:lnTo>
                <a:lnTo>
                  <a:pt x="1065125" y="1055077"/>
                </a:lnTo>
                <a:lnTo>
                  <a:pt x="1075173" y="1004835"/>
                </a:lnTo>
                <a:lnTo>
                  <a:pt x="1075173" y="969666"/>
                </a:lnTo>
                <a:lnTo>
                  <a:pt x="1055077" y="939521"/>
                </a:lnTo>
                <a:lnTo>
                  <a:pt x="1050053" y="929472"/>
                </a:lnTo>
                <a:lnTo>
                  <a:pt x="1034980" y="959617"/>
                </a:lnTo>
                <a:lnTo>
                  <a:pt x="1014883" y="1009859"/>
                </a:lnTo>
                <a:lnTo>
                  <a:pt x="989762" y="1034980"/>
                </a:lnTo>
                <a:lnTo>
                  <a:pt x="944545" y="929472"/>
                </a:lnTo>
                <a:lnTo>
                  <a:pt x="934496" y="879231"/>
                </a:lnTo>
                <a:lnTo>
                  <a:pt x="919424" y="849086"/>
                </a:lnTo>
                <a:lnTo>
                  <a:pt x="904351" y="728505"/>
                </a:lnTo>
                <a:lnTo>
                  <a:pt x="889279" y="557683"/>
                </a:lnTo>
                <a:lnTo>
                  <a:pt x="839037" y="457200"/>
                </a:lnTo>
                <a:lnTo>
                  <a:pt x="839037" y="417006"/>
                </a:lnTo>
                <a:lnTo>
                  <a:pt x="793820" y="331595"/>
                </a:lnTo>
                <a:lnTo>
                  <a:pt x="763674" y="311499"/>
                </a:lnTo>
                <a:lnTo>
                  <a:pt x="718457" y="281354"/>
                </a:lnTo>
                <a:lnTo>
                  <a:pt x="673239" y="216039"/>
                </a:lnTo>
                <a:lnTo>
                  <a:pt x="638070" y="185894"/>
                </a:lnTo>
                <a:lnTo>
                  <a:pt x="577780" y="135653"/>
                </a:lnTo>
                <a:lnTo>
                  <a:pt x="517490" y="95459"/>
                </a:lnTo>
                <a:lnTo>
                  <a:pt x="482321" y="50242"/>
                </a:lnTo>
                <a:lnTo>
                  <a:pt x="442127" y="30145"/>
                </a:lnTo>
                <a:lnTo>
                  <a:pt x="396910" y="0"/>
                </a:lnTo>
                <a:lnTo>
                  <a:pt x="376813" y="0"/>
                </a:lnTo>
                <a:lnTo>
                  <a:pt x="351692" y="5024"/>
                </a:lnTo>
                <a:lnTo>
                  <a:pt x="306474" y="35169"/>
                </a:lnTo>
                <a:lnTo>
                  <a:pt x="281354" y="65314"/>
                </a:lnTo>
                <a:lnTo>
                  <a:pt x="226088" y="70338"/>
                </a:lnTo>
                <a:lnTo>
                  <a:pt x="165798" y="95459"/>
                </a:lnTo>
                <a:lnTo>
                  <a:pt x="135653" y="65314"/>
                </a:lnTo>
                <a:lnTo>
                  <a:pt x="80387" y="70338"/>
                </a:lnTo>
                <a:lnTo>
                  <a:pt x="50242" y="60290"/>
                </a:lnTo>
                <a:lnTo>
                  <a:pt x="5024" y="40193"/>
                </a:lnTo>
                <a:lnTo>
                  <a:pt x="0" y="35169"/>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Forme libre 4"/>
          <p:cNvSpPr/>
          <p:nvPr/>
        </p:nvSpPr>
        <p:spPr>
          <a:xfrm>
            <a:off x="6477290" y="5316037"/>
            <a:ext cx="212085" cy="417216"/>
          </a:xfrm>
          <a:custGeom>
            <a:avLst/>
            <a:gdLst>
              <a:gd name="connsiteX0" fmla="*/ 83443 w 212085"/>
              <a:gd name="connsiteY0" fmla="*/ 417216 h 417216"/>
              <a:gd name="connsiteX1" fmla="*/ 86920 w 212085"/>
              <a:gd name="connsiteY1" fmla="*/ 354634 h 417216"/>
              <a:gd name="connsiteX2" fmla="*/ 146026 w 212085"/>
              <a:gd name="connsiteY2" fmla="*/ 239899 h 417216"/>
              <a:gd name="connsiteX3" fmla="*/ 173840 w 212085"/>
              <a:gd name="connsiteY3" fmla="*/ 166886 h 417216"/>
              <a:gd name="connsiteX4" fmla="*/ 198178 w 212085"/>
              <a:gd name="connsiteY4" fmla="*/ 132118 h 417216"/>
              <a:gd name="connsiteX5" fmla="*/ 201654 w 212085"/>
              <a:gd name="connsiteY5" fmla="*/ 79966 h 417216"/>
              <a:gd name="connsiteX6" fmla="*/ 191224 w 212085"/>
              <a:gd name="connsiteY6" fmla="*/ 59105 h 417216"/>
              <a:gd name="connsiteX7" fmla="*/ 212085 w 212085"/>
              <a:gd name="connsiteY7" fmla="*/ 34768 h 417216"/>
              <a:gd name="connsiteX8" fmla="*/ 166886 w 212085"/>
              <a:gd name="connsiteY8" fmla="*/ 0 h 417216"/>
              <a:gd name="connsiteX9" fmla="*/ 139072 w 212085"/>
              <a:gd name="connsiteY9" fmla="*/ 20860 h 417216"/>
              <a:gd name="connsiteX10" fmla="*/ 111258 w 212085"/>
              <a:gd name="connsiteY10" fmla="*/ 31291 h 417216"/>
              <a:gd name="connsiteX11" fmla="*/ 90397 w 212085"/>
              <a:gd name="connsiteY11" fmla="*/ 59105 h 417216"/>
              <a:gd name="connsiteX12" fmla="*/ 69536 w 212085"/>
              <a:gd name="connsiteY12" fmla="*/ 107780 h 417216"/>
              <a:gd name="connsiteX13" fmla="*/ 13907 w 212085"/>
              <a:gd name="connsiteY13" fmla="*/ 152979 h 417216"/>
              <a:gd name="connsiteX14" fmla="*/ 13907 w 212085"/>
              <a:gd name="connsiteY14" fmla="*/ 201654 h 417216"/>
              <a:gd name="connsiteX15" fmla="*/ 0 w 212085"/>
              <a:gd name="connsiteY15" fmla="*/ 250330 h 417216"/>
              <a:gd name="connsiteX16" fmla="*/ 27814 w 212085"/>
              <a:gd name="connsiteY16" fmla="*/ 295528 h 417216"/>
              <a:gd name="connsiteX17" fmla="*/ 34768 w 212085"/>
              <a:gd name="connsiteY17" fmla="*/ 330296 h 417216"/>
              <a:gd name="connsiteX18" fmla="*/ 69536 w 212085"/>
              <a:gd name="connsiteY18" fmla="*/ 361587 h 417216"/>
              <a:gd name="connsiteX19" fmla="*/ 83443 w 212085"/>
              <a:gd name="connsiteY19" fmla="*/ 417216 h 41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85" h="417216">
                <a:moveTo>
                  <a:pt x="83443" y="417216"/>
                </a:moveTo>
                <a:lnTo>
                  <a:pt x="86920" y="354634"/>
                </a:lnTo>
                <a:lnTo>
                  <a:pt x="146026" y="239899"/>
                </a:lnTo>
                <a:lnTo>
                  <a:pt x="173840" y="166886"/>
                </a:lnTo>
                <a:lnTo>
                  <a:pt x="198178" y="132118"/>
                </a:lnTo>
                <a:lnTo>
                  <a:pt x="201654" y="79966"/>
                </a:lnTo>
                <a:lnTo>
                  <a:pt x="191224" y="59105"/>
                </a:lnTo>
                <a:lnTo>
                  <a:pt x="212085" y="34768"/>
                </a:lnTo>
                <a:lnTo>
                  <a:pt x="166886" y="0"/>
                </a:lnTo>
                <a:lnTo>
                  <a:pt x="139072" y="20860"/>
                </a:lnTo>
                <a:lnTo>
                  <a:pt x="111258" y="31291"/>
                </a:lnTo>
                <a:lnTo>
                  <a:pt x="90397" y="59105"/>
                </a:lnTo>
                <a:lnTo>
                  <a:pt x="69536" y="107780"/>
                </a:lnTo>
                <a:lnTo>
                  <a:pt x="13907" y="152979"/>
                </a:lnTo>
                <a:lnTo>
                  <a:pt x="13907" y="201654"/>
                </a:lnTo>
                <a:lnTo>
                  <a:pt x="0" y="250330"/>
                </a:lnTo>
                <a:lnTo>
                  <a:pt x="27814" y="295528"/>
                </a:lnTo>
                <a:lnTo>
                  <a:pt x="34768" y="330296"/>
                </a:lnTo>
                <a:lnTo>
                  <a:pt x="69536" y="361587"/>
                </a:lnTo>
                <a:lnTo>
                  <a:pt x="83443" y="417216"/>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000496" y="2214554"/>
            <a:ext cx="904415" cy="307777"/>
          </a:xfrm>
          <a:prstGeom prst="rect">
            <a:avLst/>
          </a:prstGeom>
          <a:noFill/>
        </p:spPr>
        <p:txBody>
          <a:bodyPr wrap="none" rtlCol="0">
            <a:spAutoFit/>
          </a:bodyPr>
          <a:lstStyle/>
          <a:p>
            <a:pPr algn="ctr"/>
            <a:r>
              <a:rPr lang="fr-FR" sz="1400" b="1" cap="small" dirty="0" smtClean="0">
                <a:latin typeface="Tw Cen MT" pitchFamily="34" charset="0"/>
              </a:rPr>
              <a:t>Mongolie</a:t>
            </a:r>
            <a:endParaRPr lang="fr-FR" sz="1400" b="1" cap="small" dirty="0">
              <a:latin typeface="Tw Cen MT" pitchFamily="34" charset="0"/>
            </a:endParaRPr>
          </a:p>
        </p:txBody>
      </p:sp>
      <p:sp>
        <p:nvSpPr>
          <p:cNvPr id="7" name="ZoneTexte 6"/>
          <p:cNvSpPr txBox="1"/>
          <p:nvPr/>
        </p:nvSpPr>
        <p:spPr>
          <a:xfrm>
            <a:off x="7527193" y="1214422"/>
            <a:ext cx="616707" cy="307777"/>
          </a:xfrm>
          <a:prstGeom prst="rect">
            <a:avLst/>
          </a:prstGeom>
          <a:noFill/>
        </p:spPr>
        <p:txBody>
          <a:bodyPr wrap="none" rtlCol="0">
            <a:spAutoFit/>
          </a:bodyPr>
          <a:lstStyle/>
          <a:p>
            <a:pPr algn="ctr"/>
            <a:r>
              <a:rPr lang="fr-FR" sz="1400" b="1" cap="small" dirty="0" smtClean="0">
                <a:latin typeface="Tw Cen MT" pitchFamily="34" charset="0"/>
              </a:rPr>
              <a:t>Russie</a:t>
            </a:r>
            <a:endParaRPr lang="fr-FR" sz="1400" b="1" cap="small" dirty="0">
              <a:latin typeface="Tw Cen MT" pitchFamily="34" charset="0"/>
            </a:endParaRPr>
          </a:p>
        </p:txBody>
      </p:sp>
      <p:sp>
        <p:nvSpPr>
          <p:cNvPr id="8" name="ZoneTexte 7"/>
          <p:cNvSpPr txBox="1"/>
          <p:nvPr/>
        </p:nvSpPr>
        <p:spPr>
          <a:xfrm>
            <a:off x="7072330" y="3214686"/>
            <a:ext cx="1274708" cy="307777"/>
          </a:xfrm>
          <a:prstGeom prst="rect">
            <a:avLst/>
          </a:prstGeom>
          <a:noFill/>
        </p:spPr>
        <p:txBody>
          <a:bodyPr wrap="none" rtlCol="0">
            <a:spAutoFit/>
          </a:bodyPr>
          <a:lstStyle/>
          <a:p>
            <a:r>
              <a:rPr lang="fr-FR" sz="1400" b="1" cap="small" dirty="0" smtClean="0">
                <a:latin typeface="Tw Cen MT" pitchFamily="34" charset="0"/>
              </a:rPr>
              <a:t>Corée du nord</a:t>
            </a:r>
            <a:endParaRPr lang="fr-FR" sz="1400" b="1" cap="small" dirty="0">
              <a:latin typeface="Tw Cen MT" pitchFamily="34" charset="0"/>
            </a:endParaRPr>
          </a:p>
        </p:txBody>
      </p:sp>
      <p:sp>
        <p:nvSpPr>
          <p:cNvPr id="9" name="ZoneTexte 8"/>
          <p:cNvSpPr txBox="1"/>
          <p:nvPr/>
        </p:nvSpPr>
        <p:spPr>
          <a:xfrm>
            <a:off x="1000100" y="1643050"/>
            <a:ext cx="1089978" cy="307777"/>
          </a:xfrm>
          <a:prstGeom prst="rect">
            <a:avLst/>
          </a:prstGeom>
          <a:noFill/>
        </p:spPr>
        <p:txBody>
          <a:bodyPr wrap="none" rtlCol="0">
            <a:spAutoFit/>
          </a:bodyPr>
          <a:lstStyle/>
          <a:p>
            <a:r>
              <a:rPr lang="fr-FR" sz="1400" b="1" cap="small" dirty="0" smtClean="0">
                <a:latin typeface="Tw Cen MT" pitchFamily="34" charset="0"/>
              </a:rPr>
              <a:t>Kazakhstan</a:t>
            </a:r>
            <a:endParaRPr lang="fr-FR" sz="1400" b="1" cap="small" dirty="0">
              <a:latin typeface="Tw Cen MT" pitchFamily="34" charset="0"/>
            </a:endParaRPr>
          </a:p>
        </p:txBody>
      </p:sp>
      <p:sp>
        <p:nvSpPr>
          <p:cNvPr id="10" name="ZoneTexte 9"/>
          <p:cNvSpPr txBox="1"/>
          <p:nvPr/>
        </p:nvSpPr>
        <p:spPr>
          <a:xfrm>
            <a:off x="1643042" y="5214950"/>
            <a:ext cx="490840" cy="307777"/>
          </a:xfrm>
          <a:prstGeom prst="rect">
            <a:avLst/>
          </a:prstGeom>
          <a:noFill/>
        </p:spPr>
        <p:txBody>
          <a:bodyPr wrap="none" rtlCol="0">
            <a:spAutoFit/>
          </a:bodyPr>
          <a:lstStyle/>
          <a:p>
            <a:r>
              <a:rPr lang="fr-FR" sz="1400" b="1" cap="small" dirty="0" smtClean="0">
                <a:latin typeface="Tw Cen MT" pitchFamily="34" charset="0"/>
              </a:rPr>
              <a:t>Inde</a:t>
            </a:r>
            <a:endParaRPr lang="fr-FR" sz="1400" b="1" cap="small" dirty="0">
              <a:latin typeface="Tw Cen MT" pitchFamily="34" charset="0"/>
            </a:endParaRPr>
          </a:p>
        </p:txBody>
      </p:sp>
      <p:sp>
        <p:nvSpPr>
          <p:cNvPr id="11" name="ZoneTexte 10"/>
          <p:cNvSpPr txBox="1"/>
          <p:nvPr/>
        </p:nvSpPr>
        <p:spPr>
          <a:xfrm>
            <a:off x="1857356" y="4692859"/>
            <a:ext cx="604268" cy="307777"/>
          </a:xfrm>
          <a:prstGeom prst="rect">
            <a:avLst/>
          </a:prstGeom>
          <a:noFill/>
        </p:spPr>
        <p:txBody>
          <a:bodyPr wrap="none" rtlCol="0">
            <a:spAutoFit/>
          </a:bodyPr>
          <a:lstStyle/>
          <a:p>
            <a:r>
              <a:rPr lang="fr-FR" sz="1400" b="1" cap="small" dirty="0" smtClean="0">
                <a:latin typeface="Tw Cen MT" pitchFamily="34" charset="0"/>
              </a:rPr>
              <a:t>Népal</a:t>
            </a:r>
            <a:endParaRPr lang="fr-FR" sz="1400" b="1" cap="small" dirty="0">
              <a:latin typeface="Tw Cen MT" pitchFamily="34" charset="0"/>
            </a:endParaRPr>
          </a:p>
        </p:txBody>
      </p:sp>
      <p:sp>
        <p:nvSpPr>
          <p:cNvPr id="12" name="ZoneTexte 11"/>
          <p:cNvSpPr txBox="1"/>
          <p:nvPr/>
        </p:nvSpPr>
        <p:spPr>
          <a:xfrm>
            <a:off x="3286116" y="5643578"/>
            <a:ext cx="894540" cy="307777"/>
          </a:xfrm>
          <a:prstGeom prst="rect">
            <a:avLst/>
          </a:prstGeom>
          <a:noFill/>
        </p:spPr>
        <p:txBody>
          <a:bodyPr wrap="none" rtlCol="0">
            <a:spAutoFit/>
          </a:bodyPr>
          <a:lstStyle/>
          <a:p>
            <a:r>
              <a:rPr lang="fr-FR" sz="1400" b="1" cap="small" dirty="0" smtClean="0">
                <a:latin typeface="Tw Cen MT" pitchFamily="34" charset="0"/>
              </a:rPr>
              <a:t>Myanmar</a:t>
            </a:r>
            <a:endParaRPr lang="fr-FR" sz="1400" b="1" cap="small" dirty="0">
              <a:latin typeface="Tw Cen MT" pitchFamily="34" charset="0"/>
            </a:endParaRPr>
          </a:p>
        </p:txBody>
      </p:sp>
      <p:sp>
        <p:nvSpPr>
          <p:cNvPr id="13" name="ZoneTexte 12"/>
          <p:cNvSpPr txBox="1"/>
          <p:nvPr/>
        </p:nvSpPr>
        <p:spPr>
          <a:xfrm>
            <a:off x="4184923" y="5835867"/>
            <a:ext cx="529953" cy="307777"/>
          </a:xfrm>
          <a:prstGeom prst="rect">
            <a:avLst/>
          </a:prstGeom>
          <a:noFill/>
        </p:spPr>
        <p:txBody>
          <a:bodyPr wrap="none" rtlCol="0">
            <a:spAutoFit/>
          </a:bodyPr>
          <a:lstStyle/>
          <a:p>
            <a:r>
              <a:rPr lang="fr-FR" sz="1400" b="1" cap="small" dirty="0" smtClean="0">
                <a:latin typeface="Tw Cen MT" pitchFamily="34" charset="0"/>
              </a:rPr>
              <a:t>Laos</a:t>
            </a:r>
            <a:endParaRPr lang="fr-FR" sz="1400" b="1" cap="small" dirty="0">
              <a:latin typeface="Tw Cen MT" pitchFamily="34" charset="0"/>
            </a:endParaRPr>
          </a:p>
        </p:txBody>
      </p:sp>
      <p:sp>
        <p:nvSpPr>
          <p:cNvPr id="14" name="ZoneTexte 13"/>
          <p:cNvSpPr txBox="1"/>
          <p:nvPr/>
        </p:nvSpPr>
        <p:spPr>
          <a:xfrm>
            <a:off x="4429124" y="5692991"/>
            <a:ext cx="785793" cy="307777"/>
          </a:xfrm>
          <a:prstGeom prst="rect">
            <a:avLst/>
          </a:prstGeom>
          <a:noFill/>
        </p:spPr>
        <p:txBody>
          <a:bodyPr wrap="none" rtlCol="0">
            <a:spAutoFit/>
          </a:bodyPr>
          <a:lstStyle/>
          <a:p>
            <a:r>
              <a:rPr lang="fr-FR" sz="1400" b="1" cap="small" dirty="0" smtClean="0">
                <a:latin typeface="Tw Cen MT" pitchFamily="34" charset="0"/>
              </a:rPr>
              <a:t>Vietnam</a:t>
            </a:r>
            <a:endParaRPr lang="fr-FR" sz="1400" b="1" cap="small" dirty="0">
              <a:latin typeface="Tw Cen MT" pitchFamily="34" charset="0"/>
            </a:endParaRPr>
          </a:p>
        </p:txBody>
      </p:sp>
      <p:sp>
        <p:nvSpPr>
          <p:cNvPr id="15" name="ZoneTexte 14"/>
          <p:cNvSpPr txBox="1"/>
          <p:nvPr/>
        </p:nvSpPr>
        <p:spPr>
          <a:xfrm>
            <a:off x="2593234" y="3907041"/>
            <a:ext cx="642227" cy="307777"/>
          </a:xfrm>
          <a:prstGeom prst="rect">
            <a:avLst/>
          </a:prstGeom>
          <a:noFill/>
        </p:spPr>
        <p:txBody>
          <a:bodyPr wrap="none" rtlCol="0">
            <a:spAutoFit/>
          </a:bodyPr>
          <a:lstStyle/>
          <a:p>
            <a:r>
              <a:rPr lang="fr-FR" sz="1400" b="1" i="1" dirty="0" smtClean="0">
                <a:solidFill>
                  <a:srgbClr val="002060"/>
                </a:solidFill>
                <a:latin typeface="Tw Cen MT" pitchFamily="34" charset="0"/>
              </a:rPr>
              <a:t>Yangzi</a:t>
            </a:r>
            <a:endParaRPr lang="fr-FR" sz="1400" b="1" i="1" dirty="0">
              <a:solidFill>
                <a:srgbClr val="002060"/>
              </a:solidFill>
              <a:latin typeface="Tw Cen MT" pitchFamily="34" charset="0"/>
            </a:endParaRPr>
          </a:p>
        </p:txBody>
      </p:sp>
      <p:sp>
        <p:nvSpPr>
          <p:cNvPr id="17" name="Ellipse 16"/>
          <p:cNvSpPr/>
          <p:nvPr/>
        </p:nvSpPr>
        <p:spPr>
          <a:xfrm>
            <a:off x="6572264" y="4357694"/>
            <a:ext cx="252000" cy="25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8" name="Ellipse 17"/>
          <p:cNvSpPr/>
          <p:nvPr/>
        </p:nvSpPr>
        <p:spPr>
          <a:xfrm>
            <a:off x="4857752" y="4714884"/>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9" name="Ellipse 18"/>
          <p:cNvSpPr/>
          <p:nvPr/>
        </p:nvSpPr>
        <p:spPr>
          <a:xfrm>
            <a:off x="5429256" y="4572008"/>
            <a:ext cx="142876" cy="14287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0" name="ZoneTexte 19"/>
          <p:cNvSpPr txBox="1"/>
          <p:nvPr/>
        </p:nvSpPr>
        <p:spPr>
          <a:xfrm>
            <a:off x="6760259" y="4335669"/>
            <a:ext cx="883575" cy="307777"/>
          </a:xfrm>
          <a:prstGeom prst="rect">
            <a:avLst/>
          </a:prstGeom>
          <a:noFill/>
        </p:spPr>
        <p:txBody>
          <a:bodyPr wrap="none" rtlCol="0">
            <a:spAutoFit/>
          </a:bodyPr>
          <a:lstStyle/>
          <a:p>
            <a:r>
              <a:rPr lang="fr-FR" sz="1400" b="1" dirty="0" smtClean="0">
                <a:latin typeface="Tw Cen MT" pitchFamily="34" charset="0"/>
              </a:rPr>
              <a:t>Shanghai</a:t>
            </a:r>
            <a:endParaRPr lang="fr-FR" sz="1400" b="1" dirty="0">
              <a:latin typeface="Tw Cen MT" pitchFamily="34" charset="0"/>
            </a:endParaRPr>
          </a:p>
        </p:txBody>
      </p:sp>
      <p:sp>
        <p:nvSpPr>
          <p:cNvPr id="23" name="Lune 22"/>
          <p:cNvSpPr/>
          <p:nvPr/>
        </p:nvSpPr>
        <p:spPr>
          <a:xfrm flipH="1">
            <a:off x="5177818" y="4392000"/>
            <a:ext cx="180000" cy="360000"/>
          </a:xfrm>
          <a:prstGeom prst="moon">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4357686" y="3907041"/>
            <a:ext cx="1832553" cy="307777"/>
          </a:xfrm>
          <a:prstGeom prst="rect">
            <a:avLst/>
          </a:prstGeom>
          <a:noFill/>
        </p:spPr>
        <p:txBody>
          <a:bodyPr wrap="none" rtlCol="0">
            <a:spAutoFit/>
          </a:bodyPr>
          <a:lstStyle/>
          <a:p>
            <a:r>
              <a:rPr lang="fr-FR" sz="1400" b="1" i="1" dirty="0" smtClean="0">
                <a:solidFill>
                  <a:srgbClr val="7030A0"/>
                </a:solidFill>
                <a:latin typeface="Tw Cen MT" pitchFamily="34" charset="0"/>
              </a:rPr>
              <a:t>Région des Trois Gorges</a:t>
            </a:r>
            <a:endParaRPr lang="fr-FR" sz="1400" b="1" i="1" dirty="0">
              <a:solidFill>
                <a:srgbClr val="7030A0"/>
              </a:solidFill>
              <a:latin typeface="Tw Cen MT" pitchFamily="34" charset="0"/>
            </a:endParaRPr>
          </a:p>
        </p:txBody>
      </p:sp>
      <p:sp>
        <p:nvSpPr>
          <p:cNvPr id="21" name="ZoneTexte 20"/>
          <p:cNvSpPr txBox="1"/>
          <p:nvPr/>
        </p:nvSpPr>
        <p:spPr>
          <a:xfrm>
            <a:off x="5357818" y="4286256"/>
            <a:ext cx="785793" cy="307777"/>
          </a:xfrm>
          <a:prstGeom prst="rect">
            <a:avLst/>
          </a:prstGeom>
          <a:noFill/>
        </p:spPr>
        <p:txBody>
          <a:bodyPr wrap="none" rtlCol="0">
            <a:spAutoFit/>
          </a:bodyPr>
          <a:lstStyle/>
          <a:p>
            <a:r>
              <a:rPr lang="fr-FR" sz="1400" b="1" dirty="0" smtClean="0">
                <a:latin typeface="Tw Cen MT" pitchFamily="34" charset="0"/>
              </a:rPr>
              <a:t>Yichang</a:t>
            </a:r>
            <a:endParaRPr lang="fr-FR" sz="1400" b="1" dirty="0">
              <a:latin typeface="Tw Cen MT" pitchFamily="34" charset="0"/>
            </a:endParaRPr>
          </a:p>
        </p:txBody>
      </p:sp>
      <p:sp>
        <p:nvSpPr>
          <p:cNvPr id="22" name="ZoneTexte 21"/>
          <p:cNvSpPr txBox="1"/>
          <p:nvPr/>
        </p:nvSpPr>
        <p:spPr>
          <a:xfrm>
            <a:off x="4000496" y="4429132"/>
            <a:ext cx="997389" cy="307777"/>
          </a:xfrm>
          <a:prstGeom prst="rect">
            <a:avLst/>
          </a:prstGeom>
          <a:noFill/>
        </p:spPr>
        <p:txBody>
          <a:bodyPr wrap="none" rtlCol="0">
            <a:spAutoFit/>
          </a:bodyPr>
          <a:lstStyle/>
          <a:p>
            <a:r>
              <a:rPr lang="fr-FR" sz="1400" b="1" dirty="0" smtClean="0">
                <a:latin typeface="Tw Cen MT" pitchFamily="34" charset="0"/>
              </a:rPr>
              <a:t>Chongqing</a:t>
            </a:r>
            <a:endParaRPr lang="fr-FR" sz="1400" b="1" dirty="0">
              <a:latin typeface="Tw Cen MT" pitchFamily="34" charset="0"/>
            </a:endParaRPr>
          </a:p>
        </p:txBody>
      </p:sp>
      <p:sp>
        <p:nvSpPr>
          <p:cNvPr id="26" name="ZoneTexte 25"/>
          <p:cNvSpPr txBox="1"/>
          <p:nvPr/>
        </p:nvSpPr>
        <p:spPr>
          <a:xfrm>
            <a:off x="735996" y="405450"/>
            <a:ext cx="7672008" cy="523220"/>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r"/>
            <a:r>
              <a:rPr lang="fr-FR" sz="2800" b="1" u="sng" dirty="0" smtClean="0">
                <a:ln>
                  <a:solidFill>
                    <a:sysClr val="windowText" lastClr="000000"/>
                  </a:solidFill>
                </a:ln>
                <a:solidFill>
                  <a:sysClr val="windowText" lastClr="000000"/>
                </a:solidFill>
                <a:latin typeface="John Handy LET" pitchFamily="2" charset="0"/>
              </a:rPr>
              <a:t>Le barrage des Trois Gorges : localisation</a:t>
            </a:r>
            <a:endParaRPr lang="fr-FR" sz="2800" b="1" u="sng" dirty="0">
              <a:ln>
                <a:solidFill>
                  <a:sysClr val="windowText" lastClr="000000"/>
                </a:solidFill>
              </a:ln>
              <a:solidFill>
                <a:sysClr val="windowText" lastClr="000000"/>
              </a:solidFill>
              <a:latin typeface="John Handy LET" pitchFamily="2" charset="0"/>
            </a:endParaRPr>
          </a:p>
        </p:txBody>
      </p:sp>
      <p:sp>
        <p:nvSpPr>
          <p:cNvPr id="27" name="ZoneTexte 26"/>
          <p:cNvSpPr txBox="1"/>
          <p:nvPr/>
        </p:nvSpPr>
        <p:spPr>
          <a:xfrm>
            <a:off x="7367607" y="5214950"/>
            <a:ext cx="1276359" cy="523220"/>
          </a:xfrm>
          <a:prstGeom prst="rect">
            <a:avLst/>
          </a:prstGeom>
          <a:noFill/>
        </p:spPr>
        <p:txBody>
          <a:bodyPr wrap="square" rtlCol="0">
            <a:spAutoFit/>
          </a:bodyPr>
          <a:lstStyle/>
          <a:p>
            <a:pPr algn="ctr"/>
            <a:r>
              <a:rPr lang="fr-FR" sz="1400" b="1" cap="small" dirty="0" smtClean="0">
                <a:solidFill>
                  <a:srgbClr val="002060"/>
                </a:solidFill>
                <a:latin typeface="Tw Cen MT" pitchFamily="34" charset="0"/>
              </a:rPr>
              <a:t>Océan Pacifique</a:t>
            </a:r>
            <a:endParaRPr lang="fr-FR" sz="1400" b="1" cap="small" dirty="0">
              <a:solidFill>
                <a:srgbClr val="002060"/>
              </a:solidFill>
              <a:latin typeface="Tw Cen MT" pitchFamily="34" charset="0"/>
            </a:endParaRPr>
          </a:p>
        </p:txBody>
      </p:sp>
      <p:sp>
        <p:nvSpPr>
          <p:cNvPr id="28" name="ZoneTexte 27"/>
          <p:cNvSpPr txBox="1"/>
          <p:nvPr/>
        </p:nvSpPr>
        <p:spPr>
          <a:xfrm>
            <a:off x="6286512" y="3334408"/>
            <a:ext cx="1000131" cy="307777"/>
          </a:xfrm>
          <a:prstGeom prst="rect">
            <a:avLst/>
          </a:prstGeom>
          <a:noFill/>
        </p:spPr>
        <p:txBody>
          <a:bodyPr wrap="square" rtlCol="0">
            <a:spAutoFit/>
          </a:bodyPr>
          <a:lstStyle/>
          <a:p>
            <a:r>
              <a:rPr lang="fr-FR" sz="1400" b="1" i="1" dirty="0" smtClean="0">
                <a:solidFill>
                  <a:srgbClr val="002060"/>
                </a:solidFill>
                <a:latin typeface="Tw Cen MT" pitchFamily="34" charset="0"/>
              </a:rPr>
              <a:t>Mer Jaune</a:t>
            </a:r>
            <a:endParaRPr lang="fr-FR" sz="1400" b="1" i="1" dirty="0">
              <a:solidFill>
                <a:srgbClr val="002060"/>
              </a:solidFill>
              <a:latin typeface="Tw Cen MT" pitchFamily="34" charset="0"/>
            </a:endParaRPr>
          </a:p>
        </p:txBody>
      </p:sp>
      <p:sp>
        <p:nvSpPr>
          <p:cNvPr id="29" name="ZoneTexte 28"/>
          <p:cNvSpPr txBox="1"/>
          <p:nvPr/>
        </p:nvSpPr>
        <p:spPr>
          <a:xfrm>
            <a:off x="6948502" y="4652970"/>
            <a:ext cx="1276359" cy="523220"/>
          </a:xfrm>
          <a:prstGeom prst="rect">
            <a:avLst/>
          </a:prstGeom>
          <a:noFill/>
        </p:spPr>
        <p:txBody>
          <a:bodyPr wrap="square" rtlCol="0">
            <a:spAutoFit/>
          </a:bodyPr>
          <a:lstStyle/>
          <a:p>
            <a:pPr algn="ctr"/>
            <a:r>
              <a:rPr lang="fr-FR" sz="1400" b="1" i="1" dirty="0" smtClean="0">
                <a:solidFill>
                  <a:srgbClr val="002060"/>
                </a:solidFill>
                <a:latin typeface="Tw Cen MT" pitchFamily="34" charset="0"/>
              </a:rPr>
              <a:t>Mer de Chine Orientale</a:t>
            </a:r>
            <a:endParaRPr lang="fr-FR" sz="1400" b="1" i="1" dirty="0">
              <a:solidFill>
                <a:srgbClr val="002060"/>
              </a:solidFill>
              <a:latin typeface="Tw Cen MT" pitchFamily="34" charset="0"/>
            </a:endParaRPr>
          </a:p>
        </p:txBody>
      </p:sp>
      <p:sp>
        <p:nvSpPr>
          <p:cNvPr id="31" name="Rectangle 30"/>
          <p:cNvSpPr/>
          <p:nvPr/>
        </p:nvSpPr>
        <p:spPr>
          <a:xfrm>
            <a:off x="738000" y="5490000"/>
            <a:ext cx="2428892" cy="793678"/>
          </a:xfrm>
          <a:prstGeom prst="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lgn="ctr"/>
            <a:endParaRPr lang="fr-FR" sz="1400" b="1" dirty="0" smtClean="0">
              <a:solidFill>
                <a:srgbClr val="002060"/>
              </a:solidFill>
              <a:latin typeface="Tw Cen MT" pitchFamily="34" charset="0"/>
            </a:endParaRPr>
          </a:p>
          <a:p>
            <a:pPr marL="180975" algn="ctr"/>
            <a:r>
              <a:rPr lang="fr-FR" sz="1400" b="1" dirty="0" smtClean="0">
                <a:solidFill>
                  <a:srgbClr val="002060"/>
                </a:solidFill>
                <a:latin typeface="Tw Cen MT" pitchFamily="34" charset="0"/>
              </a:rPr>
              <a:t>Barrage des Trois Gorges</a:t>
            </a:r>
          </a:p>
          <a:p>
            <a:pPr marL="180975" algn="ctr"/>
            <a:endParaRPr lang="fr-FR" sz="1400" b="1" dirty="0" smtClean="0">
              <a:solidFill>
                <a:srgbClr val="002060"/>
              </a:solidFill>
              <a:latin typeface="Tw Cen MT" pitchFamily="34" charset="0"/>
            </a:endParaRPr>
          </a:p>
          <a:p>
            <a:pPr marL="180975" algn="ctr"/>
            <a:endParaRPr lang="fr-FR" sz="1400" b="1" dirty="0" smtClean="0">
              <a:solidFill>
                <a:srgbClr val="002060"/>
              </a:solidFill>
              <a:latin typeface="Tw Cen MT" pitchFamily="34" charset="0"/>
            </a:endParaRPr>
          </a:p>
          <a:p>
            <a:pPr marL="180975" algn="ctr"/>
            <a:endParaRPr lang="fr-FR" sz="1400" b="1" dirty="0">
              <a:solidFill>
                <a:srgbClr val="002060"/>
              </a:solidFill>
              <a:latin typeface="Tw Cen MT" pitchFamily="34" charset="0"/>
            </a:endParaRPr>
          </a:p>
        </p:txBody>
      </p:sp>
      <p:sp>
        <p:nvSpPr>
          <p:cNvPr id="32" name="Lune 31"/>
          <p:cNvSpPr/>
          <p:nvPr/>
        </p:nvSpPr>
        <p:spPr>
          <a:xfrm flipH="1">
            <a:off x="785786" y="5572140"/>
            <a:ext cx="180000" cy="360000"/>
          </a:xfrm>
          <a:prstGeom prst="moon">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5234901" y="3071810"/>
            <a:ext cx="694421" cy="307777"/>
          </a:xfrm>
          <a:prstGeom prst="rect">
            <a:avLst/>
          </a:prstGeom>
          <a:noFill/>
        </p:spPr>
        <p:txBody>
          <a:bodyPr wrap="none" rtlCol="0">
            <a:spAutoFit/>
          </a:bodyPr>
          <a:lstStyle/>
          <a:p>
            <a:r>
              <a:rPr lang="fr-FR" sz="1400" b="1" dirty="0" smtClean="0">
                <a:latin typeface="Tw Cen MT" pitchFamily="34" charset="0"/>
              </a:rPr>
              <a:t>Beijing</a:t>
            </a:r>
            <a:endParaRPr lang="fr-FR" sz="1400" b="1" dirty="0">
              <a:latin typeface="Tw Cen MT" pitchFamily="34" charset="0"/>
            </a:endParaRPr>
          </a:p>
        </p:txBody>
      </p:sp>
      <p:sp>
        <p:nvSpPr>
          <p:cNvPr id="16" name="Rectangle 15"/>
          <p:cNvSpPr/>
          <p:nvPr/>
        </p:nvSpPr>
        <p:spPr>
          <a:xfrm>
            <a:off x="2593234" y="2522331"/>
            <a:ext cx="321113" cy="37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869126" y="3082541"/>
            <a:ext cx="321113" cy="37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5929322" y="3143248"/>
            <a:ext cx="252000" cy="25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0" name="Rectangle 29"/>
          <p:cNvSpPr/>
          <p:nvPr/>
        </p:nvSpPr>
        <p:spPr>
          <a:xfrm>
            <a:off x="2357422" y="2571744"/>
            <a:ext cx="684000" cy="324000"/>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cap="small" dirty="0" smtClean="0">
                <a:solidFill>
                  <a:schemeClr val="tx1"/>
                </a:solidFill>
                <a:effectLst>
                  <a:outerShdw blurRad="38100" dist="38100" dir="2700000" algn="tl">
                    <a:srgbClr val="000000">
                      <a:alpha val="43137"/>
                    </a:srgbClr>
                  </a:outerShdw>
                </a:effectLst>
                <a:latin typeface="Tw Cen MT" pitchFamily="34" charset="0"/>
              </a:rPr>
              <a:t>Chine</a:t>
            </a:r>
            <a:endParaRPr lang="fr-FR" sz="1600" b="1" cap="small" dirty="0">
              <a:solidFill>
                <a:schemeClr val="tx1"/>
              </a:solidFill>
              <a:effectLst>
                <a:outerShdw blurRad="38100" dist="38100" dir="2700000" algn="tl">
                  <a:srgbClr val="000000">
                    <a:alpha val="43137"/>
                  </a:srgbClr>
                </a:outerShdw>
              </a:effectLst>
              <a:latin typeface="Tw Cen MT" pitchFamily="34" charset="0"/>
            </a:endParaRPr>
          </a:p>
        </p:txBody>
      </p:sp>
      <p:sp>
        <p:nvSpPr>
          <p:cNvPr id="35" name="Rectangle 34"/>
          <p:cNvSpPr/>
          <p:nvPr/>
        </p:nvSpPr>
        <p:spPr>
          <a:xfrm>
            <a:off x="735996" y="928670"/>
            <a:ext cx="7672008" cy="53487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7113716" y="5684400"/>
            <a:ext cx="1274708"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childTnLst>
                          </p:cTn>
                        </p:par>
                        <p:par>
                          <p:cTn id="24" fill="hold">
                            <p:stCondLst>
                              <p:cond delay="1000"/>
                            </p:stCondLst>
                            <p:childTnLst>
                              <p:par>
                                <p:cTn id="25" presetID="21" presetClass="entr" presetSubtype="1" fill="hold" nodeType="afterEffect">
                                  <p:stCondLst>
                                    <p:cond delay="0"/>
                                  </p:stCondLst>
                                  <p:childTnLst>
                                    <p:set>
                                      <p:cBhvr>
                                        <p:cTn id="26" dur="1" fill="hold">
                                          <p:stCondLst>
                                            <p:cond delay="0"/>
                                          </p:stCondLst>
                                        </p:cTn>
                                        <p:tgtEl>
                                          <p:spTgt spid="26626"/>
                                        </p:tgtEl>
                                        <p:attrNameLst>
                                          <p:attrName>style.visibility</p:attrName>
                                        </p:attrNameLst>
                                      </p:cBhvr>
                                      <p:to>
                                        <p:strVal val="visible"/>
                                      </p:to>
                                    </p:set>
                                    <p:animEffect transition="in" filter="wheel(1)">
                                      <p:cBhvr>
                                        <p:cTn id="27" dur="2000"/>
                                        <p:tgtEl>
                                          <p:spTgt spid="2662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heel(1)">
                                      <p:cBhvr>
                                        <p:cTn id="35" dur="20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up)">
                                      <p:cBhvr>
                                        <p:cTn id="40" dur="2000"/>
                                        <p:tgtEl>
                                          <p:spTgt spid="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dissolv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slide(fromBottom)">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slide(fromBottom)">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slide(fromBottom)">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slide(fromBottom)">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slide(fromBottom)">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slide(fromBottom)">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slide(fromBottom)">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4"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slide(fromBottom)">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slide(fromBottom)">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4"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slide(fromBottom)">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slide(fromBottom)">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12" presetClass="entr" presetSubtype="4" fill="hold" grpId="0"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slide(fromBottom)">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wipe(left)">
                                      <p:cBhvr>
                                        <p:cTn id="113" dur="2000"/>
                                        <p:tgtEl>
                                          <p:spTgt spid="4"/>
                                        </p:tgtEl>
                                      </p:cBhvr>
                                    </p:animEffect>
                                  </p:childTnLst>
                                </p:cTn>
                              </p:par>
                            </p:childTnLst>
                          </p:cTn>
                        </p:par>
                      </p:childTnLst>
                    </p:cTn>
                  </p:par>
                  <p:par>
                    <p:cTn id="114" fill="hold">
                      <p:stCondLst>
                        <p:cond delay="indefinite"/>
                      </p:stCondLst>
                      <p:childTnLst>
                        <p:par>
                          <p:cTn id="115" fill="hold">
                            <p:stCondLst>
                              <p:cond delay="0"/>
                            </p:stCondLst>
                            <p:childTnLst>
                              <p:par>
                                <p:cTn id="116" presetID="12" presetClass="entr" presetSubtype="4" fill="hold" grpId="0" nodeType="click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slide(fromBottom)">
                                      <p:cBhvr>
                                        <p:cTn id="118" dur="500"/>
                                        <p:tgtEl>
                                          <p:spTgt spid="15"/>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p:cTn id="12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26" dur="1000" fill="hold"/>
                                        <p:tgtEl>
                                          <p:spTgt spid="17"/>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7"/>
                                        </p:tgtEl>
                                      </p:cBhvr>
                                    </p:animEffect>
                                  </p:childTnLst>
                                </p:cTn>
                              </p:par>
                            </p:childTnLst>
                          </p:cTn>
                        </p:par>
                        <p:par>
                          <p:cTn id="131" fill="hold">
                            <p:stCondLst>
                              <p:cond delay="1000"/>
                            </p:stCondLst>
                            <p:childTnLst>
                              <p:par>
                                <p:cTn id="132" presetID="12" presetClass="entr" presetSubtype="4" fill="hold" grpId="0" nodeType="after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slide(fromBottom)">
                                      <p:cBhvr>
                                        <p:cTn id="134" dur="500"/>
                                        <p:tgtEl>
                                          <p:spTgt spid="20"/>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grpId="0" nodeType="clickEffect">
                                  <p:stCondLst>
                                    <p:cond delay="0"/>
                                  </p:stCondLst>
                                  <p:childTnLst>
                                    <p:set>
                                      <p:cBhvr>
                                        <p:cTn id="138" dur="1" fill="hold">
                                          <p:stCondLst>
                                            <p:cond delay="0"/>
                                          </p:stCondLst>
                                        </p:cTn>
                                        <p:tgtEl>
                                          <p:spTgt spid="19"/>
                                        </p:tgtEl>
                                        <p:attrNameLst>
                                          <p:attrName>style.visibility</p:attrName>
                                        </p:attrNameLst>
                                      </p:cBhvr>
                                      <p:to>
                                        <p:strVal val="visible"/>
                                      </p:to>
                                    </p:set>
                                    <p:anim calcmode="lin" valueType="num">
                                      <p:cBhvr>
                                        <p:cTn id="13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2" dur="1000" fill="hold"/>
                                        <p:tgtEl>
                                          <p:spTgt spid="19"/>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19"/>
                                        </p:tgtEl>
                                      </p:cBhvr>
                                    </p:animEffect>
                                  </p:childTnLst>
                                </p:cTn>
                              </p:par>
                            </p:childTnLst>
                          </p:cTn>
                        </p:par>
                        <p:par>
                          <p:cTn id="147" fill="hold">
                            <p:stCondLst>
                              <p:cond delay="1000"/>
                            </p:stCondLst>
                            <p:childTnLst>
                              <p:par>
                                <p:cTn id="148" presetID="12" presetClass="entr" presetSubtype="4" fill="hold" grpId="0" nodeType="afterEffect">
                                  <p:stCondLst>
                                    <p:cond delay="0"/>
                                  </p:stCondLst>
                                  <p:childTnLst>
                                    <p:set>
                                      <p:cBhvr>
                                        <p:cTn id="149" dur="1" fill="hold">
                                          <p:stCondLst>
                                            <p:cond delay="0"/>
                                          </p:stCondLst>
                                        </p:cTn>
                                        <p:tgtEl>
                                          <p:spTgt spid="21"/>
                                        </p:tgtEl>
                                        <p:attrNameLst>
                                          <p:attrName>style.visibility</p:attrName>
                                        </p:attrNameLst>
                                      </p:cBhvr>
                                      <p:to>
                                        <p:strVal val="visible"/>
                                      </p:to>
                                    </p:set>
                                    <p:animEffect transition="in" filter="slide(fromBottom)">
                                      <p:cBhvr>
                                        <p:cTn id="150" dur="500"/>
                                        <p:tgtEl>
                                          <p:spTgt spid="21"/>
                                        </p:tgtEl>
                                      </p:cBhvr>
                                    </p:animEffect>
                                  </p:childTnLst>
                                </p:cTn>
                              </p:par>
                            </p:childTnLst>
                          </p:cTn>
                        </p:par>
                      </p:childTnLst>
                    </p:cTn>
                  </p:par>
                  <p:par>
                    <p:cTn id="151" fill="hold">
                      <p:stCondLst>
                        <p:cond delay="indefinite"/>
                      </p:stCondLst>
                      <p:childTnLst>
                        <p:par>
                          <p:cTn id="152" fill="hold">
                            <p:stCondLst>
                              <p:cond delay="0"/>
                            </p:stCondLst>
                            <p:childTnLst>
                              <p:par>
                                <p:cTn id="153" presetID="25" presetClass="entr" presetSubtype="0" fill="hold" grpId="0" nodeType="click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5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5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58" dur="1000" fill="hold"/>
                                        <p:tgtEl>
                                          <p:spTgt spid="18"/>
                                        </p:tgtEl>
                                        <p:attrNameLst>
                                          <p:attrName>ppt_h</p:attrName>
                                        </p:attrNameLst>
                                      </p:cBhvr>
                                      <p:tavLst>
                                        <p:tav tm="0">
                                          <p:val>
                                            <p:strVal val="#ppt_h"/>
                                          </p:val>
                                        </p:tav>
                                        <p:tav tm="100000">
                                          <p:val>
                                            <p:strVal val="#ppt_h"/>
                                          </p:val>
                                        </p:tav>
                                      </p:tavLst>
                                    </p:anim>
                                    <p:anim calcmode="lin" valueType="num">
                                      <p:cBhvr>
                                        <p:cTn id="15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6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62" dur="1000" decel="50000">
                                          <p:stCondLst>
                                            <p:cond delay="0"/>
                                          </p:stCondLst>
                                        </p:cTn>
                                        <p:tgtEl>
                                          <p:spTgt spid="18"/>
                                        </p:tgtEl>
                                      </p:cBhvr>
                                    </p:animEffect>
                                  </p:childTnLst>
                                </p:cTn>
                              </p:par>
                            </p:childTnLst>
                          </p:cTn>
                        </p:par>
                        <p:par>
                          <p:cTn id="163" fill="hold">
                            <p:stCondLst>
                              <p:cond delay="1000"/>
                            </p:stCondLst>
                            <p:childTnLst>
                              <p:par>
                                <p:cTn id="164" presetID="12" presetClass="entr" presetSubtype="4" fill="hold" grpId="0" nodeType="afterEffect">
                                  <p:stCondLst>
                                    <p:cond delay="0"/>
                                  </p:stCondLst>
                                  <p:childTnLst>
                                    <p:set>
                                      <p:cBhvr>
                                        <p:cTn id="165" dur="1" fill="hold">
                                          <p:stCondLst>
                                            <p:cond delay="0"/>
                                          </p:stCondLst>
                                        </p:cTn>
                                        <p:tgtEl>
                                          <p:spTgt spid="22"/>
                                        </p:tgtEl>
                                        <p:attrNameLst>
                                          <p:attrName>style.visibility</p:attrName>
                                        </p:attrNameLst>
                                      </p:cBhvr>
                                      <p:to>
                                        <p:strVal val="visible"/>
                                      </p:to>
                                    </p:set>
                                    <p:animEffect transition="in" filter="slide(fromBottom)">
                                      <p:cBhvr>
                                        <p:cTn id="166" dur="500"/>
                                        <p:tgtEl>
                                          <p:spTgt spid="22"/>
                                        </p:tgtEl>
                                      </p:cBhvr>
                                    </p:animEffect>
                                  </p:childTnLst>
                                </p:cTn>
                              </p:par>
                            </p:childTnLst>
                          </p:cTn>
                        </p:par>
                      </p:childTnLst>
                    </p:cTn>
                  </p:par>
                  <p:par>
                    <p:cTn id="167" fill="hold">
                      <p:stCondLst>
                        <p:cond delay="indefinite"/>
                      </p:stCondLst>
                      <p:childTnLst>
                        <p:par>
                          <p:cTn id="168" fill="hold">
                            <p:stCondLst>
                              <p:cond delay="0"/>
                            </p:stCondLst>
                            <p:childTnLst>
                              <p:par>
                                <p:cTn id="169" presetID="17" presetClass="entr" presetSubtype="10" fill="hold" grpId="0" nodeType="clickEffect">
                                  <p:stCondLst>
                                    <p:cond delay="0"/>
                                  </p:stCondLst>
                                  <p:childTnLst>
                                    <p:set>
                                      <p:cBhvr>
                                        <p:cTn id="170" dur="1" fill="hold">
                                          <p:stCondLst>
                                            <p:cond delay="0"/>
                                          </p:stCondLst>
                                        </p:cTn>
                                        <p:tgtEl>
                                          <p:spTgt spid="24"/>
                                        </p:tgtEl>
                                        <p:attrNameLst>
                                          <p:attrName>style.visibility</p:attrName>
                                        </p:attrNameLst>
                                      </p:cBhvr>
                                      <p:to>
                                        <p:strVal val="visible"/>
                                      </p:to>
                                    </p:set>
                                    <p:anim calcmode="lin" valueType="num">
                                      <p:cBhvr>
                                        <p:cTn id="171" dur="2000" fill="hold"/>
                                        <p:tgtEl>
                                          <p:spTgt spid="24"/>
                                        </p:tgtEl>
                                        <p:attrNameLst>
                                          <p:attrName>ppt_w</p:attrName>
                                        </p:attrNameLst>
                                      </p:cBhvr>
                                      <p:tavLst>
                                        <p:tav tm="0">
                                          <p:val>
                                            <p:fltVal val="0"/>
                                          </p:val>
                                        </p:tav>
                                        <p:tav tm="100000">
                                          <p:val>
                                            <p:strVal val="#ppt_w"/>
                                          </p:val>
                                        </p:tav>
                                      </p:tavLst>
                                    </p:anim>
                                    <p:anim calcmode="lin" valueType="num">
                                      <p:cBhvr>
                                        <p:cTn id="172" dur="2000" fill="hold"/>
                                        <p:tgtEl>
                                          <p:spTgt spid="24"/>
                                        </p:tgtEl>
                                        <p:attrNameLst>
                                          <p:attrName>ppt_h</p:attrName>
                                        </p:attrNameLst>
                                      </p:cBhvr>
                                      <p:tavLst>
                                        <p:tav tm="0">
                                          <p:val>
                                            <p:strVal val="#ppt_h"/>
                                          </p:val>
                                        </p:tav>
                                        <p:tav tm="100000">
                                          <p:val>
                                            <p:strVal val="#ppt_h"/>
                                          </p:val>
                                        </p:tav>
                                      </p:tavLst>
                                    </p:anim>
                                  </p:childTnLst>
                                </p:cTn>
                              </p:par>
                            </p:childTnLst>
                          </p:cTn>
                        </p:par>
                        <p:par>
                          <p:cTn id="173" fill="hold">
                            <p:stCondLst>
                              <p:cond delay="2000"/>
                            </p:stCondLst>
                            <p:childTnLst>
                              <p:par>
                                <p:cTn id="174" presetID="12" presetClass="entr" presetSubtype="4" fill="hold" grpId="0" nodeType="afterEffect">
                                  <p:stCondLst>
                                    <p:cond delay="0"/>
                                  </p:stCondLst>
                                  <p:childTnLst>
                                    <p:set>
                                      <p:cBhvr>
                                        <p:cTn id="175" dur="1" fill="hold">
                                          <p:stCondLst>
                                            <p:cond delay="0"/>
                                          </p:stCondLst>
                                        </p:cTn>
                                        <p:tgtEl>
                                          <p:spTgt spid="25"/>
                                        </p:tgtEl>
                                        <p:attrNameLst>
                                          <p:attrName>style.visibility</p:attrName>
                                        </p:attrNameLst>
                                      </p:cBhvr>
                                      <p:to>
                                        <p:strVal val="visible"/>
                                      </p:to>
                                    </p:set>
                                    <p:animEffect transition="in" filter="slide(fromBottom)">
                                      <p:cBhvr>
                                        <p:cTn id="176" dur="500"/>
                                        <p:tgtEl>
                                          <p:spTgt spid="25"/>
                                        </p:tgtEl>
                                      </p:cBhvr>
                                    </p:animEffect>
                                  </p:childTnLst>
                                </p:cTn>
                              </p:par>
                            </p:childTnLst>
                          </p:cTn>
                        </p:par>
                      </p:childTnLst>
                    </p:cTn>
                  </p:par>
                  <p:par>
                    <p:cTn id="177" fill="hold">
                      <p:stCondLst>
                        <p:cond delay="indefinite"/>
                      </p:stCondLst>
                      <p:childTnLst>
                        <p:par>
                          <p:cTn id="178" fill="hold">
                            <p:stCondLst>
                              <p:cond delay="0"/>
                            </p:stCondLst>
                            <p:childTnLst>
                              <p:par>
                                <p:cTn id="179" presetID="51" presetClass="entr" presetSubtype="0" fill="hold" grpId="0" nodeType="clickEffect">
                                  <p:stCondLst>
                                    <p:cond delay="0"/>
                                  </p:stCondLst>
                                  <p:childTnLst>
                                    <p:set>
                                      <p:cBhvr>
                                        <p:cTn id="180" dur="1" fill="hold">
                                          <p:stCondLst>
                                            <p:cond delay="0"/>
                                          </p:stCondLst>
                                        </p:cTn>
                                        <p:tgtEl>
                                          <p:spTgt spid="23"/>
                                        </p:tgtEl>
                                        <p:attrNameLst>
                                          <p:attrName>style.visibility</p:attrName>
                                        </p:attrNameLst>
                                      </p:cBhvr>
                                      <p:to>
                                        <p:strVal val="visible"/>
                                      </p:to>
                                    </p:set>
                                    <p:animEffect transition="in" filter="fade">
                                      <p:cBhvr>
                                        <p:cTn id="181" dur="770" decel="100000"/>
                                        <p:tgtEl>
                                          <p:spTgt spid="23"/>
                                        </p:tgtEl>
                                      </p:cBhvr>
                                    </p:animEffect>
                                    <p:animScale>
                                      <p:cBhvr>
                                        <p:cTn id="182" dur="770" decel="100000"/>
                                        <p:tgtEl>
                                          <p:spTgt spid="23"/>
                                        </p:tgtEl>
                                      </p:cBhvr>
                                      <p:from x="10000" y="10000"/>
                                      <p:to x="200000" y="450000"/>
                                    </p:animScale>
                                    <p:animScale>
                                      <p:cBhvr>
                                        <p:cTn id="183" dur="1230" accel="100000" fill="hold">
                                          <p:stCondLst>
                                            <p:cond delay="770"/>
                                          </p:stCondLst>
                                        </p:cTn>
                                        <p:tgtEl>
                                          <p:spTgt spid="23"/>
                                        </p:tgtEl>
                                      </p:cBhvr>
                                      <p:from x="200000" y="450000"/>
                                      <p:to x="100000" y="100000"/>
                                    </p:animScale>
                                    <p:set>
                                      <p:cBhvr>
                                        <p:cTn id="184" dur="770" fill="hold"/>
                                        <p:tgtEl>
                                          <p:spTgt spid="23"/>
                                        </p:tgtEl>
                                        <p:attrNameLst>
                                          <p:attrName>ppt_x</p:attrName>
                                        </p:attrNameLst>
                                      </p:cBhvr>
                                      <p:to>
                                        <p:strVal val="(0.5)"/>
                                      </p:to>
                                    </p:set>
                                    <p:anim from="(0.5)" to="(#ppt_x)" calcmode="lin" valueType="num">
                                      <p:cBhvr>
                                        <p:cTn id="185" dur="1230" accel="100000" fill="hold">
                                          <p:stCondLst>
                                            <p:cond delay="770"/>
                                          </p:stCondLst>
                                        </p:cTn>
                                        <p:tgtEl>
                                          <p:spTgt spid="23"/>
                                        </p:tgtEl>
                                        <p:attrNameLst>
                                          <p:attrName>ppt_x</p:attrName>
                                        </p:attrNameLst>
                                      </p:cBhvr>
                                    </p:anim>
                                    <p:set>
                                      <p:cBhvr>
                                        <p:cTn id="186" dur="770" fill="hold"/>
                                        <p:tgtEl>
                                          <p:spTgt spid="23"/>
                                        </p:tgtEl>
                                        <p:attrNameLst>
                                          <p:attrName>ppt_y</p:attrName>
                                        </p:attrNameLst>
                                      </p:cBhvr>
                                      <p:to>
                                        <p:strVal val="(#ppt_y+0.4)"/>
                                      </p:to>
                                    </p:set>
                                    <p:anim from="(#ppt_y+0.4)" to="(#ppt_y)" calcmode="lin" valueType="num">
                                      <p:cBhvr>
                                        <p:cTn id="187" dur="1230" accel="100000" fill="hold">
                                          <p:stCondLst>
                                            <p:cond delay="770"/>
                                          </p:stCondLst>
                                        </p:cTn>
                                        <p:tgtEl>
                                          <p:spTgt spid="23"/>
                                        </p:tgtEl>
                                        <p:attrNameLst>
                                          <p:attrName>ppt_y</p:attrName>
                                        </p:attrNameLst>
                                      </p:cBhvr>
                                    </p:anim>
                                  </p:childTnLst>
                                </p:cTn>
                              </p:par>
                            </p:childTnLst>
                          </p:cTn>
                        </p:par>
                      </p:childTnLst>
                    </p:cTn>
                  </p:par>
                  <p:par>
                    <p:cTn id="188" fill="hold">
                      <p:stCondLst>
                        <p:cond delay="indefinite"/>
                      </p:stCondLst>
                      <p:childTnLst>
                        <p:par>
                          <p:cTn id="189" fill="hold">
                            <p:stCondLst>
                              <p:cond delay="0"/>
                            </p:stCondLst>
                            <p:childTnLst>
                              <p:par>
                                <p:cTn id="190" presetID="25" presetClass="entr" presetSubtype="0" fill="hold" grpId="0" nodeType="clickEffect">
                                  <p:stCondLst>
                                    <p:cond delay="0"/>
                                  </p:stCondLst>
                                  <p:childTnLst>
                                    <p:set>
                                      <p:cBhvr>
                                        <p:cTn id="191" dur="1" fill="hold">
                                          <p:stCondLst>
                                            <p:cond delay="0"/>
                                          </p:stCondLst>
                                        </p:cTn>
                                        <p:tgtEl>
                                          <p:spTgt spid="33"/>
                                        </p:tgtEl>
                                        <p:attrNameLst>
                                          <p:attrName>style.visibility</p:attrName>
                                        </p:attrNameLst>
                                      </p:cBhvr>
                                      <p:to>
                                        <p:strVal val="visible"/>
                                      </p:to>
                                    </p:set>
                                    <p:anim calcmode="lin" valueType="num">
                                      <p:cBhvr>
                                        <p:cTn id="192"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93"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94"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95" dur="1000" fill="hold"/>
                                        <p:tgtEl>
                                          <p:spTgt spid="33"/>
                                        </p:tgtEl>
                                        <p:attrNameLst>
                                          <p:attrName>ppt_h</p:attrName>
                                        </p:attrNameLst>
                                      </p:cBhvr>
                                      <p:tavLst>
                                        <p:tav tm="0">
                                          <p:val>
                                            <p:strVal val="#ppt_h"/>
                                          </p:val>
                                        </p:tav>
                                        <p:tav tm="100000">
                                          <p:val>
                                            <p:strVal val="#ppt_h"/>
                                          </p:val>
                                        </p:tav>
                                      </p:tavLst>
                                    </p:anim>
                                    <p:anim calcmode="lin" valueType="num">
                                      <p:cBhvr>
                                        <p:cTn id="196"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97"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98"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99" dur="1000" decel="50000">
                                          <p:stCondLst>
                                            <p:cond delay="0"/>
                                          </p:stCondLst>
                                        </p:cTn>
                                        <p:tgtEl>
                                          <p:spTgt spid="33"/>
                                        </p:tgtEl>
                                      </p:cBhvr>
                                    </p:animEffect>
                                  </p:childTnLst>
                                </p:cTn>
                              </p:par>
                            </p:childTnLst>
                          </p:cTn>
                        </p:par>
                        <p:par>
                          <p:cTn id="200" fill="hold">
                            <p:stCondLst>
                              <p:cond delay="1000"/>
                            </p:stCondLst>
                            <p:childTnLst>
                              <p:par>
                                <p:cTn id="201" presetID="12" presetClass="entr" presetSubtype="4" fill="hold" grpId="0" nodeType="afterEffect">
                                  <p:stCondLst>
                                    <p:cond delay="0"/>
                                  </p:stCondLst>
                                  <p:childTnLst>
                                    <p:set>
                                      <p:cBhvr>
                                        <p:cTn id="202" dur="1" fill="hold">
                                          <p:stCondLst>
                                            <p:cond delay="0"/>
                                          </p:stCondLst>
                                        </p:cTn>
                                        <p:tgtEl>
                                          <p:spTgt spid="34"/>
                                        </p:tgtEl>
                                        <p:attrNameLst>
                                          <p:attrName>style.visibility</p:attrName>
                                        </p:attrNameLst>
                                      </p:cBhvr>
                                      <p:to>
                                        <p:strVal val="visible"/>
                                      </p:to>
                                    </p:set>
                                    <p:animEffect transition="in" filter="slide(fromBottom)">
                                      <p:cBhvr>
                                        <p:cTn id="203" dur="500"/>
                                        <p:tgtEl>
                                          <p:spTgt spid="34"/>
                                        </p:tgtEl>
                                      </p:cBhvr>
                                    </p:animEffect>
                                  </p:childTnLst>
                                </p:cTn>
                              </p:par>
                            </p:childTnLst>
                          </p:cTn>
                        </p:par>
                      </p:childTnLst>
                    </p:cTn>
                  </p:par>
                  <p:par>
                    <p:cTn id="204" fill="hold">
                      <p:stCondLst>
                        <p:cond delay="indefinite"/>
                      </p:stCondLst>
                      <p:childTnLst>
                        <p:par>
                          <p:cTn id="205" fill="hold">
                            <p:stCondLst>
                              <p:cond delay="0"/>
                            </p:stCondLst>
                            <p:childTnLst>
                              <p:par>
                                <p:cTn id="206" presetID="12" presetClass="entr" presetSubtype="4" fill="hold" grpId="0" nodeType="clickEffect">
                                  <p:stCondLst>
                                    <p:cond delay="0"/>
                                  </p:stCondLst>
                                  <p:childTnLst>
                                    <p:set>
                                      <p:cBhvr>
                                        <p:cTn id="207" dur="1" fill="hold">
                                          <p:stCondLst>
                                            <p:cond delay="0"/>
                                          </p:stCondLst>
                                        </p:cTn>
                                        <p:tgtEl>
                                          <p:spTgt spid="31"/>
                                        </p:tgtEl>
                                        <p:attrNameLst>
                                          <p:attrName>style.visibility</p:attrName>
                                        </p:attrNameLst>
                                      </p:cBhvr>
                                      <p:to>
                                        <p:strVal val="visible"/>
                                      </p:to>
                                    </p:set>
                                    <p:animEffect transition="in" filter="slide(fromBottom)">
                                      <p:cBhvr>
                                        <p:cTn id="208" dur="500"/>
                                        <p:tgtEl>
                                          <p:spTgt spid="31"/>
                                        </p:tgtEl>
                                      </p:cBhvr>
                                    </p:animEffect>
                                  </p:childTnLst>
                                </p:cTn>
                              </p:par>
                            </p:childTnLst>
                          </p:cTn>
                        </p:par>
                      </p:childTnLst>
                    </p:cTn>
                  </p:par>
                  <p:par>
                    <p:cTn id="209" fill="hold">
                      <p:stCondLst>
                        <p:cond delay="indefinite"/>
                      </p:stCondLst>
                      <p:childTnLst>
                        <p:par>
                          <p:cTn id="210" fill="hold">
                            <p:stCondLst>
                              <p:cond delay="0"/>
                            </p:stCondLst>
                            <p:childTnLst>
                              <p:par>
                                <p:cTn id="211" presetID="51" presetClass="entr" presetSubtype="0" fill="hold" grpId="0" nodeType="clickEffect">
                                  <p:stCondLst>
                                    <p:cond delay="0"/>
                                  </p:stCondLst>
                                  <p:childTnLst>
                                    <p:set>
                                      <p:cBhvr>
                                        <p:cTn id="212" dur="1" fill="hold">
                                          <p:stCondLst>
                                            <p:cond delay="0"/>
                                          </p:stCondLst>
                                        </p:cTn>
                                        <p:tgtEl>
                                          <p:spTgt spid="32"/>
                                        </p:tgtEl>
                                        <p:attrNameLst>
                                          <p:attrName>style.visibility</p:attrName>
                                        </p:attrNameLst>
                                      </p:cBhvr>
                                      <p:to>
                                        <p:strVal val="visible"/>
                                      </p:to>
                                    </p:set>
                                    <p:animEffect transition="in" filter="fade">
                                      <p:cBhvr>
                                        <p:cTn id="213" dur="770" decel="100000"/>
                                        <p:tgtEl>
                                          <p:spTgt spid="32"/>
                                        </p:tgtEl>
                                      </p:cBhvr>
                                    </p:animEffect>
                                    <p:animScale>
                                      <p:cBhvr>
                                        <p:cTn id="214" dur="770" decel="100000"/>
                                        <p:tgtEl>
                                          <p:spTgt spid="32"/>
                                        </p:tgtEl>
                                      </p:cBhvr>
                                      <p:from x="10000" y="10000"/>
                                      <p:to x="200000" y="450000"/>
                                    </p:animScale>
                                    <p:animScale>
                                      <p:cBhvr>
                                        <p:cTn id="215" dur="1230" accel="100000" fill="hold">
                                          <p:stCondLst>
                                            <p:cond delay="770"/>
                                          </p:stCondLst>
                                        </p:cTn>
                                        <p:tgtEl>
                                          <p:spTgt spid="32"/>
                                        </p:tgtEl>
                                      </p:cBhvr>
                                      <p:from x="200000" y="450000"/>
                                      <p:to x="100000" y="100000"/>
                                    </p:animScale>
                                    <p:set>
                                      <p:cBhvr>
                                        <p:cTn id="216" dur="770" fill="hold"/>
                                        <p:tgtEl>
                                          <p:spTgt spid="32"/>
                                        </p:tgtEl>
                                        <p:attrNameLst>
                                          <p:attrName>ppt_x</p:attrName>
                                        </p:attrNameLst>
                                      </p:cBhvr>
                                      <p:to>
                                        <p:strVal val="(0.5)"/>
                                      </p:to>
                                    </p:set>
                                    <p:anim from="(0.5)" to="(#ppt_x)" calcmode="lin" valueType="num">
                                      <p:cBhvr>
                                        <p:cTn id="217" dur="1230" accel="100000" fill="hold">
                                          <p:stCondLst>
                                            <p:cond delay="770"/>
                                          </p:stCondLst>
                                        </p:cTn>
                                        <p:tgtEl>
                                          <p:spTgt spid="32"/>
                                        </p:tgtEl>
                                        <p:attrNameLst>
                                          <p:attrName>ppt_x</p:attrName>
                                        </p:attrNameLst>
                                      </p:cBhvr>
                                    </p:anim>
                                    <p:set>
                                      <p:cBhvr>
                                        <p:cTn id="218" dur="770" fill="hold"/>
                                        <p:tgtEl>
                                          <p:spTgt spid="32"/>
                                        </p:tgtEl>
                                        <p:attrNameLst>
                                          <p:attrName>ppt_y</p:attrName>
                                        </p:attrNameLst>
                                      </p:cBhvr>
                                      <p:to>
                                        <p:strVal val="(#ppt_y+0.4)"/>
                                      </p:to>
                                    </p:set>
                                    <p:anim from="(#ppt_y+0.4)" to="(#ppt_y)" calcmode="lin" valueType="num">
                                      <p:cBhvr>
                                        <p:cTn id="219" dur="1230" accel="100000" fill="hold">
                                          <p:stCondLst>
                                            <p:cond delay="770"/>
                                          </p:stCondLst>
                                        </p:cTn>
                                        <p:tgtEl>
                                          <p:spTgt spid="3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3" grpId="0" animBg="1"/>
      <p:bldP spid="4" grpId="0" animBg="1"/>
      <p:bldP spid="5" grpId="0" animBg="1"/>
      <p:bldP spid="6" grpId="0"/>
      <p:bldP spid="7" grpId="0"/>
      <p:bldP spid="8" grpId="0"/>
      <p:bldP spid="9" grpId="0"/>
      <p:bldP spid="10" grpId="0"/>
      <p:bldP spid="11" grpId="0"/>
      <p:bldP spid="12" grpId="0"/>
      <p:bldP spid="13" grpId="0"/>
      <p:bldP spid="14" grpId="0"/>
      <p:bldP spid="15" grpId="0"/>
      <p:bldP spid="17" grpId="0" animBg="1"/>
      <p:bldP spid="18" grpId="0" animBg="1"/>
      <p:bldP spid="19" grpId="0" animBg="1"/>
      <p:bldP spid="20" grpId="0"/>
      <p:bldP spid="23" grpId="0" animBg="1"/>
      <p:bldP spid="25" grpId="0"/>
      <p:bldP spid="21" grpId="0"/>
      <p:bldP spid="22" grpId="0"/>
      <p:bldP spid="26" grpId="0"/>
      <p:bldP spid="27" grpId="0"/>
      <p:bldP spid="28" grpId="0"/>
      <p:bldP spid="29" grpId="0"/>
      <p:bldP spid="31" grpId="0" animBg="1"/>
      <p:bldP spid="32" grpId="0" animBg="1"/>
      <p:bldP spid="34" grpId="0"/>
      <p:bldP spid="16" grpId="0" animBg="1"/>
      <p:bldP spid="36" grpId="0" animBg="1"/>
      <p:bldP spid="33" grpId="0" animBg="1"/>
      <p:bldP spid="30" grpId="0" animBg="1"/>
      <p:bldP spid="35"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bateaux trois gorges"/>
          <p:cNvPicPr preferRelativeResize="0">
            <a:picLocks noChangeArrowheads="1"/>
          </p:cNvPicPr>
          <p:nvPr/>
        </p:nvPicPr>
        <p:blipFill>
          <a:blip r:embed="rId3">
            <a:lum bright="7000" contrast="19000"/>
          </a:blip>
          <a:srcRect t="48185" r="51389"/>
          <a:stretch>
            <a:fillRect/>
          </a:stretch>
        </p:blipFill>
        <p:spPr bwMode="auto">
          <a:xfrm>
            <a:off x="6300594" y="4950586"/>
            <a:ext cx="2772000" cy="1836000"/>
          </a:xfrm>
          <a:prstGeom prst="rect">
            <a:avLst/>
          </a:prstGeom>
          <a:noFill/>
          <a:ln w="19050">
            <a:solidFill>
              <a:srgbClr val="002060"/>
            </a:solidFill>
          </a:ln>
        </p:spPr>
      </p:pic>
      <p:pic>
        <p:nvPicPr>
          <p:cNvPr id="2457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l="16146" t="11666" r="4687" b="5000"/>
          <a:stretch>
            <a:fillRect/>
          </a:stretch>
        </p:blipFill>
        <p:spPr bwMode="auto">
          <a:xfrm>
            <a:off x="142844" y="345886"/>
            <a:ext cx="6858048" cy="4511874"/>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p:spPr>
      </p:pic>
      <p:sp>
        <p:nvSpPr>
          <p:cNvPr id="3" name="ZoneTexte 2"/>
          <p:cNvSpPr txBox="1"/>
          <p:nvPr/>
        </p:nvSpPr>
        <p:spPr>
          <a:xfrm>
            <a:off x="4357686" y="357166"/>
            <a:ext cx="2101344" cy="307777"/>
          </a:xfrm>
          <a:prstGeom prst="rect">
            <a:avLst/>
          </a:prstGeom>
          <a:noFill/>
        </p:spPr>
        <p:txBody>
          <a:bodyPr wrap="none" rtlCol="0">
            <a:spAutoFit/>
          </a:bodyPr>
          <a:lstStyle/>
          <a:p>
            <a:r>
              <a:rPr lang="fr-FR" sz="1400" b="1" cap="small" dirty="0" smtClean="0">
                <a:solidFill>
                  <a:schemeClr val="accent1">
                    <a:lumMod val="20000"/>
                    <a:lumOff val="80000"/>
                  </a:schemeClr>
                </a:solidFill>
                <a:effectLst>
                  <a:outerShdw blurRad="38100" dist="38100" dir="2700000" algn="tl">
                    <a:srgbClr val="000000">
                      <a:alpha val="43137"/>
                    </a:srgbClr>
                  </a:outerShdw>
                </a:effectLst>
                <a:latin typeface="Tw Cen MT" pitchFamily="34" charset="0"/>
              </a:rPr>
              <a:t>Barrage des Trois Gorges</a:t>
            </a:r>
            <a:endParaRPr lang="fr-FR" sz="1400" b="1" cap="small" dirty="0">
              <a:solidFill>
                <a:schemeClr val="accent1">
                  <a:lumMod val="20000"/>
                  <a:lumOff val="80000"/>
                </a:schemeClr>
              </a:solidFill>
              <a:effectLst>
                <a:outerShdw blurRad="38100" dist="38100" dir="2700000" algn="tl">
                  <a:srgbClr val="000000">
                    <a:alpha val="43137"/>
                  </a:srgbClr>
                </a:outerShdw>
              </a:effectLst>
              <a:latin typeface="Tw Cen MT" pitchFamily="34" charset="0"/>
            </a:endParaRPr>
          </a:p>
        </p:txBody>
      </p:sp>
      <p:sp>
        <p:nvSpPr>
          <p:cNvPr id="4" name="Rectangle 3"/>
          <p:cNvSpPr/>
          <p:nvPr/>
        </p:nvSpPr>
        <p:spPr>
          <a:xfrm>
            <a:off x="7092594" y="285728"/>
            <a:ext cx="1980000" cy="4572000"/>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a:solidFill>
                  <a:srgbClr val="002060"/>
                </a:solidFill>
                <a:latin typeface="Tw Cen MT" pitchFamily="34" charset="0"/>
              </a:rPr>
              <a:t>Le 6 juin 2006, le gigantesque barrage des Trois-Gorges, situé sur le cours du Yangzi, dans le centre de la Chine, est entré en service. Avec 2,3 kilomètres de longueur et 185 mètres de hauteur, l'ouvrage régule désormais les eaux du troisième fleuve du monde, long de 6 300 kilomètres, et dont le débit est estimé à 22 000 mètres cubes par seconde. Une date historique pour la Chine, qui marque la fin d'un chantier hors normes.</a:t>
            </a:r>
          </a:p>
        </p:txBody>
      </p:sp>
      <p:pic>
        <p:nvPicPr>
          <p:cNvPr id="2457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86512" y="4957794"/>
            <a:ext cx="2743188" cy="1828792"/>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7092594" y="285728"/>
            <a:ext cx="1980000" cy="3970318"/>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solidFill>
                  <a:srgbClr val="002060"/>
                </a:solidFill>
                <a:latin typeface="Tw Cen MT" pitchFamily="34" charset="0"/>
              </a:rPr>
              <a:t>Le barrage des Trois-Gorges est un barrage-poids : il barre le fleuve de son seul poids. Au cours des treize années de chantier, sur lequel ont travaillé des milliers d'ouvriers, 27 millions de mètres cubes de béton ont été coulés. La </a:t>
            </a:r>
            <a:r>
              <a:rPr lang="fr-FR" sz="1400" b="1" dirty="0">
                <a:solidFill>
                  <a:srgbClr val="002060"/>
                </a:solidFill>
                <a:latin typeface="Tw Cen MT" pitchFamily="34" charset="0"/>
              </a:rPr>
              <a:t>digue, érigée pour maintenir le chantier à sec avait des mensurations propres à faire pâlir les plus grands barrages : 580 mètres de long et 140 mètres de haut !</a:t>
            </a:r>
          </a:p>
        </p:txBody>
      </p:sp>
      <p:sp>
        <p:nvSpPr>
          <p:cNvPr id="7" name="ZoneTexte 6"/>
          <p:cNvSpPr txBox="1"/>
          <p:nvPr/>
        </p:nvSpPr>
        <p:spPr>
          <a:xfrm>
            <a:off x="71406" y="-24"/>
            <a:ext cx="4527201" cy="338554"/>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fr-FR" sz="1600" b="1" u="sng" dirty="0" smtClean="0">
                <a:ln>
                  <a:solidFill>
                    <a:schemeClr val="tx1"/>
                  </a:solidFill>
                </a:ln>
                <a:solidFill>
                  <a:schemeClr val="accent5">
                    <a:tint val="50000"/>
                    <a:satMod val="180000"/>
                  </a:schemeClr>
                </a:solidFill>
                <a:latin typeface="John Handy LET" pitchFamily="2" charset="0"/>
              </a:rPr>
              <a:t>I. Le barrage en chiffre, un ouvrage pharaonique.</a:t>
            </a:r>
            <a:endParaRPr lang="fr-FR" sz="1600" b="1" u="sng" dirty="0">
              <a:ln>
                <a:solidFill>
                  <a:schemeClr val="tx1"/>
                </a:solidFill>
              </a:ln>
              <a:solidFill>
                <a:schemeClr val="accent5">
                  <a:tint val="50000"/>
                  <a:satMod val="180000"/>
                </a:schemeClr>
              </a:solidFill>
              <a:latin typeface="John Handy LET" pitchFamily="2" charset="0"/>
            </a:endParaRPr>
          </a:p>
        </p:txBody>
      </p:sp>
      <p:sp>
        <p:nvSpPr>
          <p:cNvPr id="10" name="Forme libre 9"/>
          <p:cNvSpPr/>
          <p:nvPr/>
        </p:nvSpPr>
        <p:spPr>
          <a:xfrm>
            <a:off x="2807368" y="2946400"/>
            <a:ext cx="1475874" cy="1550737"/>
          </a:xfrm>
          <a:custGeom>
            <a:avLst/>
            <a:gdLst>
              <a:gd name="connsiteX0" fmla="*/ 0 w 1475874"/>
              <a:gd name="connsiteY0" fmla="*/ 1550737 h 1550737"/>
              <a:gd name="connsiteX1" fmla="*/ 1475874 w 1475874"/>
              <a:gd name="connsiteY1" fmla="*/ 0 h 1550737"/>
            </a:gdLst>
            <a:ahLst/>
            <a:cxnLst>
              <a:cxn ang="0">
                <a:pos x="connsiteX0" y="connsiteY0"/>
              </a:cxn>
              <a:cxn ang="0">
                <a:pos x="connsiteX1" y="connsiteY1"/>
              </a:cxn>
            </a:cxnLst>
            <a:rect l="l" t="t" r="r" b="b"/>
            <a:pathLst>
              <a:path w="1475874" h="1550737">
                <a:moveTo>
                  <a:pt x="0" y="1550737"/>
                </a:moveTo>
                <a:lnTo>
                  <a:pt x="1475874" y="0"/>
                </a:lnTo>
              </a:path>
            </a:pathLst>
          </a:custGeom>
          <a:ln>
            <a:solidFill>
              <a:srgbClr val="00206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1" name="Rectangle 10"/>
          <p:cNvSpPr/>
          <p:nvPr/>
        </p:nvSpPr>
        <p:spPr>
          <a:xfrm>
            <a:off x="142844" y="4929198"/>
            <a:ext cx="6072230" cy="18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rgbClr val="002060"/>
                </a:solidFill>
                <a:latin typeface="Tw Cen MT" pitchFamily="34" charset="0"/>
              </a:rPr>
              <a:t>Légende</a:t>
            </a:r>
          </a:p>
          <a:p>
            <a:pPr algn="ctr"/>
            <a:endParaRPr lang="fr-FR" sz="1400" b="1" cap="small" dirty="0">
              <a:solidFill>
                <a:srgbClr val="002060"/>
              </a:solidFill>
              <a:latin typeface="Tw Cen MT" pitchFamily="34" charset="0"/>
            </a:endParaRPr>
          </a:p>
          <a:p>
            <a:pPr algn="ctr"/>
            <a:endParaRPr lang="fr-FR" sz="1400" b="1" cap="small" dirty="0" smtClean="0">
              <a:solidFill>
                <a:srgbClr val="002060"/>
              </a:solidFill>
              <a:latin typeface="Tw Cen MT" pitchFamily="34" charset="0"/>
            </a:endParaRPr>
          </a:p>
          <a:p>
            <a:pPr algn="ctr"/>
            <a:endParaRPr lang="fr-FR" sz="1400" b="1" cap="small" dirty="0">
              <a:solidFill>
                <a:srgbClr val="002060"/>
              </a:solidFill>
              <a:latin typeface="Tw Cen MT" pitchFamily="34" charset="0"/>
            </a:endParaRPr>
          </a:p>
          <a:p>
            <a:pPr algn="ctr"/>
            <a:endParaRPr lang="fr-FR" sz="1400" b="1" cap="small" dirty="0" smtClean="0">
              <a:solidFill>
                <a:srgbClr val="002060"/>
              </a:solidFill>
              <a:latin typeface="Tw Cen MT" pitchFamily="34" charset="0"/>
            </a:endParaRPr>
          </a:p>
          <a:p>
            <a:pPr algn="ctr"/>
            <a:endParaRPr lang="fr-FR" sz="1400" b="1" cap="small" dirty="0">
              <a:solidFill>
                <a:srgbClr val="002060"/>
              </a:solidFill>
              <a:latin typeface="Tw Cen MT" pitchFamily="34" charset="0"/>
            </a:endParaRPr>
          </a:p>
          <a:p>
            <a:pPr algn="ctr"/>
            <a:endParaRPr lang="fr-FR" sz="1400" b="1" cap="small" dirty="0" smtClean="0">
              <a:solidFill>
                <a:srgbClr val="002060"/>
              </a:solidFill>
              <a:latin typeface="Tw Cen MT" pitchFamily="34" charset="0"/>
            </a:endParaRPr>
          </a:p>
          <a:p>
            <a:pPr algn="ctr"/>
            <a:endParaRPr lang="fr-FR" sz="1400" b="1" cap="small" dirty="0">
              <a:solidFill>
                <a:srgbClr val="002060"/>
              </a:solidFill>
              <a:latin typeface="Tw Cen MT" pitchFamily="34" charset="0"/>
            </a:endParaRPr>
          </a:p>
          <a:p>
            <a:pPr algn="ctr"/>
            <a:endParaRPr lang="fr-FR" sz="1400" b="1" cap="small" dirty="0">
              <a:solidFill>
                <a:srgbClr val="002060"/>
              </a:solidFill>
              <a:latin typeface="Tw Cen MT" pitchFamily="34" charset="0"/>
            </a:endParaRPr>
          </a:p>
        </p:txBody>
      </p:sp>
      <p:sp>
        <p:nvSpPr>
          <p:cNvPr id="12" name="Forme libre 11"/>
          <p:cNvSpPr/>
          <p:nvPr/>
        </p:nvSpPr>
        <p:spPr>
          <a:xfrm>
            <a:off x="357158" y="5214950"/>
            <a:ext cx="404304" cy="122001"/>
          </a:xfrm>
          <a:custGeom>
            <a:avLst/>
            <a:gdLst>
              <a:gd name="connsiteX0" fmla="*/ 0 w 1475874"/>
              <a:gd name="connsiteY0" fmla="*/ 1550737 h 1550737"/>
              <a:gd name="connsiteX1" fmla="*/ 1475874 w 1475874"/>
              <a:gd name="connsiteY1" fmla="*/ 0 h 1550737"/>
            </a:gdLst>
            <a:ahLst/>
            <a:cxnLst>
              <a:cxn ang="0">
                <a:pos x="connsiteX0" y="connsiteY0"/>
              </a:cxn>
              <a:cxn ang="0">
                <a:pos x="connsiteX1" y="connsiteY1"/>
              </a:cxn>
            </a:cxnLst>
            <a:rect l="l" t="t" r="r" b="b"/>
            <a:pathLst>
              <a:path w="1475874" h="1550737">
                <a:moveTo>
                  <a:pt x="0" y="1550737"/>
                </a:moveTo>
                <a:lnTo>
                  <a:pt x="1475874" y="0"/>
                </a:lnTo>
              </a:path>
            </a:pathLst>
          </a:custGeom>
          <a:ln>
            <a:solidFill>
              <a:srgbClr val="00206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5" name="ZoneTexte 14"/>
          <p:cNvSpPr txBox="1"/>
          <p:nvPr/>
        </p:nvSpPr>
        <p:spPr>
          <a:xfrm>
            <a:off x="857224" y="5072074"/>
            <a:ext cx="2357454" cy="461665"/>
          </a:xfrm>
          <a:prstGeom prst="rect">
            <a:avLst/>
          </a:prstGeom>
          <a:noFill/>
        </p:spPr>
        <p:txBody>
          <a:bodyPr wrap="square" rtlCol="0">
            <a:spAutoFit/>
          </a:bodyPr>
          <a:lstStyle/>
          <a:p>
            <a:r>
              <a:rPr lang="fr-FR" sz="1200" b="1" dirty="0" smtClean="0">
                <a:solidFill>
                  <a:srgbClr val="002060"/>
                </a:solidFill>
                <a:latin typeface="Tw Cen MT" pitchFamily="34" charset="0"/>
              </a:rPr>
              <a:t>Sommet du barrage (185 m de haut)</a:t>
            </a:r>
            <a:endParaRPr lang="fr-FR" sz="1200" b="1" dirty="0">
              <a:solidFill>
                <a:srgbClr val="002060"/>
              </a:solidFill>
              <a:latin typeface="Tw Cen MT" pitchFamily="34" charset="0"/>
            </a:endParaRPr>
          </a:p>
        </p:txBody>
      </p:sp>
      <p:sp>
        <p:nvSpPr>
          <p:cNvPr id="16" name="Forme libre 15"/>
          <p:cNvSpPr/>
          <p:nvPr/>
        </p:nvSpPr>
        <p:spPr>
          <a:xfrm>
            <a:off x="2508422" y="1136822"/>
            <a:ext cx="1729946" cy="1828800"/>
          </a:xfrm>
          <a:custGeom>
            <a:avLst/>
            <a:gdLst>
              <a:gd name="connsiteX0" fmla="*/ 1729946 w 1729946"/>
              <a:gd name="connsiteY0" fmla="*/ 1828800 h 1828800"/>
              <a:gd name="connsiteX1" fmla="*/ 222421 w 1729946"/>
              <a:gd name="connsiteY1" fmla="*/ 617837 h 1828800"/>
              <a:gd name="connsiteX2" fmla="*/ 0 w 1729946"/>
              <a:gd name="connsiteY2" fmla="*/ 0 h 1828800"/>
            </a:gdLst>
            <a:ahLst/>
            <a:cxnLst>
              <a:cxn ang="0">
                <a:pos x="connsiteX0" y="connsiteY0"/>
              </a:cxn>
              <a:cxn ang="0">
                <a:pos x="connsiteX1" y="connsiteY1"/>
              </a:cxn>
              <a:cxn ang="0">
                <a:pos x="connsiteX2" y="connsiteY2"/>
              </a:cxn>
            </a:cxnLst>
            <a:rect l="l" t="t" r="r" b="b"/>
            <a:pathLst>
              <a:path w="1729946" h="1828800">
                <a:moveTo>
                  <a:pt x="1729946" y="1828800"/>
                </a:moveTo>
                <a:lnTo>
                  <a:pt x="222421" y="617837"/>
                </a:lnTo>
                <a:lnTo>
                  <a:pt x="0" y="0"/>
                </a:ln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fr-FR"/>
          </a:p>
        </p:txBody>
      </p:sp>
      <p:sp>
        <p:nvSpPr>
          <p:cNvPr id="17" name="Forme libre 16"/>
          <p:cNvSpPr/>
          <p:nvPr/>
        </p:nvSpPr>
        <p:spPr>
          <a:xfrm>
            <a:off x="428596" y="5572140"/>
            <a:ext cx="318834" cy="189088"/>
          </a:xfrm>
          <a:custGeom>
            <a:avLst/>
            <a:gdLst>
              <a:gd name="connsiteX0" fmla="*/ 1729946 w 1729946"/>
              <a:gd name="connsiteY0" fmla="*/ 1828800 h 1828800"/>
              <a:gd name="connsiteX1" fmla="*/ 222421 w 1729946"/>
              <a:gd name="connsiteY1" fmla="*/ 617837 h 1828800"/>
              <a:gd name="connsiteX2" fmla="*/ 0 w 1729946"/>
              <a:gd name="connsiteY2" fmla="*/ 0 h 1828800"/>
            </a:gdLst>
            <a:ahLst/>
            <a:cxnLst>
              <a:cxn ang="0">
                <a:pos x="connsiteX0" y="connsiteY0"/>
              </a:cxn>
              <a:cxn ang="0">
                <a:pos x="connsiteX1" y="connsiteY1"/>
              </a:cxn>
              <a:cxn ang="0">
                <a:pos x="connsiteX2" y="connsiteY2"/>
              </a:cxn>
            </a:cxnLst>
            <a:rect l="l" t="t" r="r" b="b"/>
            <a:pathLst>
              <a:path w="1729946" h="1828800">
                <a:moveTo>
                  <a:pt x="1729946" y="1828800"/>
                </a:moveTo>
                <a:lnTo>
                  <a:pt x="222421" y="617837"/>
                </a:lnTo>
                <a:lnTo>
                  <a:pt x="0" y="0"/>
                </a:ln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fr-FR"/>
          </a:p>
        </p:txBody>
      </p:sp>
      <p:sp>
        <p:nvSpPr>
          <p:cNvPr id="18" name="ZoneTexte 17"/>
          <p:cNvSpPr txBox="1"/>
          <p:nvPr/>
        </p:nvSpPr>
        <p:spPr>
          <a:xfrm>
            <a:off x="857224" y="5539103"/>
            <a:ext cx="2357454" cy="461665"/>
          </a:xfrm>
          <a:prstGeom prst="rect">
            <a:avLst/>
          </a:prstGeom>
          <a:noFill/>
        </p:spPr>
        <p:txBody>
          <a:bodyPr wrap="square" rtlCol="0">
            <a:spAutoFit/>
          </a:bodyPr>
          <a:lstStyle/>
          <a:p>
            <a:r>
              <a:rPr lang="fr-FR" sz="1200" b="1" dirty="0" smtClean="0">
                <a:solidFill>
                  <a:srgbClr val="002060"/>
                </a:solidFill>
                <a:latin typeface="Tw Cen MT" pitchFamily="34" charset="0"/>
              </a:rPr>
              <a:t>Digue de protection des écluses (580m de long, 140 m de haut)</a:t>
            </a:r>
            <a:endParaRPr lang="fr-FR" sz="1200" b="1" dirty="0">
              <a:solidFill>
                <a:srgbClr val="002060"/>
              </a:solidFill>
              <a:latin typeface="Tw Cen MT" pitchFamily="34" charset="0"/>
            </a:endParaRPr>
          </a:p>
        </p:txBody>
      </p:sp>
      <p:sp>
        <p:nvSpPr>
          <p:cNvPr id="19" name="Forme libre 18"/>
          <p:cNvSpPr/>
          <p:nvPr/>
        </p:nvSpPr>
        <p:spPr>
          <a:xfrm>
            <a:off x="1115568" y="3803904"/>
            <a:ext cx="672084" cy="827532"/>
          </a:xfrm>
          <a:custGeom>
            <a:avLst/>
            <a:gdLst>
              <a:gd name="connsiteX0" fmla="*/ 132588 w 672084"/>
              <a:gd name="connsiteY0" fmla="*/ 13716 h 827532"/>
              <a:gd name="connsiteX1" fmla="*/ 210312 w 672084"/>
              <a:gd name="connsiteY1" fmla="*/ 91440 h 827532"/>
              <a:gd name="connsiteX2" fmla="*/ 361188 w 672084"/>
              <a:gd name="connsiteY2" fmla="*/ 256032 h 827532"/>
              <a:gd name="connsiteX3" fmla="*/ 507492 w 672084"/>
              <a:gd name="connsiteY3" fmla="*/ 429768 h 827532"/>
              <a:gd name="connsiteX4" fmla="*/ 603504 w 672084"/>
              <a:gd name="connsiteY4" fmla="*/ 562356 h 827532"/>
              <a:gd name="connsiteX5" fmla="*/ 603504 w 672084"/>
              <a:gd name="connsiteY5" fmla="*/ 594360 h 827532"/>
              <a:gd name="connsiteX6" fmla="*/ 662940 w 672084"/>
              <a:gd name="connsiteY6" fmla="*/ 672084 h 827532"/>
              <a:gd name="connsiteX7" fmla="*/ 658368 w 672084"/>
              <a:gd name="connsiteY7" fmla="*/ 717804 h 827532"/>
              <a:gd name="connsiteX8" fmla="*/ 672084 w 672084"/>
              <a:gd name="connsiteY8" fmla="*/ 768096 h 827532"/>
              <a:gd name="connsiteX9" fmla="*/ 653796 w 672084"/>
              <a:gd name="connsiteY9" fmla="*/ 786384 h 827532"/>
              <a:gd name="connsiteX10" fmla="*/ 649224 w 672084"/>
              <a:gd name="connsiteY10" fmla="*/ 813816 h 827532"/>
              <a:gd name="connsiteX11" fmla="*/ 649224 w 672084"/>
              <a:gd name="connsiteY11" fmla="*/ 827532 h 827532"/>
              <a:gd name="connsiteX12" fmla="*/ 585216 w 672084"/>
              <a:gd name="connsiteY12" fmla="*/ 818388 h 827532"/>
              <a:gd name="connsiteX13" fmla="*/ 566928 w 672084"/>
              <a:gd name="connsiteY13" fmla="*/ 795528 h 827532"/>
              <a:gd name="connsiteX14" fmla="*/ 512064 w 672084"/>
              <a:gd name="connsiteY14" fmla="*/ 795528 h 827532"/>
              <a:gd name="connsiteX15" fmla="*/ 502920 w 672084"/>
              <a:gd name="connsiteY15" fmla="*/ 768096 h 827532"/>
              <a:gd name="connsiteX16" fmla="*/ 438912 w 672084"/>
              <a:gd name="connsiteY16" fmla="*/ 758952 h 827532"/>
              <a:gd name="connsiteX17" fmla="*/ 269748 w 672084"/>
              <a:gd name="connsiteY17" fmla="*/ 566928 h 827532"/>
              <a:gd name="connsiteX18" fmla="*/ 182880 w 672084"/>
              <a:gd name="connsiteY18" fmla="*/ 448056 h 827532"/>
              <a:gd name="connsiteX19" fmla="*/ 169164 w 672084"/>
              <a:gd name="connsiteY19" fmla="*/ 429768 h 827532"/>
              <a:gd name="connsiteX20" fmla="*/ 173736 w 672084"/>
              <a:gd name="connsiteY20" fmla="*/ 388620 h 827532"/>
              <a:gd name="connsiteX21" fmla="*/ 141732 w 672084"/>
              <a:gd name="connsiteY21" fmla="*/ 320040 h 827532"/>
              <a:gd name="connsiteX22" fmla="*/ 77724 w 672084"/>
              <a:gd name="connsiteY22" fmla="*/ 246888 h 827532"/>
              <a:gd name="connsiteX23" fmla="*/ 59436 w 672084"/>
              <a:gd name="connsiteY23" fmla="*/ 196596 h 827532"/>
              <a:gd name="connsiteX24" fmla="*/ 68580 w 672084"/>
              <a:gd name="connsiteY24" fmla="*/ 169164 h 827532"/>
              <a:gd name="connsiteX25" fmla="*/ 0 w 672084"/>
              <a:gd name="connsiteY25" fmla="*/ 77724 h 827532"/>
              <a:gd name="connsiteX26" fmla="*/ 18288 w 672084"/>
              <a:gd name="connsiteY26" fmla="*/ 13716 h 827532"/>
              <a:gd name="connsiteX27" fmla="*/ 73152 w 672084"/>
              <a:gd name="connsiteY27" fmla="*/ 0 h 827532"/>
              <a:gd name="connsiteX28" fmla="*/ 132588 w 672084"/>
              <a:gd name="connsiteY28" fmla="*/ 13716 h 82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2084" h="827532">
                <a:moveTo>
                  <a:pt x="132588" y="13716"/>
                </a:moveTo>
                <a:lnTo>
                  <a:pt x="210312" y="91440"/>
                </a:lnTo>
                <a:lnTo>
                  <a:pt x="361188" y="256032"/>
                </a:lnTo>
                <a:lnTo>
                  <a:pt x="507492" y="429768"/>
                </a:lnTo>
                <a:lnTo>
                  <a:pt x="603504" y="562356"/>
                </a:lnTo>
                <a:lnTo>
                  <a:pt x="603504" y="594360"/>
                </a:lnTo>
                <a:lnTo>
                  <a:pt x="662940" y="672084"/>
                </a:lnTo>
                <a:lnTo>
                  <a:pt x="658368" y="717804"/>
                </a:lnTo>
                <a:lnTo>
                  <a:pt x="672084" y="768096"/>
                </a:lnTo>
                <a:lnTo>
                  <a:pt x="653796" y="786384"/>
                </a:lnTo>
                <a:lnTo>
                  <a:pt x="649224" y="813816"/>
                </a:lnTo>
                <a:lnTo>
                  <a:pt x="649224" y="827532"/>
                </a:lnTo>
                <a:lnTo>
                  <a:pt x="585216" y="818388"/>
                </a:lnTo>
                <a:lnTo>
                  <a:pt x="566928" y="795528"/>
                </a:lnTo>
                <a:lnTo>
                  <a:pt x="512064" y="795528"/>
                </a:lnTo>
                <a:lnTo>
                  <a:pt x="502920" y="768096"/>
                </a:lnTo>
                <a:lnTo>
                  <a:pt x="438912" y="758952"/>
                </a:lnTo>
                <a:lnTo>
                  <a:pt x="269748" y="566928"/>
                </a:lnTo>
                <a:lnTo>
                  <a:pt x="182880" y="448056"/>
                </a:lnTo>
                <a:lnTo>
                  <a:pt x="169164" y="429768"/>
                </a:lnTo>
                <a:lnTo>
                  <a:pt x="173736" y="388620"/>
                </a:lnTo>
                <a:lnTo>
                  <a:pt x="141732" y="320040"/>
                </a:lnTo>
                <a:lnTo>
                  <a:pt x="77724" y="246888"/>
                </a:lnTo>
                <a:lnTo>
                  <a:pt x="59436" y="196596"/>
                </a:lnTo>
                <a:lnTo>
                  <a:pt x="68580" y="169164"/>
                </a:lnTo>
                <a:lnTo>
                  <a:pt x="0" y="77724"/>
                </a:lnTo>
                <a:lnTo>
                  <a:pt x="18288" y="13716"/>
                </a:lnTo>
                <a:lnTo>
                  <a:pt x="73152" y="0"/>
                </a:lnTo>
                <a:lnTo>
                  <a:pt x="132588" y="13716"/>
                </a:lnTo>
                <a:close/>
              </a:path>
            </a:pathLst>
          </a:custGeom>
          <a:solidFill>
            <a:schemeClr val="accent6">
              <a:lumMod val="75000"/>
              <a:alpha val="54000"/>
            </a:schemeClr>
          </a:solidFill>
          <a:ln>
            <a:solidFill>
              <a:schemeClr val="accent6">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7072330" y="285728"/>
            <a:ext cx="1980000" cy="2893100"/>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solidFill>
                  <a:srgbClr val="002060"/>
                </a:solidFill>
                <a:latin typeface="Tw Cen MT" pitchFamily="34" charset="0"/>
              </a:rPr>
              <a:t>Digue secondaire mais dont le rôle est crucial puisque celle-ci retient le même volume que le barrage principal mais n'a pas de fonction régulatrice ou de production d'énergie. On peut voir de très nombreuses habitations situées au pied de l'édifice dans la vallée...</a:t>
            </a:r>
            <a:endParaRPr lang="fr-FR" sz="1400" b="1" dirty="0">
              <a:solidFill>
                <a:srgbClr val="002060"/>
              </a:solidFill>
              <a:latin typeface="Tw Cen MT" pitchFamily="34" charset="0"/>
            </a:endParaRPr>
          </a:p>
        </p:txBody>
      </p:sp>
      <p:pic>
        <p:nvPicPr>
          <p:cNvPr id="24580" name="Picture 4"/>
          <p:cNvPicPr preferRelativeResize="0">
            <a:picLocks noChangeArrowheads="1"/>
          </p:cNvPicPr>
          <p:nvPr/>
        </p:nvPicPr>
        <p:blipFill>
          <a:blip r:embed="rId6" cstate="email">
            <a:lum bright="-4000" contrast="51000"/>
            <a:extLst>
              <a:ext uri="{28A0092B-C50C-407E-A947-70E740481C1C}">
                <a14:useLocalDpi xmlns:a14="http://schemas.microsoft.com/office/drawing/2010/main"/>
              </a:ext>
            </a:extLst>
          </a:blip>
          <a:srcRect b="11450"/>
          <a:stretch>
            <a:fillRect/>
          </a:stretch>
        </p:blipFill>
        <p:spPr bwMode="auto">
          <a:xfrm>
            <a:off x="6286512" y="4956277"/>
            <a:ext cx="2772000" cy="1836000"/>
          </a:xfrm>
          <a:prstGeom prst="rect">
            <a:avLst/>
          </a:prstGeom>
          <a:noFill/>
          <a:ln w="19050">
            <a:solidFill>
              <a:srgbClr val="002060"/>
            </a:solidFill>
            <a:miter lim="800000"/>
            <a:headEnd/>
            <a:tailEnd/>
          </a:ln>
          <a:effectLst/>
        </p:spPr>
      </p:pic>
      <p:sp>
        <p:nvSpPr>
          <p:cNvPr id="22" name="Forme libre 21"/>
          <p:cNvSpPr/>
          <p:nvPr/>
        </p:nvSpPr>
        <p:spPr>
          <a:xfrm rot="20102921">
            <a:off x="310788" y="5869058"/>
            <a:ext cx="420528" cy="451322"/>
          </a:xfrm>
          <a:custGeom>
            <a:avLst/>
            <a:gdLst>
              <a:gd name="connsiteX0" fmla="*/ 132588 w 672084"/>
              <a:gd name="connsiteY0" fmla="*/ 13716 h 827532"/>
              <a:gd name="connsiteX1" fmla="*/ 210312 w 672084"/>
              <a:gd name="connsiteY1" fmla="*/ 91440 h 827532"/>
              <a:gd name="connsiteX2" fmla="*/ 361188 w 672084"/>
              <a:gd name="connsiteY2" fmla="*/ 256032 h 827532"/>
              <a:gd name="connsiteX3" fmla="*/ 507492 w 672084"/>
              <a:gd name="connsiteY3" fmla="*/ 429768 h 827532"/>
              <a:gd name="connsiteX4" fmla="*/ 603504 w 672084"/>
              <a:gd name="connsiteY4" fmla="*/ 562356 h 827532"/>
              <a:gd name="connsiteX5" fmla="*/ 603504 w 672084"/>
              <a:gd name="connsiteY5" fmla="*/ 594360 h 827532"/>
              <a:gd name="connsiteX6" fmla="*/ 662940 w 672084"/>
              <a:gd name="connsiteY6" fmla="*/ 672084 h 827532"/>
              <a:gd name="connsiteX7" fmla="*/ 658368 w 672084"/>
              <a:gd name="connsiteY7" fmla="*/ 717804 h 827532"/>
              <a:gd name="connsiteX8" fmla="*/ 672084 w 672084"/>
              <a:gd name="connsiteY8" fmla="*/ 768096 h 827532"/>
              <a:gd name="connsiteX9" fmla="*/ 653796 w 672084"/>
              <a:gd name="connsiteY9" fmla="*/ 786384 h 827532"/>
              <a:gd name="connsiteX10" fmla="*/ 649224 w 672084"/>
              <a:gd name="connsiteY10" fmla="*/ 813816 h 827532"/>
              <a:gd name="connsiteX11" fmla="*/ 649224 w 672084"/>
              <a:gd name="connsiteY11" fmla="*/ 827532 h 827532"/>
              <a:gd name="connsiteX12" fmla="*/ 585216 w 672084"/>
              <a:gd name="connsiteY12" fmla="*/ 818388 h 827532"/>
              <a:gd name="connsiteX13" fmla="*/ 566928 w 672084"/>
              <a:gd name="connsiteY13" fmla="*/ 795528 h 827532"/>
              <a:gd name="connsiteX14" fmla="*/ 512064 w 672084"/>
              <a:gd name="connsiteY14" fmla="*/ 795528 h 827532"/>
              <a:gd name="connsiteX15" fmla="*/ 502920 w 672084"/>
              <a:gd name="connsiteY15" fmla="*/ 768096 h 827532"/>
              <a:gd name="connsiteX16" fmla="*/ 438912 w 672084"/>
              <a:gd name="connsiteY16" fmla="*/ 758952 h 827532"/>
              <a:gd name="connsiteX17" fmla="*/ 269748 w 672084"/>
              <a:gd name="connsiteY17" fmla="*/ 566928 h 827532"/>
              <a:gd name="connsiteX18" fmla="*/ 182880 w 672084"/>
              <a:gd name="connsiteY18" fmla="*/ 448056 h 827532"/>
              <a:gd name="connsiteX19" fmla="*/ 169164 w 672084"/>
              <a:gd name="connsiteY19" fmla="*/ 429768 h 827532"/>
              <a:gd name="connsiteX20" fmla="*/ 173736 w 672084"/>
              <a:gd name="connsiteY20" fmla="*/ 388620 h 827532"/>
              <a:gd name="connsiteX21" fmla="*/ 141732 w 672084"/>
              <a:gd name="connsiteY21" fmla="*/ 320040 h 827532"/>
              <a:gd name="connsiteX22" fmla="*/ 77724 w 672084"/>
              <a:gd name="connsiteY22" fmla="*/ 246888 h 827532"/>
              <a:gd name="connsiteX23" fmla="*/ 59436 w 672084"/>
              <a:gd name="connsiteY23" fmla="*/ 196596 h 827532"/>
              <a:gd name="connsiteX24" fmla="*/ 68580 w 672084"/>
              <a:gd name="connsiteY24" fmla="*/ 169164 h 827532"/>
              <a:gd name="connsiteX25" fmla="*/ 0 w 672084"/>
              <a:gd name="connsiteY25" fmla="*/ 77724 h 827532"/>
              <a:gd name="connsiteX26" fmla="*/ 18288 w 672084"/>
              <a:gd name="connsiteY26" fmla="*/ 13716 h 827532"/>
              <a:gd name="connsiteX27" fmla="*/ 73152 w 672084"/>
              <a:gd name="connsiteY27" fmla="*/ 0 h 827532"/>
              <a:gd name="connsiteX28" fmla="*/ 132588 w 672084"/>
              <a:gd name="connsiteY28" fmla="*/ 13716 h 82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2084" h="827532">
                <a:moveTo>
                  <a:pt x="132588" y="13716"/>
                </a:moveTo>
                <a:lnTo>
                  <a:pt x="210312" y="91440"/>
                </a:lnTo>
                <a:lnTo>
                  <a:pt x="361188" y="256032"/>
                </a:lnTo>
                <a:lnTo>
                  <a:pt x="507492" y="429768"/>
                </a:lnTo>
                <a:lnTo>
                  <a:pt x="603504" y="562356"/>
                </a:lnTo>
                <a:lnTo>
                  <a:pt x="603504" y="594360"/>
                </a:lnTo>
                <a:lnTo>
                  <a:pt x="662940" y="672084"/>
                </a:lnTo>
                <a:lnTo>
                  <a:pt x="658368" y="717804"/>
                </a:lnTo>
                <a:lnTo>
                  <a:pt x="672084" y="768096"/>
                </a:lnTo>
                <a:lnTo>
                  <a:pt x="653796" y="786384"/>
                </a:lnTo>
                <a:lnTo>
                  <a:pt x="649224" y="813816"/>
                </a:lnTo>
                <a:lnTo>
                  <a:pt x="649224" y="827532"/>
                </a:lnTo>
                <a:lnTo>
                  <a:pt x="585216" y="818388"/>
                </a:lnTo>
                <a:lnTo>
                  <a:pt x="566928" y="795528"/>
                </a:lnTo>
                <a:lnTo>
                  <a:pt x="512064" y="795528"/>
                </a:lnTo>
                <a:lnTo>
                  <a:pt x="502920" y="768096"/>
                </a:lnTo>
                <a:lnTo>
                  <a:pt x="438912" y="758952"/>
                </a:lnTo>
                <a:lnTo>
                  <a:pt x="269748" y="566928"/>
                </a:lnTo>
                <a:lnTo>
                  <a:pt x="182880" y="448056"/>
                </a:lnTo>
                <a:lnTo>
                  <a:pt x="169164" y="429768"/>
                </a:lnTo>
                <a:lnTo>
                  <a:pt x="173736" y="388620"/>
                </a:lnTo>
                <a:lnTo>
                  <a:pt x="141732" y="320040"/>
                </a:lnTo>
                <a:lnTo>
                  <a:pt x="77724" y="246888"/>
                </a:lnTo>
                <a:lnTo>
                  <a:pt x="59436" y="196596"/>
                </a:lnTo>
                <a:lnTo>
                  <a:pt x="68580" y="169164"/>
                </a:lnTo>
                <a:lnTo>
                  <a:pt x="0" y="77724"/>
                </a:lnTo>
                <a:lnTo>
                  <a:pt x="18288" y="13716"/>
                </a:lnTo>
                <a:lnTo>
                  <a:pt x="73152" y="0"/>
                </a:lnTo>
                <a:lnTo>
                  <a:pt x="132588" y="13716"/>
                </a:lnTo>
                <a:close/>
              </a:path>
            </a:pathLst>
          </a:custGeom>
          <a:solidFill>
            <a:schemeClr val="accent6">
              <a:lumMod val="75000"/>
              <a:alpha val="54000"/>
            </a:schemeClr>
          </a:solidFill>
          <a:ln w="9525">
            <a:solidFill>
              <a:schemeClr val="accent6">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857224" y="6009521"/>
            <a:ext cx="2357454" cy="276999"/>
          </a:xfrm>
          <a:prstGeom prst="rect">
            <a:avLst/>
          </a:prstGeom>
          <a:noFill/>
        </p:spPr>
        <p:txBody>
          <a:bodyPr wrap="square" rtlCol="0">
            <a:spAutoFit/>
          </a:bodyPr>
          <a:lstStyle/>
          <a:p>
            <a:r>
              <a:rPr lang="fr-FR" sz="1200" b="1" dirty="0" smtClean="0">
                <a:solidFill>
                  <a:srgbClr val="002060"/>
                </a:solidFill>
                <a:latin typeface="Tw Cen MT" pitchFamily="34" charset="0"/>
              </a:rPr>
              <a:t>Digue secondaire</a:t>
            </a:r>
            <a:endParaRPr lang="fr-FR" sz="1200" b="1" dirty="0">
              <a:solidFill>
                <a:srgbClr val="002060"/>
              </a:solidFill>
              <a:latin typeface="Tw Cen MT" pitchFamily="34" charset="0"/>
            </a:endParaRPr>
          </a:p>
        </p:txBody>
      </p:sp>
      <p:pic>
        <p:nvPicPr>
          <p:cNvPr id="24581" name="Picture 5"/>
          <p:cNvPicPr preferRelativeResize="0">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86512" y="4957200"/>
            <a:ext cx="2772000" cy="1836000"/>
          </a:xfrm>
          <a:prstGeom prst="rect">
            <a:avLst/>
          </a:prstGeom>
          <a:noFill/>
          <a:ln w="19050">
            <a:solidFill>
              <a:srgbClr val="002060"/>
            </a:solidFill>
            <a:miter lim="800000"/>
            <a:headEnd/>
            <a:tailEnd/>
          </a:ln>
          <a:effectLst/>
        </p:spPr>
      </p:pic>
      <p:sp>
        <p:nvSpPr>
          <p:cNvPr id="25" name="Rectangle 24"/>
          <p:cNvSpPr/>
          <p:nvPr/>
        </p:nvSpPr>
        <p:spPr>
          <a:xfrm>
            <a:off x="7072330" y="285728"/>
            <a:ext cx="1980000" cy="2462213"/>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solidFill>
                  <a:srgbClr val="002060"/>
                </a:solidFill>
                <a:latin typeface="Tw Cen MT" pitchFamily="34" charset="0"/>
              </a:rPr>
              <a:t>En son centre les ouvertures du déversoir doivent permettre : en haut d'évacuer annuellement le trop-plein du réservoir à partir d'octobre; en bas, de chasser le matériel accumulé (limons) au moyen de 23 vannes basses.</a:t>
            </a:r>
            <a:endParaRPr lang="fr-FR" sz="1400" b="1" dirty="0">
              <a:solidFill>
                <a:srgbClr val="002060"/>
              </a:solidFill>
              <a:latin typeface="Tw Cen MT" pitchFamily="34" charset="0"/>
            </a:endParaRPr>
          </a:p>
        </p:txBody>
      </p:sp>
      <p:sp>
        <p:nvSpPr>
          <p:cNvPr id="27" name="Rectangle 26"/>
          <p:cNvSpPr/>
          <p:nvPr/>
        </p:nvSpPr>
        <p:spPr>
          <a:xfrm rot="18785842">
            <a:off x="3455045" y="3744537"/>
            <a:ext cx="468000" cy="470044"/>
          </a:xfrm>
          <a:prstGeom prst="rect">
            <a:avLst/>
          </a:prstGeom>
          <a:solidFill>
            <a:srgbClr val="00B0F0">
              <a:alpha val="47000"/>
            </a:srgb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rot="18785842">
            <a:off x="342148" y="6314272"/>
            <a:ext cx="349434" cy="409610"/>
          </a:xfrm>
          <a:prstGeom prst="rect">
            <a:avLst/>
          </a:prstGeom>
          <a:solidFill>
            <a:srgbClr val="00B0F0">
              <a:alpha val="47000"/>
            </a:srgb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857224" y="6366711"/>
            <a:ext cx="2357454" cy="276999"/>
          </a:xfrm>
          <a:prstGeom prst="rect">
            <a:avLst/>
          </a:prstGeom>
          <a:noFill/>
        </p:spPr>
        <p:txBody>
          <a:bodyPr wrap="square" rtlCol="0">
            <a:spAutoFit/>
          </a:bodyPr>
          <a:lstStyle/>
          <a:p>
            <a:r>
              <a:rPr lang="fr-FR" sz="1200" b="1" dirty="0" smtClean="0">
                <a:solidFill>
                  <a:srgbClr val="002060"/>
                </a:solidFill>
                <a:latin typeface="Tw Cen MT" pitchFamily="34" charset="0"/>
              </a:rPr>
              <a:t>Déversoir (régulation du débit)</a:t>
            </a:r>
            <a:endParaRPr lang="fr-FR" sz="1200" b="1" dirty="0">
              <a:solidFill>
                <a:srgbClr val="002060"/>
              </a:solidFill>
              <a:latin typeface="Tw Cen MT" pitchFamily="34" charset="0"/>
            </a:endParaRPr>
          </a:p>
        </p:txBody>
      </p:sp>
      <p:pic>
        <p:nvPicPr>
          <p:cNvPr id="24582"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86578" y="4950586"/>
            <a:ext cx="1950221" cy="1836000"/>
          </a:xfrm>
          <a:prstGeom prst="rect">
            <a:avLst/>
          </a:prstGeom>
          <a:noFill/>
          <a:ln w="19050">
            <a:solidFill>
              <a:schemeClr val="tx2">
                <a:lumMod val="75000"/>
              </a:schemeClr>
            </a:solidFill>
            <a:miter lim="800000"/>
            <a:headEnd/>
            <a:tailEnd/>
          </a:ln>
          <a:effectLst/>
        </p:spPr>
      </p:pic>
      <p:sp>
        <p:nvSpPr>
          <p:cNvPr id="26" name="Rectangle 25"/>
          <p:cNvSpPr/>
          <p:nvPr/>
        </p:nvSpPr>
        <p:spPr>
          <a:xfrm>
            <a:off x="7092594" y="285728"/>
            <a:ext cx="1980000" cy="4401205"/>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a:solidFill>
                  <a:srgbClr val="002060"/>
                </a:solidFill>
                <a:latin typeface="Tw Cen MT" pitchFamily="34" charset="0"/>
              </a:rPr>
              <a:t>C</a:t>
            </a:r>
            <a:r>
              <a:rPr lang="fr-FR" sz="1400" b="1" dirty="0" smtClean="0">
                <a:solidFill>
                  <a:srgbClr val="002060"/>
                </a:solidFill>
                <a:latin typeface="Tw Cen MT" pitchFamily="34" charset="0"/>
              </a:rPr>
              <a:t>entrale hydroélectrique rive droite (12 turbo-alternateurs), rive gauche (14 turbo-alternateurs)</a:t>
            </a:r>
            <a:r>
              <a:rPr lang="fr-FR" sz="1400" b="1" dirty="0">
                <a:solidFill>
                  <a:srgbClr val="002060"/>
                </a:solidFill>
                <a:latin typeface="Tw Cen MT" pitchFamily="34" charset="0"/>
              </a:rPr>
              <a:t> </a:t>
            </a:r>
            <a:r>
              <a:rPr lang="fr-FR" sz="1400" b="1" dirty="0" smtClean="0">
                <a:solidFill>
                  <a:srgbClr val="002060"/>
                </a:solidFill>
                <a:latin typeface="Tw Cen MT" pitchFamily="34" charset="0"/>
              </a:rPr>
              <a:t>d’une puissance totale de 18200 mégawatts par heure soit 10% de la consommation chinoise en électricité. Au départ 14 génératrices ont été construites en coopération avec Siemens (Allemagne) et GEC Alsthom (franco-britannique) dans le cadre d'un transfert de technologies. </a:t>
            </a:r>
            <a:r>
              <a:rPr lang="fr-FR" sz="1400" b="1" dirty="0">
                <a:solidFill>
                  <a:srgbClr val="002060"/>
                </a:solidFill>
                <a:latin typeface="Tw Cen MT" pitchFamily="34" charset="0"/>
              </a:rPr>
              <a:t>L</a:t>
            </a:r>
            <a:r>
              <a:rPr lang="fr-FR" sz="1400" b="1" dirty="0" smtClean="0">
                <a:solidFill>
                  <a:srgbClr val="002060"/>
                </a:solidFill>
                <a:latin typeface="Tw Cen MT" pitchFamily="34" charset="0"/>
              </a:rPr>
              <a:t>es 12 dernières sont chinoises.</a:t>
            </a:r>
            <a:r>
              <a:rPr lang="fr-FR" sz="1400" b="0" i="0" dirty="0" smtClean="0">
                <a:solidFill>
                  <a:srgbClr val="000000"/>
                </a:solidFill>
                <a:latin typeface="Arial"/>
              </a:rPr>
              <a:t> </a:t>
            </a:r>
            <a:endParaRPr lang="fr-FR" sz="1400" b="1" dirty="0" smtClean="0">
              <a:solidFill>
                <a:srgbClr val="002060"/>
              </a:solidFill>
              <a:latin typeface="Tw Cen MT" pitchFamily="34" charset="0"/>
            </a:endParaRPr>
          </a:p>
        </p:txBody>
      </p:sp>
      <p:sp>
        <p:nvSpPr>
          <p:cNvPr id="31" name="Rectangle 30"/>
          <p:cNvSpPr/>
          <p:nvPr/>
        </p:nvSpPr>
        <p:spPr>
          <a:xfrm rot="18795542">
            <a:off x="3639003" y="3371186"/>
            <a:ext cx="648000" cy="72000"/>
          </a:xfrm>
          <a:prstGeom prst="rect">
            <a:avLst/>
          </a:prstGeom>
          <a:solidFill>
            <a:srgbClr val="00B050">
              <a:alpha val="79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rot="18795542">
            <a:off x="2864511" y="4230160"/>
            <a:ext cx="576000" cy="72000"/>
          </a:xfrm>
          <a:prstGeom prst="rect">
            <a:avLst/>
          </a:prstGeom>
          <a:solidFill>
            <a:srgbClr val="00B050">
              <a:alpha val="79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3286116" y="5199047"/>
            <a:ext cx="576000" cy="108000"/>
          </a:xfrm>
          <a:prstGeom prst="rect">
            <a:avLst/>
          </a:prstGeom>
          <a:solidFill>
            <a:srgbClr val="00B050">
              <a:alpha val="79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3857620" y="5072074"/>
            <a:ext cx="2286016" cy="461665"/>
          </a:xfrm>
          <a:prstGeom prst="rect">
            <a:avLst/>
          </a:prstGeom>
          <a:noFill/>
        </p:spPr>
        <p:txBody>
          <a:bodyPr wrap="square" rtlCol="0">
            <a:spAutoFit/>
          </a:bodyPr>
          <a:lstStyle/>
          <a:p>
            <a:r>
              <a:rPr lang="fr-FR" sz="1200" b="1" dirty="0" smtClean="0">
                <a:solidFill>
                  <a:srgbClr val="002060"/>
                </a:solidFill>
                <a:latin typeface="Tw Cen MT" pitchFamily="34" charset="0"/>
              </a:rPr>
              <a:t>Centrale hydroélectrique (26 turbo-alternateurs, 18200 </a:t>
            </a:r>
            <a:r>
              <a:rPr lang="fr-FR" sz="1200" b="1" dirty="0" err="1" smtClean="0">
                <a:solidFill>
                  <a:srgbClr val="002060"/>
                </a:solidFill>
                <a:latin typeface="Tw Cen MT" pitchFamily="34" charset="0"/>
              </a:rPr>
              <a:t>Mw</a:t>
            </a:r>
            <a:r>
              <a:rPr lang="fr-FR" sz="1200" b="1" dirty="0" smtClean="0">
                <a:solidFill>
                  <a:srgbClr val="002060"/>
                </a:solidFill>
                <a:latin typeface="Tw Cen MT" pitchFamily="34" charset="0"/>
              </a:rPr>
              <a:t>/h)</a:t>
            </a:r>
            <a:endParaRPr lang="fr-FR" sz="1200" b="1" dirty="0">
              <a:solidFill>
                <a:srgbClr val="002060"/>
              </a:solidFill>
              <a:latin typeface="Tw Cen MT" pitchFamily="34" charset="0"/>
            </a:endParaRPr>
          </a:p>
        </p:txBody>
      </p:sp>
      <p:sp>
        <p:nvSpPr>
          <p:cNvPr id="35" name="Rectangle 34"/>
          <p:cNvSpPr/>
          <p:nvPr/>
        </p:nvSpPr>
        <p:spPr>
          <a:xfrm>
            <a:off x="7072330" y="285728"/>
            <a:ext cx="1980000" cy="2246769"/>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solidFill>
                  <a:srgbClr val="002060"/>
                </a:solidFill>
                <a:latin typeface="Tw Cen MT" pitchFamily="34" charset="0"/>
              </a:rPr>
              <a:t>Double écluse de cinq étages.</a:t>
            </a:r>
          </a:p>
          <a:p>
            <a:pPr algn="ctr"/>
            <a:r>
              <a:rPr lang="fr-FR" sz="1400" b="1" dirty="0" smtClean="0">
                <a:solidFill>
                  <a:srgbClr val="002060"/>
                </a:solidFill>
                <a:latin typeface="Tw Cen MT" pitchFamily="34" charset="0"/>
              </a:rPr>
              <a:t>Un système de double écluse de cinq étages permet à des navires jusqu'à 10 000 tonnes de remonter le fleuve en deux heures et demie. (hauteur d’environ 150 mètres).</a:t>
            </a:r>
          </a:p>
        </p:txBody>
      </p:sp>
      <p:sp>
        <p:nvSpPr>
          <p:cNvPr id="38" name="Rectangle 37"/>
          <p:cNvSpPr/>
          <p:nvPr/>
        </p:nvSpPr>
        <p:spPr>
          <a:xfrm rot="1375184">
            <a:off x="4242397" y="2342478"/>
            <a:ext cx="1548000" cy="108000"/>
          </a:xfrm>
          <a:prstGeom prst="rect">
            <a:avLst/>
          </a:prstGeom>
          <a:solidFill>
            <a:srgbClr val="C00000">
              <a:alpha val="79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flipV="1">
            <a:off x="3286116" y="5643578"/>
            <a:ext cx="576000" cy="108000"/>
          </a:xfrm>
          <a:prstGeom prst="rect">
            <a:avLst/>
          </a:prstGeom>
          <a:solidFill>
            <a:srgbClr val="C00000">
              <a:alpha val="79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3857620" y="5467665"/>
            <a:ext cx="2286016" cy="461665"/>
          </a:xfrm>
          <a:prstGeom prst="rect">
            <a:avLst/>
          </a:prstGeom>
          <a:noFill/>
        </p:spPr>
        <p:txBody>
          <a:bodyPr wrap="square" rtlCol="0">
            <a:spAutoFit/>
          </a:bodyPr>
          <a:lstStyle/>
          <a:p>
            <a:r>
              <a:rPr lang="fr-FR" sz="1200" b="1" dirty="0" smtClean="0">
                <a:solidFill>
                  <a:srgbClr val="002060"/>
                </a:solidFill>
                <a:latin typeface="Tw Cen MT" pitchFamily="34" charset="0"/>
              </a:rPr>
              <a:t>Double écluse à 5 étages (navigation fluviale)</a:t>
            </a:r>
            <a:endParaRPr lang="fr-FR" sz="1200" b="1" dirty="0">
              <a:solidFill>
                <a:srgbClr val="002060"/>
              </a:solidFill>
              <a:latin typeface="Tw Cen MT" pitchFamily="34" charset="0"/>
            </a:endParaRPr>
          </a:p>
        </p:txBody>
      </p:sp>
      <p:pic>
        <p:nvPicPr>
          <p:cNvPr id="24585" name="Picture 9" descr="http://french.beijingreview.com.cn/alaune/download/site64/20070803/0013729ad013081d21210d.jpg"/>
          <p:cNvPicPr>
            <a:picLocks noChangeAspect="1" noChangeArrowheads="1"/>
          </p:cNvPicPr>
          <p:nvPr/>
        </p:nvPicPr>
        <p:blipFill>
          <a:blip r:embed="rId9" cstate="email">
            <a:lum bright="-7000" contrast="26000"/>
            <a:extLst>
              <a:ext uri="{28A0092B-C50C-407E-A947-70E740481C1C}">
                <a14:useLocalDpi xmlns:a14="http://schemas.microsoft.com/office/drawing/2010/main"/>
              </a:ext>
            </a:extLst>
          </a:blip>
          <a:srcRect b="14576"/>
          <a:stretch>
            <a:fillRect/>
          </a:stretch>
        </p:blipFill>
        <p:spPr bwMode="auto">
          <a:xfrm>
            <a:off x="6929486" y="4693465"/>
            <a:ext cx="2143108" cy="2093121"/>
          </a:xfrm>
          <a:prstGeom prst="rect">
            <a:avLst/>
          </a:prstGeom>
          <a:noFill/>
          <a:ln w="19050">
            <a:solidFill>
              <a:srgbClr val="002060"/>
            </a:solidFill>
          </a:ln>
        </p:spPr>
      </p:pic>
      <p:sp>
        <p:nvSpPr>
          <p:cNvPr id="42" name="Rectangle 41"/>
          <p:cNvSpPr/>
          <p:nvPr/>
        </p:nvSpPr>
        <p:spPr>
          <a:xfrm>
            <a:off x="7072330" y="285728"/>
            <a:ext cx="1980000" cy="1600438"/>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solidFill>
                  <a:srgbClr val="002060"/>
                </a:solidFill>
                <a:latin typeface="Tw Cen MT" pitchFamily="34" charset="0"/>
              </a:rPr>
              <a:t>Le plus grand ascenseur à bateaux du monde qui permet à des bâtiments jusqu'à 3000 tonnes d'accéder au plan d'eau supérieur en 40 minutes.</a:t>
            </a:r>
          </a:p>
        </p:txBody>
      </p:sp>
      <p:sp>
        <p:nvSpPr>
          <p:cNvPr id="43" name="Ellipse 42"/>
          <p:cNvSpPr/>
          <p:nvPr/>
        </p:nvSpPr>
        <p:spPr>
          <a:xfrm>
            <a:off x="4214810" y="2857496"/>
            <a:ext cx="285752" cy="285752"/>
          </a:xfrm>
          <a:prstGeom prst="ellipse">
            <a:avLst/>
          </a:prstGeom>
          <a:solidFill>
            <a:srgbClr val="FFFF00">
              <a:alpha val="64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3428992" y="6000768"/>
            <a:ext cx="285752" cy="285752"/>
          </a:xfrm>
          <a:prstGeom prst="ellipse">
            <a:avLst/>
          </a:prstGeom>
          <a:solidFill>
            <a:srgbClr val="FFFF00">
              <a:alpha val="64000"/>
            </a:srgbClr>
          </a:solidFill>
          <a:ln>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3857620" y="5896293"/>
            <a:ext cx="2286016" cy="461665"/>
          </a:xfrm>
          <a:prstGeom prst="rect">
            <a:avLst/>
          </a:prstGeom>
          <a:noFill/>
        </p:spPr>
        <p:txBody>
          <a:bodyPr wrap="square" rtlCol="0">
            <a:spAutoFit/>
          </a:bodyPr>
          <a:lstStyle/>
          <a:p>
            <a:r>
              <a:rPr lang="fr-FR" sz="1200" b="1" dirty="0" smtClean="0">
                <a:solidFill>
                  <a:srgbClr val="002060"/>
                </a:solidFill>
                <a:latin typeface="Tw Cen MT" pitchFamily="34" charset="0"/>
              </a:rPr>
              <a:t>Ascenseur à bateaux (remontée du fleuve vers Chongqing) </a:t>
            </a:r>
            <a:endParaRPr lang="fr-FR" sz="1200" b="1" dirty="0">
              <a:solidFill>
                <a:srgbClr val="002060"/>
              </a:solidFill>
              <a:latin typeface="Tw Cen MT" pitchFamily="34" charset="0"/>
            </a:endParaRPr>
          </a:p>
        </p:txBody>
      </p:sp>
      <p:sp>
        <p:nvSpPr>
          <p:cNvPr id="46" name="Rectangle 45"/>
          <p:cNvSpPr/>
          <p:nvPr/>
        </p:nvSpPr>
        <p:spPr>
          <a:xfrm>
            <a:off x="6286512" y="4929198"/>
            <a:ext cx="2808000" cy="18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cap="small" dirty="0">
              <a:solidFill>
                <a:srgbClr val="002060"/>
              </a:solidFill>
              <a:latin typeface="Tw Cen MT" pitchFamily="34" charset="0"/>
            </a:endParaRPr>
          </a:p>
          <a:p>
            <a:pPr algn="ctr"/>
            <a:endParaRPr lang="fr-FR" sz="1400" b="1" cap="small" dirty="0" smtClean="0">
              <a:solidFill>
                <a:srgbClr val="002060"/>
              </a:solidFill>
              <a:latin typeface="Tw Cen MT" pitchFamily="34" charset="0"/>
            </a:endParaRPr>
          </a:p>
          <a:p>
            <a:pPr algn="ctr"/>
            <a:endParaRPr lang="fr-FR" sz="1400" b="1" cap="small" dirty="0">
              <a:solidFill>
                <a:srgbClr val="002060"/>
              </a:solidFill>
              <a:latin typeface="Tw Cen MT" pitchFamily="34" charset="0"/>
            </a:endParaRPr>
          </a:p>
          <a:p>
            <a:pPr algn="ctr"/>
            <a:endParaRPr lang="fr-FR" sz="1400" b="1" cap="small" dirty="0" smtClean="0">
              <a:solidFill>
                <a:srgbClr val="002060"/>
              </a:solidFill>
              <a:latin typeface="Tw Cen MT" pitchFamily="34" charset="0"/>
            </a:endParaRPr>
          </a:p>
          <a:p>
            <a:pPr algn="ctr"/>
            <a:endParaRPr lang="fr-FR" sz="1400" b="1" cap="small" dirty="0">
              <a:solidFill>
                <a:srgbClr val="002060"/>
              </a:solidFill>
              <a:latin typeface="Tw Cen MT" pitchFamily="34" charset="0"/>
            </a:endParaRPr>
          </a:p>
          <a:p>
            <a:pPr algn="ctr"/>
            <a:endParaRPr lang="fr-FR" sz="1400" b="1" cap="small" dirty="0" smtClean="0">
              <a:solidFill>
                <a:srgbClr val="002060"/>
              </a:solidFill>
              <a:latin typeface="Tw Cen MT" pitchFamily="34" charset="0"/>
            </a:endParaRPr>
          </a:p>
          <a:p>
            <a:pPr algn="ctr"/>
            <a:endParaRPr lang="fr-FR" sz="1400" b="1" cap="small" dirty="0">
              <a:solidFill>
                <a:srgbClr val="002060"/>
              </a:solidFill>
              <a:latin typeface="Tw Cen MT" pitchFamily="34" charset="0"/>
            </a:endParaRPr>
          </a:p>
          <a:p>
            <a:pPr algn="ctr"/>
            <a:endParaRPr lang="fr-FR" sz="1400" b="1" cap="small" dirty="0">
              <a:solidFill>
                <a:srgbClr val="002060"/>
              </a:solidFill>
              <a:latin typeface="Tw Cen MT" pitchFamily="34" charset="0"/>
            </a:endParaRPr>
          </a:p>
        </p:txBody>
      </p:sp>
      <p:sp>
        <p:nvSpPr>
          <p:cNvPr id="47" name="Rectangle 46"/>
          <p:cNvSpPr/>
          <p:nvPr/>
        </p:nvSpPr>
        <p:spPr>
          <a:xfrm>
            <a:off x="7072330" y="285728"/>
            <a:ext cx="1980000" cy="4185761"/>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solidFill>
                  <a:srgbClr val="002060"/>
                </a:solidFill>
                <a:latin typeface="Tw Cen MT" pitchFamily="34" charset="0"/>
              </a:rPr>
              <a:t>Le réservoir en amont du Yangzi.</a:t>
            </a:r>
          </a:p>
          <a:p>
            <a:pPr algn="ctr"/>
            <a:r>
              <a:rPr lang="fr-FR" sz="1400" b="1" dirty="0" smtClean="0">
                <a:solidFill>
                  <a:srgbClr val="002060"/>
                </a:solidFill>
                <a:latin typeface="Tw Cen MT" pitchFamily="34" charset="0"/>
              </a:rPr>
              <a:t>Le réservoir du barrage des Trois Gorges mesure 663 km de Yichang à Chongqing pour une capacité maximale d'une quarantaine de milliards de m</a:t>
            </a:r>
            <a:r>
              <a:rPr lang="fr-FR" sz="1400" b="1" cap="small" baseline="30000" dirty="0" smtClean="0">
                <a:solidFill>
                  <a:srgbClr val="002060"/>
                </a:solidFill>
                <a:latin typeface="Tw Cen MT" pitchFamily="34" charset="0"/>
              </a:rPr>
              <a:t>3 </a:t>
            </a:r>
            <a:r>
              <a:rPr lang="fr-FR" sz="1400" b="1" dirty="0" smtClean="0">
                <a:solidFill>
                  <a:srgbClr val="002060"/>
                </a:solidFill>
                <a:latin typeface="Tw Cen MT" pitchFamily="34" charset="0"/>
              </a:rPr>
              <a:t>! Grace à ce lac artificiel, la navigabilité du Yangzi est considérablement améliorée permettant à des bateaux de 10 000 tonnes de remonter jusqu'à Chongqing pôle de développement stratégique de l'Ouest.</a:t>
            </a:r>
          </a:p>
        </p:txBody>
      </p:sp>
      <p:sp>
        <p:nvSpPr>
          <p:cNvPr id="48" name="Double flèche horizontale 47"/>
          <p:cNvSpPr/>
          <p:nvPr/>
        </p:nvSpPr>
        <p:spPr>
          <a:xfrm rot="2529385">
            <a:off x="2668893" y="2806765"/>
            <a:ext cx="357190" cy="214314"/>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49" name="Flèche droite 48"/>
          <p:cNvSpPr/>
          <p:nvPr/>
        </p:nvSpPr>
        <p:spPr>
          <a:xfrm rot="21140724">
            <a:off x="5097786" y="4021213"/>
            <a:ext cx="357190" cy="214314"/>
          </a:xfrm>
          <a:prstGeom prst="rightArrow">
            <a:avLst/>
          </a:prstGeom>
          <a:solidFill>
            <a:srgbClr val="00206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50" name="Double flèche horizontale 49"/>
          <p:cNvSpPr/>
          <p:nvPr/>
        </p:nvSpPr>
        <p:spPr>
          <a:xfrm rot="2529385">
            <a:off x="6526545" y="5235657"/>
            <a:ext cx="357190" cy="214314"/>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51" name="ZoneTexte 50"/>
          <p:cNvSpPr txBox="1"/>
          <p:nvPr/>
        </p:nvSpPr>
        <p:spPr>
          <a:xfrm>
            <a:off x="6857984" y="5181913"/>
            <a:ext cx="2286016" cy="461665"/>
          </a:xfrm>
          <a:prstGeom prst="rect">
            <a:avLst/>
          </a:prstGeom>
          <a:noFill/>
        </p:spPr>
        <p:txBody>
          <a:bodyPr wrap="square" rtlCol="0">
            <a:spAutoFit/>
          </a:bodyPr>
          <a:lstStyle/>
          <a:p>
            <a:r>
              <a:rPr lang="fr-FR" sz="1200" b="1" dirty="0" smtClean="0">
                <a:solidFill>
                  <a:srgbClr val="002060"/>
                </a:solidFill>
                <a:latin typeface="Tw Cen MT" pitchFamily="34" charset="0"/>
              </a:rPr>
              <a:t>Amont du fleuve Yangzi : lac artificiel </a:t>
            </a:r>
            <a:r>
              <a:rPr lang="fr-FR" sz="1200" b="1" dirty="0" smtClean="0">
                <a:solidFill>
                  <a:srgbClr val="002060"/>
                </a:solidFill>
                <a:latin typeface="Tw Cen MT" pitchFamily="34" charset="0"/>
                <a:sym typeface="Wingdings" pitchFamily="2" charset="2"/>
              </a:rPr>
              <a:t> réservoir</a:t>
            </a:r>
            <a:endParaRPr lang="fr-FR" sz="1200" b="1" dirty="0">
              <a:solidFill>
                <a:srgbClr val="002060"/>
              </a:solidFill>
              <a:latin typeface="Tw Cen MT" pitchFamily="34" charset="0"/>
            </a:endParaRPr>
          </a:p>
        </p:txBody>
      </p:sp>
      <p:sp>
        <p:nvSpPr>
          <p:cNvPr id="52" name="Flèche droite 51"/>
          <p:cNvSpPr/>
          <p:nvPr/>
        </p:nvSpPr>
        <p:spPr>
          <a:xfrm rot="21140724">
            <a:off x="6488144" y="5809288"/>
            <a:ext cx="357190" cy="214314"/>
          </a:xfrm>
          <a:prstGeom prst="rightArrow">
            <a:avLst/>
          </a:prstGeom>
          <a:solidFill>
            <a:srgbClr val="00206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53" name="ZoneTexte 52"/>
          <p:cNvSpPr txBox="1"/>
          <p:nvPr/>
        </p:nvSpPr>
        <p:spPr>
          <a:xfrm>
            <a:off x="6858016" y="5681979"/>
            <a:ext cx="2286016" cy="461665"/>
          </a:xfrm>
          <a:prstGeom prst="rect">
            <a:avLst/>
          </a:prstGeom>
          <a:noFill/>
        </p:spPr>
        <p:txBody>
          <a:bodyPr wrap="square" rtlCol="0">
            <a:spAutoFit/>
          </a:bodyPr>
          <a:lstStyle/>
          <a:p>
            <a:r>
              <a:rPr lang="fr-FR" sz="1200" b="1" dirty="0" smtClean="0">
                <a:solidFill>
                  <a:srgbClr val="002060"/>
                </a:solidFill>
                <a:latin typeface="Tw Cen MT" pitchFamily="34" charset="0"/>
              </a:rPr>
              <a:t>Aval du fleuve Yangzi : production hydroélectrique </a:t>
            </a:r>
            <a:endParaRPr lang="fr-FR" sz="1200" b="1" dirty="0">
              <a:solidFill>
                <a:srgbClr val="002060"/>
              </a:solidFill>
              <a:latin typeface="Tw Cen MT" pitchFamily="34" charset="0"/>
            </a:endParaRPr>
          </a:p>
        </p:txBody>
      </p:sp>
      <p:sp>
        <p:nvSpPr>
          <p:cNvPr id="54" name="Rectangle 53"/>
          <p:cNvSpPr/>
          <p:nvPr/>
        </p:nvSpPr>
        <p:spPr>
          <a:xfrm>
            <a:off x="7072330" y="285728"/>
            <a:ext cx="1980000" cy="2246769"/>
          </a:xfrm>
          <a:prstGeom prst="rect">
            <a:avLst/>
          </a:prstGeom>
          <a:ln>
            <a:solidFill>
              <a:srgbClr val="00206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dirty="0" smtClean="0">
                <a:solidFill>
                  <a:srgbClr val="002060"/>
                </a:solidFill>
                <a:latin typeface="Tw Cen MT" pitchFamily="34" charset="0"/>
              </a:rPr>
              <a:t>Aval du fleuve Yangzi.</a:t>
            </a:r>
          </a:p>
          <a:p>
            <a:pPr algn="ctr"/>
            <a:r>
              <a:rPr lang="fr-FR" sz="1400" b="1" dirty="0" smtClean="0">
                <a:solidFill>
                  <a:srgbClr val="002060"/>
                </a:solidFill>
                <a:latin typeface="Tw Cen MT" pitchFamily="34" charset="0"/>
              </a:rPr>
              <a:t>Nous sommes, (à vol d'oiseau) à 1 000 km à l'intérieur des terres. La métropole de Shanghai se trouve à l'Est du barrage. Tout aussi distante, elle reçoit une partie de son électricité de cet équipement.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 calcmode="lin" valueType="num">
                                      <p:cBhvr>
                                        <p:cTn id="12" dur="500" fill="hold"/>
                                        <p:tgtEl>
                                          <p:spTgt spid="24578"/>
                                        </p:tgtEl>
                                        <p:attrNameLst>
                                          <p:attrName>ppt_w</p:attrName>
                                        </p:attrNameLst>
                                      </p:cBhvr>
                                      <p:tavLst>
                                        <p:tav tm="0">
                                          <p:val>
                                            <p:fltVal val="0"/>
                                          </p:val>
                                        </p:tav>
                                        <p:tav tm="100000">
                                          <p:val>
                                            <p:strVal val="#ppt_w"/>
                                          </p:val>
                                        </p:tav>
                                      </p:tavLst>
                                    </p:anim>
                                    <p:anim calcmode="lin" valueType="num">
                                      <p:cBhvr>
                                        <p:cTn id="13" dur="500" fill="hold"/>
                                        <p:tgtEl>
                                          <p:spTgt spid="24578"/>
                                        </p:tgtEl>
                                        <p:attrNameLst>
                                          <p:attrName>ppt_h</p:attrName>
                                        </p:attrNameLst>
                                      </p:cBhvr>
                                      <p:tavLst>
                                        <p:tav tm="0">
                                          <p:val>
                                            <p:fltVal val="0"/>
                                          </p:val>
                                        </p:tav>
                                        <p:tav tm="100000">
                                          <p:val>
                                            <p:strVal val="#ppt_h"/>
                                          </p:val>
                                        </p:tav>
                                      </p:tavLst>
                                    </p:anim>
                                    <p:animEffect transition="in" filter="fade">
                                      <p:cBhvr>
                                        <p:cTn id="14" dur="500"/>
                                        <p:tgtEl>
                                          <p:spTgt spid="24578"/>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lide(fromBottom)">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500"/>
                            </p:stCondLst>
                            <p:childTnLst>
                              <p:par>
                                <p:cTn id="30" presetID="53" presetClass="entr" presetSubtype="0" fill="hold" nodeType="afterEffect">
                                  <p:stCondLst>
                                    <p:cond delay="0"/>
                                  </p:stCondLst>
                                  <p:childTnLst>
                                    <p:set>
                                      <p:cBhvr>
                                        <p:cTn id="31" dur="1" fill="hold">
                                          <p:stCondLst>
                                            <p:cond delay="0"/>
                                          </p:stCondLst>
                                        </p:cTn>
                                        <p:tgtEl>
                                          <p:spTgt spid="24579"/>
                                        </p:tgtEl>
                                        <p:attrNameLst>
                                          <p:attrName>style.visibility</p:attrName>
                                        </p:attrNameLst>
                                      </p:cBhvr>
                                      <p:to>
                                        <p:strVal val="visible"/>
                                      </p:to>
                                    </p:set>
                                    <p:anim calcmode="lin" valueType="num">
                                      <p:cBhvr>
                                        <p:cTn id="32" dur="500" fill="hold"/>
                                        <p:tgtEl>
                                          <p:spTgt spid="24579"/>
                                        </p:tgtEl>
                                        <p:attrNameLst>
                                          <p:attrName>ppt_w</p:attrName>
                                        </p:attrNameLst>
                                      </p:cBhvr>
                                      <p:tavLst>
                                        <p:tav tm="0">
                                          <p:val>
                                            <p:fltVal val="0"/>
                                          </p:val>
                                        </p:tav>
                                        <p:tav tm="100000">
                                          <p:val>
                                            <p:strVal val="#ppt_w"/>
                                          </p:val>
                                        </p:tav>
                                      </p:tavLst>
                                    </p:anim>
                                    <p:anim calcmode="lin" valueType="num">
                                      <p:cBhvr>
                                        <p:cTn id="33" dur="500" fill="hold"/>
                                        <p:tgtEl>
                                          <p:spTgt spid="24579"/>
                                        </p:tgtEl>
                                        <p:attrNameLst>
                                          <p:attrName>ppt_h</p:attrName>
                                        </p:attrNameLst>
                                      </p:cBhvr>
                                      <p:tavLst>
                                        <p:tav tm="0">
                                          <p:val>
                                            <p:fltVal val="0"/>
                                          </p:val>
                                        </p:tav>
                                        <p:tav tm="100000">
                                          <p:val>
                                            <p:strVal val="#ppt_h"/>
                                          </p:val>
                                        </p:tav>
                                      </p:tavLst>
                                    </p:anim>
                                    <p:animEffect transition="in" filter="fade">
                                      <p:cBhvr>
                                        <p:cTn id="34" dur="500"/>
                                        <p:tgtEl>
                                          <p:spTgt spid="2457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slide(fromBottom)">
                                      <p:cBhvr>
                                        <p:cTn id="44" dur="500"/>
                                        <p:tgtEl>
                                          <p:spTgt spid="12"/>
                                        </p:tgtEl>
                                      </p:cBhvr>
                                    </p:animEffect>
                                  </p:childTnLst>
                                </p:cTn>
                              </p:par>
                            </p:childTnLst>
                          </p:cTn>
                        </p:par>
                        <p:par>
                          <p:cTn id="45" fill="hold">
                            <p:stCondLst>
                              <p:cond delay="500"/>
                            </p:stCondLst>
                            <p:childTnLst>
                              <p:par>
                                <p:cTn id="46" presetID="1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slide(fromBottom)">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xit" presetSubtype="0" fill="hold" grpId="1" nodeType="clickEffect">
                                  <p:stCondLst>
                                    <p:cond delay="0"/>
                                  </p:stCondLst>
                                  <p:childTnLst>
                                    <p:anim calcmode="lin" valueType="num">
                                      <p:cBhvr>
                                        <p:cTn id="52" dur="1000"/>
                                        <p:tgtEl>
                                          <p:spTgt spid="4"/>
                                        </p:tgtEl>
                                        <p:attrNameLst>
                                          <p:attrName>ppt_w</p:attrName>
                                        </p:attrNameLst>
                                      </p:cBhvr>
                                      <p:tavLst>
                                        <p:tav tm="0">
                                          <p:val>
                                            <p:strVal val="ppt_w"/>
                                          </p:val>
                                        </p:tav>
                                        <p:tav tm="100000">
                                          <p:val>
                                            <p:strVal val="ppt_w*0.70"/>
                                          </p:val>
                                        </p:tav>
                                      </p:tavLst>
                                    </p:anim>
                                    <p:anim calcmode="lin" valueType="num">
                                      <p:cBhvr>
                                        <p:cTn id="53" dur="1000"/>
                                        <p:tgtEl>
                                          <p:spTgt spid="4"/>
                                        </p:tgtEl>
                                        <p:attrNameLst>
                                          <p:attrName>ppt_h</p:attrName>
                                        </p:attrNameLst>
                                      </p:cBhvr>
                                      <p:tavLst>
                                        <p:tav tm="0">
                                          <p:val>
                                            <p:strVal val="ppt_h"/>
                                          </p:val>
                                        </p:tav>
                                        <p:tav tm="100000">
                                          <p:val>
                                            <p:strVal val="ppt_h"/>
                                          </p:val>
                                        </p:tav>
                                      </p:tavLst>
                                    </p:anim>
                                    <p:animEffect transition="out" filter="fade">
                                      <p:cBhvr>
                                        <p:cTn id="54" dur="1000"/>
                                        <p:tgtEl>
                                          <p:spTgt spid="4"/>
                                        </p:tgtEl>
                                      </p:cBhvr>
                                    </p:animEffect>
                                    <p:set>
                                      <p:cBhvr>
                                        <p:cTn id="55" dur="1" fill="hold">
                                          <p:stCondLst>
                                            <p:cond delay="999"/>
                                          </p:stCondLst>
                                        </p:cTn>
                                        <p:tgtEl>
                                          <p:spTgt spid="4"/>
                                        </p:tgtEl>
                                        <p:attrNameLst>
                                          <p:attrName>style.visibility</p:attrName>
                                        </p:attrNameLst>
                                      </p:cBhvr>
                                      <p:to>
                                        <p:strVal val="hidden"/>
                                      </p:to>
                                    </p:set>
                                  </p:childTnLst>
                                </p:cTn>
                              </p:par>
                              <p:par>
                                <p:cTn id="56" presetID="55" presetClass="exit" presetSubtype="0" fill="hold" nodeType="withEffect">
                                  <p:stCondLst>
                                    <p:cond delay="0"/>
                                  </p:stCondLst>
                                  <p:childTnLst>
                                    <p:anim calcmode="lin" valueType="num">
                                      <p:cBhvr>
                                        <p:cTn id="57" dur="1000"/>
                                        <p:tgtEl>
                                          <p:spTgt spid="24579"/>
                                        </p:tgtEl>
                                        <p:attrNameLst>
                                          <p:attrName>ppt_w</p:attrName>
                                        </p:attrNameLst>
                                      </p:cBhvr>
                                      <p:tavLst>
                                        <p:tav tm="0">
                                          <p:val>
                                            <p:strVal val="ppt_w"/>
                                          </p:val>
                                        </p:tav>
                                        <p:tav tm="100000">
                                          <p:val>
                                            <p:strVal val="ppt_w*0.70"/>
                                          </p:val>
                                        </p:tav>
                                      </p:tavLst>
                                    </p:anim>
                                    <p:anim calcmode="lin" valueType="num">
                                      <p:cBhvr>
                                        <p:cTn id="58" dur="1000"/>
                                        <p:tgtEl>
                                          <p:spTgt spid="24579"/>
                                        </p:tgtEl>
                                        <p:attrNameLst>
                                          <p:attrName>ppt_h</p:attrName>
                                        </p:attrNameLst>
                                      </p:cBhvr>
                                      <p:tavLst>
                                        <p:tav tm="0">
                                          <p:val>
                                            <p:strVal val="ppt_h"/>
                                          </p:val>
                                        </p:tav>
                                        <p:tav tm="100000">
                                          <p:val>
                                            <p:strVal val="ppt_h"/>
                                          </p:val>
                                        </p:tav>
                                      </p:tavLst>
                                    </p:anim>
                                    <p:animEffect transition="out" filter="fade">
                                      <p:cBhvr>
                                        <p:cTn id="59" dur="1000"/>
                                        <p:tgtEl>
                                          <p:spTgt spid="24579"/>
                                        </p:tgtEl>
                                      </p:cBhvr>
                                    </p:animEffect>
                                    <p:set>
                                      <p:cBhvr>
                                        <p:cTn id="60" dur="1" fill="hold">
                                          <p:stCondLst>
                                            <p:cond delay="999"/>
                                          </p:stCondLst>
                                        </p:cTn>
                                        <p:tgtEl>
                                          <p:spTgt spid="2457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up)">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slide(fromBottom)">
                                      <p:cBhvr>
                                        <p:cTn id="75" dur="500"/>
                                        <p:tgtEl>
                                          <p:spTgt spid="17"/>
                                        </p:tgtEl>
                                      </p:cBhvr>
                                    </p:animEffect>
                                  </p:childTnLst>
                                </p:cTn>
                              </p:par>
                            </p:childTnLst>
                          </p:cTn>
                        </p:par>
                        <p:par>
                          <p:cTn id="76" fill="hold">
                            <p:stCondLst>
                              <p:cond delay="500"/>
                            </p:stCondLst>
                            <p:childTnLst>
                              <p:par>
                                <p:cTn id="77" presetID="12" presetClass="entr" presetSubtype="4"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slide(fromBottom)">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xit" presetSubtype="0" fill="hold" grpId="1" nodeType="clickEffect">
                                  <p:stCondLst>
                                    <p:cond delay="0"/>
                                  </p:stCondLst>
                                  <p:childTnLst>
                                    <p:anim calcmode="lin" valueType="num">
                                      <p:cBhvr>
                                        <p:cTn id="83" dur="1000"/>
                                        <p:tgtEl>
                                          <p:spTgt spid="6"/>
                                        </p:tgtEl>
                                        <p:attrNameLst>
                                          <p:attrName>ppt_w</p:attrName>
                                        </p:attrNameLst>
                                      </p:cBhvr>
                                      <p:tavLst>
                                        <p:tav tm="0">
                                          <p:val>
                                            <p:strVal val="ppt_w"/>
                                          </p:val>
                                        </p:tav>
                                        <p:tav tm="100000">
                                          <p:val>
                                            <p:strVal val="ppt_w*0.70"/>
                                          </p:val>
                                        </p:tav>
                                      </p:tavLst>
                                    </p:anim>
                                    <p:anim calcmode="lin" valueType="num">
                                      <p:cBhvr>
                                        <p:cTn id="84" dur="1000"/>
                                        <p:tgtEl>
                                          <p:spTgt spid="6"/>
                                        </p:tgtEl>
                                        <p:attrNameLst>
                                          <p:attrName>ppt_h</p:attrName>
                                        </p:attrNameLst>
                                      </p:cBhvr>
                                      <p:tavLst>
                                        <p:tav tm="0">
                                          <p:val>
                                            <p:strVal val="ppt_h"/>
                                          </p:val>
                                        </p:tav>
                                        <p:tav tm="100000">
                                          <p:val>
                                            <p:strVal val="ppt_h"/>
                                          </p:val>
                                        </p:tav>
                                      </p:tavLst>
                                    </p:anim>
                                    <p:animEffect transition="out" filter="fade">
                                      <p:cBhvr>
                                        <p:cTn id="85" dur="1000"/>
                                        <p:tgtEl>
                                          <p:spTgt spid="6"/>
                                        </p:tgtEl>
                                      </p:cBhvr>
                                    </p:animEffect>
                                    <p:set>
                                      <p:cBhvr>
                                        <p:cTn id="86" dur="1" fill="hold">
                                          <p:stCondLst>
                                            <p:cond delay="999"/>
                                          </p:stCondLst>
                                        </p:cTn>
                                        <p:tgtEl>
                                          <p:spTgt spid="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up)">
                                      <p:cBhvr>
                                        <p:cTn id="91" dur="500"/>
                                        <p:tgtEl>
                                          <p:spTgt spid="20"/>
                                        </p:tgtEl>
                                      </p:cBhvr>
                                    </p:animEffect>
                                  </p:childTnLst>
                                </p:cTn>
                              </p:par>
                            </p:childTnLst>
                          </p:cTn>
                        </p:par>
                        <p:par>
                          <p:cTn id="92" fill="hold">
                            <p:stCondLst>
                              <p:cond delay="500"/>
                            </p:stCondLst>
                            <p:childTnLst>
                              <p:par>
                                <p:cTn id="93" presetID="53" presetClass="entr" presetSubtype="0" fill="hold" nodeType="afterEffect">
                                  <p:stCondLst>
                                    <p:cond delay="0"/>
                                  </p:stCondLst>
                                  <p:childTnLst>
                                    <p:set>
                                      <p:cBhvr>
                                        <p:cTn id="94" dur="1" fill="hold">
                                          <p:stCondLst>
                                            <p:cond delay="0"/>
                                          </p:stCondLst>
                                        </p:cTn>
                                        <p:tgtEl>
                                          <p:spTgt spid="24580"/>
                                        </p:tgtEl>
                                        <p:attrNameLst>
                                          <p:attrName>style.visibility</p:attrName>
                                        </p:attrNameLst>
                                      </p:cBhvr>
                                      <p:to>
                                        <p:strVal val="visible"/>
                                      </p:to>
                                    </p:set>
                                    <p:anim calcmode="lin" valueType="num">
                                      <p:cBhvr>
                                        <p:cTn id="95" dur="500" fill="hold"/>
                                        <p:tgtEl>
                                          <p:spTgt spid="24580"/>
                                        </p:tgtEl>
                                        <p:attrNameLst>
                                          <p:attrName>ppt_w</p:attrName>
                                        </p:attrNameLst>
                                      </p:cBhvr>
                                      <p:tavLst>
                                        <p:tav tm="0">
                                          <p:val>
                                            <p:fltVal val="0"/>
                                          </p:val>
                                        </p:tav>
                                        <p:tav tm="100000">
                                          <p:val>
                                            <p:strVal val="#ppt_w"/>
                                          </p:val>
                                        </p:tav>
                                      </p:tavLst>
                                    </p:anim>
                                    <p:anim calcmode="lin" valueType="num">
                                      <p:cBhvr>
                                        <p:cTn id="96" dur="500" fill="hold"/>
                                        <p:tgtEl>
                                          <p:spTgt spid="24580"/>
                                        </p:tgtEl>
                                        <p:attrNameLst>
                                          <p:attrName>ppt_h</p:attrName>
                                        </p:attrNameLst>
                                      </p:cBhvr>
                                      <p:tavLst>
                                        <p:tav tm="0">
                                          <p:val>
                                            <p:fltVal val="0"/>
                                          </p:val>
                                        </p:tav>
                                        <p:tav tm="100000">
                                          <p:val>
                                            <p:strVal val="#ppt_h"/>
                                          </p:val>
                                        </p:tav>
                                      </p:tavLst>
                                    </p:anim>
                                    <p:animEffect transition="in" filter="fade">
                                      <p:cBhvr>
                                        <p:cTn id="97" dur="500"/>
                                        <p:tgtEl>
                                          <p:spTgt spid="2458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1"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down)">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12" presetClass="entr" presetSubtype="4"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slide(fromBottom)">
                                      <p:cBhvr>
                                        <p:cTn id="107" dur="500"/>
                                        <p:tgtEl>
                                          <p:spTgt spid="22"/>
                                        </p:tgtEl>
                                      </p:cBhvr>
                                    </p:animEffect>
                                  </p:childTnLst>
                                </p:cTn>
                              </p:par>
                            </p:childTnLst>
                          </p:cTn>
                        </p:par>
                        <p:par>
                          <p:cTn id="108" fill="hold">
                            <p:stCondLst>
                              <p:cond delay="500"/>
                            </p:stCondLst>
                            <p:childTnLst>
                              <p:par>
                                <p:cTn id="109" presetID="12" presetClass="entr" presetSubtype="4" fill="hold" grpId="0" nodeType="after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slide(fromBottom)">
                                      <p:cBhvr>
                                        <p:cTn id="111" dur="500"/>
                                        <p:tgtEl>
                                          <p:spTgt spid="23"/>
                                        </p:tgtEl>
                                      </p:cBhvr>
                                    </p:animEffect>
                                  </p:childTnLst>
                                </p:cTn>
                              </p:par>
                            </p:childTnLst>
                          </p:cTn>
                        </p:par>
                      </p:childTnLst>
                    </p:cTn>
                  </p:par>
                  <p:par>
                    <p:cTn id="112" fill="hold">
                      <p:stCondLst>
                        <p:cond delay="indefinite"/>
                      </p:stCondLst>
                      <p:childTnLst>
                        <p:par>
                          <p:cTn id="113" fill="hold">
                            <p:stCondLst>
                              <p:cond delay="0"/>
                            </p:stCondLst>
                            <p:childTnLst>
                              <p:par>
                                <p:cTn id="114" presetID="55" presetClass="exit" presetSubtype="0" fill="hold" nodeType="clickEffect">
                                  <p:stCondLst>
                                    <p:cond delay="0"/>
                                  </p:stCondLst>
                                  <p:childTnLst>
                                    <p:anim calcmode="lin" valueType="num">
                                      <p:cBhvr>
                                        <p:cTn id="115" dur="1000"/>
                                        <p:tgtEl>
                                          <p:spTgt spid="24580"/>
                                        </p:tgtEl>
                                        <p:attrNameLst>
                                          <p:attrName>ppt_w</p:attrName>
                                        </p:attrNameLst>
                                      </p:cBhvr>
                                      <p:tavLst>
                                        <p:tav tm="0">
                                          <p:val>
                                            <p:strVal val="ppt_w"/>
                                          </p:val>
                                        </p:tav>
                                        <p:tav tm="100000">
                                          <p:val>
                                            <p:strVal val="ppt_w*0.70"/>
                                          </p:val>
                                        </p:tav>
                                      </p:tavLst>
                                    </p:anim>
                                    <p:anim calcmode="lin" valueType="num">
                                      <p:cBhvr>
                                        <p:cTn id="116" dur="1000"/>
                                        <p:tgtEl>
                                          <p:spTgt spid="24580"/>
                                        </p:tgtEl>
                                        <p:attrNameLst>
                                          <p:attrName>ppt_h</p:attrName>
                                        </p:attrNameLst>
                                      </p:cBhvr>
                                      <p:tavLst>
                                        <p:tav tm="0">
                                          <p:val>
                                            <p:strVal val="ppt_h"/>
                                          </p:val>
                                        </p:tav>
                                        <p:tav tm="100000">
                                          <p:val>
                                            <p:strVal val="ppt_h"/>
                                          </p:val>
                                        </p:tav>
                                      </p:tavLst>
                                    </p:anim>
                                    <p:animEffect transition="out" filter="fade">
                                      <p:cBhvr>
                                        <p:cTn id="117" dur="1000"/>
                                        <p:tgtEl>
                                          <p:spTgt spid="24580"/>
                                        </p:tgtEl>
                                      </p:cBhvr>
                                    </p:animEffect>
                                    <p:set>
                                      <p:cBhvr>
                                        <p:cTn id="118" dur="1" fill="hold">
                                          <p:stCondLst>
                                            <p:cond delay="999"/>
                                          </p:stCondLst>
                                        </p:cTn>
                                        <p:tgtEl>
                                          <p:spTgt spid="24580"/>
                                        </p:tgtEl>
                                        <p:attrNameLst>
                                          <p:attrName>style.visibility</p:attrName>
                                        </p:attrNameLst>
                                      </p:cBhvr>
                                      <p:to>
                                        <p:strVal val="hidden"/>
                                      </p:to>
                                    </p:set>
                                  </p:childTnLst>
                                </p:cTn>
                              </p:par>
                              <p:par>
                                <p:cTn id="119" presetID="55" presetClass="exit" presetSubtype="0" fill="hold" grpId="1" nodeType="withEffect">
                                  <p:stCondLst>
                                    <p:cond delay="0"/>
                                  </p:stCondLst>
                                  <p:childTnLst>
                                    <p:anim calcmode="lin" valueType="num">
                                      <p:cBhvr>
                                        <p:cTn id="120" dur="1000"/>
                                        <p:tgtEl>
                                          <p:spTgt spid="20"/>
                                        </p:tgtEl>
                                        <p:attrNameLst>
                                          <p:attrName>ppt_w</p:attrName>
                                        </p:attrNameLst>
                                      </p:cBhvr>
                                      <p:tavLst>
                                        <p:tav tm="0">
                                          <p:val>
                                            <p:strVal val="ppt_w"/>
                                          </p:val>
                                        </p:tav>
                                        <p:tav tm="100000">
                                          <p:val>
                                            <p:strVal val="ppt_w*0.70"/>
                                          </p:val>
                                        </p:tav>
                                      </p:tavLst>
                                    </p:anim>
                                    <p:anim calcmode="lin" valueType="num">
                                      <p:cBhvr>
                                        <p:cTn id="121" dur="1000"/>
                                        <p:tgtEl>
                                          <p:spTgt spid="20"/>
                                        </p:tgtEl>
                                        <p:attrNameLst>
                                          <p:attrName>ppt_h</p:attrName>
                                        </p:attrNameLst>
                                      </p:cBhvr>
                                      <p:tavLst>
                                        <p:tav tm="0">
                                          <p:val>
                                            <p:strVal val="ppt_h"/>
                                          </p:val>
                                        </p:tav>
                                        <p:tav tm="100000">
                                          <p:val>
                                            <p:strVal val="ppt_h"/>
                                          </p:val>
                                        </p:tav>
                                      </p:tavLst>
                                    </p:anim>
                                    <p:animEffect transition="out" filter="fade">
                                      <p:cBhvr>
                                        <p:cTn id="122" dur="1000"/>
                                        <p:tgtEl>
                                          <p:spTgt spid="20"/>
                                        </p:tgtEl>
                                      </p:cBhvr>
                                    </p:animEffect>
                                    <p:set>
                                      <p:cBhvr>
                                        <p:cTn id="123" dur="1" fill="hold">
                                          <p:stCondLst>
                                            <p:cond delay="999"/>
                                          </p:stCondLst>
                                        </p:cTn>
                                        <p:tgtEl>
                                          <p:spTgt spid="20"/>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wipe(up)">
                                      <p:cBhvr>
                                        <p:cTn id="128" dur="500"/>
                                        <p:tgtEl>
                                          <p:spTgt spid="25"/>
                                        </p:tgtEl>
                                      </p:cBhvr>
                                    </p:animEffect>
                                  </p:childTnLst>
                                </p:cTn>
                              </p:par>
                            </p:childTnLst>
                          </p:cTn>
                        </p:par>
                        <p:par>
                          <p:cTn id="129" fill="hold">
                            <p:stCondLst>
                              <p:cond delay="500"/>
                            </p:stCondLst>
                            <p:childTnLst>
                              <p:par>
                                <p:cTn id="130" presetID="53" presetClass="entr" presetSubtype="0" fill="hold" nodeType="afterEffect">
                                  <p:stCondLst>
                                    <p:cond delay="0"/>
                                  </p:stCondLst>
                                  <p:childTnLst>
                                    <p:set>
                                      <p:cBhvr>
                                        <p:cTn id="131" dur="1" fill="hold">
                                          <p:stCondLst>
                                            <p:cond delay="0"/>
                                          </p:stCondLst>
                                        </p:cTn>
                                        <p:tgtEl>
                                          <p:spTgt spid="24581"/>
                                        </p:tgtEl>
                                        <p:attrNameLst>
                                          <p:attrName>style.visibility</p:attrName>
                                        </p:attrNameLst>
                                      </p:cBhvr>
                                      <p:to>
                                        <p:strVal val="visible"/>
                                      </p:to>
                                    </p:set>
                                    <p:anim calcmode="lin" valueType="num">
                                      <p:cBhvr>
                                        <p:cTn id="132" dur="500" fill="hold"/>
                                        <p:tgtEl>
                                          <p:spTgt spid="24581"/>
                                        </p:tgtEl>
                                        <p:attrNameLst>
                                          <p:attrName>ppt_w</p:attrName>
                                        </p:attrNameLst>
                                      </p:cBhvr>
                                      <p:tavLst>
                                        <p:tav tm="0">
                                          <p:val>
                                            <p:fltVal val="0"/>
                                          </p:val>
                                        </p:tav>
                                        <p:tav tm="100000">
                                          <p:val>
                                            <p:strVal val="#ppt_w"/>
                                          </p:val>
                                        </p:tav>
                                      </p:tavLst>
                                    </p:anim>
                                    <p:anim calcmode="lin" valueType="num">
                                      <p:cBhvr>
                                        <p:cTn id="133" dur="500" fill="hold"/>
                                        <p:tgtEl>
                                          <p:spTgt spid="24581"/>
                                        </p:tgtEl>
                                        <p:attrNameLst>
                                          <p:attrName>ppt_h</p:attrName>
                                        </p:attrNameLst>
                                      </p:cBhvr>
                                      <p:tavLst>
                                        <p:tav tm="0">
                                          <p:val>
                                            <p:fltVal val="0"/>
                                          </p:val>
                                        </p:tav>
                                        <p:tav tm="100000">
                                          <p:val>
                                            <p:strVal val="#ppt_h"/>
                                          </p:val>
                                        </p:tav>
                                      </p:tavLst>
                                    </p:anim>
                                    <p:animEffect transition="in" filter="fade">
                                      <p:cBhvr>
                                        <p:cTn id="134" dur="500"/>
                                        <p:tgtEl>
                                          <p:spTgt spid="24581"/>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animEffect transition="in" filter="fade">
                                      <p:cBhvr>
                                        <p:cTn id="141" dur="500"/>
                                        <p:tgtEl>
                                          <p:spTgt spid="27"/>
                                        </p:tgtEl>
                                      </p:cBhvr>
                                    </p:animEffect>
                                  </p:childTnLst>
                                </p:cTn>
                              </p:par>
                            </p:childTnLst>
                          </p:cTn>
                        </p:par>
                      </p:childTnLst>
                    </p:cTn>
                  </p:par>
                  <p:par>
                    <p:cTn id="142" fill="hold">
                      <p:stCondLst>
                        <p:cond delay="indefinite"/>
                      </p:stCondLst>
                      <p:childTnLst>
                        <p:par>
                          <p:cTn id="143" fill="hold">
                            <p:stCondLst>
                              <p:cond delay="0"/>
                            </p:stCondLst>
                            <p:childTnLst>
                              <p:par>
                                <p:cTn id="144" presetID="12" presetClass="entr" presetSubtype="4" fill="hold" grpId="0" nodeType="clickEffect">
                                  <p:stCondLst>
                                    <p:cond delay="0"/>
                                  </p:stCondLst>
                                  <p:childTnLst>
                                    <p:set>
                                      <p:cBhvr>
                                        <p:cTn id="145" dur="1" fill="hold">
                                          <p:stCondLst>
                                            <p:cond delay="0"/>
                                          </p:stCondLst>
                                        </p:cTn>
                                        <p:tgtEl>
                                          <p:spTgt spid="28"/>
                                        </p:tgtEl>
                                        <p:attrNameLst>
                                          <p:attrName>style.visibility</p:attrName>
                                        </p:attrNameLst>
                                      </p:cBhvr>
                                      <p:to>
                                        <p:strVal val="visible"/>
                                      </p:to>
                                    </p:set>
                                    <p:animEffect transition="in" filter="slide(fromBottom)">
                                      <p:cBhvr>
                                        <p:cTn id="146" dur="500"/>
                                        <p:tgtEl>
                                          <p:spTgt spid="28"/>
                                        </p:tgtEl>
                                      </p:cBhvr>
                                    </p:animEffect>
                                  </p:childTnLst>
                                </p:cTn>
                              </p:par>
                            </p:childTnLst>
                          </p:cTn>
                        </p:par>
                        <p:par>
                          <p:cTn id="147" fill="hold">
                            <p:stCondLst>
                              <p:cond delay="500"/>
                            </p:stCondLst>
                            <p:childTnLst>
                              <p:par>
                                <p:cTn id="148" presetID="12" presetClass="entr" presetSubtype="4" fill="hold" grpId="0" nodeType="afterEffect">
                                  <p:stCondLst>
                                    <p:cond delay="0"/>
                                  </p:stCondLst>
                                  <p:childTnLst>
                                    <p:set>
                                      <p:cBhvr>
                                        <p:cTn id="149" dur="1" fill="hold">
                                          <p:stCondLst>
                                            <p:cond delay="0"/>
                                          </p:stCondLst>
                                        </p:cTn>
                                        <p:tgtEl>
                                          <p:spTgt spid="29"/>
                                        </p:tgtEl>
                                        <p:attrNameLst>
                                          <p:attrName>style.visibility</p:attrName>
                                        </p:attrNameLst>
                                      </p:cBhvr>
                                      <p:to>
                                        <p:strVal val="visible"/>
                                      </p:to>
                                    </p:set>
                                    <p:animEffect transition="in" filter="slide(fromBottom)">
                                      <p:cBhvr>
                                        <p:cTn id="150" dur="500"/>
                                        <p:tgtEl>
                                          <p:spTgt spid="29"/>
                                        </p:tgtEl>
                                      </p:cBhvr>
                                    </p:animEffect>
                                  </p:childTnLst>
                                </p:cTn>
                              </p:par>
                            </p:childTnLst>
                          </p:cTn>
                        </p:par>
                      </p:childTnLst>
                    </p:cTn>
                  </p:par>
                  <p:par>
                    <p:cTn id="151" fill="hold">
                      <p:stCondLst>
                        <p:cond delay="indefinite"/>
                      </p:stCondLst>
                      <p:childTnLst>
                        <p:par>
                          <p:cTn id="152" fill="hold">
                            <p:stCondLst>
                              <p:cond delay="0"/>
                            </p:stCondLst>
                            <p:childTnLst>
                              <p:par>
                                <p:cTn id="153" presetID="55" presetClass="exit" presetSubtype="0" fill="hold" nodeType="clickEffect">
                                  <p:stCondLst>
                                    <p:cond delay="0"/>
                                  </p:stCondLst>
                                  <p:childTnLst>
                                    <p:anim calcmode="lin" valueType="num">
                                      <p:cBhvr>
                                        <p:cTn id="154" dur="1000"/>
                                        <p:tgtEl>
                                          <p:spTgt spid="24581"/>
                                        </p:tgtEl>
                                        <p:attrNameLst>
                                          <p:attrName>ppt_w</p:attrName>
                                        </p:attrNameLst>
                                      </p:cBhvr>
                                      <p:tavLst>
                                        <p:tav tm="0">
                                          <p:val>
                                            <p:strVal val="ppt_w"/>
                                          </p:val>
                                        </p:tav>
                                        <p:tav tm="100000">
                                          <p:val>
                                            <p:strVal val="ppt_w*0.70"/>
                                          </p:val>
                                        </p:tav>
                                      </p:tavLst>
                                    </p:anim>
                                    <p:anim calcmode="lin" valueType="num">
                                      <p:cBhvr>
                                        <p:cTn id="155" dur="1000"/>
                                        <p:tgtEl>
                                          <p:spTgt spid="24581"/>
                                        </p:tgtEl>
                                        <p:attrNameLst>
                                          <p:attrName>ppt_h</p:attrName>
                                        </p:attrNameLst>
                                      </p:cBhvr>
                                      <p:tavLst>
                                        <p:tav tm="0">
                                          <p:val>
                                            <p:strVal val="ppt_h"/>
                                          </p:val>
                                        </p:tav>
                                        <p:tav tm="100000">
                                          <p:val>
                                            <p:strVal val="ppt_h"/>
                                          </p:val>
                                        </p:tav>
                                      </p:tavLst>
                                    </p:anim>
                                    <p:animEffect transition="out" filter="fade">
                                      <p:cBhvr>
                                        <p:cTn id="156" dur="1000"/>
                                        <p:tgtEl>
                                          <p:spTgt spid="24581"/>
                                        </p:tgtEl>
                                      </p:cBhvr>
                                    </p:animEffect>
                                    <p:set>
                                      <p:cBhvr>
                                        <p:cTn id="157" dur="1" fill="hold">
                                          <p:stCondLst>
                                            <p:cond delay="999"/>
                                          </p:stCondLst>
                                        </p:cTn>
                                        <p:tgtEl>
                                          <p:spTgt spid="24581"/>
                                        </p:tgtEl>
                                        <p:attrNameLst>
                                          <p:attrName>style.visibility</p:attrName>
                                        </p:attrNameLst>
                                      </p:cBhvr>
                                      <p:to>
                                        <p:strVal val="hidden"/>
                                      </p:to>
                                    </p:set>
                                  </p:childTnLst>
                                </p:cTn>
                              </p:par>
                              <p:par>
                                <p:cTn id="158" presetID="55" presetClass="exit" presetSubtype="0" fill="hold" grpId="1" nodeType="withEffect">
                                  <p:stCondLst>
                                    <p:cond delay="0"/>
                                  </p:stCondLst>
                                  <p:childTnLst>
                                    <p:anim calcmode="lin" valueType="num">
                                      <p:cBhvr>
                                        <p:cTn id="159" dur="1000"/>
                                        <p:tgtEl>
                                          <p:spTgt spid="25"/>
                                        </p:tgtEl>
                                        <p:attrNameLst>
                                          <p:attrName>ppt_w</p:attrName>
                                        </p:attrNameLst>
                                      </p:cBhvr>
                                      <p:tavLst>
                                        <p:tav tm="0">
                                          <p:val>
                                            <p:strVal val="ppt_w"/>
                                          </p:val>
                                        </p:tav>
                                        <p:tav tm="100000">
                                          <p:val>
                                            <p:strVal val="ppt_w*0.70"/>
                                          </p:val>
                                        </p:tav>
                                      </p:tavLst>
                                    </p:anim>
                                    <p:anim calcmode="lin" valueType="num">
                                      <p:cBhvr>
                                        <p:cTn id="160" dur="1000"/>
                                        <p:tgtEl>
                                          <p:spTgt spid="25"/>
                                        </p:tgtEl>
                                        <p:attrNameLst>
                                          <p:attrName>ppt_h</p:attrName>
                                        </p:attrNameLst>
                                      </p:cBhvr>
                                      <p:tavLst>
                                        <p:tav tm="0">
                                          <p:val>
                                            <p:strVal val="ppt_h"/>
                                          </p:val>
                                        </p:tav>
                                        <p:tav tm="100000">
                                          <p:val>
                                            <p:strVal val="ppt_h"/>
                                          </p:val>
                                        </p:tav>
                                      </p:tavLst>
                                    </p:anim>
                                    <p:animEffect transition="out" filter="fade">
                                      <p:cBhvr>
                                        <p:cTn id="161" dur="1000"/>
                                        <p:tgtEl>
                                          <p:spTgt spid="25"/>
                                        </p:tgtEl>
                                      </p:cBhvr>
                                    </p:animEffect>
                                    <p:set>
                                      <p:cBhvr>
                                        <p:cTn id="162" dur="1" fill="hold">
                                          <p:stCondLst>
                                            <p:cond delay="999"/>
                                          </p:stCondLst>
                                        </p:cTn>
                                        <p:tgtEl>
                                          <p:spTgt spid="25"/>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grpId="0" nodeType="clickEffect">
                                  <p:stCondLst>
                                    <p:cond delay="0"/>
                                  </p:stCondLst>
                                  <p:childTnLst>
                                    <p:set>
                                      <p:cBhvr>
                                        <p:cTn id="166" dur="1" fill="hold">
                                          <p:stCondLst>
                                            <p:cond delay="0"/>
                                          </p:stCondLst>
                                        </p:cTn>
                                        <p:tgtEl>
                                          <p:spTgt spid="26"/>
                                        </p:tgtEl>
                                        <p:attrNameLst>
                                          <p:attrName>style.visibility</p:attrName>
                                        </p:attrNameLst>
                                      </p:cBhvr>
                                      <p:to>
                                        <p:strVal val="visible"/>
                                      </p:to>
                                    </p:set>
                                    <p:animEffect transition="in" filter="wipe(up)">
                                      <p:cBhvr>
                                        <p:cTn id="167" dur="500"/>
                                        <p:tgtEl>
                                          <p:spTgt spid="26"/>
                                        </p:tgtEl>
                                      </p:cBhvr>
                                    </p:animEffect>
                                  </p:childTnLst>
                                </p:cTn>
                              </p:par>
                            </p:childTnLst>
                          </p:cTn>
                        </p:par>
                        <p:par>
                          <p:cTn id="168" fill="hold">
                            <p:stCondLst>
                              <p:cond delay="500"/>
                            </p:stCondLst>
                            <p:childTnLst>
                              <p:par>
                                <p:cTn id="169" presetID="53" presetClass="entr" presetSubtype="0" fill="hold" nodeType="afterEffect">
                                  <p:stCondLst>
                                    <p:cond delay="0"/>
                                  </p:stCondLst>
                                  <p:childTnLst>
                                    <p:set>
                                      <p:cBhvr>
                                        <p:cTn id="170" dur="1" fill="hold">
                                          <p:stCondLst>
                                            <p:cond delay="0"/>
                                          </p:stCondLst>
                                        </p:cTn>
                                        <p:tgtEl>
                                          <p:spTgt spid="24582"/>
                                        </p:tgtEl>
                                        <p:attrNameLst>
                                          <p:attrName>style.visibility</p:attrName>
                                        </p:attrNameLst>
                                      </p:cBhvr>
                                      <p:to>
                                        <p:strVal val="visible"/>
                                      </p:to>
                                    </p:set>
                                    <p:anim calcmode="lin" valueType="num">
                                      <p:cBhvr>
                                        <p:cTn id="171" dur="500" fill="hold"/>
                                        <p:tgtEl>
                                          <p:spTgt spid="24582"/>
                                        </p:tgtEl>
                                        <p:attrNameLst>
                                          <p:attrName>ppt_w</p:attrName>
                                        </p:attrNameLst>
                                      </p:cBhvr>
                                      <p:tavLst>
                                        <p:tav tm="0">
                                          <p:val>
                                            <p:fltVal val="0"/>
                                          </p:val>
                                        </p:tav>
                                        <p:tav tm="100000">
                                          <p:val>
                                            <p:strVal val="#ppt_w"/>
                                          </p:val>
                                        </p:tav>
                                      </p:tavLst>
                                    </p:anim>
                                    <p:anim calcmode="lin" valueType="num">
                                      <p:cBhvr>
                                        <p:cTn id="172" dur="500" fill="hold"/>
                                        <p:tgtEl>
                                          <p:spTgt spid="24582"/>
                                        </p:tgtEl>
                                        <p:attrNameLst>
                                          <p:attrName>ppt_h</p:attrName>
                                        </p:attrNameLst>
                                      </p:cBhvr>
                                      <p:tavLst>
                                        <p:tav tm="0">
                                          <p:val>
                                            <p:fltVal val="0"/>
                                          </p:val>
                                        </p:tav>
                                        <p:tav tm="100000">
                                          <p:val>
                                            <p:strVal val="#ppt_h"/>
                                          </p:val>
                                        </p:tav>
                                      </p:tavLst>
                                    </p:anim>
                                    <p:animEffect transition="in" filter="fade">
                                      <p:cBhvr>
                                        <p:cTn id="173" dur="500"/>
                                        <p:tgtEl>
                                          <p:spTgt spid="24582"/>
                                        </p:tgtEl>
                                      </p:cBhvr>
                                    </p:animEffect>
                                  </p:childTnLst>
                                </p:cTn>
                              </p:par>
                            </p:childTnLst>
                          </p:cTn>
                        </p:par>
                      </p:childTnLst>
                    </p:cTn>
                  </p:par>
                  <p:par>
                    <p:cTn id="174" fill="hold">
                      <p:stCondLst>
                        <p:cond delay="indefinite"/>
                      </p:stCondLst>
                      <p:childTnLst>
                        <p:par>
                          <p:cTn id="175" fill="hold">
                            <p:stCondLst>
                              <p:cond delay="0"/>
                            </p:stCondLst>
                            <p:childTnLst>
                              <p:par>
                                <p:cTn id="176" presetID="17" presetClass="entr" presetSubtype="10" fill="hold" grpId="0" nodeType="clickEffect">
                                  <p:stCondLst>
                                    <p:cond delay="0"/>
                                  </p:stCondLst>
                                  <p:childTnLst>
                                    <p:set>
                                      <p:cBhvr>
                                        <p:cTn id="177" dur="1" fill="hold">
                                          <p:stCondLst>
                                            <p:cond delay="0"/>
                                          </p:stCondLst>
                                        </p:cTn>
                                        <p:tgtEl>
                                          <p:spTgt spid="31"/>
                                        </p:tgtEl>
                                        <p:attrNameLst>
                                          <p:attrName>style.visibility</p:attrName>
                                        </p:attrNameLst>
                                      </p:cBhvr>
                                      <p:to>
                                        <p:strVal val="visible"/>
                                      </p:to>
                                    </p:set>
                                    <p:anim calcmode="lin" valueType="num">
                                      <p:cBhvr>
                                        <p:cTn id="178" dur="1000" fill="hold"/>
                                        <p:tgtEl>
                                          <p:spTgt spid="31"/>
                                        </p:tgtEl>
                                        <p:attrNameLst>
                                          <p:attrName>ppt_w</p:attrName>
                                        </p:attrNameLst>
                                      </p:cBhvr>
                                      <p:tavLst>
                                        <p:tav tm="0">
                                          <p:val>
                                            <p:fltVal val="0"/>
                                          </p:val>
                                        </p:tav>
                                        <p:tav tm="100000">
                                          <p:val>
                                            <p:strVal val="#ppt_w"/>
                                          </p:val>
                                        </p:tav>
                                      </p:tavLst>
                                    </p:anim>
                                    <p:anim calcmode="lin" valueType="num">
                                      <p:cBhvr>
                                        <p:cTn id="179" dur="1000" fill="hold"/>
                                        <p:tgtEl>
                                          <p:spTgt spid="31"/>
                                        </p:tgtEl>
                                        <p:attrNameLst>
                                          <p:attrName>ppt_h</p:attrName>
                                        </p:attrNameLst>
                                      </p:cBhvr>
                                      <p:tavLst>
                                        <p:tav tm="0">
                                          <p:val>
                                            <p:strVal val="#ppt_h"/>
                                          </p:val>
                                        </p:tav>
                                        <p:tav tm="100000">
                                          <p:val>
                                            <p:strVal val="#ppt_h"/>
                                          </p:val>
                                        </p:tav>
                                      </p:tavLst>
                                    </p:anim>
                                  </p:childTnLst>
                                </p:cTn>
                              </p:par>
                            </p:childTnLst>
                          </p:cTn>
                        </p:par>
                        <p:par>
                          <p:cTn id="180" fill="hold">
                            <p:stCondLst>
                              <p:cond delay="1000"/>
                            </p:stCondLst>
                            <p:childTnLst>
                              <p:par>
                                <p:cTn id="181" presetID="17" presetClass="entr" presetSubtype="10" fill="hold" grpId="0" nodeType="afterEffect">
                                  <p:stCondLst>
                                    <p:cond delay="0"/>
                                  </p:stCondLst>
                                  <p:childTnLst>
                                    <p:set>
                                      <p:cBhvr>
                                        <p:cTn id="182" dur="1" fill="hold">
                                          <p:stCondLst>
                                            <p:cond delay="0"/>
                                          </p:stCondLst>
                                        </p:cTn>
                                        <p:tgtEl>
                                          <p:spTgt spid="32"/>
                                        </p:tgtEl>
                                        <p:attrNameLst>
                                          <p:attrName>style.visibility</p:attrName>
                                        </p:attrNameLst>
                                      </p:cBhvr>
                                      <p:to>
                                        <p:strVal val="visible"/>
                                      </p:to>
                                    </p:set>
                                    <p:anim calcmode="lin" valueType="num">
                                      <p:cBhvr>
                                        <p:cTn id="183" dur="1000" fill="hold"/>
                                        <p:tgtEl>
                                          <p:spTgt spid="32"/>
                                        </p:tgtEl>
                                        <p:attrNameLst>
                                          <p:attrName>ppt_w</p:attrName>
                                        </p:attrNameLst>
                                      </p:cBhvr>
                                      <p:tavLst>
                                        <p:tav tm="0">
                                          <p:val>
                                            <p:fltVal val="0"/>
                                          </p:val>
                                        </p:tav>
                                        <p:tav tm="100000">
                                          <p:val>
                                            <p:strVal val="#ppt_w"/>
                                          </p:val>
                                        </p:tav>
                                      </p:tavLst>
                                    </p:anim>
                                    <p:anim calcmode="lin" valueType="num">
                                      <p:cBhvr>
                                        <p:cTn id="184" dur="1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85" fill="hold">
                      <p:stCondLst>
                        <p:cond delay="indefinite"/>
                      </p:stCondLst>
                      <p:childTnLst>
                        <p:par>
                          <p:cTn id="186" fill="hold">
                            <p:stCondLst>
                              <p:cond delay="0"/>
                            </p:stCondLst>
                            <p:childTnLst>
                              <p:par>
                                <p:cTn id="187" presetID="12" presetClass="entr" presetSubtype="4" fill="hold" grpId="0" nodeType="clickEffect">
                                  <p:stCondLst>
                                    <p:cond delay="0"/>
                                  </p:stCondLst>
                                  <p:childTnLst>
                                    <p:set>
                                      <p:cBhvr>
                                        <p:cTn id="188" dur="1" fill="hold">
                                          <p:stCondLst>
                                            <p:cond delay="0"/>
                                          </p:stCondLst>
                                        </p:cTn>
                                        <p:tgtEl>
                                          <p:spTgt spid="33"/>
                                        </p:tgtEl>
                                        <p:attrNameLst>
                                          <p:attrName>style.visibility</p:attrName>
                                        </p:attrNameLst>
                                      </p:cBhvr>
                                      <p:to>
                                        <p:strVal val="visible"/>
                                      </p:to>
                                    </p:set>
                                    <p:animEffect transition="in" filter="slide(fromBottom)">
                                      <p:cBhvr>
                                        <p:cTn id="189" dur="500"/>
                                        <p:tgtEl>
                                          <p:spTgt spid="33"/>
                                        </p:tgtEl>
                                      </p:cBhvr>
                                    </p:animEffect>
                                  </p:childTnLst>
                                </p:cTn>
                              </p:par>
                            </p:childTnLst>
                          </p:cTn>
                        </p:par>
                        <p:par>
                          <p:cTn id="190" fill="hold">
                            <p:stCondLst>
                              <p:cond delay="500"/>
                            </p:stCondLst>
                            <p:childTnLst>
                              <p:par>
                                <p:cTn id="191" presetID="12" presetClass="entr" presetSubtype="4" fill="hold" grpId="0" nodeType="after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slide(fromBottom)">
                                      <p:cBhvr>
                                        <p:cTn id="193" dur="500"/>
                                        <p:tgtEl>
                                          <p:spTgt spid="34"/>
                                        </p:tgtEl>
                                      </p:cBhvr>
                                    </p:animEffect>
                                  </p:childTnLst>
                                </p:cTn>
                              </p:par>
                            </p:childTnLst>
                          </p:cTn>
                        </p:par>
                      </p:childTnLst>
                    </p:cTn>
                  </p:par>
                  <p:par>
                    <p:cTn id="194" fill="hold">
                      <p:stCondLst>
                        <p:cond delay="indefinite"/>
                      </p:stCondLst>
                      <p:childTnLst>
                        <p:par>
                          <p:cTn id="195" fill="hold">
                            <p:stCondLst>
                              <p:cond delay="0"/>
                            </p:stCondLst>
                            <p:childTnLst>
                              <p:par>
                                <p:cTn id="196" presetID="55" presetClass="exit" presetSubtype="0" fill="hold" grpId="1" nodeType="clickEffect">
                                  <p:stCondLst>
                                    <p:cond delay="0"/>
                                  </p:stCondLst>
                                  <p:childTnLst>
                                    <p:anim calcmode="lin" valueType="num">
                                      <p:cBhvr>
                                        <p:cTn id="197" dur="1000"/>
                                        <p:tgtEl>
                                          <p:spTgt spid="26"/>
                                        </p:tgtEl>
                                        <p:attrNameLst>
                                          <p:attrName>ppt_w</p:attrName>
                                        </p:attrNameLst>
                                      </p:cBhvr>
                                      <p:tavLst>
                                        <p:tav tm="0">
                                          <p:val>
                                            <p:strVal val="ppt_w"/>
                                          </p:val>
                                        </p:tav>
                                        <p:tav tm="100000">
                                          <p:val>
                                            <p:strVal val="ppt_w*0.70"/>
                                          </p:val>
                                        </p:tav>
                                      </p:tavLst>
                                    </p:anim>
                                    <p:anim calcmode="lin" valueType="num">
                                      <p:cBhvr>
                                        <p:cTn id="198" dur="1000"/>
                                        <p:tgtEl>
                                          <p:spTgt spid="26"/>
                                        </p:tgtEl>
                                        <p:attrNameLst>
                                          <p:attrName>ppt_h</p:attrName>
                                        </p:attrNameLst>
                                      </p:cBhvr>
                                      <p:tavLst>
                                        <p:tav tm="0">
                                          <p:val>
                                            <p:strVal val="ppt_h"/>
                                          </p:val>
                                        </p:tav>
                                        <p:tav tm="100000">
                                          <p:val>
                                            <p:strVal val="ppt_h"/>
                                          </p:val>
                                        </p:tav>
                                      </p:tavLst>
                                    </p:anim>
                                    <p:animEffect transition="out" filter="fade">
                                      <p:cBhvr>
                                        <p:cTn id="199" dur="1000"/>
                                        <p:tgtEl>
                                          <p:spTgt spid="26"/>
                                        </p:tgtEl>
                                      </p:cBhvr>
                                    </p:animEffect>
                                    <p:set>
                                      <p:cBhvr>
                                        <p:cTn id="200" dur="1" fill="hold">
                                          <p:stCondLst>
                                            <p:cond delay="999"/>
                                          </p:stCondLst>
                                        </p:cTn>
                                        <p:tgtEl>
                                          <p:spTgt spid="26"/>
                                        </p:tgtEl>
                                        <p:attrNameLst>
                                          <p:attrName>style.visibility</p:attrName>
                                        </p:attrNameLst>
                                      </p:cBhvr>
                                      <p:to>
                                        <p:strVal val="hidden"/>
                                      </p:to>
                                    </p:set>
                                  </p:childTnLst>
                                </p:cTn>
                              </p:par>
                              <p:par>
                                <p:cTn id="201" presetID="55" presetClass="exit" presetSubtype="0" fill="hold" nodeType="withEffect">
                                  <p:stCondLst>
                                    <p:cond delay="0"/>
                                  </p:stCondLst>
                                  <p:childTnLst>
                                    <p:anim calcmode="lin" valueType="num">
                                      <p:cBhvr>
                                        <p:cTn id="202" dur="1000"/>
                                        <p:tgtEl>
                                          <p:spTgt spid="24582"/>
                                        </p:tgtEl>
                                        <p:attrNameLst>
                                          <p:attrName>ppt_w</p:attrName>
                                        </p:attrNameLst>
                                      </p:cBhvr>
                                      <p:tavLst>
                                        <p:tav tm="0">
                                          <p:val>
                                            <p:strVal val="ppt_w"/>
                                          </p:val>
                                        </p:tav>
                                        <p:tav tm="100000">
                                          <p:val>
                                            <p:strVal val="ppt_w*0.70"/>
                                          </p:val>
                                        </p:tav>
                                      </p:tavLst>
                                    </p:anim>
                                    <p:anim calcmode="lin" valueType="num">
                                      <p:cBhvr>
                                        <p:cTn id="203" dur="1000"/>
                                        <p:tgtEl>
                                          <p:spTgt spid="24582"/>
                                        </p:tgtEl>
                                        <p:attrNameLst>
                                          <p:attrName>ppt_h</p:attrName>
                                        </p:attrNameLst>
                                      </p:cBhvr>
                                      <p:tavLst>
                                        <p:tav tm="0">
                                          <p:val>
                                            <p:strVal val="ppt_h"/>
                                          </p:val>
                                        </p:tav>
                                        <p:tav tm="100000">
                                          <p:val>
                                            <p:strVal val="ppt_h"/>
                                          </p:val>
                                        </p:tav>
                                      </p:tavLst>
                                    </p:anim>
                                    <p:animEffect transition="out" filter="fade">
                                      <p:cBhvr>
                                        <p:cTn id="204" dur="1000"/>
                                        <p:tgtEl>
                                          <p:spTgt spid="24582"/>
                                        </p:tgtEl>
                                      </p:cBhvr>
                                    </p:animEffect>
                                    <p:set>
                                      <p:cBhvr>
                                        <p:cTn id="205" dur="1" fill="hold">
                                          <p:stCondLst>
                                            <p:cond delay="999"/>
                                          </p:stCondLst>
                                        </p:cTn>
                                        <p:tgtEl>
                                          <p:spTgt spid="24582"/>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22" presetClass="entr" presetSubtype="1" fill="hold" grpId="0" nodeType="clickEffect">
                                  <p:stCondLst>
                                    <p:cond delay="0"/>
                                  </p:stCondLst>
                                  <p:childTnLst>
                                    <p:set>
                                      <p:cBhvr>
                                        <p:cTn id="209" dur="1" fill="hold">
                                          <p:stCondLst>
                                            <p:cond delay="0"/>
                                          </p:stCondLst>
                                        </p:cTn>
                                        <p:tgtEl>
                                          <p:spTgt spid="35"/>
                                        </p:tgtEl>
                                        <p:attrNameLst>
                                          <p:attrName>style.visibility</p:attrName>
                                        </p:attrNameLst>
                                      </p:cBhvr>
                                      <p:to>
                                        <p:strVal val="visible"/>
                                      </p:to>
                                    </p:set>
                                    <p:animEffect transition="in" filter="wipe(up)">
                                      <p:cBhvr>
                                        <p:cTn id="210" dur="500"/>
                                        <p:tgtEl>
                                          <p:spTgt spid="35"/>
                                        </p:tgtEl>
                                      </p:cBhvr>
                                    </p:animEffect>
                                  </p:childTnLst>
                                </p:cTn>
                              </p:par>
                            </p:childTnLst>
                          </p:cTn>
                        </p:par>
                        <p:par>
                          <p:cTn id="211" fill="hold">
                            <p:stCondLst>
                              <p:cond delay="1000"/>
                            </p:stCondLst>
                            <p:childTnLst>
                              <p:par>
                                <p:cTn id="212" presetID="53" presetClass="entr" presetSubtype="0" fill="hold" nodeType="afterEffect">
                                  <p:stCondLst>
                                    <p:cond delay="0"/>
                                  </p:stCondLst>
                                  <p:childTnLst>
                                    <p:set>
                                      <p:cBhvr>
                                        <p:cTn id="213" dur="1" fill="hold">
                                          <p:stCondLst>
                                            <p:cond delay="0"/>
                                          </p:stCondLst>
                                        </p:cTn>
                                        <p:tgtEl>
                                          <p:spTgt spid="24585"/>
                                        </p:tgtEl>
                                        <p:attrNameLst>
                                          <p:attrName>style.visibility</p:attrName>
                                        </p:attrNameLst>
                                      </p:cBhvr>
                                      <p:to>
                                        <p:strVal val="visible"/>
                                      </p:to>
                                    </p:set>
                                    <p:anim calcmode="lin" valueType="num">
                                      <p:cBhvr>
                                        <p:cTn id="214" dur="500" fill="hold"/>
                                        <p:tgtEl>
                                          <p:spTgt spid="24585"/>
                                        </p:tgtEl>
                                        <p:attrNameLst>
                                          <p:attrName>ppt_w</p:attrName>
                                        </p:attrNameLst>
                                      </p:cBhvr>
                                      <p:tavLst>
                                        <p:tav tm="0">
                                          <p:val>
                                            <p:fltVal val="0"/>
                                          </p:val>
                                        </p:tav>
                                        <p:tav tm="100000">
                                          <p:val>
                                            <p:strVal val="#ppt_w"/>
                                          </p:val>
                                        </p:tav>
                                      </p:tavLst>
                                    </p:anim>
                                    <p:anim calcmode="lin" valueType="num">
                                      <p:cBhvr>
                                        <p:cTn id="215" dur="500" fill="hold"/>
                                        <p:tgtEl>
                                          <p:spTgt spid="24585"/>
                                        </p:tgtEl>
                                        <p:attrNameLst>
                                          <p:attrName>ppt_h</p:attrName>
                                        </p:attrNameLst>
                                      </p:cBhvr>
                                      <p:tavLst>
                                        <p:tav tm="0">
                                          <p:val>
                                            <p:fltVal val="0"/>
                                          </p:val>
                                        </p:tav>
                                        <p:tav tm="100000">
                                          <p:val>
                                            <p:strVal val="#ppt_h"/>
                                          </p:val>
                                        </p:tav>
                                      </p:tavLst>
                                    </p:anim>
                                    <p:animEffect transition="in" filter="fade">
                                      <p:cBhvr>
                                        <p:cTn id="216" dur="500"/>
                                        <p:tgtEl>
                                          <p:spTgt spid="24585"/>
                                        </p:tgtEl>
                                      </p:cBhvr>
                                    </p:animEffect>
                                  </p:childTnLst>
                                </p:cTn>
                              </p:par>
                            </p:childTnLst>
                          </p:cTn>
                        </p:par>
                      </p:childTnLst>
                    </p:cTn>
                  </p:par>
                  <p:par>
                    <p:cTn id="217" fill="hold">
                      <p:stCondLst>
                        <p:cond delay="indefinite"/>
                      </p:stCondLst>
                      <p:childTnLst>
                        <p:par>
                          <p:cTn id="218" fill="hold">
                            <p:stCondLst>
                              <p:cond delay="0"/>
                            </p:stCondLst>
                            <p:childTnLst>
                              <p:par>
                                <p:cTn id="219" presetID="17" presetClass="entr" presetSubtype="10" fill="hold" grpId="0" nodeType="clickEffect">
                                  <p:stCondLst>
                                    <p:cond delay="0"/>
                                  </p:stCondLst>
                                  <p:childTnLst>
                                    <p:set>
                                      <p:cBhvr>
                                        <p:cTn id="220" dur="1" fill="hold">
                                          <p:stCondLst>
                                            <p:cond delay="0"/>
                                          </p:stCondLst>
                                        </p:cTn>
                                        <p:tgtEl>
                                          <p:spTgt spid="38"/>
                                        </p:tgtEl>
                                        <p:attrNameLst>
                                          <p:attrName>style.visibility</p:attrName>
                                        </p:attrNameLst>
                                      </p:cBhvr>
                                      <p:to>
                                        <p:strVal val="visible"/>
                                      </p:to>
                                    </p:set>
                                    <p:anim calcmode="lin" valueType="num">
                                      <p:cBhvr>
                                        <p:cTn id="221" dur="1000" fill="hold"/>
                                        <p:tgtEl>
                                          <p:spTgt spid="38"/>
                                        </p:tgtEl>
                                        <p:attrNameLst>
                                          <p:attrName>ppt_w</p:attrName>
                                        </p:attrNameLst>
                                      </p:cBhvr>
                                      <p:tavLst>
                                        <p:tav tm="0">
                                          <p:val>
                                            <p:fltVal val="0"/>
                                          </p:val>
                                        </p:tav>
                                        <p:tav tm="100000">
                                          <p:val>
                                            <p:strVal val="#ppt_w"/>
                                          </p:val>
                                        </p:tav>
                                      </p:tavLst>
                                    </p:anim>
                                    <p:anim calcmode="lin" valueType="num">
                                      <p:cBhvr>
                                        <p:cTn id="222" dur="1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223" fill="hold">
                      <p:stCondLst>
                        <p:cond delay="indefinite"/>
                      </p:stCondLst>
                      <p:childTnLst>
                        <p:par>
                          <p:cTn id="224" fill="hold">
                            <p:stCondLst>
                              <p:cond delay="0"/>
                            </p:stCondLst>
                            <p:childTnLst>
                              <p:par>
                                <p:cTn id="225" presetID="12" presetClass="entr" presetSubtype="4" fill="hold" grpId="0" nodeType="clickEffect">
                                  <p:stCondLst>
                                    <p:cond delay="0"/>
                                  </p:stCondLst>
                                  <p:childTnLst>
                                    <p:set>
                                      <p:cBhvr>
                                        <p:cTn id="226" dur="1" fill="hold">
                                          <p:stCondLst>
                                            <p:cond delay="0"/>
                                          </p:stCondLst>
                                        </p:cTn>
                                        <p:tgtEl>
                                          <p:spTgt spid="39"/>
                                        </p:tgtEl>
                                        <p:attrNameLst>
                                          <p:attrName>style.visibility</p:attrName>
                                        </p:attrNameLst>
                                      </p:cBhvr>
                                      <p:to>
                                        <p:strVal val="visible"/>
                                      </p:to>
                                    </p:set>
                                    <p:animEffect transition="in" filter="slide(fromBottom)">
                                      <p:cBhvr>
                                        <p:cTn id="227" dur="500"/>
                                        <p:tgtEl>
                                          <p:spTgt spid="39"/>
                                        </p:tgtEl>
                                      </p:cBhvr>
                                    </p:animEffect>
                                  </p:childTnLst>
                                </p:cTn>
                              </p:par>
                            </p:childTnLst>
                          </p:cTn>
                        </p:par>
                        <p:par>
                          <p:cTn id="228" fill="hold">
                            <p:stCondLst>
                              <p:cond delay="500"/>
                            </p:stCondLst>
                            <p:childTnLst>
                              <p:par>
                                <p:cTn id="229" presetID="12" presetClass="entr" presetSubtype="4" fill="hold" grpId="0" nodeType="afterEffect">
                                  <p:stCondLst>
                                    <p:cond delay="0"/>
                                  </p:stCondLst>
                                  <p:childTnLst>
                                    <p:set>
                                      <p:cBhvr>
                                        <p:cTn id="230" dur="1" fill="hold">
                                          <p:stCondLst>
                                            <p:cond delay="0"/>
                                          </p:stCondLst>
                                        </p:cTn>
                                        <p:tgtEl>
                                          <p:spTgt spid="40"/>
                                        </p:tgtEl>
                                        <p:attrNameLst>
                                          <p:attrName>style.visibility</p:attrName>
                                        </p:attrNameLst>
                                      </p:cBhvr>
                                      <p:to>
                                        <p:strVal val="visible"/>
                                      </p:to>
                                    </p:set>
                                    <p:animEffect transition="in" filter="slide(fromBottom)">
                                      <p:cBhvr>
                                        <p:cTn id="231" dur="500"/>
                                        <p:tgtEl>
                                          <p:spTgt spid="40"/>
                                        </p:tgtEl>
                                      </p:cBhvr>
                                    </p:animEffect>
                                  </p:childTnLst>
                                </p:cTn>
                              </p:par>
                            </p:childTnLst>
                          </p:cTn>
                        </p:par>
                      </p:childTnLst>
                    </p:cTn>
                  </p:par>
                  <p:par>
                    <p:cTn id="232" fill="hold">
                      <p:stCondLst>
                        <p:cond delay="indefinite"/>
                      </p:stCondLst>
                      <p:childTnLst>
                        <p:par>
                          <p:cTn id="233" fill="hold">
                            <p:stCondLst>
                              <p:cond delay="0"/>
                            </p:stCondLst>
                            <p:childTnLst>
                              <p:par>
                                <p:cTn id="234" presetID="55" presetClass="exit" presetSubtype="0" fill="hold" nodeType="clickEffect">
                                  <p:stCondLst>
                                    <p:cond delay="0"/>
                                  </p:stCondLst>
                                  <p:childTnLst>
                                    <p:anim calcmode="lin" valueType="num">
                                      <p:cBhvr>
                                        <p:cTn id="235" dur="1000"/>
                                        <p:tgtEl>
                                          <p:spTgt spid="24585"/>
                                        </p:tgtEl>
                                        <p:attrNameLst>
                                          <p:attrName>ppt_w</p:attrName>
                                        </p:attrNameLst>
                                      </p:cBhvr>
                                      <p:tavLst>
                                        <p:tav tm="0">
                                          <p:val>
                                            <p:strVal val="ppt_w"/>
                                          </p:val>
                                        </p:tav>
                                        <p:tav tm="100000">
                                          <p:val>
                                            <p:strVal val="ppt_w*0.70"/>
                                          </p:val>
                                        </p:tav>
                                      </p:tavLst>
                                    </p:anim>
                                    <p:anim calcmode="lin" valueType="num">
                                      <p:cBhvr>
                                        <p:cTn id="236" dur="1000"/>
                                        <p:tgtEl>
                                          <p:spTgt spid="24585"/>
                                        </p:tgtEl>
                                        <p:attrNameLst>
                                          <p:attrName>ppt_h</p:attrName>
                                        </p:attrNameLst>
                                      </p:cBhvr>
                                      <p:tavLst>
                                        <p:tav tm="0">
                                          <p:val>
                                            <p:strVal val="ppt_h"/>
                                          </p:val>
                                        </p:tav>
                                        <p:tav tm="100000">
                                          <p:val>
                                            <p:strVal val="ppt_h"/>
                                          </p:val>
                                        </p:tav>
                                      </p:tavLst>
                                    </p:anim>
                                    <p:animEffect transition="out" filter="fade">
                                      <p:cBhvr>
                                        <p:cTn id="237" dur="1000"/>
                                        <p:tgtEl>
                                          <p:spTgt spid="24585"/>
                                        </p:tgtEl>
                                      </p:cBhvr>
                                    </p:animEffect>
                                    <p:set>
                                      <p:cBhvr>
                                        <p:cTn id="238" dur="1" fill="hold">
                                          <p:stCondLst>
                                            <p:cond delay="999"/>
                                          </p:stCondLst>
                                        </p:cTn>
                                        <p:tgtEl>
                                          <p:spTgt spid="24585"/>
                                        </p:tgtEl>
                                        <p:attrNameLst>
                                          <p:attrName>style.visibility</p:attrName>
                                        </p:attrNameLst>
                                      </p:cBhvr>
                                      <p:to>
                                        <p:strVal val="hidden"/>
                                      </p:to>
                                    </p:set>
                                  </p:childTnLst>
                                </p:cTn>
                              </p:par>
                              <p:par>
                                <p:cTn id="239" presetID="55" presetClass="exit" presetSubtype="0" fill="hold" grpId="1" nodeType="withEffect">
                                  <p:stCondLst>
                                    <p:cond delay="0"/>
                                  </p:stCondLst>
                                  <p:childTnLst>
                                    <p:anim calcmode="lin" valueType="num">
                                      <p:cBhvr>
                                        <p:cTn id="240" dur="1000"/>
                                        <p:tgtEl>
                                          <p:spTgt spid="35"/>
                                        </p:tgtEl>
                                        <p:attrNameLst>
                                          <p:attrName>ppt_w</p:attrName>
                                        </p:attrNameLst>
                                      </p:cBhvr>
                                      <p:tavLst>
                                        <p:tav tm="0">
                                          <p:val>
                                            <p:strVal val="ppt_w"/>
                                          </p:val>
                                        </p:tav>
                                        <p:tav tm="100000">
                                          <p:val>
                                            <p:strVal val="ppt_w*0.70"/>
                                          </p:val>
                                        </p:tav>
                                      </p:tavLst>
                                    </p:anim>
                                    <p:anim calcmode="lin" valueType="num">
                                      <p:cBhvr>
                                        <p:cTn id="241" dur="1000"/>
                                        <p:tgtEl>
                                          <p:spTgt spid="35"/>
                                        </p:tgtEl>
                                        <p:attrNameLst>
                                          <p:attrName>ppt_h</p:attrName>
                                        </p:attrNameLst>
                                      </p:cBhvr>
                                      <p:tavLst>
                                        <p:tav tm="0">
                                          <p:val>
                                            <p:strVal val="ppt_h"/>
                                          </p:val>
                                        </p:tav>
                                        <p:tav tm="100000">
                                          <p:val>
                                            <p:strVal val="ppt_h"/>
                                          </p:val>
                                        </p:tav>
                                      </p:tavLst>
                                    </p:anim>
                                    <p:animEffect transition="out" filter="fade">
                                      <p:cBhvr>
                                        <p:cTn id="242" dur="1000"/>
                                        <p:tgtEl>
                                          <p:spTgt spid="35"/>
                                        </p:tgtEl>
                                      </p:cBhvr>
                                    </p:animEffect>
                                    <p:set>
                                      <p:cBhvr>
                                        <p:cTn id="243" dur="1" fill="hold">
                                          <p:stCondLst>
                                            <p:cond delay="999"/>
                                          </p:stCondLst>
                                        </p:cTn>
                                        <p:tgtEl>
                                          <p:spTgt spid="35"/>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22" presetClass="entr" presetSubtype="1" fill="hold" grpId="0" nodeType="clickEffect">
                                  <p:stCondLst>
                                    <p:cond delay="0"/>
                                  </p:stCondLst>
                                  <p:childTnLst>
                                    <p:set>
                                      <p:cBhvr>
                                        <p:cTn id="247" dur="1" fill="hold">
                                          <p:stCondLst>
                                            <p:cond delay="0"/>
                                          </p:stCondLst>
                                        </p:cTn>
                                        <p:tgtEl>
                                          <p:spTgt spid="42"/>
                                        </p:tgtEl>
                                        <p:attrNameLst>
                                          <p:attrName>style.visibility</p:attrName>
                                        </p:attrNameLst>
                                      </p:cBhvr>
                                      <p:to>
                                        <p:strVal val="visible"/>
                                      </p:to>
                                    </p:set>
                                    <p:animEffect transition="in" filter="wipe(up)">
                                      <p:cBhvr>
                                        <p:cTn id="248" dur="500"/>
                                        <p:tgtEl>
                                          <p:spTgt spid="42"/>
                                        </p:tgtEl>
                                      </p:cBhvr>
                                    </p:animEffect>
                                  </p:childTnLst>
                                </p:cTn>
                              </p:par>
                            </p:childTnLst>
                          </p:cTn>
                        </p:par>
                        <p:par>
                          <p:cTn id="249" fill="hold">
                            <p:stCondLst>
                              <p:cond delay="500"/>
                            </p:stCondLst>
                            <p:childTnLst>
                              <p:par>
                                <p:cTn id="250" presetID="53" presetClass="entr" presetSubtype="0" fill="hold" nodeType="afterEffect">
                                  <p:stCondLst>
                                    <p:cond delay="0"/>
                                  </p:stCondLst>
                                  <p:childTnLst>
                                    <p:set>
                                      <p:cBhvr>
                                        <p:cTn id="251" dur="1" fill="hold">
                                          <p:stCondLst>
                                            <p:cond delay="0"/>
                                          </p:stCondLst>
                                        </p:cTn>
                                        <p:tgtEl>
                                          <p:spTgt spid="55"/>
                                        </p:tgtEl>
                                        <p:attrNameLst>
                                          <p:attrName>style.visibility</p:attrName>
                                        </p:attrNameLst>
                                      </p:cBhvr>
                                      <p:to>
                                        <p:strVal val="visible"/>
                                      </p:to>
                                    </p:set>
                                    <p:anim calcmode="lin" valueType="num">
                                      <p:cBhvr>
                                        <p:cTn id="252" dur="500" fill="hold"/>
                                        <p:tgtEl>
                                          <p:spTgt spid="55"/>
                                        </p:tgtEl>
                                        <p:attrNameLst>
                                          <p:attrName>ppt_w</p:attrName>
                                        </p:attrNameLst>
                                      </p:cBhvr>
                                      <p:tavLst>
                                        <p:tav tm="0">
                                          <p:val>
                                            <p:fltVal val="0"/>
                                          </p:val>
                                        </p:tav>
                                        <p:tav tm="100000">
                                          <p:val>
                                            <p:strVal val="#ppt_w"/>
                                          </p:val>
                                        </p:tav>
                                      </p:tavLst>
                                    </p:anim>
                                    <p:anim calcmode="lin" valueType="num">
                                      <p:cBhvr>
                                        <p:cTn id="253" dur="500" fill="hold"/>
                                        <p:tgtEl>
                                          <p:spTgt spid="55"/>
                                        </p:tgtEl>
                                        <p:attrNameLst>
                                          <p:attrName>ppt_h</p:attrName>
                                        </p:attrNameLst>
                                      </p:cBhvr>
                                      <p:tavLst>
                                        <p:tav tm="0">
                                          <p:val>
                                            <p:fltVal val="0"/>
                                          </p:val>
                                        </p:tav>
                                        <p:tav tm="100000">
                                          <p:val>
                                            <p:strVal val="#ppt_h"/>
                                          </p:val>
                                        </p:tav>
                                      </p:tavLst>
                                    </p:anim>
                                    <p:animEffect transition="in" filter="fade">
                                      <p:cBhvr>
                                        <p:cTn id="254" dur="500"/>
                                        <p:tgtEl>
                                          <p:spTgt spid="55"/>
                                        </p:tgtEl>
                                      </p:cBhvr>
                                    </p:animEffect>
                                  </p:childTnLst>
                                </p:cTn>
                              </p:par>
                            </p:childTnLst>
                          </p:cTn>
                        </p:par>
                      </p:childTnLst>
                    </p:cTn>
                  </p:par>
                  <p:par>
                    <p:cTn id="255" fill="hold">
                      <p:stCondLst>
                        <p:cond delay="indefinite"/>
                      </p:stCondLst>
                      <p:childTnLst>
                        <p:par>
                          <p:cTn id="256" fill="hold">
                            <p:stCondLst>
                              <p:cond delay="0"/>
                            </p:stCondLst>
                            <p:childTnLst>
                              <p:par>
                                <p:cTn id="257" presetID="53" presetClass="entr" presetSubtype="0" fill="hold" grpId="0" nodeType="clickEffect">
                                  <p:stCondLst>
                                    <p:cond delay="0"/>
                                  </p:stCondLst>
                                  <p:childTnLst>
                                    <p:set>
                                      <p:cBhvr>
                                        <p:cTn id="258" dur="1" fill="hold">
                                          <p:stCondLst>
                                            <p:cond delay="0"/>
                                          </p:stCondLst>
                                        </p:cTn>
                                        <p:tgtEl>
                                          <p:spTgt spid="43"/>
                                        </p:tgtEl>
                                        <p:attrNameLst>
                                          <p:attrName>style.visibility</p:attrName>
                                        </p:attrNameLst>
                                      </p:cBhvr>
                                      <p:to>
                                        <p:strVal val="visible"/>
                                      </p:to>
                                    </p:set>
                                    <p:anim calcmode="lin" valueType="num">
                                      <p:cBhvr>
                                        <p:cTn id="259" dur="500" fill="hold"/>
                                        <p:tgtEl>
                                          <p:spTgt spid="43"/>
                                        </p:tgtEl>
                                        <p:attrNameLst>
                                          <p:attrName>ppt_w</p:attrName>
                                        </p:attrNameLst>
                                      </p:cBhvr>
                                      <p:tavLst>
                                        <p:tav tm="0">
                                          <p:val>
                                            <p:fltVal val="0"/>
                                          </p:val>
                                        </p:tav>
                                        <p:tav tm="100000">
                                          <p:val>
                                            <p:strVal val="#ppt_w"/>
                                          </p:val>
                                        </p:tav>
                                      </p:tavLst>
                                    </p:anim>
                                    <p:anim calcmode="lin" valueType="num">
                                      <p:cBhvr>
                                        <p:cTn id="260" dur="500" fill="hold"/>
                                        <p:tgtEl>
                                          <p:spTgt spid="43"/>
                                        </p:tgtEl>
                                        <p:attrNameLst>
                                          <p:attrName>ppt_h</p:attrName>
                                        </p:attrNameLst>
                                      </p:cBhvr>
                                      <p:tavLst>
                                        <p:tav tm="0">
                                          <p:val>
                                            <p:fltVal val="0"/>
                                          </p:val>
                                        </p:tav>
                                        <p:tav tm="100000">
                                          <p:val>
                                            <p:strVal val="#ppt_h"/>
                                          </p:val>
                                        </p:tav>
                                      </p:tavLst>
                                    </p:anim>
                                    <p:animEffect transition="in" filter="fade">
                                      <p:cBhvr>
                                        <p:cTn id="261" dur="500"/>
                                        <p:tgtEl>
                                          <p:spTgt spid="43"/>
                                        </p:tgtEl>
                                      </p:cBhvr>
                                    </p:animEffect>
                                  </p:childTnLst>
                                </p:cTn>
                              </p:par>
                            </p:childTnLst>
                          </p:cTn>
                        </p:par>
                      </p:childTnLst>
                    </p:cTn>
                  </p:par>
                  <p:par>
                    <p:cTn id="262" fill="hold">
                      <p:stCondLst>
                        <p:cond delay="indefinite"/>
                      </p:stCondLst>
                      <p:childTnLst>
                        <p:par>
                          <p:cTn id="263" fill="hold">
                            <p:stCondLst>
                              <p:cond delay="0"/>
                            </p:stCondLst>
                            <p:childTnLst>
                              <p:par>
                                <p:cTn id="264" presetID="12" presetClass="entr" presetSubtype="4" fill="hold" grpId="0" nodeType="clickEffect">
                                  <p:stCondLst>
                                    <p:cond delay="0"/>
                                  </p:stCondLst>
                                  <p:childTnLst>
                                    <p:set>
                                      <p:cBhvr>
                                        <p:cTn id="265" dur="1" fill="hold">
                                          <p:stCondLst>
                                            <p:cond delay="0"/>
                                          </p:stCondLst>
                                        </p:cTn>
                                        <p:tgtEl>
                                          <p:spTgt spid="44"/>
                                        </p:tgtEl>
                                        <p:attrNameLst>
                                          <p:attrName>style.visibility</p:attrName>
                                        </p:attrNameLst>
                                      </p:cBhvr>
                                      <p:to>
                                        <p:strVal val="visible"/>
                                      </p:to>
                                    </p:set>
                                    <p:animEffect transition="in" filter="slide(fromBottom)">
                                      <p:cBhvr>
                                        <p:cTn id="266" dur="500"/>
                                        <p:tgtEl>
                                          <p:spTgt spid="44"/>
                                        </p:tgtEl>
                                      </p:cBhvr>
                                    </p:animEffect>
                                  </p:childTnLst>
                                </p:cTn>
                              </p:par>
                            </p:childTnLst>
                          </p:cTn>
                        </p:par>
                        <p:par>
                          <p:cTn id="267" fill="hold">
                            <p:stCondLst>
                              <p:cond delay="500"/>
                            </p:stCondLst>
                            <p:childTnLst>
                              <p:par>
                                <p:cTn id="268" presetID="12" presetClass="entr" presetSubtype="4" fill="hold" grpId="0" nodeType="afterEffect">
                                  <p:stCondLst>
                                    <p:cond delay="0"/>
                                  </p:stCondLst>
                                  <p:childTnLst>
                                    <p:set>
                                      <p:cBhvr>
                                        <p:cTn id="269" dur="1" fill="hold">
                                          <p:stCondLst>
                                            <p:cond delay="0"/>
                                          </p:stCondLst>
                                        </p:cTn>
                                        <p:tgtEl>
                                          <p:spTgt spid="45"/>
                                        </p:tgtEl>
                                        <p:attrNameLst>
                                          <p:attrName>style.visibility</p:attrName>
                                        </p:attrNameLst>
                                      </p:cBhvr>
                                      <p:to>
                                        <p:strVal val="visible"/>
                                      </p:to>
                                    </p:set>
                                    <p:animEffect transition="in" filter="slide(fromBottom)">
                                      <p:cBhvr>
                                        <p:cTn id="270" dur="500"/>
                                        <p:tgtEl>
                                          <p:spTgt spid="45"/>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0" fill="hold" nodeType="clickEffect">
                                  <p:stCondLst>
                                    <p:cond delay="0"/>
                                  </p:stCondLst>
                                  <p:childTnLst>
                                    <p:anim calcmode="lin" valueType="num">
                                      <p:cBhvr>
                                        <p:cTn id="274" dur="500"/>
                                        <p:tgtEl>
                                          <p:spTgt spid="55"/>
                                        </p:tgtEl>
                                        <p:attrNameLst>
                                          <p:attrName>ppt_w</p:attrName>
                                        </p:attrNameLst>
                                      </p:cBhvr>
                                      <p:tavLst>
                                        <p:tav tm="0">
                                          <p:val>
                                            <p:strVal val="ppt_w"/>
                                          </p:val>
                                        </p:tav>
                                        <p:tav tm="100000">
                                          <p:val>
                                            <p:fltVal val="0"/>
                                          </p:val>
                                        </p:tav>
                                      </p:tavLst>
                                    </p:anim>
                                    <p:anim calcmode="lin" valueType="num">
                                      <p:cBhvr>
                                        <p:cTn id="275" dur="500"/>
                                        <p:tgtEl>
                                          <p:spTgt spid="55"/>
                                        </p:tgtEl>
                                        <p:attrNameLst>
                                          <p:attrName>ppt_h</p:attrName>
                                        </p:attrNameLst>
                                      </p:cBhvr>
                                      <p:tavLst>
                                        <p:tav tm="0">
                                          <p:val>
                                            <p:strVal val="ppt_h"/>
                                          </p:val>
                                        </p:tav>
                                        <p:tav tm="100000">
                                          <p:val>
                                            <p:fltVal val="0"/>
                                          </p:val>
                                        </p:tav>
                                      </p:tavLst>
                                    </p:anim>
                                    <p:animEffect transition="out" filter="fade">
                                      <p:cBhvr>
                                        <p:cTn id="276" dur="500"/>
                                        <p:tgtEl>
                                          <p:spTgt spid="55"/>
                                        </p:tgtEl>
                                      </p:cBhvr>
                                    </p:animEffect>
                                    <p:set>
                                      <p:cBhvr>
                                        <p:cTn id="277" dur="1" fill="hold">
                                          <p:stCondLst>
                                            <p:cond delay="499"/>
                                          </p:stCondLst>
                                        </p:cTn>
                                        <p:tgtEl>
                                          <p:spTgt spid="55"/>
                                        </p:tgtEl>
                                        <p:attrNameLst>
                                          <p:attrName>style.visibility</p:attrName>
                                        </p:attrNameLst>
                                      </p:cBhvr>
                                      <p:to>
                                        <p:strVal val="hidden"/>
                                      </p:to>
                                    </p:set>
                                  </p:childTnLst>
                                </p:cTn>
                              </p:par>
                              <p:par>
                                <p:cTn id="278" presetID="55" presetClass="exit" presetSubtype="0" fill="hold" grpId="1" nodeType="withEffect">
                                  <p:stCondLst>
                                    <p:cond delay="0"/>
                                  </p:stCondLst>
                                  <p:childTnLst>
                                    <p:anim calcmode="lin" valueType="num">
                                      <p:cBhvr>
                                        <p:cTn id="279" dur="1000"/>
                                        <p:tgtEl>
                                          <p:spTgt spid="42"/>
                                        </p:tgtEl>
                                        <p:attrNameLst>
                                          <p:attrName>ppt_w</p:attrName>
                                        </p:attrNameLst>
                                      </p:cBhvr>
                                      <p:tavLst>
                                        <p:tav tm="0">
                                          <p:val>
                                            <p:strVal val="ppt_w"/>
                                          </p:val>
                                        </p:tav>
                                        <p:tav tm="100000">
                                          <p:val>
                                            <p:strVal val="ppt_w*0.70"/>
                                          </p:val>
                                        </p:tav>
                                      </p:tavLst>
                                    </p:anim>
                                    <p:anim calcmode="lin" valueType="num">
                                      <p:cBhvr>
                                        <p:cTn id="280" dur="1000"/>
                                        <p:tgtEl>
                                          <p:spTgt spid="42"/>
                                        </p:tgtEl>
                                        <p:attrNameLst>
                                          <p:attrName>ppt_h</p:attrName>
                                        </p:attrNameLst>
                                      </p:cBhvr>
                                      <p:tavLst>
                                        <p:tav tm="0">
                                          <p:val>
                                            <p:strVal val="ppt_h"/>
                                          </p:val>
                                        </p:tav>
                                        <p:tav tm="100000">
                                          <p:val>
                                            <p:strVal val="ppt_h"/>
                                          </p:val>
                                        </p:tav>
                                      </p:tavLst>
                                    </p:anim>
                                    <p:animEffect transition="out" filter="fade">
                                      <p:cBhvr>
                                        <p:cTn id="281" dur="1000"/>
                                        <p:tgtEl>
                                          <p:spTgt spid="42"/>
                                        </p:tgtEl>
                                      </p:cBhvr>
                                    </p:animEffect>
                                    <p:set>
                                      <p:cBhvr>
                                        <p:cTn id="282" dur="1" fill="hold">
                                          <p:stCondLst>
                                            <p:cond delay="999"/>
                                          </p:stCondLst>
                                        </p:cTn>
                                        <p:tgtEl>
                                          <p:spTgt spid="42"/>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12" presetClass="entr" presetSubtype="4" fill="hold" grpId="0" nodeType="clickEffect">
                                  <p:stCondLst>
                                    <p:cond delay="0"/>
                                  </p:stCondLst>
                                  <p:childTnLst>
                                    <p:set>
                                      <p:cBhvr>
                                        <p:cTn id="286" dur="1" fill="hold">
                                          <p:stCondLst>
                                            <p:cond delay="0"/>
                                          </p:stCondLst>
                                        </p:cTn>
                                        <p:tgtEl>
                                          <p:spTgt spid="46"/>
                                        </p:tgtEl>
                                        <p:attrNameLst>
                                          <p:attrName>style.visibility</p:attrName>
                                        </p:attrNameLst>
                                      </p:cBhvr>
                                      <p:to>
                                        <p:strVal val="visible"/>
                                      </p:to>
                                    </p:set>
                                    <p:animEffect transition="in" filter="slide(fromBottom)">
                                      <p:cBhvr>
                                        <p:cTn id="287" dur="500"/>
                                        <p:tgtEl>
                                          <p:spTgt spid="46"/>
                                        </p:tgtEl>
                                      </p:cBhvr>
                                    </p:animEffect>
                                  </p:childTnLst>
                                </p:cTn>
                              </p:par>
                            </p:childTnLst>
                          </p:cTn>
                        </p:par>
                      </p:childTnLst>
                    </p:cTn>
                  </p:par>
                  <p:par>
                    <p:cTn id="288" fill="hold">
                      <p:stCondLst>
                        <p:cond delay="indefinite"/>
                      </p:stCondLst>
                      <p:childTnLst>
                        <p:par>
                          <p:cTn id="289" fill="hold">
                            <p:stCondLst>
                              <p:cond delay="0"/>
                            </p:stCondLst>
                            <p:childTnLst>
                              <p:par>
                                <p:cTn id="290" presetID="22" presetClass="entr" presetSubtype="1" fill="hold" grpId="0" nodeType="clickEffect">
                                  <p:stCondLst>
                                    <p:cond delay="0"/>
                                  </p:stCondLst>
                                  <p:childTnLst>
                                    <p:set>
                                      <p:cBhvr>
                                        <p:cTn id="291" dur="1" fill="hold">
                                          <p:stCondLst>
                                            <p:cond delay="0"/>
                                          </p:stCondLst>
                                        </p:cTn>
                                        <p:tgtEl>
                                          <p:spTgt spid="47"/>
                                        </p:tgtEl>
                                        <p:attrNameLst>
                                          <p:attrName>style.visibility</p:attrName>
                                        </p:attrNameLst>
                                      </p:cBhvr>
                                      <p:to>
                                        <p:strVal val="visible"/>
                                      </p:to>
                                    </p:set>
                                    <p:animEffect transition="in" filter="wipe(up)">
                                      <p:cBhvr>
                                        <p:cTn id="292" dur="500"/>
                                        <p:tgtEl>
                                          <p:spTgt spid="47"/>
                                        </p:tgtEl>
                                      </p:cBhvr>
                                    </p:animEffect>
                                  </p:childTnLst>
                                </p:cTn>
                              </p:par>
                            </p:childTnLst>
                          </p:cTn>
                        </p:par>
                      </p:childTnLst>
                    </p:cTn>
                  </p:par>
                  <p:par>
                    <p:cTn id="293" fill="hold">
                      <p:stCondLst>
                        <p:cond delay="indefinite"/>
                      </p:stCondLst>
                      <p:childTnLst>
                        <p:par>
                          <p:cTn id="294" fill="hold">
                            <p:stCondLst>
                              <p:cond delay="0"/>
                            </p:stCondLst>
                            <p:childTnLst>
                              <p:par>
                                <p:cTn id="295" presetID="25" presetClass="entr" presetSubtype="0" fill="hold" grpId="0" nodeType="clickEffect">
                                  <p:stCondLst>
                                    <p:cond delay="0"/>
                                  </p:stCondLst>
                                  <p:childTnLst>
                                    <p:set>
                                      <p:cBhvr>
                                        <p:cTn id="296" dur="1" fill="hold">
                                          <p:stCondLst>
                                            <p:cond delay="0"/>
                                          </p:stCondLst>
                                        </p:cTn>
                                        <p:tgtEl>
                                          <p:spTgt spid="48"/>
                                        </p:tgtEl>
                                        <p:attrNameLst>
                                          <p:attrName>style.visibility</p:attrName>
                                        </p:attrNameLst>
                                      </p:cBhvr>
                                      <p:to>
                                        <p:strVal val="visible"/>
                                      </p:to>
                                    </p:set>
                                    <p:anim calcmode="lin" valueType="num">
                                      <p:cBhvr>
                                        <p:cTn id="297" dur="500"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298" dur="500"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299" dur="500" accel="50000" fill="hold">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id="300" dur="1000" fill="hold"/>
                                        <p:tgtEl>
                                          <p:spTgt spid="48"/>
                                        </p:tgtEl>
                                        <p:attrNameLst>
                                          <p:attrName>ppt_h</p:attrName>
                                        </p:attrNameLst>
                                      </p:cBhvr>
                                      <p:tavLst>
                                        <p:tav tm="0">
                                          <p:val>
                                            <p:strVal val="#ppt_h"/>
                                          </p:val>
                                        </p:tav>
                                        <p:tav tm="100000">
                                          <p:val>
                                            <p:strVal val="#ppt_h"/>
                                          </p:val>
                                        </p:tav>
                                      </p:tavLst>
                                    </p:anim>
                                    <p:anim calcmode="lin" valueType="num">
                                      <p:cBhvr>
                                        <p:cTn id="301" dur="500"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302" dur="500"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303" dur="500" accel="50000" fill="hold">
                                          <p:stCondLst>
                                            <p:cond delay="500"/>
                                          </p:stCondLst>
                                        </p:cTn>
                                        <p:tgtEl>
                                          <p:spTgt spid="48"/>
                                        </p:tgtEl>
                                        <p:attrNameLst>
                                          <p:attrName>ppt_y</p:attrName>
                                        </p:attrNameLst>
                                      </p:cBhvr>
                                      <p:tavLst>
                                        <p:tav tm="0">
                                          <p:val>
                                            <p:strVal val="#ppt_y+.1"/>
                                          </p:val>
                                        </p:tav>
                                        <p:tav tm="100000">
                                          <p:val>
                                            <p:strVal val="#ppt_y"/>
                                          </p:val>
                                        </p:tav>
                                      </p:tavLst>
                                    </p:anim>
                                    <p:animEffect transition="in" filter="fade">
                                      <p:cBhvr>
                                        <p:cTn id="304" dur="1000" decel="50000">
                                          <p:stCondLst>
                                            <p:cond delay="0"/>
                                          </p:stCondLst>
                                        </p:cTn>
                                        <p:tgtEl>
                                          <p:spTgt spid="48"/>
                                        </p:tgtEl>
                                      </p:cBhvr>
                                    </p:animEffect>
                                  </p:childTnLst>
                                </p:cTn>
                              </p:par>
                            </p:childTnLst>
                          </p:cTn>
                        </p:par>
                      </p:childTnLst>
                    </p:cTn>
                  </p:par>
                  <p:par>
                    <p:cTn id="305" fill="hold">
                      <p:stCondLst>
                        <p:cond delay="indefinite"/>
                      </p:stCondLst>
                      <p:childTnLst>
                        <p:par>
                          <p:cTn id="306" fill="hold">
                            <p:stCondLst>
                              <p:cond delay="0"/>
                            </p:stCondLst>
                            <p:childTnLst>
                              <p:par>
                                <p:cTn id="307" presetID="12" presetClass="entr" presetSubtype="4" fill="hold" grpId="0" nodeType="clickEffect">
                                  <p:stCondLst>
                                    <p:cond delay="0"/>
                                  </p:stCondLst>
                                  <p:childTnLst>
                                    <p:set>
                                      <p:cBhvr>
                                        <p:cTn id="308" dur="1" fill="hold">
                                          <p:stCondLst>
                                            <p:cond delay="0"/>
                                          </p:stCondLst>
                                        </p:cTn>
                                        <p:tgtEl>
                                          <p:spTgt spid="50"/>
                                        </p:tgtEl>
                                        <p:attrNameLst>
                                          <p:attrName>style.visibility</p:attrName>
                                        </p:attrNameLst>
                                      </p:cBhvr>
                                      <p:to>
                                        <p:strVal val="visible"/>
                                      </p:to>
                                    </p:set>
                                    <p:animEffect transition="in" filter="slide(fromBottom)">
                                      <p:cBhvr>
                                        <p:cTn id="309" dur="500"/>
                                        <p:tgtEl>
                                          <p:spTgt spid="50"/>
                                        </p:tgtEl>
                                      </p:cBhvr>
                                    </p:animEffect>
                                  </p:childTnLst>
                                </p:cTn>
                              </p:par>
                            </p:childTnLst>
                          </p:cTn>
                        </p:par>
                        <p:par>
                          <p:cTn id="310" fill="hold">
                            <p:stCondLst>
                              <p:cond delay="500"/>
                            </p:stCondLst>
                            <p:childTnLst>
                              <p:par>
                                <p:cTn id="311" presetID="12" presetClass="entr" presetSubtype="4" fill="hold" grpId="0" nodeType="afterEffect">
                                  <p:stCondLst>
                                    <p:cond delay="0"/>
                                  </p:stCondLst>
                                  <p:childTnLst>
                                    <p:set>
                                      <p:cBhvr>
                                        <p:cTn id="312" dur="1" fill="hold">
                                          <p:stCondLst>
                                            <p:cond delay="0"/>
                                          </p:stCondLst>
                                        </p:cTn>
                                        <p:tgtEl>
                                          <p:spTgt spid="51"/>
                                        </p:tgtEl>
                                        <p:attrNameLst>
                                          <p:attrName>style.visibility</p:attrName>
                                        </p:attrNameLst>
                                      </p:cBhvr>
                                      <p:to>
                                        <p:strVal val="visible"/>
                                      </p:to>
                                    </p:set>
                                    <p:animEffect transition="in" filter="slide(fromBottom)">
                                      <p:cBhvr>
                                        <p:cTn id="313" dur="500"/>
                                        <p:tgtEl>
                                          <p:spTgt spid="51"/>
                                        </p:tgtEl>
                                      </p:cBhvr>
                                    </p:animEffect>
                                  </p:childTnLst>
                                </p:cTn>
                              </p:par>
                            </p:childTnLst>
                          </p:cTn>
                        </p:par>
                      </p:childTnLst>
                    </p:cTn>
                  </p:par>
                  <p:par>
                    <p:cTn id="314" fill="hold">
                      <p:stCondLst>
                        <p:cond delay="indefinite"/>
                      </p:stCondLst>
                      <p:childTnLst>
                        <p:par>
                          <p:cTn id="315" fill="hold">
                            <p:stCondLst>
                              <p:cond delay="0"/>
                            </p:stCondLst>
                            <p:childTnLst>
                              <p:par>
                                <p:cTn id="316" presetID="55" presetClass="exit" presetSubtype="0" fill="hold" grpId="1" nodeType="clickEffect">
                                  <p:stCondLst>
                                    <p:cond delay="0"/>
                                  </p:stCondLst>
                                  <p:childTnLst>
                                    <p:anim calcmode="lin" valueType="num">
                                      <p:cBhvr>
                                        <p:cTn id="317" dur="1000"/>
                                        <p:tgtEl>
                                          <p:spTgt spid="47"/>
                                        </p:tgtEl>
                                        <p:attrNameLst>
                                          <p:attrName>ppt_w</p:attrName>
                                        </p:attrNameLst>
                                      </p:cBhvr>
                                      <p:tavLst>
                                        <p:tav tm="0">
                                          <p:val>
                                            <p:strVal val="ppt_w"/>
                                          </p:val>
                                        </p:tav>
                                        <p:tav tm="100000">
                                          <p:val>
                                            <p:strVal val="ppt_w*0.70"/>
                                          </p:val>
                                        </p:tav>
                                      </p:tavLst>
                                    </p:anim>
                                    <p:anim calcmode="lin" valueType="num">
                                      <p:cBhvr>
                                        <p:cTn id="318" dur="1000"/>
                                        <p:tgtEl>
                                          <p:spTgt spid="47"/>
                                        </p:tgtEl>
                                        <p:attrNameLst>
                                          <p:attrName>ppt_h</p:attrName>
                                        </p:attrNameLst>
                                      </p:cBhvr>
                                      <p:tavLst>
                                        <p:tav tm="0">
                                          <p:val>
                                            <p:strVal val="ppt_h"/>
                                          </p:val>
                                        </p:tav>
                                        <p:tav tm="100000">
                                          <p:val>
                                            <p:strVal val="ppt_h"/>
                                          </p:val>
                                        </p:tav>
                                      </p:tavLst>
                                    </p:anim>
                                    <p:animEffect transition="out" filter="fade">
                                      <p:cBhvr>
                                        <p:cTn id="319" dur="1000"/>
                                        <p:tgtEl>
                                          <p:spTgt spid="47"/>
                                        </p:tgtEl>
                                      </p:cBhvr>
                                    </p:animEffect>
                                    <p:set>
                                      <p:cBhvr>
                                        <p:cTn id="320" dur="1" fill="hold">
                                          <p:stCondLst>
                                            <p:cond delay="999"/>
                                          </p:stCondLst>
                                        </p:cTn>
                                        <p:tgtEl>
                                          <p:spTgt spid="47"/>
                                        </p:tgtEl>
                                        <p:attrNameLst>
                                          <p:attrName>style.visibility</p:attrName>
                                        </p:attrNameLst>
                                      </p:cBhvr>
                                      <p:to>
                                        <p:strVal val="hidden"/>
                                      </p:to>
                                    </p:set>
                                  </p:childTnLst>
                                </p:cTn>
                              </p:par>
                            </p:childTnLst>
                          </p:cTn>
                        </p:par>
                      </p:childTnLst>
                    </p:cTn>
                  </p:par>
                  <p:par>
                    <p:cTn id="321" fill="hold">
                      <p:stCondLst>
                        <p:cond delay="indefinite"/>
                      </p:stCondLst>
                      <p:childTnLst>
                        <p:par>
                          <p:cTn id="322" fill="hold">
                            <p:stCondLst>
                              <p:cond delay="0"/>
                            </p:stCondLst>
                            <p:childTnLst>
                              <p:par>
                                <p:cTn id="323" presetID="25" presetClass="entr" presetSubtype="0" fill="hold" nodeType="clickEffect">
                                  <p:stCondLst>
                                    <p:cond delay="0"/>
                                  </p:stCondLst>
                                  <p:childTnLst>
                                    <p:set>
                                      <p:cBhvr>
                                        <p:cTn id="324" dur="1" fill="hold">
                                          <p:stCondLst>
                                            <p:cond delay="0"/>
                                          </p:stCondLst>
                                        </p:cTn>
                                        <p:tgtEl>
                                          <p:spTgt spid="49"/>
                                        </p:tgtEl>
                                        <p:attrNameLst>
                                          <p:attrName>style.visibility</p:attrName>
                                        </p:attrNameLst>
                                      </p:cBhvr>
                                      <p:to>
                                        <p:strVal val="visible"/>
                                      </p:to>
                                    </p:set>
                                    <p:anim calcmode="lin" valueType="num">
                                      <p:cBhvr>
                                        <p:cTn id="325"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326"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327"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328" dur="1000" fill="hold"/>
                                        <p:tgtEl>
                                          <p:spTgt spid="49"/>
                                        </p:tgtEl>
                                        <p:attrNameLst>
                                          <p:attrName>ppt_h</p:attrName>
                                        </p:attrNameLst>
                                      </p:cBhvr>
                                      <p:tavLst>
                                        <p:tav tm="0">
                                          <p:val>
                                            <p:strVal val="#ppt_h"/>
                                          </p:val>
                                        </p:tav>
                                        <p:tav tm="100000">
                                          <p:val>
                                            <p:strVal val="#ppt_h"/>
                                          </p:val>
                                        </p:tav>
                                      </p:tavLst>
                                    </p:anim>
                                    <p:anim calcmode="lin" valueType="num">
                                      <p:cBhvr>
                                        <p:cTn id="329"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330"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331"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332" dur="1000" decel="50000">
                                          <p:stCondLst>
                                            <p:cond delay="0"/>
                                          </p:stCondLst>
                                        </p:cTn>
                                        <p:tgtEl>
                                          <p:spTgt spid="49"/>
                                        </p:tgtEl>
                                      </p:cBhvr>
                                    </p:animEffect>
                                  </p:childTnLst>
                                </p:cTn>
                              </p:par>
                            </p:childTnLst>
                          </p:cTn>
                        </p:par>
                      </p:childTnLst>
                    </p:cTn>
                  </p:par>
                  <p:par>
                    <p:cTn id="333" fill="hold">
                      <p:stCondLst>
                        <p:cond delay="indefinite"/>
                      </p:stCondLst>
                      <p:childTnLst>
                        <p:par>
                          <p:cTn id="334" fill="hold">
                            <p:stCondLst>
                              <p:cond delay="0"/>
                            </p:stCondLst>
                            <p:childTnLst>
                              <p:par>
                                <p:cTn id="335" presetID="12" presetClass="entr" presetSubtype="4" fill="hold" grpId="0" nodeType="clickEffect">
                                  <p:stCondLst>
                                    <p:cond delay="0"/>
                                  </p:stCondLst>
                                  <p:childTnLst>
                                    <p:set>
                                      <p:cBhvr>
                                        <p:cTn id="336" dur="1" fill="hold">
                                          <p:stCondLst>
                                            <p:cond delay="0"/>
                                          </p:stCondLst>
                                        </p:cTn>
                                        <p:tgtEl>
                                          <p:spTgt spid="52"/>
                                        </p:tgtEl>
                                        <p:attrNameLst>
                                          <p:attrName>style.visibility</p:attrName>
                                        </p:attrNameLst>
                                      </p:cBhvr>
                                      <p:to>
                                        <p:strVal val="visible"/>
                                      </p:to>
                                    </p:set>
                                    <p:animEffect transition="in" filter="slide(fromBottom)">
                                      <p:cBhvr>
                                        <p:cTn id="337" dur="500"/>
                                        <p:tgtEl>
                                          <p:spTgt spid="52"/>
                                        </p:tgtEl>
                                      </p:cBhvr>
                                    </p:animEffect>
                                  </p:childTnLst>
                                </p:cTn>
                              </p:par>
                            </p:childTnLst>
                          </p:cTn>
                        </p:par>
                      </p:childTnLst>
                    </p:cTn>
                  </p:par>
                  <p:par>
                    <p:cTn id="338" fill="hold">
                      <p:stCondLst>
                        <p:cond delay="indefinite"/>
                      </p:stCondLst>
                      <p:childTnLst>
                        <p:par>
                          <p:cTn id="339" fill="hold">
                            <p:stCondLst>
                              <p:cond delay="0"/>
                            </p:stCondLst>
                            <p:childTnLst>
                              <p:par>
                                <p:cTn id="340" presetID="22" presetClass="entr" presetSubtype="1" fill="hold" grpId="0" nodeType="clickEffect">
                                  <p:stCondLst>
                                    <p:cond delay="0"/>
                                  </p:stCondLst>
                                  <p:childTnLst>
                                    <p:set>
                                      <p:cBhvr>
                                        <p:cTn id="341" dur="1" fill="hold">
                                          <p:stCondLst>
                                            <p:cond delay="0"/>
                                          </p:stCondLst>
                                        </p:cTn>
                                        <p:tgtEl>
                                          <p:spTgt spid="54"/>
                                        </p:tgtEl>
                                        <p:attrNameLst>
                                          <p:attrName>style.visibility</p:attrName>
                                        </p:attrNameLst>
                                      </p:cBhvr>
                                      <p:to>
                                        <p:strVal val="visible"/>
                                      </p:to>
                                    </p:set>
                                    <p:animEffect transition="in" filter="wipe(up)">
                                      <p:cBhvr>
                                        <p:cTn id="342" dur="500"/>
                                        <p:tgtEl>
                                          <p:spTgt spid="54"/>
                                        </p:tgtEl>
                                      </p:cBhvr>
                                    </p:animEffect>
                                  </p:childTnLst>
                                </p:cTn>
                              </p:par>
                            </p:childTnLst>
                          </p:cTn>
                        </p:par>
                        <p:par>
                          <p:cTn id="343" fill="hold">
                            <p:stCondLst>
                              <p:cond delay="500"/>
                            </p:stCondLst>
                            <p:childTnLst>
                              <p:par>
                                <p:cTn id="344" presetID="12" presetClass="entr" presetSubtype="4" fill="hold" grpId="0" nodeType="afterEffect">
                                  <p:stCondLst>
                                    <p:cond delay="0"/>
                                  </p:stCondLst>
                                  <p:childTnLst>
                                    <p:set>
                                      <p:cBhvr>
                                        <p:cTn id="345" dur="1" fill="hold">
                                          <p:stCondLst>
                                            <p:cond delay="0"/>
                                          </p:stCondLst>
                                        </p:cTn>
                                        <p:tgtEl>
                                          <p:spTgt spid="53"/>
                                        </p:tgtEl>
                                        <p:attrNameLst>
                                          <p:attrName>style.visibility</p:attrName>
                                        </p:attrNameLst>
                                      </p:cBhvr>
                                      <p:to>
                                        <p:strVal val="visible"/>
                                      </p:to>
                                    </p:set>
                                    <p:animEffect transition="in" filter="slide(fromBottom)">
                                      <p:cBhvr>
                                        <p:cTn id="346" dur="500"/>
                                        <p:tgtEl>
                                          <p:spTgt spid="53"/>
                                        </p:tgtEl>
                                      </p:cBhvr>
                                    </p:animEffect>
                                  </p:childTnLst>
                                </p:cTn>
                              </p:par>
                            </p:childTnLst>
                          </p:cTn>
                        </p:par>
                      </p:childTnLst>
                    </p:cTn>
                  </p:par>
                  <p:par>
                    <p:cTn id="347" fill="hold">
                      <p:stCondLst>
                        <p:cond delay="indefinite"/>
                      </p:stCondLst>
                      <p:childTnLst>
                        <p:par>
                          <p:cTn id="348" fill="hold">
                            <p:stCondLst>
                              <p:cond delay="0"/>
                            </p:stCondLst>
                            <p:childTnLst>
                              <p:par>
                                <p:cTn id="349" presetID="55" presetClass="exit" presetSubtype="0" fill="hold" grpId="1" nodeType="clickEffect">
                                  <p:stCondLst>
                                    <p:cond delay="0"/>
                                  </p:stCondLst>
                                  <p:childTnLst>
                                    <p:anim calcmode="lin" valueType="num">
                                      <p:cBhvr>
                                        <p:cTn id="350" dur="1000"/>
                                        <p:tgtEl>
                                          <p:spTgt spid="54"/>
                                        </p:tgtEl>
                                        <p:attrNameLst>
                                          <p:attrName>ppt_w</p:attrName>
                                        </p:attrNameLst>
                                      </p:cBhvr>
                                      <p:tavLst>
                                        <p:tav tm="0">
                                          <p:val>
                                            <p:strVal val="ppt_w"/>
                                          </p:val>
                                        </p:tav>
                                        <p:tav tm="100000">
                                          <p:val>
                                            <p:strVal val="ppt_w*0.70"/>
                                          </p:val>
                                        </p:tav>
                                      </p:tavLst>
                                    </p:anim>
                                    <p:anim calcmode="lin" valueType="num">
                                      <p:cBhvr>
                                        <p:cTn id="351" dur="1000"/>
                                        <p:tgtEl>
                                          <p:spTgt spid="54"/>
                                        </p:tgtEl>
                                        <p:attrNameLst>
                                          <p:attrName>ppt_h</p:attrName>
                                        </p:attrNameLst>
                                      </p:cBhvr>
                                      <p:tavLst>
                                        <p:tav tm="0">
                                          <p:val>
                                            <p:strVal val="ppt_h"/>
                                          </p:val>
                                        </p:tav>
                                        <p:tav tm="100000">
                                          <p:val>
                                            <p:strVal val="ppt_h"/>
                                          </p:val>
                                        </p:tav>
                                      </p:tavLst>
                                    </p:anim>
                                    <p:animEffect transition="out" filter="fade">
                                      <p:cBhvr>
                                        <p:cTn id="352" dur="1000"/>
                                        <p:tgtEl>
                                          <p:spTgt spid="54"/>
                                        </p:tgtEl>
                                      </p:cBhvr>
                                    </p:animEffect>
                                    <p:set>
                                      <p:cBhvr>
                                        <p:cTn id="353" dur="1" fill="hold">
                                          <p:stCondLst>
                                            <p:cond delay="9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6" grpId="0" animBg="1"/>
      <p:bldP spid="6" grpId="1" animBg="1"/>
      <p:bldP spid="7" grpId="0"/>
      <p:bldP spid="10" grpId="0" animBg="1"/>
      <p:bldP spid="11" grpId="0" animBg="1"/>
      <p:bldP spid="12" grpId="0" animBg="1"/>
      <p:bldP spid="15" grpId="0"/>
      <p:bldP spid="16" grpId="0" animBg="1"/>
      <p:bldP spid="17" grpId="0" animBg="1"/>
      <p:bldP spid="18" grpId="0"/>
      <p:bldP spid="19" grpId="1" animBg="1"/>
      <p:bldP spid="20" grpId="0" animBg="1"/>
      <p:bldP spid="20" grpId="1" animBg="1"/>
      <p:bldP spid="22" grpId="0" animBg="1"/>
      <p:bldP spid="23" grpId="0"/>
      <p:bldP spid="25" grpId="0" animBg="1"/>
      <p:bldP spid="25" grpId="1" animBg="1"/>
      <p:bldP spid="27" grpId="0" animBg="1"/>
      <p:bldP spid="28" grpId="0" animBg="1"/>
      <p:bldP spid="29" grpId="0"/>
      <p:bldP spid="26" grpId="0" animBg="1"/>
      <p:bldP spid="26" grpId="1" animBg="1"/>
      <p:bldP spid="31" grpId="0" animBg="1"/>
      <p:bldP spid="32" grpId="0" animBg="1"/>
      <p:bldP spid="33" grpId="0" animBg="1"/>
      <p:bldP spid="34" grpId="0"/>
      <p:bldP spid="35" grpId="0" animBg="1"/>
      <p:bldP spid="35" grpId="1" animBg="1"/>
      <p:bldP spid="38" grpId="0" animBg="1"/>
      <p:bldP spid="39" grpId="0" animBg="1"/>
      <p:bldP spid="40" grpId="0"/>
      <p:bldP spid="42" grpId="0" animBg="1"/>
      <p:bldP spid="42" grpId="1" animBg="1"/>
      <p:bldP spid="43" grpId="0" animBg="1"/>
      <p:bldP spid="44" grpId="0" animBg="1"/>
      <p:bldP spid="45" grpId="0"/>
      <p:bldP spid="46" grpId="0" animBg="1"/>
      <p:bldP spid="47" grpId="0" animBg="1"/>
      <p:bldP spid="47" grpId="1" animBg="1"/>
      <p:bldP spid="48" grpId="0" animBg="1"/>
      <p:bldP spid="50" grpId="0" animBg="1"/>
      <p:bldP spid="51" grpId="0"/>
      <p:bldP spid="52" grpId="0" animBg="1"/>
      <p:bldP spid="53" grpId="0"/>
      <p:bldP spid="54" grpId="0" animBg="1"/>
      <p:bldP spid="5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85728"/>
            <a:ext cx="6357966" cy="3046988"/>
          </a:xfrm>
          <a:prstGeom prst="rect">
            <a:avLst/>
          </a:prstGeom>
          <a:ln>
            <a:solidFill>
              <a:schemeClr val="accent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fr-FR" sz="1400" b="1" u="sng" cap="small" dirty="0" smtClean="0">
                <a:solidFill>
                  <a:srgbClr val="002060"/>
                </a:solidFill>
                <a:latin typeface="Tw Cen MT" pitchFamily="34" charset="0"/>
              </a:rPr>
              <a:t>document 1 : Un </a:t>
            </a:r>
            <a:r>
              <a:rPr lang="fr-FR" sz="1400" b="1" u="sng" cap="small" dirty="0">
                <a:solidFill>
                  <a:srgbClr val="002060"/>
                </a:solidFill>
                <a:latin typeface="Tw Cen MT" pitchFamily="34" charset="0"/>
              </a:rPr>
              <a:t>barrage </a:t>
            </a:r>
            <a:r>
              <a:rPr lang="fr-FR" sz="1400" b="1" u="sng" cap="small" dirty="0" smtClean="0">
                <a:solidFill>
                  <a:srgbClr val="002060"/>
                </a:solidFill>
                <a:latin typeface="Tw Cen MT" pitchFamily="34" charset="0"/>
              </a:rPr>
              <a:t>plurifonctionnel</a:t>
            </a:r>
            <a:endParaRPr lang="fr-FR" sz="1400" b="1" u="sng" cap="small" dirty="0">
              <a:solidFill>
                <a:srgbClr val="002060"/>
              </a:solidFill>
              <a:latin typeface="Tw Cen MT" pitchFamily="34" charset="0"/>
            </a:endParaRPr>
          </a:p>
          <a:p>
            <a:pPr algn="just">
              <a:defRPr/>
            </a:pPr>
            <a:r>
              <a:rPr lang="fr-FR" sz="1400" b="1" dirty="0">
                <a:solidFill>
                  <a:srgbClr val="002060"/>
                </a:solidFill>
                <a:latin typeface="Tw Cen MT" pitchFamily="34" charset="0"/>
              </a:rPr>
              <a:t>« Le barrage des Trois-Gorges est un ouvrage hydraulique hors norme, conçu à l’échelle du Yangzi. Son ampleur rappelle d’autres grandes réalisations de l’histoire chinoise comme la Grande Muraille ou le Grand Canal. Il s’agit avant tout d’un projet politique ayant pour fonction d’affirmer le rôle de l’Etat central comme aménageur et la capacité de la Chine à répondre à de tels défis techniques</a:t>
            </a:r>
            <a:r>
              <a:rPr lang="fr-FR" sz="1400" b="1" dirty="0" smtClean="0">
                <a:solidFill>
                  <a:srgbClr val="002060"/>
                </a:solidFill>
                <a:latin typeface="Tw Cen MT" pitchFamily="34" charset="0"/>
              </a:rPr>
              <a:t>. (…) </a:t>
            </a:r>
          </a:p>
          <a:p>
            <a:pPr algn="just">
              <a:defRPr/>
            </a:pPr>
            <a:r>
              <a:rPr lang="fr-FR" sz="1400" b="1" dirty="0" smtClean="0">
                <a:solidFill>
                  <a:srgbClr val="002060"/>
                </a:solidFill>
                <a:latin typeface="Tw Cen MT" pitchFamily="34" charset="0"/>
              </a:rPr>
              <a:t>Sa </a:t>
            </a:r>
            <a:r>
              <a:rPr lang="fr-FR" sz="1400" b="1" dirty="0">
                <a:solidFill>
                  <a:srgbClr val="002060"/>
                </a:solidFill>
                <a:latin typeface="Tw Cen MT" pitchFamily="34" charset="0"/>
              </a:rPr>
              <a:t>première fonction est de réguler le débit du Yangzi afin de limiter les risques d’inondation en aval. (…) Une centrale hydroélectrique d’une puissance de 18 200 </a:t>
            </a:r>
            <a:r>
              <a:rPr lang="fr-FR" sz="1400" b="1" dirty="0" smtClean="0">
                <a:solidFill>
                  <a:srgbClr val="002060"/>
                </a:solidFill>
                <a:latin typeface="Tw Cen MT" pitchFamily="34" charset="0"/>
              </a:rPr>
              <a:t>Mégawatts </a:t>
            </a:r>
            <a:r>
              <a:rPr lang="fr-FR" sz="1400" b="1" dirty="0">
                <a:solidFill>
                  <a:srgbClr val="002060"/>
                </a:solidFill>
                <a:latin typeface="Tw Cen MT" pitchFamily="34" charset="0"/>
              </a:rPr>
              <a:t>permet d’approvisionner en énergie les provinces tant intérieures que littorales jusqu’à Shanghai… Le troisième objectif est de renforcer la navigabilité du fleuve et de mieux relier </a:t>
            </a:r>
            <a:r>
              <a:rPr lang="fr-FR" sz="1400" b="1" dirty="0" smtClean="0">
                <a:solidFill>
                  <a:srgbClr val="002060"/>
                </a:solidFill>
                <a:latin typeface="Tw Cen MT" pitchFamily="34" charset="0"/>
              </a:rPr>
              <a:t>Chongqing </a:t>
            </a:r>
            <a:r>
              <a:rPr lang="fr-FR" sz="1400" b="1" dirty="0">
                <a:solidFill>
                  <a:srgbClr val="002060"/>
                </a:solidFill>
                <a:latin typeface="Tw Cen MT" pitchFamily="34" charset="0"/>
              </a:rPr>
              <a:t>et la province du Sichuan aux pôles dynamiques du littoral grâce à deux séries de cinq écluses et un ascenseur à bateaux, le plus grand du monde. »</a:t>
            </a:r>
          </a:p>
          <a:p>
            <a:pPr algn="r">
              <a:defRPr/>
            </a:pPr>
            <a:r>
              <a:rPr lang="fr-FR" sz="1000" b="1" i="1" dirty="0" smtClean="0">
                <a:solidFill>
                  <a:srgbClr val="002060"/>
                </a:solidFill>
                <a:latin typeface="Tw Cen MT" pitchFamily="34" charset="0"/>
              </a:rPr>
              <a:t>Source</a:t>
            </a:r>
            <a:r>
              <a:rPr lang="fr-FR" sz="1000" b="1" i="1" dirty="0">
                <a:solidFill>
                  <a:srgbClr val="002060"/>
                </a:solidFill>
                <a:latin typeface="Tw Cen MT" pitchFamily="34" charset="0"/>
              </a:rPr>
              <a:t>: Thierry </a:t>
            </a:r>
            <a:r>
              <a:rPr lang="fr-FR" sz="1000" b="1" i="1" dirty="0" err="1">
                <a:solidFill>
                  <a:srgbClr val="002060"/>
                </a:solidFill>
                <a:latin typeface="Tw Cen MT" pitchFamily="34" charset="0"/>
              </a:rPr>
              <a:t>Sanjuan</a:t>
            </a:r>
            <a:r>
              <a:rPr lang="fr-FR" sz="1000" b="1" i="1" dirty="0">
                <a:solidFill>
                  <a:srgbClr val="002060"/>
                </a:solidFill>
                <a:latin typeface="Tw Cen MT" pitchFamily="34" charset="0"/>
              </a:rPr>
              <a:t>, « Le Défi chinois », Documentation photographique n° 8064, La Documentation française 2008</a:t>
            </a:r>
          </a:p>
        </p:txBody>
      </p:sp>
      <p:sp>
        <p:nvSpPr>
          <p:cNvPr id="4" name="ZoneTexte 3"/>
          <p:cNvSpPr txBox="1"/>
          <p:nvPr/>
        </p:nvSpPr>
        <p:spPr>
          <a:xfrm>
            <a:off x="71406" y="-24"/>
            <a:ext cx="3220562" cy="338554"/>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fr-FR" sz="1600" b="1" u="sng" dirty="0" smtClean="0">
                <a:ln>
                  <a:solidFill>
                    <a:schemeClr val="tx1"/>
                  </a:solidFill>
                </a:ln>
                <a:solidFill>
                  <a:schemeClr val="accent5">
                    <a:tint val="50000"/>
                    <a:satMod val="180000"/>
                  </a:schemeClr>
                </a:solidFill>
                <a:latin typeface="John Handy LET" pitchFamily="2" charset="0"/>
              </a:rPr>
              <a:t>II. Fonctions et enjeux du barrage.</a:t>
            </a:r>
            <a:endParaRPr lang="fr-FR" sz="1600" b="1" u="sng" dirty="0">
              <a:ln>
                <a:solidFill>
                  <a:schemeClr val="tx1"/>
                </a:solidFill>
              </a:ln>
              <a:solidFill>
                <a:schemeClr val="accent5">
                  <a:tint val="50000"/>
                  <a:satMod val="180000"/>
                </a:schemeClr>
              </a:solidFill>
              <a:latin typeface="John Handy LET" pitchFamily="2" charset="0"/>
            </a:endParaRPr>
          </a:p>
        </p:txBody>
      </p:sp>
      <p:sp>
        <p:nvSpPr>
          <p:cNvPr id="5" name="ZoneTexte 4"/>
          <p:cNvSpPr txBox="1"/>
          <p:nvPr/>
        </p:nvSpPr>
        <p:spPr>
          <a:xfrm>
            <a:off x="6572264" y="297562"/>
            <a:ext cx="2412000" cy="3060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u="sng" cap="small" dirty="0" smtClean="0">
                <a:solidFill>
                  <a:srgbClr val="002060"/>
                </a:solidFill>
                <a:effectLst>
                  <a:outerShdw blurRad="38100" dist="38100" dir="2700000" algn="tl">
                    <a:srgbClr val="000000">
                      <a:alpha val="43137"/>
                    </a:srgbClr>
                  </a:outerShdw>
                </a:effectLst>
                <a:latin typeface="Tw Cen MT" pitchFamily="34" charset="0"/>
              </a:rPr>
              <a:t>Questions</a:t>
            </a:r>
          </a:p>
          <a:p>
            <a:pPr algn="ctr"/>
            <a:r>
              <a:rPr lang="fr-FR" sz="1400" b="1" dirty="0" smtClean="0">
                <a:solidFill>
                  <a:srgbClr val="002060"/>
                </a:solidFill>
                <a:latin typeface="Tw Cen MT" pitchFamily="34" charset="0"/>
              </a:rPr>
              <a:t>1. A quel niveau fut prise la décision de construire le barrage des Trois Gorges ?</a:t>
            </a:r>
          </a:p>
          <a:p>
            <a:pPr algn="ctr"/>
            <a:r>
              <a:rPr lang="fr-FR" sz="1400" b="1" dirty="0" smtClean="0">
                <a:solidFill>
                  <a:srgbClr val="002060"/>
                </a:solidFill>
                <a:latin typeface="Tw Cen MT" pitchFamily="34" charset="0"/>
              </a:rPr>
              <a:t>2. De quelle nature sont les défis relevés ?</a:t>
            </a:r>
          </a:p>
          <a:p>
            <a:pPr algn="ctr"/>
            <a:r>
              <a:rPr lang="fr-FR" sz="1400" b="1" dirty="0" smtClean="0">
                <a:solidFill>
                  <a:srgbClr val="002060"/>
                </a:solidFill>
                <a:latin typeface="Tw Cen MT" pitchFamily="34" charset="0"/>
              </a:rPr>
              <a:t>3. Quelles sont les raisons avancées pour la réalisation du barrage ? Classez les par nature.</a:t>
            </a:r>
          </a:p>
          <a:p>
            <a:pPr algn="ctr"/>
            <a:r>
              <a:rPr lang="fr-FR" sz="1400" b="1" dirty="0" smtClean="0">
                <a:solidFill>
                  <a:srgbClr val="002060"/>
                </a:solidFill>
                <a:latin typeface="Tw Cen MT" pitchFamily="34" charset="0"/>
              </a:rPr>
              <a:t>4. Pourquoi peut-on dire que le Yangzi est indispensable au développement économique du pays ?</a:t>
            </a:r>
            <a:endParaRPr lang="fr-FR" sz="1400" b="1" dirty="0">
              <a:solidFill>
                <a:srgbClr val="002060"/>
              </a:solidFill>
              <a:latin typeface="Tw Cen MT" pitchFamily="34" charset="0"/>
            </a:endParaRPr>
          </a:p>
        </p:txBody>
      </p:sp>
      <p:sp>
        <p:nvSpPr>
          <p:cNvPr id="6" name="Rectangle 5"/>
          <p:cNvSpPr/>
          <p:nvPr/>
        </p:nvSpPr>
        <p:spPr>
          <a:xfrm>
            <a:off x="4143372" y="3429000"/>
            <a:ext cx="4824000" cy="33239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u="sng" cap="small" dirty="0" smtClean="0">
                <a:solidFill>
                  <a:srgbClr val="002060"/>
                </a:solidFill>
                <a:effectLst>
                  <a:outerShdw blurRad="38100" dist="38100" dir="2700000" algn="tl">
                    <a:srgbClr val="000000">
                      <a:alpha val="43137"/>
                    </a:srgbClr>
                  </a:outerShdw>
                </a:effectLst>
                <a:latin typeface="Tw Cen MT" pitchFamily="34" charset="0"/>
              </a:rPr>
              <a:t>document 2 : Le Yangzi (fleuve bleu), un fleuve puissant</a:t>
            </a:r>
          </a:p>
          <a:p>
            <a:pPr algn="just"/>
            <a:r>
              <a:rPr lang="fr-FR" sz="1400" b="1" dirty="0" smtClean="0">
                <a:solidFill>
                  <a:srgbClr val="002060"/>
                </a:solidFill>
                <a:latin typeface="Tw Cen MT" pitchFamily="34" charset="0"/>
              </a:rPr>
              <a:t>D'un débit de 30 000 m³/s, le fleuve Bleu est le troisième plus long fleuve du monde après l'Amazone et le Nil. Il prend sa source au Tibet, à 6 621 mètres dans un paysage extrême de glaciers et de terres enneigées.</a:t>
            </a:r>
          </a:p>
          <a:p>
            <a:pPr algn="just"/>
            <a:r>
              <a:rPr lang="fr-FR" sz="1400" b="1" dirty="0" smtClean="0">
                <a:solidFill>
                  <a:srgbClr val="002060"/>
                </a:solidFill>
                <a:latin typeface="Tw Cen MT" pitchFamily="34" charset="0"/>
              </a:rPr>
              <a:t>Il parcourt 6 300 km avant de rejoindre la mer de Chine orientale, au nord de Shanghai, la plus grande ville de Chine. </a:t>
            </a:r>
          </a:p>
          <a:p>
            <a:pPr algn="just"/>
            <a:r>
              <a:rPr lang="fr-FR" sz="1400" b="1" dirty="0" smtClean="0">
                <a:solidFill>
                  <a:srgbClr val="002060"/>
                </a:solidFill>
                <a:latin typeface="Tw Cen MT" pitchFamily="34" charset="0"/>
              </a:rPr>
              <a:t>Lors de son parcours, il reçoit les eaux de plus de 700 affluents drainant un bassin hydrographique de 1,8 million de kilomètres carrés. Chaque année il déverse près de mille milliards m³ d'eau dans la mer de Chine, charriant des milliers de tonnes de limon au large des côtes. Le Yangzi Jiang alimente en eau 40 % du territoire chinois et 70 % de la production rizicole.</a:t>
            </a:r>
          </a:p>
          <a:p>
            <a:pPr algn="r"/>
            <a:r>
              <a:rPr lang="fr-FR" sz="1400" b="1" i="1" dirty="0" smtClean="0">
                <a:solidFill>
                  <a:srgbClr val="002060"/>
                </a:solidFill>
                <a:latin typeface="Tw Cen MT" pitchFamily="34" charset="0"/>
              </a:rPr>
              <a:t>fr.wikipedia.org/wiki/</a:t>
            </a:r>
            <a:r>
              <a:rPr lang="fr-FR" sz="1400" b="1" i="1" dirty="0" err="1" smtClean="0">
                <a:solidFill>
                  <a:srgbClr val="002060"/>
                </a:solidFill>
                <a:latin typeface="Tw Cen MT" pitchFamily="34" charset="0"/>
              </a:rPr>
              <a:t>Yangzi_Jiang</a:t>
            </a:r>
            <a:endParaRPr lang="fr-FR" sz="1400" b="1" dirty="0">
              <a:solidFill>
                <a:srgbClr val="002060"/>
              </a:solidFill>
              <a:latin typeface="Tw Cen MT" pitchFamily="34" charset="0"/>
            </a:endParaRPr>
          </a:p>
        </p:txBody>
      </p:sp>
      <p:pic>
        <p:nvPicPr>
          <p:cNvPr id="8194" name="Picture 2" descr="http://www.monquotidien.fr/media/Images/1320659661date-barrage-chine.jpg"/>
          <p:cNvPicPr>
            <a:picLocks noChangeAspect="1" noChangeArrowheads="1"/>
          </p:cNvPicPr>
          <p:nvPr/>
        </p:nvPicPr>
        <p:blipFill>
          <a:blip r:embed="rId3" cstate="email">
            <a:lum bright="8000" contrast="40000"/>
            <a:extLst>
              <a:ext uri="{28A0092B-C50C-407E-A947-70E740481C1C}">
                <a14:useLocalDpi xmlns:a14="http://schemas.microsoft.com/office/drawing/2010/main"/>
              </a:ext>
            </a:extLst>
          </a:blip>
          <a:srcRect/>
          <a:stretch>
            <a:fillRect/>
          </a:stretch>
        </p:blipFill>
        <p:spPr bwMode="auto">
          <a:xfrm>
            <a:off x="142844" y="3447868"/>
            <a:ext cx="3888000" cy="3267280"/>
          </a:xfrm>
          <a:prstGeom prst="rect">
            <a:avLst/>
          </a:prstGeom>
          <a:noFill/>
          <a:ln w="19050">
            <a:solidFill>
              <a:srgbClr val="002060"/>
            </a:solidFill>
          </a:ln>
        </p:spPr>
      </p:pic>
      <p:sp>
        <p:nvSpPr>
          <p:cNvPr id="9" name="ZoneTexte 8"/>
          <p:cNvSpPr txBox="1"/>
          <p:nvPr/>
        </p:nvSpPr>
        <p:spPr>
          <a:xfrm>
            <a:off x="142844" y="285728"/>
            <a:ext cx="6357982" cy="310854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fr-FR" sz="1400" b="1" dirty="0" smtClean="0">
                <a:latin typeface="Tw Cen MT" pitchFamily="34" charset="0"/>
              </a:rPr>
              <a:t>1. C’est au niveau national (Etat central) que fut prise la décision de bâtir le barrage.</a:t>
            </a:r>
          </a:p>
          <a:p>
            <a:pPr algn="just"/>
            <a:r>
              <a:rPr lang="fr-FR" sz="1400" b="1" dirty="0" smtClean="0">
                <a:latin typeface="Tw Cen MT" pitchFamily="34" charset="0"/>
              </a:rPr>
              <a:t>2. Les défis d’une telle construction sont avant tout techniques puisqu’il s’agit de maîtriser voire de détourner le lit du 3</a:t>
            </a:r>
            <a:r>
              <a:rPr lang="fr-FR" sz="1400" b="1" baseline="30000" dirty="0" smtClean="0">
                <a:latin typeface="Tw Cen MT" pitchFamily="34" charset="0"/>
              </a:rPr>
              <a:t>ème</a:t>
            </a:r>
            <a:r>
              <a:rPr lang="fr-FR" sz="1400" b="1" dirty="0" smtClean="0">
                <a:latin typeface="Tw Cen MT" pitchFamily="34" charset="0"/>
              </a:rPr>
              <a:t> plus grand fleuve au monde.</a:t>
            </a:r>
          </a:p>
          <a:p>
            <a:pPr algn="just"/>
            <a:r>
              <a:rPr lang="fr-FR" sz="1400" b="1" dirty="0" smtClean="0">
                <a:latin typeface="Tw Cen MT" pitchFamily="34" charset="0"/>
              </a:rPr>
              <a:t>3. Trois raisons sont avancées pour sa construction : </a:t>
            </a:r>
          </a:p>
          <a:p>
            <a:pPr algn="just">
              <a:buFontTx/>
              <a:buChar char="-"/>
            </a:pPr>
            <a:r>
              <a:rPr lang="fr-FR" sz="1400" b="1" dirty="0" smtClean="0">
                <a:latin typeface="Tw Cen MT" pitchFamily="34" charset="0"/>
              </a:rPr>
              <a:t> environnementale : limiter les inondations du fleuve avant le barrage (aval)</a:t>
            </a:r>
          </a:p>
          <a:p>
            <a:pPr algn="just">
              <a:buFontTx/>
              <a:buChar char="-"/>
            </a:pPr>
            <a:r>
              <a:rPr lang="fr-FR" sz="1400" b="1" dirty="0" smtClean="0">
                <a:latin typeface="Tw Cen MT" pitchFamily="34" charset="0"/>
              </a:rPr>
              <a:t> énergétique : augmenter la production d’électricité pour fournir davantage les villes.</a:t>
            </a:r>
          </a:p>
          <a:p>
            <a:pPr algn="just">
              <a:buFontTx/>
              <a:buChar char="-"/>
            </a:pPr>
            <a:r>
              <a:rPr lang="fr-FR" sz="1400" b="1" dirty="0" smtClean="0">
                <a:latin typeface="Tw Cen MT" pitchFamily="34" charset="0"/>
              </a:rPr>
              <a:t> économique : améliorer les liaisons centre/littoral et donc promouvoir le développement des provinces de l’intérieur</a:t>
            </a:r>
          </a:p>
          <a:p>
            <a:pPr algn="just"/>
            <a:r>
              <a:rPr lang="fr-FR" sz="1400" b="1" dirty="0" smtClean="0">
                <a:latin typeface="Tw Cen MT" pitchFamily="34" charset="0"/>
              </a:rPr>
              <a:t>4. Le Yangzi est l’un des deux fleuves majeurs de Chine. Il alimente 40% du territoire chinois en eau. Dans les espaces qui le bordent, la riziculture est intensément pratiquée. Les provinces du Yangzi assurent 70% de la production de riz du pays. </a:t>
            </a:r>
            <a:endParaRPr lang="fr-FR" sz="1400" b="1" dirty="0">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6" presetClass="entr" presetSubtype="16" fill="hold" nodeType="after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circle(in)">
                                      <p:cBhvr>
                                        <p:cTn id="23" dur="2000"/>
                                        <p:tgtEl>
                                          <p:spTgt spid="8194"/>
                                        </p:tgtEl>
                                      </p:cBhvr>
                                    </p:animEffect>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grpId="1" nodeType="clickEffect">
                                  <p:stCondLst>
                                    <p:cond delay="0"/>
                                  </p:stCondLst>
                                  <p:childTnLst>
                                    <p:anim calcmode="lin" valueType="num">
                                      <p:cBhvr>
                                        <p:cTn id="31" dur="500"/>
                                        <p:tgtEl>
                                          <p:spTgt spid="2"/>
                                        </p:tgtEl>
                                        <p:attrNameLst>
                                          <p:attrName>ppt_w</p:attrName>
                                        </p:attrNameLst>
                                      </p:cBhvr>
                                      <p:tavLst>
                                        <p:tav tm="0">
                                          <p:val>
                                            <p:strVal val="ppt_w"/>
                                          </p:val>
                                        </p:tav>
                                        <p:tav tm="100000">
                                          <p:val>
                                            <p:fltVal val="0"/>
                                          </p:val>
                                        </p:tav>
                                      </p:tavLst>
                                    </p:anim>
                                    <p:anim calcmode="lin" valueType="num">
                                      <p:cBhvr>
                                        <p:cTn id="32" dur="500"/>
                                        <p:tgtEl>
                                          <p:spTgt spid="2"/>
                                        </p:tgtEl>
                                        <p:attrNameLst>
                                          <p:attrName>ppt_h</p:attrName>
                                        </p:attrNameLst>
                                      </p:cBhvr>
                                      <p:tavLst>
                                        <p:tav tm="0">
                                          <p:val>
                                            <p:strVal val="ppt_h"/>
                                          </p:val>
                                        </p:tav>
                                        <p:tav tm="100000">
                                          <p:val>
                                            <p:fltVal val="0"/>
                                          </p:val>
                                        </p:tav>
                                      </p:tavLst>
                                    </p:anim>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slide(from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5" grpId="0" animBg="1"/>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179387" y="3157314"/>
            <a:ext cx="2016000" cy="923330"/>
          </a:xfrm>
          <a:prstGeom prst="rect">
            <a:avLst/>
          </a:prstGeom>
          <a:solidFill>
            <a:srgbClr val="002060"/>
          </a:solidFill>
          <a:ln>
            <a:solidFill>
              <a:srgbClr val="002060"/>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fr-FR" b="1" u="sng" cap="small" dirty="0">
                <a:solidFill>
                  <a:schemeClr val="bg1"/>
                </a:solidFill>
                <a:effectLst>
                  <a:outerShdw blurRad="38100" dist="38100" dir="2700000" algn="tl">
                    <a:srgbClr val="000000">
                      <a:alpha val="43137"/>
                    </a:srgbClr>
                  </a:outerShdw>
                </a:effectLst>
                <a:latin typeface="Tw Cen MT" pitchFamily="34" charset="0"/>
              </a:rPr>
              <a:t>Effets </a:t>
            </a:r>
            <a:r>
              <a:rPr lang="fr-FR" b="1" u="sng" cap="small" dirty="0" smtClean="0">
                <a:solidFill>
                  <a:schemeClr val="bg1"/>
                </a:solidFill>
                <a:effectLst>
                  <a:outerShdw blurRad="38100" dist="38100" dir="2700000" algn="tl">
                    <a:srgbClr val="000000">
                      <a:alpha val="43137"/>
                    </a:srgbClr>
                  </a:outerShdw>
                </a:effectLst>
                <a:latin typeface="Tw Cen MT" pitchFamily="34" charset="0"/>
              </a:rPr>
              <a:t>positifs</a:t>
            </a:r>
            <a:endParaRPr lang="fr-FR" b="1" cap="small" dirty="0" smtClean="0">
              <a:solidFill>
                <a:schemeClr val="bg1"/>
              </a:solidFill>
              <a:latin typeface="Tw Cen MT" pitchFamily="34" charset="0"/>
            </a:endParaRPr>
          </a:p>
          <a:p>
            <a:pPr algn="ctr" fontAlgn="auto">
              <a:spcBef>
                <a:spcPts val="0"/>
              </a:spcBef>
              <a:spcAft>
                <a:spcPts val="0"/>
              </a:spcAft>
              <a:defRPr/>
            </a:pPr>
            <a:r>
              <a:rPr lang="fr-FR" b="1" cap="small" dirty="0" smtClean="0">
                <a:solidFill>
                  <a:schemeClr val="bg1"/>
                </a:solidFill>
                <a:latin typeface="Tw Cen MT" pitchFamily="34" charset="0"/>
              </a:rPr>
              <a:t> </a:t>
            </a:r>
            <a:r>
              <a:rPr lang="fr-FR" b="1" cap="small" dirty="0">
                <a:solidFill>
                  <a:schemeClr val="bg1"/>
                </a:solidFill>
                <a:latin typeface="Tw Cen MT" pitchFamily="34" charset="0"/>
              </a:rPr>
              <a:t>un barrage plurifonctionnel</a:t>
            </a:r>
          </a:p>
        </p:txBody>
      </p:sp>
      <p:sp>
        <p:nvSpPr>
          <p:cNvPr id="5" name="TextBox 7"/>
          <p:cNvSpPr txBox="1"/>
          <p:nvPr/>
        </p:nvSpPr>
        <p:spPr>
          <a:xfrm>
            <a:off x="5148262" y="891257"/>
            <a:ext cx="3816000" cy="323165"/>
          </a:xfrm>
          <a:prstGeom prst="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algn="ctr" fontAlgn="auto">
              <a:spcBef>
                <a:spcPts val="0"/>
              </a:spcBef>
              <a:spcAft>
                <a:spcPts val="0"/>
              </a:spcAft>
              <a:defRPr/>
            </a:pPr>
            <a:endParaRPr lang="fr-FR" sz="1500" b="1" dirty="0">
              <a:solidFill>
                <a:schemeClr val="bg1"/>
              </a:solidFill>
              <a:latin typeface="Tw Cen MT" pitchFamily="34" charset="0"/>
            </a:endParaRPr>
          </a:p>
        </p:txBody>
      </p:sp>
      <p:sp>
        <p:nvSpPr>
          <p:cNvPr id="6" name="TextBox 8"/>
          <p:cNvSpPr txBox="1"/>
          <p:nvPr/>
        </p:nvSpPr>
        <p:spPr>
          <a:xfrm>
            <a:off x="5148000" y="1605637"/>
            <a:ext cx="3816350" cy="323165"/>
          </a:xfrm>
          <a:prstGeom prst="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endParaRPr lang="fr-FR" sz="1500" b="1" dirty="0">
              <a:solidFill>
                <a:schemeClr val="bg1"/>
              </a:solidFill>
              <a:latin typeface="Tw Cen MT" pitchFamily="34" charset="0"/>
            </a:endParaRPr>
          </a:p>
        </p:txBody>
      </p:sp>
      <p:sp>
        <p:nvSpPr>
          <p:cNvPr id="7" name="TextBox 9"/>
          <p:cNvSpPr txBox="1"/>
          <p:nvPr/>
        </p:nvSpPr>
        <p:spPr>
          <a:xfrm>
            <a:off x="5148000" y="5248975"/>
            <a:ext cx="3816000" cy="323165"/>
          </a:xfrm>
          <a:prstGeom prst="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algn="ctr" fontAlgn="auto">
              <a:spcBef>
                <a:spcPts val="0"/>
              </a:spcBef>
              <a:spcAft>
                <a:spcPts val="0"/>
              </a:spcAft>
              <a:defRPr/>
            </a:pPr>
            <a:endParaRPr lang="fr-FR" sz="1500" dirty="0">
              <a:solidFill>
                <a:schemeClr val="bg1"/>
              </a:solidFill>
            </a:endParaRPr>
          </a:p>
        </p:txBody>
      </p:sp>
      <p:sp>
        <p:nvSpPr>
          <p:cNvPr id="8" name="TextBox 10"/>
          <p:cNvSpPr txBox="1"/>
          <p:nvPr/>
        </p:nvSpPr>
        <p:spPr>
          <a:xfrm>
            <a:off x="5148000" y="5963355"/>
            <a:ext cx="3816000" cy="323165"/>
          </a:xfrm>
          <a:prstGeom prst="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algn="ctr" fontAlgn="auto">
              <a:spcBef>
                <a:spcPts val="0"/>
              </a:spcBef>
              <a:spcAft>
                <a:spcPts val="0"/>
              </a:spcAft>
              <a:defRPr/>
            </a:pPr>
            <a:endParaRPr lang="fr-FR" sz="1500" b="1" dirty="0">
              <a:solidFill>
                <a:schemeClr val="bg1"/>
              </a:solidFill>
              <a:latin typeface="Tw Cen MT" pitchFamily="34" charset="0"/>
            </a:endParaRPr>
          </a:p>
        </p:txBody>
      </p:sp>
      <p:cxnSp>
        <p:nvCxnSpPr>
          <p:cNvPr id="9" name="Straight Connector 14"/>
          <p:cNvCxnSpPr>
            <a:stCxn id="2" idx="3"/>
            <a:endCxn id="3" idx="1"/>
          </p:cNvCxnSpPr>
          <p:nvPr/>
        </p:nvCxnSpPr>
        <p:spPr>
          <a:xfrm flipV="1">
            <a:off x="2195387" y="1442802"/>
            <a:ext cx="396612" cy="2176177"/>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0" name="Straight Connector 16"/>
          <p:cNvCxnSpPr>
            <a:stCxn id="2" idx="3"/>
            <a:endCxn id="4" idx="1"/>
          </p:cNvCxnSpPr>
          <p:nvPr/>
        </p:nvCxnSpPr>
        <p:spPr>
          <a:xfrm>
            <a:off x="2195387" y="3618979"/>
            <a:ext cx="396613" cy="2167705"/>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11" name="Straight Connector 20"/>
          <p:cNvCxnSpPr>
            <a:stCxn id="3" idx="3"/>
            <a:endCxn id="5" idx="1"/>
          </p:cNvCxnSpPr>
          <p:nvPr/>
        </p:nvCxnSpPr>
        <p:spPr>
          <a:xfrm flipV="1">
            <a:off x="4679999" y="1052840"/>
            <a:ext cx="468263" cy="389962"/>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cxnSp>
        <p:nvCxnSpPr>
          <p:cNvPr id="12" name="Straight Connector 22"/>
          <p:cNvCxnSpPr>
            <a:stCxn id="3" idx="3"/>
            <a:endCxn id="6" idx="1"/>
          </p:cNvCxnSpPr>
          <p:nvPr/>
        </p:nvCxnSpPr>
        <p:spPr>
          <a:xfrm>
            <a:off x="4679999" y="1442802"/>
            <a:ext cx="468001" cy="324418"/>
          </a:xfrm>
          <a:prstGeom prst="line">
            <a:avLst/>
          </a:prstGeom>
          <a:ln>
            <a:solidFill>
              <a:srgbClr val="002060"/>
            </a:solidFill>
          </a:ln>
        </p:spPr>
        <p:style>
          <a:lnRef idx="2">
            <a:schemeClr val="accent2"/>
          </a:lnRef>
          <a:fillRef idx="0">
            <a:schemeClr val="accent2"/>
          </a:fillRef>
          <a:effectRef idx="1">
            <a:schemeClr val="accent2"/>
          </a:effectRef>
          <a:fontRef idx="minor">
            <a:schemeClr val="tx1"/>
          </a:fontRef>
        </p:style>
      </p:cxnSp>
      <p:cxnSp>
        <p:nvCxnSpPr>
          <p:cNvPr id="13" name="Straight Connector 26"/>
          <p:cNvCxnSpPr>
            <a:stCxn id="4" idx="3"/>
            <a:endCxn id="7" idx="1"/>
          </p:cNvCxnSpPr>
          <p:nvPr/>
        </p:nvCxnSpPr>
        <p:spPr>
          <a:xfrm flipV="1">
            <a:off x="4680000" y="5410558"/>
            <a:ext cx="468000" cy="37612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 name="Straight Connector 28"/>
          <p:cNvCxnSpPr>
            <a:stCxn id="4" idx="3"/>
            <a:endCxn id="8" idx="1"/>
          </p:cNvCxnSpPr>
          <p:nvPr/>
        </p:nvCxnSpPr>
        <p:spPr>
          <a:xfrm>
            <a:off x="4680000" y="5786684"/>
            <a:ext cx="468000" cy="338254"/>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15" name="TextBox 85"/>
          <p:cNvSpPr txBox="1"/>
          <p:nvPr/>
        </p:nvSpPr>
        <p:spPr>
          <a:xfrm>
            <a:off x="5148000" y="3454314"/>
            <a:ext cx="3816350" cy="323165"/>
          </a:xfrm>
          <a:prstGeom prst="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endParaRPr lang="fr-FR" sz="1500" b="1" dirty="0">
              <a:solidFill>
                <a:schemeClr val="bg1"/>
              </a:solidFill>
              <a:latin typeface="Tw Cen MT" pitchFamily="34" charset="0"/>
            </a:endParaRPr>
          </a:p>
        </p:txBody>
      </p:sp>
      <p:sp>
        <p:nvSpPr>
          <p:cNvPr id="3" name="TextBox 5"/>
          <p:cNvSpPr txBox="1"/>
          <p:nvPr/>
        </p:nvSpPr>
        <p:spPr>
          <a:xfrm>
            <a:off x="2591999" y="956802"/>
            <a:ext cx="2088000" cy="972000"/>
          </a:xfrm>
          <a:prstGeom prst="rect">
            <a:avLst/>
          </a:prstGeom>
          <a:solidFill>
            <a:srgbClr val="00B0F0"/>
          </a:solidFill>
          <a:ln>
            <a:solidFill>
              <a:srgbClr val="002060"/>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fr-FR" b="1" u="sng" dirty="0" smtClean="0">
                <a:solidFill>
                  <a:srgbClr val="002060"/>
                </a:solidFill>
                <a:effectLst>
                  <a:outerShdw blurRad="38100" dist="38100" dir="2700000" algn="tl">
                    <a:srgbClr val="000000">
                      <a:alpha val="43137"/>
                    </a:srgbClr>
                  </a:outerShdw>
                </a:effectLst>
                <a:latin typeface="Tw Cen MT" pitchFamily="34" charset="0"/>
              </a:rPr>
              <a:t>Populations</a:t>
            </a:r>
            <a:r>
              <a:rPr lang="fr-FR" b="1" dirty="0" smtClean="0">
                <a:solidFill>
                  <a:srgbClr val="002060"/>
                </a:solidFill>
                <a:latin typeface="Tw Cen MT" pitchFamily="34" charset="0"/>
              </a:rPr>
              <a:t> :</a:t>
            </a:r>
            <a:endParaRPr lang="fr-FR" b="1" dirty="0">
              <a:solidFill>
                <a:srgbClr val="002060"/>
              </a:solidFill>
              <a:latin typeface="Tw Cen MT" pitchFamily="34" charset="0"/>
            </a:endParaRPr>
          </a:p>
        </p:txBody>
      </p:sp>
      <p:sp>
        <p:nvSpPr>
          <p:cNvPr id="4" name="TextBox 6"/>
          <p:cNvSpPr txBox="1"/>
          <p:nvPr/>
        </p:nvSpPr>
        <p:spPr>
          <a:xfrm>
            <a:off x="2592000" y="5300684"/>
            <a:ext cx="2088000" cy="972000"/>
          </a:xfrm>
          <a:prstGeom prst="rect">
            <a:avLst/>
          </a:prstGeom>
          <a:solidFill>
            <a:srgbClr val="00B0F0"/>
          </a:solidFill>
          <a:ln>
            <a:solidFill>
              <a:srgbClr val="002060"/>
            </a:solidFill>
          </a:ln>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b="1" u="sng" dirty="0" smtClean="0">
                <a:solidFill>
                  <a:srgbClr val="002060"/>
                </a:solidFill>
                <a:effectLst>
                  <a:outerShdw blurRad="38100" dist="38100" dir="2700000" algn="tl">
                    <a:srgbClr val="000000">
                      <a:alpha val="43137"/>
                    </a:srgbClr>
                  </a:outerShdw>
                </a:effectLst>
                <a:latin typeface="Tw Cen MT" pitchFamily="34" charset="0"/>
              </a:rPr>
              <a:t>Environnement</a:t>
            </a:r>
            <a:r>
              <a:rPr lang="fr-FR" b="1" dirty="0" smtClean="0">
                <a:solidFill>
                  <a:srgbClr val="002060"/>
                </a:solidFill>
                <a:effectLst>
                  <a:outerShdw blurRad="38100" dist="38100" dir="2700000" algn="tl">
                    <a:srgbClr val="000000">
                      <a:alpha val="43137"/>
                    </a:srgbClr>
                  </a:outerShdw>
                </a:effectLst>
                <a:latin typeface="Tw Cen MT" pitchFamily="34" charset="0"/>
              </a:rPr>
              <a:t> </a:t>
            </a:r>
            <a:r>
              <a:rPr lang="fr-FR" b="1" dirty="0" smtClean="0">
                <a:solidFill>
                  <a:srgbClr val="002060"/>
                </a:solidFill>
                <a:latin typeface="Tw Cen MT" pitchFamily="34" charset="0"/>
              </a:rPr>
              <a:t>:</a:t>
            </a:r>
            <a:endParaRPr lang="fr-FR" b="1" dirty="0">
              <a:solidFill>
                <a:srgbClr val="002060"/>
              </a:solidFill>
              <a:latin typeface="Tw Cen MT" pitchFamily="34" charset="0"/>
            </a:endParaRPr>
          </a:p>
        </p:txBody>
      </p:sp>
      <p:sp>
        <p:nvSpPr>
          <p:cNvPr id="23" name="TextBox 85"/>
          <p:cNvSpPr txBox="1"/>
          <p:nvPr/>
        </p:nvSpPr>
        <p:spPr>
          <a:xfrm>
            <a:off x="5148000" y="2857496"/>
            <a:ext cx="3816350" cy="323165"/>
          </a:xfrm>
          <a:prstGeom prst="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endParaRPr lang="fr-FR" sz="1500" b="1" dirty="0">
              <a:solidFill>
                <a:schemeClr val="bg1"/>
              </a:solidFill>
              <a:latin typeface="Tw Cen MT" pitchFamily="34" charset="0"/>
            </a:endParaRPr>
          </a:p>
        </p:txBody>
      </p:sp>
      <p:cxnSp>
        <p:nvCxnSpPr>
          <p:cNvPr id="25" name="Straight Connector 16"/>
          <p:cNvCxnSpPr>
            <a:stCxn id="2" idx="3"/>
            <a:endCxn id="22" idx="1"/>
          </p:cNvCxnSpPr>
          <p:nvPr/>
        </p:nvCxnSpPr>
        <p:spPr>
          <a:xfrm flipV="1">
            <a:off x="2195387" y="3616314"/>
            <a:ext cx="396612" cy="2665"/>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cxnSp>
        <p:nvCxnSpPr>
          <p:cNvPr id="28" name="Straight Connector 22"/>
          <p:cNvCxnSpPr>
            <a:stCxn id="22" idx="3"/>
            <a:endCxn id="23" idx="1"/>
          </p:cNvCxnSpPr>
          <p:nvPr/>
        </p:nvCxnSpPr>
        <p:spPr>
          <a:xfrm flipV="1">
            <a:off x="4679999" y="3019079"/>
            <a:ext cx="468001" cy="597235"/>
          </a:xfrm>
          <a:prstGeom prst="line">
            <a:avLst/>
          </a:prstGeom>
          <a:ln>
            <a:solidFill>
              <a:srgbClr val="002060"/>
            </a:solidFill>
          </a:ln>
        </p:spPr>
        <p:style>
          <a:lnRef idx="2">
            <a:schemeClr val="accent2"/>
          </a:lnRef>
          <a:fillRef idx="0">
            <a:schemeClr val="accent2"/>
          </a:fillRef>
          <a:effectRef idx="1">
            <a:schemeClr val="accent2"/>
          </a:effectRef>
          <a:fontRef idx="minor">
            <a:schemeClr val="tx1"/>
          </a:fontRef>
        </p:style>
      </p:cxnSp>
      <p:sp>
        <p:nvSpPr>
          <p:cNvPr id="31" name="TextBox 85"/>
          <p:cNvSpPr txBox="1"/>
          <p:nvPr/>
        </p:nvSpPr>
        <p:spPr>
          <a:xfrm>
            <a:off x="5148000" y="4034529"/>
            <a:ext cx="3816350" cy="323165"/>
          </a:xfrm>
          <a:prstGeom prst="rect">
            <a:avLst/>
          </a:prstGeom>
          <a:ln>
            <a:solidFill>
              <a:schemeClr val="bg1"/>
            </a:solidFill>
          </a:ln>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endParaRPr lang="fr-FR" sz="1500" b="1" dirty="0">
              <a:solidFill>
                <a:schemeClr val="bg1"/>
              </a:solidFill>
              <a:latin typeface="Tw Cen MT" pitchFamily="34" charset="0"/>
            </a:endParaRPr>
          </a:p>
        </p:txBody>
      </p:sp>
      <p:cxnSp>
        <p:nvCxnSpPr>
          <p:cNvPr id="34" name="Straight Connector 22"/>
          <p:cNvCxnSpPr>
            <a:stCxn id="22" idx="3"/>
            <a:endCxn id="15" idx="1"/>
          </p:cNvCxnSpPr>
          <p:nvPr/>
        </p:nvCxnSpPr>
        <p:spPr>
          <a:xfrm flipV="1">
            <a:off x="4679999" y="3615897"/>
            <a:ext cx="468001" cy="417"/>
          </a:xfrm>
          <a:prstGeom prst="line">
            <a:avLst/>
          </a:prstGeom>
          <a:ln>
            <a:solidFill>
              <a:srgbClr val="002060"/>
            </a:solidFill>
          </a:ln>
        </p:spPr>
        <p:style>
          <a:lnRef idx="2">
            <a:schemeClr val="accent2"/>
          </a:lnRef>
          <a:fillRef idx="0">
            <a:schemeClr val="accent2"/>
          </a:fillRef>
          <a:effectRef idx="1">
            <a:schemeClr val="accent2"/>
          </a:effectRef>
          <a:fontRef idx="minor">
            <a:schemeClr val="tx1"/>
          </a:fontRef>
        </p:style>
      </p:cxnSp>
      <p:cxnSp>
        <p:nvCxnSpPr>
          <p:cNvPr id="38" name="Straight Connector 22"/>
          <p:cNvCxnSpPr>
            <a:stCxn id="22" idx="3"/>
            <a:endCxn id="31" idx="1"/>
          </p:cNvCxnSpPr>
          <p:nvPr/>
        </p:nvCxnSpPr>
        <p:spPr>
          <a:xfrm>
            <a:off x="4679999" y="3616314"/>
            <a:ext cx="468001" cy="579798"/>
          </a:xfrm>
          <a:prstGeom prst="line">
            <a:avLst/>
          </a:prstGeom>
          <a:ln>
            <a:solidFill>
              <a:srgbClr val="002060"/>
            </a:solidFill>
          </a:ln>
        </p:spPr>
        <p:style>
          <a:lnRef idx="2">
            <a:schemeClr val="accent2"/>
          </a:lnRef>
          <a:fillRef idx="0">
            <a:schemeClr val="accent2"/>
          </a:fillRef>
          <a:effectRef idx="1">
            <a:schemeClr val="accent2"/>
          </a:effectRef>
          <a:fontRef idx="minor">
            <a:schemeClr val="tx1"/>
          </a:fontRef>
        </p:style>
      </p:cxnSp>
      <p:sp>
        <p:nvSpPr>
          <p:cNvPr id="41" name="ZoneTexte 40"/>
          <p:cNvSpPr txBox="1"/>
          <p:nvPr/>
        </p:nvSpPr>
        <p:spPr>
          <a:xfrm>
            <a:off x="71406" y="-24"/>
            <a:ext cx="6983065" cy="400110"/>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fr-FR" sz="2000" b="1" u="sng" dirty="0" smtClean="0">
                <a:ln>
                  <a:solidFill>
                    <a:schemeClr val="tx1"/>
                  </a:solidFill>
                </a:ln>
                <a:solidFill>
                  <a:schemeClr val="accent5">
                    <a:tint val="50000"/>
                    <a:satMod val="180000"/>
                  </a:schemeClr>
                </a:solidFill>
                <a:latin typeface="John Handy LET" pitchFamily="2" charset="0"/>
              </a:rPr>
              <a:t>III. Quels impacts économiques et sociaux environnementaux ?</a:t>
            </a:r>
          </a:p>
        </p:txBody>
      </p:sp>
      <p:sp>
        <p:nvSpPr>
          <p:cNvPr id="42" name="ZoneTexte 41"/>
          <p:cNvSpPr txBox="1"/>
          <p:nvPr/>
        </p:nvSpPr>
        <p:spPr>
          <a:xfrm>
            <a:off x="214282" y="899868"/>
            <a:ext cx="2000264"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u="sng" cap="small" dirty="0" smtClean="0">
                <a:solidFill>
                  <a:srgbClr val="002060"/>
                </a:solidFill>
                <a:effectLst>
                  <a:outerShdw blurRad="38100" dist="38100" dir="2700000" algn="tl">
                    <a:srgbClr val="000000">
                      <a:alpha val="43137"/>
                    </a:srgbClr>
                  </a:outerShdw>
                </a:effectLst>
                <a:latin typeface="Tw Cen MT" pitchFamily="34" charset="0"/>
              </a:rPr>
              <a:t>Consignes</a:t>
            </a:r>
          </a:p>
          <a:p>
            <a:pPr algn="ctr"/>
            <a:r>
              <a:rPr lang="fr-FR" sz="1400" b="1" dirty="0" smtClean="0">
                <a:solidFill>
                  <a:srgbClr val="002060"/>
                </a:solidFill>
                <a:latin typeface="Tw Cen MT" pitchFamily="34" charset="0"/>
              </a:rPr>
              <a:t>Complétez l’organigramme en utilisant les documents étudiés précédemment pour montrez quels sont les effets positifs du barrage. </a:t>
            </a:r>
            <a:endParaRPr lang="fr-FR" sz="1400" b="1" dirty="0">
              <a:solidFill>
                <a:srgbClr val="002060"/>
              </a:solidFill>
              <a:latin typeface="Tw Cen MT" pitchFamily="34" charset="0"/>
            </a:endParaRPr>
          </a:p>
        </p:txBody>
      </p:sp>
      <p:sp>
        <p:nvSpPr>
          <p:cNvPr id="43" name="ZoneTexte 42"/>
          <p:cNvSpPr txBox="1"/>
          <p:nvPr/>
        </p:nvSpPr>
        <p:spPr>
          <a:xfrm>
            <a:off x="2473670" y="426150"/>
            <a:ext cx="4196662" cy="400110"/>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fr-FR" sz="2000" b="1" u="sng" dirty="0" smtClean="0">
                <a:ln>
                  <a:solidFill>
                    <a:sysClr val="windowText" lastClr="000000"/>
                  </a:solidFill>
                </a:ln>
                <a:solidFill>
                  <a:sysClr val="windowText" lastClr="000000"/>
                </a:solidFill>
                <a:latin typeface="John Handy LET" pitchFamily="2" charset="0"/>
              </a:rPr>
              <a:t>A. Maîtriser , protéger et développer.</a:t>
            </a:r>
          </a:p>
        </p:txBody>
      </p:sp>
      <p:sp>
        <p:nvSpPr>
          <p:cNvPr id="22" name="TextBox 5"/>
          <p:cNvSpPr txBox="1"/>
          <p:nvPr/>
        </p:nvSpPr>
        <p:spPr>
          <a:xfrm>
            <a:off x="2591999" y="3130314"/>
            <a:ext cx="2088000" cy="972000"/>
          </a:xfrm>
          <a:prstGeom prst="rect">
            <a:avLst/>
          </a:prstGeom>
          <a:solidFill>
            <a:srgbClr val="00B0F0"/>
          </a:solidFill>
          <a:ln>
            <a:solidFill>
              <a:srgbClr val="002060"/>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fr-FR" b="1" u="sng" dirty="0" smtClean="0">
                <a:solidFill>
                  <a:srgbClr val="002060"/>
                </a:solidFill>
                <a:effectLst>
                  <a:outerShdw blurRad="38100" dist="38100" dir="2700000" algn="tl">
                    <a:srgbClr val="000000">
                      <a:alpha val="43137"/>
                    </a:srgbClr>
                  </a:outerShdw>
                </a:effectLst>
                <a:latin typeface="Tw Cen MT" pitchFamily="34" charset="0"/>
              </a:rPr>
              <a:t>Economie :</a:t>
            </a:r>
          </a:p>
        </p:txBody>
      </p:sp>
      <p:sp>
        <p:nvSpPr>
          <p:cNvPr id="45" name="Rectangle 44"/>
          <p:cNvSpPr/>
          <p:nvPr/>
        </p:nvSpPr>
        <p:spPr>
          <a:xfrm>
            <a:off x="2571736" y="1214422"/>
            <a:ext cx="2143140" cy="646331"/>
          </a:xfrm>
          <a:prstGeom prst="rect">
            <a:avLst/>
          </a:prstGeom>
        </p:spPr>
        <p:txBody>
          <a:bodyPr wrap="square">
            <a:spAutoFit/>
          </a:bodyPr>
          <a:lstStyle/>
          <a:p>
            <a:pPr algn="ctr" fontAlgn="auto">
              <a:spcBef>
                <a:spcPts val="0"/>
              </a:spcBef>
              <a:spcAft>
                <a:spcPts val="0"/>
              </a:spcAft>
              <a:defRPr/>
            </a:pPr>
            <a:r>
              <a:rPr lang="fr-FR" b="1" dirty="0" smtClean="0">
                <a:solidFill>
                  <a:srgbClr val="002060"/>
                </a:solidFill>
                <a:latin typeface="Tw Cen MT" pitchFamily="34" charset="0"/>
              </a:rPr>
              <a:t>amélioration des conditions de vie</a:t>
            </a:r>
            <a:endParaRPr lang="fr-FR" b="1" dirty="0">
              <a:solidFill>
                <a:srgbClr val="002060"/>
              </a:solidFill>
              <a:latin typeface="Tw Cen MT" pitchFamily="34" charset="0"/>
            </a:endParaRPr>
          </a:p>
        </p:txBody>
      </p:sp>
      <p:sp>
        <p:nvSpPr>
          <p:cNvPr id="46" name="Rectangle 45"/>
          <p:cNvSpPr/>
          <p:nvPr/>
        </p:nvSpPr>
        <p:spPr>
          <a:xfrm>
            <a:off x="2571737" y="3425611"/>
            <a:ext cx="2071702" cy="646331"/>
          </a:xfrm>
          <a:prstGeom prst="rect">
            <a:avLst/>
          </a:prstGeom>
        </p:spPr>
        <p:txBody>
          <a:bodyPr wrap="square">
            <a:spAutoFit/>
          </a:bodyPr>
          <a:lstStyle/>
          <a:p>
            <a:pPr algn="ctr" fontAlgn="auto">
              <a:spcBef>
                <a:spcPts val="0"/>
              </a:spcBef>
              <a:spcAft>
                <a:spcPts val="0"/>
              </a:spcAft>
              <a:defRPr/>
            </a:pPr>
            <a:r>
              <a:rPr lang="fr-FR" b="1" dirty="0" smtClean="0">
                <a:solidFill>
                  <a:srgbClr val="002060"/>
                </a:solidFill>
                <a:latin typeface="Tw Cen MT" pitchFamily="34" charset="0"/>
              </a:rPr>
              <a:t>Augmenter le développement</a:t>
            </a:r>
            <a:endParaRPr lang="fr-FR" b="1" dirty="0">
              <a:solidFill>
                <a:srgbClr val="002060"/>
              </a:solidFill>
              <a:latin typeface="Tw Cen MT" pitchFamily="34" charset="0"/>
            </a:endParaRPr>
          </a:p>
        </p:txBody>
      </p:sp>
      <p:sp>
        <p:nvSpPr>
          <p:cNvPr id="47" name="Rectangle 46"/>
          <p:cNvSpPr/>
          <p:nvPr/>
        </p:nvSpPr>
        <p:spPr>
          <a:xfrm>
            <a:off x="2571736" y="5572140"/>
            <a:ext cx="2071702" cy="646331"/>
          </a:xfrm>
          <a:prstGeom prst="rect">
            <a:avLst/>
          </a:prstGeom>
        </p:spPr>
        <p:txBody>
          <a:bodyPr wrap="square">
            <a:spAutoFit/>
          </a:bodyPr>
          <a:lstStyle/>
          <a:p>
            <a:pPr algn="ctr"/>
            <a:r>
              <a:rPr lang="fr-FR" b="1" dirty="0" smtClean="0">
                <a:solidFill>
                  <a:srgbClr val="002060"/>
                </a:solidFill>
                <a:latin typeface="Tw Cen MT" pitchFamily="34" charset="0"/>
              </a:rPr>
              <a:t>maîtriser la puissance du fleuve</a:t>
            </a:r>
            <a:endParaRPr lang="fr-FR" dirty="0"/>
          </a:p>
        </p:txBody>
      </p:sp>
      <p:sp>
        <p:nvSpPr>
          <p:cNvPr id="48" name="Rectangle 47"/>
          <p:cNvSpPr/>
          <p:nvPr/>
        </p:nvSpPr>
        <p:spPr>
          <a:xfrm>
            <a:off x="5214942" y="891257"/>
            <a:ext cx="3714776" cy="323165"/>
          </a:xfrm>
          <a:prstGeom prst="rect">
            <a:avLst/>
          </a:prstGeom>
        </p:spPr>
        <p:txBody>
          <a:bodyPr wrap="square">
            <a:spAutoFit/>
          </a:bodyPr>
          <a:lstStyle/>
          <a:p>
            <a:pPr algn="ctr" fontAlgn="auto">
              <a:spcBef>
                <a:spcPts val="0"/>
              </a:spcBef>
              <a:spcAft>
                <a:spcPts val="0"/>
              </a:spcAft>
              <a:defRPr/>
            </a:pPr>
            <a:r>
              <a:rPr lang="fr-FR" sz="1500" b="1" dirty="0" smtClean="0">
                <a:solidFill>
                  <a:schemeClr val="bg1"/>
                </a:solidFill>
                <a:latin typeface="Tw Cen MT" pitchFamily="34" charset="0"/>
              </a:rPr>
              <a:t>Production d’hydroélectricité</a:t>
            </a:r>
            <a:endParaRPr lang="fr-FR" sz="1500" b="1" dirty="0">
              <a:solidFill>
                <a:schemeClr val="bg1"/>
              </a:solidFill>
              <a:latin typeface="Tw Cen MT" pitchFamily="34" charset="0"/>
            </a:endParaRPr>
          </a:p>
        </p:txBody>
      </p:sp>
      <p:sp>
        <p:nvSpPr>
          <p:cNvPr id="49" name="Rectangle 48"/>
          <p:cNvSpPr/>
          <p:nvPr/>
        </p:nvSpPr>
        <p:spPr>
          <a:xfrm>
            <a:off x="5143504" y="1605637"/>
            <a:ext cx="3786214" cy="323165"/>
          </a:xfrm>
          <a:prstGeom prst="rect">
            <a:avLst/>
          </a:prstGeom>
        </p:spPr>
        <p:txBody>
          <a:bodyPr wrap="square">
            <a:spAutoFit/>
          </a:bodyPr>
          <a:lstStyle/>
          <a:p>
            <a:pPr algn="ctr" fontAlgn="auto">
              <a:spcBef>
                <a:spcPts val="0"/>
              </a:spcBef>
              <a:spcAft>
                <a:spcPts val="0"/>
              </a:spcAft>
              <a:defRPr/>
            </a:pPr>
            <a:r>
              <a:rPr lang="fr-FR" sz="1500" b="1" dirty="0" smtClean="0">
                <a:solidFill>
                  <a:schemeClr val="bg1"/>
                </a:solidFill>
                <a:latin typeface="Tw Cen MT" pitchFamily="34" charset="0"/>
              </a:rPr>
              <a:t>Alimentation des grandes villes en eau</a:t>
            </a:r>
            <a:endParaRPr lang="fr-FR" sz="1500" b="1" dirty="0">
              <a:solidFill>
                <a:schemeClr val="bg1"/>
              </a:solidFill>
              <a:latin typeface="Tw Cen MT" pitchFamily="34" charset="0"/>
            </a:endParaRPr>
          </a:p>
        </p:txBody>
      </p:sp>
      <p:sp>
        <p:nvSpPr>
          <p:cNvPr id="50" name="Rectangle 49"/>
          <p:cNvSpPr/>
          <p:nvPr/>
        </p:nvSpPr>
        <p:spPr>
          <a:xfrm>
            <a:off x="5143504" y="2891521"/>
            <a:ext cx="3786214" cy="323165"/>
          </a:xfrm>
          <a:prstGeom prst="rect">
            <a:avLst/>
          </a:prstGeom>
        </p:spPr>
        <p:txBody>
          <a:bodyPr wrap="square">
            <a:spAutoFit/>
          </a:bodyPr>
          <a:lstStyle/>
          <a:p>
            <a:pPr algn="ctr" fontAlgn="auto">
              <a:spcBef>
                <a:spcPts val="0"/>
              </a:spcBef>
              <a:spcAft>
                <a:spcPts val="0"/>
              </a:spcAft>
              <a:defRPr/>
            </a:pPr>
            <a:r>
              <a:rPr lang="fr-FR" sz="1500" b="1" dirty="0" smtClean="0">
                <a:solidFill>
                  <a:schemeClr val="bg1"/>
                </a:solidFill>
                <a:latin typeface="Tw Cen MT" pitchFamily="34" charset="0"/>
              </a:rPr>
              <a:t>Développement des provinces de l’intérieur</a:t>
            </a:r>
            <a:endParaRPr lang="fr-FR" sz="1500" b="1" dirty="0">
              <a:solidFill>
                <a:schemeClr val="bg1"/>
              </a:solidFill>
              <a:latin typeface="Tw Cen MT" pitchFamily="34" charset="0"/>
            </a:endParaRPr>
          </a:p>
        </p:txBody>
      </p:sp>
      <p:sp>
        <p:nvSpPr>
          <p:cNvPr id="51" name="Rectangle 50"/>
          <p:cNvSpPr/>
          <p:nvPr/>
        </p:nvSpPr>
        <p:spPr>
          <a:xfrm>
            <a:off x="5143504" y="3463025"/>
            <a:ext cx="3786214" cy="323165"/>
          </a:xfrm>
          <a:prstGeom prst="rect">
            <a:avLst/>
          </a:prstGeom>
        </p:spPr>
        <p:txBody>
          <a:bodyPr wrap="square">
            <a:spAutoFit/>
          </a:bodyPr>
          <a:lstStyle/>
          <a:p>
            <a:pPr algn="ctr" fontAlgn="auto">
              <a:spcBef>
                <a:spcPts val="0"/>
              </a:spcBef>
              <a:spcAft>
                <a:spcPts val="0"/>
              </a:spcAft>
              <a:defRPr/>
            </a:pPr>
            <a:r>
              <a:rPr lang="fr-FR" sz="1500" b="1" dirty="0" smtClean="0">
                <a:solidFill>
                  <a:schemeClr val="bg1"/>
                </a:solidFill>
                <a:latin typeface="Tw Cen MT" pitchFamily="34" charset="0"/>
              </a:rPr>
              <a:t>Agriculture : irrigation maîtrisée</a:t>
            </a:r>
            <a:endParaRPr lang="fr-FR" sz="1500" b="1" dirty="0">
              <a:solidFill>
                <a:schemeClr val="bg1"/>
              </a:solidFill>
              <a:latin typeface="Tw Cen MT" pitchFamily="34" charset="0"/>
            </a:endParaRPr>
          </a:p>
        </p:txBody>
      </p:sp>
      <p:sp>
        <p:nvSpPr>
          <p:cNvPr id="52" name="Rectangle 51"/>
          <p:cNvSpPr/>
          <p:nvPr/>
        </p:nvSpPr>
        <p:spPr>
          <a:xfrm>
            <a:off x="5143504" y="4071942"/>
            <a:ext cx="3786214" cy="323165"/>
          </a:xfrm>
          <a:prstGeom prst="rect">
            <a:avLst/>
          </a:prstGeom>
        </p:spPr>
        <p:txBody>
          <a:bodyPr wrap="square">
            <a:spAutoFit/>
          </a:bodyPr>
          <a:lstStyle/>
          <a:p>
            <a:pPr algn="ctr" fontAlgn="auto">
              <a:spcBef>
                <a:spcPts val="0"/>
              </a:spcBef>
              <a:spcAft>
                <a:spcPts val="0"/>
              </a:spcAft>
              <a:defRPr/>
            </a:pPr>
            <a:r>
              <a:rPr lang="fr-FR" sz="1500" b="1" dirty="0" smtClean="0">
                <a:solidFill>
                  <a:schemeClr val="bg1"/>
                </a:solidFill>
                <a:latin typeface="Tw Cen MT" pitchFamily="34" charset="0"/>
              </a:rPr>
              <a:t>Soutien à la croissance industrielle</a:t>
            </a:r>
            <a:endParaRPr lang="fr-FR" sz="1500" b="1" dirty="0">
              <a:solidFill>
                <a:schemeClr val="bg1"/>
              </a:solidFill>
              <a:latin typeface="Tw Cen MT" pitchFamily="34" charset="0"/>
            </a:endParaRPr>
          </a:p>
        </p:txBody>
      </p:sp>
      <p:sp>
        <p:nvSpPr>
          <p:cNvPr id="53" name="Rectangle 52"/>
          <p:cNvSpPr/>
          <p:nvPr/>
        </p:nvSpPr>
        <p:spPr>
          <a:xfrm>
            <a:off x="5143504" y="5248975"/>
            <a:ext cx="3786214" cy="323165"/>
          </a:xfrm>
          <a:prstGeom prst="rect">
            <a:avLst/>
          </a:prstGeom>
        </p:spPr>
        <p:txBody>
          <a:bodyPr wrap="square">
            <a:spAutoFit/>
          </a:bodyPr>
          <a:lstStyle/>
          <a:p>
            <a:pPr algn="ctr" fontAlgn="auto">
              <a:spcBef>
                <a:spcPts val="0"/>
              </a:spcBef>
              <a:spcAft>
                <a:spcPts val="0"/>
              </a:spcAft>
              <a:defRPr/>
            </a:pPr>
            <a:r>
              <a:rPr lang="fr-FR" sz="1500" b="1" dirty="0" smtClean="0">
                <a:solidFill>
                  <a:schemeClr val="bg1"/>
                </a:solidFill>
                <a:latin typeface="Tw Cen MT" pitchFamily="34" charset="0"/>
              </a:rPr>
              <a:t>Régulation du débit du fleuve = crues évitées</a:t>
            </a:r>
            <a:endParaRPr lang="fr-FR" sz="1500" dirty="0">
              <a:solidFill>
                <a:schemeClr val="bg1"/>
              </a:solidFill>
            </a:endParaRPr>
          </a:p>
        </p:txBody>
      </p:sp>
      <p:sp>
        <p:nvSpPr>
          <p:cNvPr id="54" name="Rectangle 53"/>
          <p:cNvSpPr/>
          <p:nvPr/>
        </p:nvSpPr>
        <p:spPr>
          <a:xfrm>
            <a:off x="5143504" y="5963355"/>
            <a:ext cx="3857652" cy="323165"/>
          </a:xfrm>
          <a:prstGeom prst="rect">
            <a:avLst/>
          </a:prstGeom>
        </p:spPr>
        <p:txBody>
          <a:bodyPr wrap="square">
            <a:spAutoFit/>
          </a:bodyPr>
          <a:lstStyle/>
          <a:p>
            <a:pPr algn="ctr" fontAlgn="auto">
              <a:spcBef>
                <a:spcPts val="0"/>
              </a:spcBef>
              <a:spcAft>
                <a:spcPts val="0"/>
              </a:spcAft>
              <a:defRPr/>
            </a:pPr>
            <a:r>
              <a:rPr lang="fr-FR" sz="1500" b="1" dirty="0" smtClean="0">
                <a:solidFill>
                  <a:schemeClr val="bg1"/>
                </a:solidFill>
                <a:latin typeface="Tw Cen MT" pitchFamily="34" charset="0"/>
              </a:rPr>
              <a:t>Risques naturels : inondations atténuées </a:t>
            </a:r>
            <a:endParaRPr lang="fr-FR" sz="1500" b="1" dirty="0">
              <a:solidFill>
                <a:schemeClr val="bg1"/>
              </a:solidFill>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lide(fromBottom)">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22" presetClass="entr" presetSubtype="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500"/>
                            </p:stCondLst>
                            <p:childTnLst>
                              <p:par>
                                <p:cTn id="36" presetID="53"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par>
                          <p:cTn id="41" fill="hold">
                            <p:stCondLst>
                              <p:cond delay="1000"/>
                            </p:stCondLst>
                            <p:childTnLst>
                              <p:par>
                                <p:cTn id="42" presetID="53"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par>
                          <p:cTn id="47" fill="hold">
                            <p:stCondLst>
                              <p:cond delay="1500"/>
                            </p:stCondLst>
                            <p:childTnLst>
                              <p:par>
                                <p:cTn id="48" presetID="53"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2000"/>
                            </p:stCondLst>
                            <p:childTnLst>
                              <p:par>
                                <p:cTn id="54" presetID="22" presetClass="entr" presetSubtype="4"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par>
                                <p:cTn id="57" presetID="22" presetClass="entr" presetSubtype="1"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par>
                                <p:cTn id="60" presetID="22" presetClass="entr" presetSubtype="4"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500"/>
                                        <p:tgtEl>
                                          <p:spTgt spid="28"/>
                                        </p:tgtEl>
                                      </p:cBhvr>
                                    </p:animEffect>
                                  </p:childTnLst>
                                </p:cTn>
                              </p:par>
                              <p:par>
                                <p:cTn id="63" presetID="22" presetClass="entr" presetSubtype="8"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par>
                                <p:cTn id="66" presetID="22" presetClass="entr" presetSubtype="1"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up)">
                                      <p:cBhvr>
                                        <p:cTn id="68" dur="500"/>
                                        <p:tgtEl>
                                          <p:spTgt spid="38"/>
                                        </p:tgtEl>
                                      </p:cBhvr>
                                    </p:animEffect>
                                  </p:childTnLst>
                                </p:cTn>
                              </p:par>
                              <p:par>
                                <p:cTn id="69" presetID="22" presetClass="entr" presetSubtype="4"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par>
                                <p:cTn id="72" presetID="22" presetClass="entr" presetSubtype="1"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up)">
                                      <p:cBhvr>
                                        <p:cTn id="74" dur="500"/>
                                        <p:tgtEl>
                                          <p:spTgt spid="14"/>
                                        </p:tgtEl>
                                      </p:cBhvr>
                                    </p:animEffect>
                                  </p:childTnLst>
                                </p:cTn>
                              </p:par>
                            </p:childTnLst>
                          </p:cTn>
                        </p:par>
                        <p:par>
                          <p:cTn id="75" fill="hold">
                            <p:stCondLst>
                              <p:cond delay="2500"/>
                            </p:stCondLst>
                            <p:childTnLst>
                              <p:par>
                                <p:cTn id="76" presetID="53" presetClass="entr" presetSubtype="0"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p:cTn id="78" dur="500" fill="hold"/>
                                        <p:tgtEl>
                                          <p:spTgt spid="5"/>
                                        </p:tgtEl>
                                        <p:attrNameLst>
                                          <p:attrName>ppt_w</p:attrName>
                                        </p:attrNameLst>
                                      </p:cBhvr>
                                      <p:tavLst>
                                        <p:tav tm="0">
                                          <p:val>
                                            <p:fltVal val="0"/>
                                          </p:val>
                                        </p:tav>
                                        <p:tav tm="100000">
                                          <p:val>
                                            <p:strVal val="#ppt_w"/>
                                          </p:val>
                                        </p:tav>
                                      </p:tavLst>
                                    </p:anim>
                                    <p:anim calcmode="lin" valueType="num">
                                      <p:cBhvr>
                                        <p:cTn id="79" dur="500" fill="hold"/>
                                        <p:tgtEl>
                                          <p:spTgt spid="5"/>
                                        </p:tgtEl>
                                        <p:attrNameLst>
                                          <p:attrName>ppt_h</p:attrName>
                                        </p:attrNameLst>
                                      </p:cBhvr>
                                      <p:tavLst>
                                        <p:tav tm="0">
                                          <p:val>
                                            <p:fltVal val="0"/>
                                          </p:val>
                                        </p:tav>
                                        <p:tav tm="100000">
                                          <p:val>
                                            <p:strVal val="#ppt_h"/>
                                          </p:val>
                                        </p:tav>
                                      </p:tavLst>
                                    </p:anim>
                                    <p:animEffect transition="in" filter="fade">
                                      <p:cBhvr>
                                        <p:cTn id="80" dur="500"/>
                                        <p:tgtEl>
                                          <p:spTgt spid="5"/>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par>
                                <p:cTn id="86" presetID="53"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500" fill="hold"/>
                                        <p:tgtEl>
                                          <p:spTgt spid="23"/>
                                        </p:tgtEl>
                                        <p:attrNameLst>
                                          <p:attrName>ppt_w</p:attrName>
                                        </p:attrNameLst>
                                      </p:cBhvr>
                                      <p:tavLst>
                                        <p:tav tm="0">
                                          <p:val>
                                            <p:fltVal val="0"/>
                                          </p:val>
                                        </p:tav>
                                        <p:tav tm="100000">
                                          <p:val>
                                            <p:strVal val="#ppt_w"/>
                                          </p:val>
                                        </p:tav>
                                      </p:tavLst>
                                    </p:anim>
                                    <p:anim calcmode="lin" valueType="num">
                                      <p:cBhvr>
                                        <p:cTn id="89" dur="500" fill="hold"/>
                                        <p:tgtEl>
                                          <p:spTgt spid="23"/>
                                        </p:tgtEl>
                                        <p:attrNameLst>
                                          <p:attrName>ppt_h</p:attrName>
                                        </p:attrNameLst>
                                      </p:cBhvr>
                                      <p:tavLst>
                                        <p:tav tm="0">
                                          <p:val>
                                            <p:fltVal val="0"/>
                                          </p:val>
                                        </p:tav>
                                        <p:tav tm="100000">
                                          <p:val>
                                            <p:strVal val="#ppt_h"/>
                                          </p:val>
                                        </p:tav>
                                      </p:tavLst>
                                    </p:anim>
                                    <p:animEffect transition="in" filter="fade">
                                      <p:cBhvr>
                                        <p:cTn id="90" dur="500"/>
                                        <p:tgtEl>
                                          <p:spTgt spid="23"/>
                                        </p:tgtEl>
                                      </p:cBhvr>
                                    </p:animEffect>
                                  </p:childTnLst>
                                </p:cTn>
                              </p:par>
                              <p:par>
                                <p:cTn id="91" presetID="53" presetClass="entr" presetSubtype="0"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500" fill="hold"/>
                                        <p:tgtEl>
                                          <p:spTgt spid="15"/>
                                        </p:tgtEl>
                                        <p:attrNameLst>
                                          <p:attrName>ppt_w</p:attrName>
                                        </p:attrNameLst>
                                      </p:cBhvr>
                                      <p:tavLst>
                                        <p:tav tm="0">
                                          <p:val>
                                            <p:fltVal val="0"/>
                                          </p:val>
                                        </p:tav>
                                        <p:tav tm="100000">
                                          <p:val>
                                            <p:strVal val="#ppt_w"/>
                                          </p:val>
                                        </p:tav>
                                      </p:tavLst>
                                    </p:anim>
                                    <p:anim calcmode="lin" valueType="num">
                                      <p:cBhvr>
                                        <p:cTn id="94" dur="500" fill="hold"/>
                                        <p:tgtEl>
                                          <p:spTgt spid="15"/>
                                        </p:tgtEl>
                                        <p:attrNameLst>
                                          <p:attrName>ppt_h</p:attrName>
                                        </p:attrNameLst>
                                      </p:cBhvr>
                                      <p:tavLst>
                                        <p:tav tm="0">
                                          <p:val>
                                            <p:fltVal val="0"/>
                                          </p:val>
                                        </p:tav>
                                        <p:tav tm="100000">
                                          <p:val>
                                            <p:strVal val="#ppt_h"/>
                                          </p:val>
                                        </p:tav>
                                      </p:tavLst>
                                    </p:anim>
                                    <p:animEffect transition="in" filter="fade">
                                      <p:cBhvr>
                                        <p:cTn id="95" dur="500"/>
                                        <p:tgtEl>
                                          <p:spTgt spid="15"/>
                                        </p:tgtEl>
                                      </p:cBhvr>
                                    </p:animEffect>
                                  </p:childTnLst>
                                </p:cTn>
                              </p:par>
                              <p:par>
                                <p:cTn id="96" presetID="53"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p:cTn id="98" dur="500" fill="hold"/>
                                        <p:tgtEl>
                                          <p:spTgt spid="31"/>
                                        </p:tgtEl>
                                        <p:attrNameLst>
                                          <p:attrName>ppt_w</p:attrName>
                                        </p:attrNameLst>
                                      </p:cBhvr>
                                      <p:tavLst>
                                        <p:tav tm="0">
                                          <p:val>
                                            <p:fltVal val="0"/>
                                          </p:val>
                                        </p:tav>
                                        <p:tav tm="100000">
                                          <p:val>
                                            <p:strVal val="#ppt_w"/>
                                          </p:val>
                                        </p:tav>
                                      </p:tavLst>
                                    </p:anim>
                                    <p:anim calcmode="lin" valueType="num">
                                      <p:cBhvr>
                                        <p:cTn id="99" dur="500" fill="hold"/>
                                        <p:tgtEl>
                                          <p:spTgt spid="31"/>
                                        </p:tgtEl>
                                        <p:attrNameLst>
                                          <p:attrName>ppt_h</p:attrName>
                                        </p:attrNameLst>
                                      </p:cBhvr>
                                      <p:tavLst>
                                        <p:tav tm="0">
                                          <p:val>
                                            <p:fltVal val="0"/>
                                          </p:val>
                                        </p:tav>
                                        <p:tav tm="100000">
                                          <p:val>
                                            <p:strVal val="#ppt_h"/>
                                          </p:val>
                                        </p:tav>
                                      </p:tavLst>
                                    </p:anim>
                                    <p:animEffect transition="in" filter="fade">
                                      <p:cBhvr>
                                        <p:cTn id="100" dur="500"/>
                                        <p:tgtEl>
                                          <p:spTgt spid="31"/>
                                        </p:tgtEl>
                                      </p:cBhvr>
                                    </p:animEffect>
                                  </p:childTnLst>
                                </p:cTn>
                              </p:par>
                              <p:par>
                                <p:cTn id="101" presetID="53" presetClass="entr" presetSubtype="0" fill="hold" grpId="0" nodeType="withEffect">
                                  <p:stCondLst>
                                    <p:cond delay="0"/>
                                  </p:stCondLst>
                                  <p:childTnLst>
                                    <p:set>
                                      <p:cBhvr>
                                        <p:cTn id="102" dur="1" fill="hold">
                                          <p:stCondLst>
                                            <p:cond delay="0"/>
                                          </p:stCondLst>
                                        </p:cTn>
                                        <p:tgtEl>
                                          <p:spTgt spid="7"/>
                                        </p:tgtEl>
                                        <p:attrNameLst>
                                          <p:attrName>style.visibility</p:attrName>
                                        </p:attrNameLst>
                                      </p:cBhvr>
                                      <p:to>
                                        <p:strVal val="visible"/>
                                      </p:to>
                                    </p:set>
                                    <p:anim calcmode="lin" valueType="num">
                                      <p:cBhvr>
                                        <p:cTn id="103" dur="500" fill="hold"/>
                                        <p:tgtEl>
                                          <p:spTgt spid="7"/>
                                        </p:tgtEl>
                                        <p:attrNameLst>
                                          <p:attrName>ppt_w</p:attrName>
                                        </p:attrNameLst>
                                      </p:cBhvr>
                                      <p:tavLst>
                                        <p:tav tm="0">
                                          <p:val>
                                            <p:fltVal val="0"/>
                                          </p:val>
                                        </p:tav>
                                        <p:tav tm="100000">
                                          <p:val>
                                            <p:strVal val="#ppt_w"/>
                                          </p:val>
                                        </p:tav>
                                      </p:tavLst>
                                    </p:anim>
                                    <p:anim calcmode="lin" valueType="num">
                                      <p:cBhvr>
                                        <p:cTn id="104" dur="500" fill="hold"/>
                                        <p:tgtEl>
                                          <p:spTgt spid="7"/>
                                        </p:tgtEl>
                                        <p:attrNameLst>
                                          <p:attrName>ppt_h</p:attrName>
                                        </p:attrNameLst>
                                      </p:cBhvr>
                                      <p:tavLst>
                                        <p:tav tm="0">
                                          <p:val>
                                            <p:fltVal val="0"/>
                                          </p:val>
                                        </p:tav>
                                        <p:tav tm="100000">
                                          <p:val>
                                            <p:strVal val="#ppt_h"/>
                                          </p:val>
                                        </p:tav>
                                      </p:tavLst>
                                    </p:anim>
                                    <p:animEffect transition="in" filter="fade">
                                      <p:cBhvr>
                                        <p:cTn id="105" dur="500"/>
                                        <p:tgtEl>
                                          <p:spTgt spid="7"/>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8"/>
                                        </p:tgtEl>
                                        <p:attrNameLst>
                                          <p:attrName>style.visibility</p:attrName>
                                        </p:attrNameLst>
                                      </p:cBhvr>
                                      <p:to>
                                        <p:strVal val="visible"/>
                                      </p:to>
                                    </p:set>
                                    <p:anim calcmode="lin" valueType="num">
                                      <p:cBhvr>
                                        <p:cTn id="108" dur="500" fill="hold"/>
                                        <p:tgtEl>
                                          <p:spTgt spid="8"/>
                                        </p:tgtEl>
                                        <p:attrNameLst>
                                          <p:attrName>ppt_w</p:attrName>
                                        </p:attrNameLst>
                                      </p:cBhvr>
                                      <p:tavLst>
                                        <p:tav tm="0">
                                          <p:val>
                                            <p:fltVal val="0"/>
                                          </p:val>
                                        </p:tav>
                                        <p:tav tm="100000">
                                          <p:val>
                                            <p:strVal val="#ppt_w"/>
                                          </p:val>
                                        </p:tav>
                                      </p:tavLst>
                                    </p:anim>
                                    <p:anim calcmode="lin" valueType="num">
                                      <p:cBhvr>
                                        <p:cTn id="109" dur="500" fill="hold"/>
                                        <p:tgtEl>
                                          <p:spTgt spid="8"/>
                                        </p:tgtEl>
                                        <p:attrNameLst>
                                          <p:attrName>ppt_h</p:attrName>
                                        </p:attrNameLst>
                                      </p:cBhvr>
                                      <p:tavLst>
                                        <p:tav tm="0">
                                          <p:val>
                                            <p:fltVal val="0"/>
                                          </p:val>
                                        </p:tav>
                                        <p:tav tm="100000">
                                          <p:val>
                                            <p:strVal val="#ppt_h"/>
                                          </p:val>
                                        </p:tav>
                                      </p:tavLst>
                                    </p:anim>
                                    <p:animEffect transition="in" filter="fade">
                                      <p:cBhvr>
                                        <p:cTn id="110" dur="500"/>
                                        <p:tgtEl>
                                          <p:spTgt spid="8"/>
                                        </p:tgtEl>
                                      </p:cBhvr>
                                    </p:animEffect>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p:cTn id="115" dur="500" fill="hold"/>
                                        <p:tgtEl>
                                          <p:spTgt spid="45"/>
                                        </p:tgtEl>
                                        <p:attrNameLst>
                                          <p:attrName>ppt_w</p:attrName>
                                        </p:attrNameLst>
                                      </p:cBhvr>
                                      <p:tavLst>
                                        <p:tav tm="0">
                                          <p:val>
                                            <p:fltVal val="0"/>
                                          </p:val>
                                        </p:tav>
                                        <p:tav tm="100000">
                                          <p:val>
                                            <p:strVal val="#ppt_w"/>
                                          </p:val>
                                        </p:tav>
                                      </p:tavLst>
                                    </p:anim>
                                    <p:anim calcmode="lin" valueType="num">
                                      <p:cBhvr>
                                        <p:cTn id="116"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7" presetClass="entr" presetSubtype="10" fill="hold" grpId="0" nodeType="clickEffect">
                                  <p:stCondLst>
                                    <p:cond delay="0"/>
                                  </p:stCondLst>
                                  <p:childTnLst>
                                    <p:set>
                                      <p:cBhvr>
                                        <p:cTn id="120" dur="1" fill="hold">
                                          <p:stCondLst>
                                            <p:cond delay="0"/>
                                          </p:stCondLst>
                                        </p:cTn>
                                        <p:tgtEl>
                                          <p:spTgt spid="46"/>
                                        </p:tgtEl>
                                        <p:attrNameLst>
                                          <p:attrName>style.visibility</p:attrName>
                                        </p:attrNameLst>
                                      </p:cBhvr>
                                      <p:to>
                                        <p:strVal val="visible"/>
                                      </p:to>
                                    </p:set>
                                    <p:anim calcmode="lin" valueType="num">
                                      <p:cBhvr>
                                        <p:cTn id="121" dur="500" fill="hold"/>
                                        <p:tgtEl>
                                          <p:spTgt spid="46"/>
                                        </p:tgtEl>
                                        <p:attrNameLst>
                                          <p:attrName>ppt_w</p:attrName>
                                        </p:attrNameLst>
                                      </p:cBhvr>
                                      <p:tavLst>
                                        <p:tav tm="0">
                                          <p:val>
                                            <p:fltVal val="0"/>
                                          </p:val>
                                        </p:tav>
                                        <p:tav tm="100000">
                                          <p:val>
                                            <p:strVal val="#ppt_w"/>
                                          </p:val>
                                        </p:tav>
                                      </p:tavLst>
                                    </p:anim>
                                    <p:anim calcmode="lin" valueType="num">
                                      <p:cBhvr>
                                        <p:cTn id="122"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0" nodeType="click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p:cTn id="127" dur="500" fill="hold"/>
                                        <p:tgtEl>
                                          <p:spTgt spid="47"/>
                                        </p:tgtEl>
                                        <p:attrNameLst>
                                          <p:attrName>ppt_w</p:attrName>
                                        </p:attrNameLst>
                                      </p:cBhvr>
                                      <p:tavLst>
                                        <p:tav tm="0">
                                          <p:val>
                                            <p:fltVal val="0"/>
                                          </p:val>
                                        </p:tav>
                                        <p:tav tm="100000">
                                          <p:val>
                                            <p:strVal val="#ppt_w"/>
                                          </p:val>
                                        </p:tav>
                                      </p:tavLst>
                                    </p:anim>
                                    <p:anim calcmode="lin" valueType="num">
                                      <p:cBhvr>
                                        <p:cTn id="128"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10" fill="hold" grpId="0" nodeType="clickEffect">
                                  <p:stCondLst>
                                    <p:cond delay="0"/>
                                  </p:stCondLst>
                                  <p:childTnLst>
                                    <p:set>
                                      <p:cBhvr>
                                        <p:cTn id="132" dur="1" fill="hold">
                                          <p:stCondLst>
                                            <p:cond delay="0"/>
                                          </p:stCondLst>
                                        </p:cTn>
                                        <p:tgtEl>
                                          <p:spTgt spid="48"/>
                                        </p:tgtEl>
                                        <p:attrNameLst>
                                          <p:attrName>style.visibility</p:attrName>
                                        </p:attrNameLst>
                                      </p:cBhvr>
                                      <p:to>
                                        <p:strVal val="visible"/>
                                      </p:to>
                                    </p:set>
                                    <p:anim calcmode="lin" valueType="num">
                                      <p:cBhvr>
                                        <p:cTn id="133" dur="500" fill="hold"/>
                                        <p:tgtEl>
                                          <p:spTgt spid="48"/>
                                        </p:tgtEl>
                                        <p:attrNameLst>
                                          <p:attrName>ppt_w</p:attrName>
                                        </p:attrNameLst>
                                      </p:cBhvr>
                                      <p:tavLst>
                                        <p:tav tm="0">
                                          <p:val>
                                            <p:fltVal val="0"/>
                                          </p:val>
                                        </p:tav>
                                        <p:tav tm="100000">
                                          <p:val>
                                            <p:strVal val="#ppt_w"/>
                                          </p:val>
                                        </p:tav>
                                      </p:tavLst>
                                    </p:anim>
                                    <p:anim calcmode="lin" valueType="num">
                                      <p:cBhvr>
                                        <p:cTn id="134" dur="5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17" presetClass="entr" presetSubtype="10" fill="hold" grpId="0" nodeType="click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17" presetClass="entr" presetSubtype="10" fill="hold" grpId="0" nodeType="clickEffect">
                                  <p:stCondLst>
                                    <p:cond delay="0"/>
                                  </p:stCondLst>
                                  <p:childTnLst>
                                    <p:set>
                                      <p:cBhvr>
                                        <p:cTn id="144" dur="1" fill="hold">
                                          <p:stCondLst>
                                            <p:cond delay="0"/>
                                          </p:stCondLst>
                                        </p:cTn>
                                        <p:tgtEl>
                                          <p:spTgt spid="50"/>
                                        </p:tgtEl>
                                        <p:attrNameLst>
                                          <p:attrName>style.visibility</p:attrName>
                                        </p:attrNameLst>
                                      </p:cBhvr>
                                      <p:to>
                                        <p:strVal val="visible"/>
                                      </p:to>
                                    </p:set>
                                    <p:anim calcmode="lin" valueType="num">
                                      <p:cBhvr>
                                        <p:cTn id="145" dur="500" fill="hold"/>
                                        <p:tgtEl>
                                          <p:spTgt spid="50"/>
                                        </p:tgtEl>
                                        <p:attrNameLst>
                                          <p:attrName>ppt_w</p:attrName>
                                        </p:attrNameLst>
                                      </p:cBhvr>
                                      <p:tavLst>
                                        <p:tav tm="0">
                                          <p:val>
                                            <p:fltVal val="0"/>
                                          </p:val>
                                        </p:tav>
                                        <p:tav tm="100000">
                                          <p:val>
                                            <p:strVal val="#ppt_w"/>
                                          </p:val>
                                        </p:tav>
                                      </p:tavLst>
                                    </p:anim>
                                    <p:anim calcmode="lin" valueType="num">
                                      <p:cBhvr>
                                        <p:cTn id="146" dur="5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17" presetClass="entr" presetSubtype="10" fill="hold" grpId="0" nodeType="clickEffect">
                                  <p:stCondLst>
                                    <p:cond delay="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500" fill="hold"/>
                                        <p:tgtEl>
                                          <p:spTgt spid="51"/>
                                        </p:tgtEl>
                                        <p:attrNameLst>
                                          <p:attrName>ppt_w</p:attrName>
                                        </p:attrNameLst>
                                      </p:cBhvr>
                                      <p:tavLst>
                                        <p:tav tm="0">
                                          <p:val>
                                            <p:fltVal val="0"/>
                                          </p:val>
                                        </p:tav>
                                        <p:tav tm="100000">
                                          <p:val>
                                            <p:strVal val="#ppt_w"/>
                                          </p:val>
                                        </p:tav>
                                      </p:tavLst>
                                    </p:anim>
                                    <p:anim calcmode="lin" valueType="num">
                                      <p:cBhvr>
                                        <p:cTn id="152"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17" presetClass="entr" presetSubtype="10" fill="hold" grpId="0" nodeType="clickEffect">
                                  <p:stCondLst>
                                    <p:cond delay="0"/>
                                  </p:stCondLst>
                                  <p:childTnLst>
                                    <p:set>
                                      <p:cBhvr>
                                        <p:cTn id="156" dur="1" fill="hold">
                                          <p:stCondLst>
                                            <p:cond delay="0"/>
                                          </p:stCondLst>
                                        </p:cTn>
                                        <p:tgtEl>
                                          <p:spTgt spid="52"/>
                                        </p:tgtEl>
                                        <p:attrNameLst>
                                          <p:attrName>style.visibility</p:attrName>
                                        </p:attrNameLst>
                                      </p:cBhvr>
                                      <p:to>
                                        <p:strVal val="visible"/>
                                      </p:to>
                                    </p:set>
                                    <p:anim calcmode="lin" valueType="num">
                                      <p:cBhvr>
                                        <p:cTn id="157" dur="500" fill="hold"/>
                                        <p:tgtEl>
                                          <p:spTgt spid="52"/>
                                        </p:tgtEl>
                                        <p:attrNameLst>
                                          <p:attrName>ppt_w</p:attrName>
                                        </p:attrNameLst>
                                      </p:cBhvr>
                                      <p:tavLst>
                                        <p:tav tm="0">
                                          <p:val>
                                            <p:fltVal val="0"/>
                                          </p:val>
                                        </p:tav>
                                        <p:tav tm="100000">
                                          <p:val>
                                            <p:strVal val="#ppt_w"/>
                                          </p:val>
                                        </p:tav>
                                      </p:tavLst>
                                    </p:anim>
                                    <p:anim calcmode="lin" valueType="num">
                                      <p:cBhvr>
                                        <p:cTn id="158"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159" fill="hold">
                      <p:stCondLst>
                        <p:cond delay="indefinite"/>
                      </p:stCondLst>
                      <p:childTnLst>
                        <p:par>
                          <p:cTn id="160" fill="hold">
                            <p:stCondLst>
                              <p:cond delay="0"/>
                            </p:stCondLst>
                            <p:childTnLst>
                              <p:par>
                                <p:cTn id="161" presetID="17" presetClass="entr" presetSubtype="10" fill="hold" grpId="0" nodeType="click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p:cTn id="163" dur="500" fill="hold"/>
                                        <p:tgtEl>
                                          <p:spTgt spid="53"/>
                                        </p:tgtEl>
                                        <p:attrNameLst>
                                          <p:attrName>ppt_w</p:attrName>
                                        </p:attrNameLst>
                                      </p:cBhvr>
                                      <p:tavLst>
                                        <p:tav tm="0">
                                          <p:val>
                                            <p:fltVal val="0"/>
                                          </p:val>
                                        </p:tav>
                                        <p:tav tm="100000">
                                          <p:val>
                                            <p:strVal val="#ppt_w"/>
                                          </p:val>
                                        </p:tav>
                                      </p:tavLst>
                                    </p:anim>
                                    <p:anim calcmode="lin" valueType="num">
                                      <p:cBhvr>
                                        <p:cTn id="164"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165" fill="hold">
                      <p:stCondLst>
                        <p:cond delay="indefinite"/>
                      </p:stCondLst>
                      <p:childTnLst>
                        <p:par>
                          <p:cTn id="166" fill="hold">
                            <p:stCondLst>
                              <p:cond delay="0"/>
                            </p:stCondLst>
                            <p:childTnLst>
                              <p:par>
                                <p:cTn id="167" presetID="17" presetClass="entr" presetSubtype="10" fill="hold" grpId="0" nodeType="click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fltVal val="0"/>
                                          </p:val>
                                        </p:tav>
                                        <p:tav tm="100000">
                                          <p:val>
                                            <p:strVal val="#ppt_w"/>
                                          </p:val>
                                        </p:tav>
                                      </p:tavLst>
                                    </p:anim>
                                    <p:anim calcmode="lin" valueType="num">
                                      <p:cBhvr>
                                        <p:cTn id="170" dur="500" fill="hold"/>
                                        <p:tgtEl>
                                          <p:spTgt spid="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15" grpId="0" animBg="1"/>
      <p:bldP spid="3" grpId="0" animBg="1"/>
      <p:bldP spid="4" grpId="0" animBg="1"/>
      <p:bldP spid="23" grpId="0" animBg="1"/>
      <p:bldP spid="31" grpId="0" animBg="1"/>
      <p:bldP spid="41" grpId="0"/>
      <p:bldP spid="42" grpId="0" animBg="1"/>
      <p:bldP spid="43" grpId="0"/>
      <p:bldP spid="22" grpId="0" animBg="1"/>
      <p:bldP spid="45" grpId="0"/>
      <p:bldP spid="46" grpId="0"/>
      <p:bldP spid="47" grpId="0"/>
      <p:bldP spid="48" grpId="0"/>
      <p:bldP spid="49" grpId="0"/>
      <p:bldP spid="50" grpId="0"/>
      <p:bldP spid="51" grpId="0"/>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4714876" y="4374586"/>
            <a:ext cx="4320000" cy="24120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fr-FR" sz="1400" b="1" dirty="0" smtClean="0">
                <a:latin typeface="Tw Cen MT" pitchFamily="34" charset="0"/>
              </a:rPr>
              <a:t>1. Les dégâts du barrage sur la biodiversité sont multiples. Ils vont :</a:t>
            </a:r>
          </a:p>
          <a:p>
            <a:pPr algn="just">
              <a:buFontTx/>
              <a:buChar char="-"/>
            </a:pPr>
            <a:r>
              <a:rPr lang="fr-FR" sz="1400" b="1" dirty="0" smtClean="0">
                <a:latin typeface="Tw Cen MT" pitchFamily="34" charset="0"/>
              </a:rPr>
              <a:t> réduire les sources d’alimentation des animaux,</a:t>
            </a:r>
          </a:p>
          <a:p>
            <a:pPr algn="just">
              <a:buFontTx/>
              <a:buChar char="-"/>
            </a:pPr>
            <a:r>
              <a:rPr lang="fr-FR" sz="1400" b="1" dirty="0" smtClean="0">
                <a:latin typeface="Tw Cen MT" pitchFamily="34" charset="0"/>
              </a:rPr>
              <a:t> modifier l’écosystème aquatique (lieux de ponte et de migration des poissons)</a:t>
            </a:r>
          </a:p>
          <a:p>
            <a:pPr algn="just">
              <a:buFontTx/>
              <a:buChar char="-"/>
            </a:pPr>
            <a:r>
              <a:rPr lang="fr-FR" sz="1400" b="1" dirty="0" smtClean="0">
                <a:latin typeface="Tw Cen MT" pitchFamily="34" charset="0"/>
              </a:rPr>
              <a:t> entraîner la disparition d’espèces végétales rares et protégées.</a:t>
            </a:r>
          </a:p>
          <a:p>
            <a:pPr algn="just"/>
            <a:r>
              <a:rPr lang="fr-FR" sz="1400" b="1" dirty="0" smtClean="0">
                <a:latin typeface="Tw Cen MT" pitchFamily="34" charset="0"/>
              </a:rPr>
              <a:t>2. Avant même sa mise en service, le barrage a montré qu’il augmentait les risques naturels dans le domaine sismique (tremblement de terre). En fragilisant les sols, il accroît aussi les menaces de glissements de terrain.</a:t>
            </a:r>
            <a:endParaRPr lang="fr-FR" sz="1400" b="1" dirty="0">
              <a:latin typeface="Tw Cen MT" pitchFamily="34" charset="0"/>
            </a:endParaRPr>
          </a:p>
        </p:txBody>
      </p:sp>
      <p:sp>
        <p:nvSpPr>
          <p:cNvPr id="6" name="ZoneTexte 5"/>
          <p:cNvSpPr txBox="1"/>
          <p:nvPr/>
        </p:nvSpPr>
        <p:spPr>
          <a:xfrm>
            <a:off x="4714876" y="571479"/>
            <a:ext cx="4320000" cy="367200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fr-FR" sz="1400" b="1" u="sng" cap="small" dirty="0" smtClean="0">
                <a:solidFill>
                  <a:srgbClr val="002060"/>
                </a:solidFill>
                <a:effectLst>
                  <a:outerShdw blurRad="38100" dist="38100" dir="2700000" algn="tl">
                    <a:srgbClr val="000000">
                      <a:alpha val="43137"/>
                    </a:srgbClr>
                  </a:outerShdw>
                </a:effectLst>
                <a:latin typeface="Tw Cen MT" pitchFamily="34" charset="0"/>
              </a:rPr>
              <a:t>Document 2 : l’accroissement des risques naturels</a:t>
            </a:r>
            <a:endParaRPr lang="fr-FR" sz="1400" b="1" u="sng"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2" name="ZoneTexte 1"/>
          <p:cNvSpPr txBox="1"/>
          <p:nvPr/>
        </p:nvSpPr>
        <p:spPr>
          <a:xfrm>
            <a:off x="71406" y="-52826"/>
            <a:ext cx="5650329" cy="338554"/>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fr-FR" sz="1600" b="1" u="sng" dirty="0" smtClean="0">
                <a:ln>
                  <a:solidFill>
                    <a:sysClr val="windowText" lastClr="000000"/>
                  </a:solidFill>
                </a:ln>
                <a:solidFill>
                  <a:sysClr val="windowText" lastClr="000000"/>
                </a:solidFill>
                <a:latin typeface="John Handy LET" pitchFamily="2" charset="0"/>
              </a:rPr>
              <a:t>III. Quels impacts économiques et sociaux environnementaux ?</a:t>
            </a:r>
          </a:p>
        </p:txBody>
      </p:sp>
      <p:sp>
        <p:nvSpPr>
          <p:cNvPr id="3" name="ZoneTexte 2"/>
          <p:cNvSpPr txBox="1"/>
          <p:nvPr/>
        </p:nvSpPr>
        <p:spPr>
          <a:xfrm>
            <a:off x="2742813" y="232926"/>
            <a:ext cx="3626314" cy="338554"/>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fr-FR" sz="1600" b="1" u="sng" dirty="0" smtClean="0">
                <a:ln>
                  <a:solidFill>
                    <a:sysClr val="windowText" lastClr="000000"/>
                  </a:solidFill>
                </a:ln>
                <a:solidFill>
                  <a:sysClr val="windowText" lastClr="000000"/>
                </a:solidFill>
                <a:latin typeface="John Handy LET" pitchFamily="2" charset="0"/>
              </a:rPr>
              <a:t>B. d’importants dommages collatéraux</a:t>
            </a:r>
          </a:p>
        </p:txBody>
      </p:sp>
      <p:sp>
        <p:nvSpPr>
          <p:cNvPr id="4" name="Rectangle 3"/>
          <p:cNvSpPr/>
          <p:nvPr/>
        </p:nvSpPr>
        <p:spPr>
          <a:xfrm>
            <a:off x="71406" y="571480"/>
            <a:ext cx="4572032" cy="62170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400" b="1" u="sng" cap="small" dirty="0" smtClean="0">
                <a:solidFill>
                  <a:srgbClr val="002060"/>
                </a:solidFill>
                <a:effectLst>
                  <a:outerShdw blurRad="38100" dist="38100" dir="2700000" algn="tl">
                    <a:srgbClr val="000000">
                      <a:alpha val="43137"/>
                    </a:srgbClr>
                  </a:outerShdw>
                </a:effectLst>
                <a:latin typeface="Tw Cen MT" pitchFamily="34" charset="0"/>
              </a:rPr>
              <a:t>Document 1 : Les conséquences environnementales du barrage des trois gorges</a:t>
            </a:r>
          </a:p>
          <a:p>
            <a:pPr algn="just"/>
            <a:r>
              <a:rPr lang="fr-FR" sz="1400" b="1" dirty="0" smtClean="0">
                <a:solidFill>
                  <a:srgbClr val="002060"/>
                </a:solidFill>
                <a:latin typeface="Tw Cen MT" pitchFamily="34" charset="0"/>
              </a:rPr>
              <a:t>La création du réservoir va … avoir de nombreuses conséquences sur les biotopes terrestres et aquatiques. Les espèces endémiques rares et en voie de disparition seront les premières victimes de la modification des écosystèmes. Les impacts sur la flore terrestre seront dus principalement à l’ennoiement de l’habitat des plantes et au déplacement des populations, quand le monde animal terrestre souffrira de surcroît de la disparition de ses sources d’alimentation. La montée des eaux entraînera des conséquences plus complexes pour les écosystèmes aquatiques : elle modifiera l’habitat mais aussi et surtout les lieux de migration et de reproduction des poissons. Le projet affectera, ou détruira, les écosystèmes aquatiques en amont comme en aval du barrage.</a:t>
            </a:r>
          </a:p>
          <a:p>
            <a:pPr algn="just"/>
            <a:r>
              <a:rPr lang="fr-FR" sz="1400" b="1" dirty="0" smtClean="0">
                <a:solidFill>
                  <a:srgbClr val="002060"/>
                </a:solidFill>
                <a:latin typeface="Tw Cen MT" pitchFamily="34" charset="0"/>
              </a:rPr>
              <a:t>La région des Trois Gorges est située à la jonction de la forêt sino-japonaise et de la forêt sino-himalayenne. Elle compte 182 familles, 885 genres et 2 859 espèces de plantes et se compose de nombreuses espèces endémiques, ainsi que de plantes des différentes zones tropicale, méditerranéenne et tempérée. Parmi les plantes rares et en voie de disparition, 47 espèces – dont 36 endémiques – sont officiellement protégées en Chine. Selon les études, l’inondation du réservoir devrait toucher 550 espèces, relevant de 358 genres et 120 familles de végétaux.</a:t>
            </a:r>
          </a:p>
          <a:p>
            <a:pPr algn="r"/>
            <a:r>
              <a:rPr lang="fr-FR" sz="1000" b="1" i="1" dirty="0" smtClean="0">
                <a:solidFill>
                  <a:srgbClr val="002060"/>
                </a:solidFill>
                <a:latin typeface="Tw Cen MT" pitchFamily="34" charset="0"/>
              </a:rPr>
              <a:t>http://www.geochina.fr/telechargements/barrage_des_trois_gorges_article_geochina.pdf (page 51)</a:t>
            </a:r>
          </a:p>
        </p:txBody>
      </p:sp>
      <p:sp>
        <p:nvSpPr>
          <p:cNvPr id="7" name="ZoneTexte 6"/>
          <p:cNvSpPr txBox="1"/>
          <p:nvPr/>
        </p:nvSpPr>
        <p:spPr>
          <a:xfrm>
            <a:off x="4714876" y="4298090"/>
            <a:ext cx="4320000"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u="sng" cap="small" dirty="0" smtClean="0">
                <a:solidFill>
                  <a:srgbClr val="002060"/>
                </a:solidFill>
                <a:effectLst>
                  <a:outerShdw blurRad="38100" dist="38100" dir="2700000" algn="tl">
                    <a:srgbClr val="000000">
                      <a:alpha val="43137"/>
                    </a:srgbClr>
                  </a:outerShdw>
                </a:effectLst>
                <a:latin typeface="Tw Cen MT" pitchFamily="34" charset="0"/>
              </a:rPr>
              <a:t>Questions</a:t>
            </a:r>
          </a:p>
          <a:p>
            <a:pPr algn="ctr"/>
            <a:r>
              <a:rPr lang="fr-FR" sz="1400" b="1" u="sng" cap="small" dirty="0" smtClean="0">
                <a:solidFill>
                  <a:srgbClr val="002060"/>
                </a:solidFill>
                <a:effectLst>
                  <a:outerShdw blurRad="38100" dist="38100" dir="2700000" algn="tl">
                    <a:srgbClr val="000000">
                      <a:alpha val="43137"/>
                    </a:srgbClr>
                  </a:outerShdw>
                </a:effectLst>
                <a:latin typeface="Tw Cen MT" pitchFamily="34" charset="0"/>
              </a:rPr>
              <a:t>Document 1 : texte</a:t>
            </a:r>
          </a:p>
          <a:p>
            <a:pPr algn="ctr"/>
            <a:r>
              <a:rPr lang="fr-FR" sz="1400" b="1" dirty="0" smtClean="0">
                <a:solidFill>
                  <a:srgbClr val="002060"/>
                </a:solidFill>
                <a:latin typeface="Tw Cen MT" pitchFamily="34" charset="0"/>
              </a:rPr>
              <a:t>1. Quelles sont les conséquences de la construction du barrage sur la biodiversité c’est-à-dire : </a:t>
            </a:r>
          </a:p>
          <a:p>
            <a:pPr algn="ctr">
              <a:buFontTx/>
              <a:buChar char="-"/>
            </a:pPr>
            <a:r>
              <a:rPr lang="fr-FR" sz="1400" b="1" dirty="0" smtClean="0">
                <a:solidFill>
                  <a:srgbClr val="002060"/>
                </a:solidFill>
                <a:latin typeface="Tw Cen MT" pitchFamily="34" charset="0"/>
              </a:rPr>
              <a:t> sur les espèces animales ? </a:t>
            </a:r>
          </a:p>
          <a:p>
            <a:pPr algn="ctr">
              <a:buFontTx/>
              <a:buChar char="-"/>
            </a:pPr>
            <a:r>
              <a:rPr lang="fr-FR" sz="1400" b="1" dirty="0" smtClean="0">
                <a:solidFill>
                  <a:srgbClr val="002060"/>
                </a:solidFill>
                <a:latin typeface="Tw Cen MT" pitchFamily="34" charset="0"/>
              </a:rPr>
              <a:t> sur les écosystèmes aquatiques ?</a:t>
            </a:r>
          </a:p>
          <a:p>
            <a:pPr algn="ctr"/>
            <a:r>
              <a:rPr lang="fr-FR" sz="1400" b="1" dirty="0" smtClean="0">
                <a:solidFill>
                  <a:srgbClr val="002060"/>
                </a:solidFill>
                <a:latin typeface="Tw Cen MT" pitchFamily="34" charset="0"/>
              </a:rPr>
              <a:t>- sur la flore ? </a:t>
            </a:r>
          </a:p>
          <a:p>
            <a:pPr algn="ctr"/>
            <a:r>
              <a:rPr lang="fr-FR" sz="1400" b="1" u="sng" cap="small" dirty="0" smtClean="0">
                <a:solidFill>
                  <a:srgbClr val="002060"/>
                </a:solidFill>
                <a:effectLst>
                  <a:outerShdw blurRad="38100" dist="38100" dir="2700000" algn="tl">
                    <a:srgbClr val="000000">
                      <a:alpha val="43137"/>
                    </a:srgbClr>
                  </a:outerShdw>
                </a:effectLst>
                <a:latin typeface="Tw Cen MT" pitchFamily="34" charset="0"/>
              </a:rPr>
              <a:t>Document 2 :  vidéo</a:t>
            </a:r>
          </a:p>
          <a:p>
            <a:pPr algn="ctr"/>
            <a:r>
              <a:rPr lang="fr-FR" sz="1400" b="1" dirty="0" smtClean="0">
                <a:solidFill>
                  <a:srgbClr val="002060"/>
                </a:solidFill>
                <a:latin typeface="Tw Cen MT" pitchFamily="34" charset="0"/>
              </a:rPr>
              <a:t>2. Quels risques naturels la mise en eau du réservoir à son niveau maximum a-t-elle fait apparaître ? </a:t>
            </a:r>
            <a:endParaRPr lang="fr-FR" sz="1400" b="1" dirty="0">
              <a:solidFill>
                <a:srgbClr val="002060"/>
              </a:solidFill>
              <a:latin typeface="Tw Cen MT" pitchFamily="34" charset="0"/>
            </a:endParaRPr>
          </a:p>
        </p:txBody>
      </p:sp>
      <p:sp>
        <p:nvSpPr>
          <p:cNvPr id="5" name="Rectangle 4"/>
          <p:cNvSpPr/>
          <p:nvPr/>
        </p:nvSpPr>
        <p:spPr>
          <a:xfrm>
            <a:off x="4860032" y="1052736"/>
            <a:ext cx="4032448" cy="29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Tw Cen MT" panose="020B0602020104020603" pitchFamily="34" charset="0"/>
              </a:rPr>
              <a:t>Insérer la vidéo relative aux risques provoqués par la barrage sur : </a:t>
            </a:r>
          </a:p>
          <a:p>
            <a:pPr algn="ctr"/>
            <a:endParaRPr lang="fr-FR" b="1" dirty="0">
              <a:latin typeface="Tw Cen MT" panose="020B0602020104020603" pitchFamily="34" charset="0"/>
            </a:endParaRPr>
          </a:p>
          <a:p>
            <a:pPr algn="ctr"/>
            <a:r>
              <a:rPr lang="fr-FR" b="1" dirty="0">
                <a:latin typeface="Tw Cen MT" panose="020B0602020104020603" pitchFamily="34" charset="0"/>
                <a:hlinkClick r:id="rId3"/>
              </a:rPr>
              <a:t>https://</a:t>
            </a:r>
            <a:r>
              <a:rPr lang="fr-FR" b="1" dirty="0" smtClean="0">
                <a:latin typeface="Tw Cen MT" panose="020B0602020104020603" pitchFamily="34" charset="0"/>
                <a:hlinkClick r:id="rId3"/>
              </a:rPr>
              <a:t>www.youtube.com/watch?v=QppCxdeTJhs</a:t>
            </a:r>
            <a:r>
              <a:rPr lang="fr-FR" b="1" dirty="0" smtClean="0">
                <a:latin typeface="Tw Cen MT" panose="020B0602020104020603" pitchFamily="34" charset="0"/>
              </a:rPr>
              <a:t> </a:t>
            </a:r>
          </a:p>
          <a:p>
            <a:pPr algn="ctr"/>
            <a:r>
              <a:rPr lang="fr-FR" b="1" dirty="0" smtClean="0">
                <a:latin typeface="Tw Cen MT" panose="020B0602020104020603" pitchFamily="34" charset="0"/>
              </a:rPr>
              <a:t>(lien actif)</a:t>
            </a:r>
            <a:endParaRPr lang="fr-FR" b="1" dirty="0">
              <a:latin typeface="Tw Cen MT" panose="020B0602020104020603" pitchFamily="34" charset="0"/>
            </a:endParaRPr>
          </a:p>
          <a:p>
            <a:pPr algn="ctr"/>
            <a:endParaRPr lang="fr-FR" b="1" dirty="0">
              <a:latin typeface="Tw Cen MT" panose="020B0602020104020603"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500"/>
                            </p:stCondLst>
                            <p:childTnLst>
                              <p:par>
                                <p:cTn id="26" presetID="21" presetClass="entr" presetSubtype="1"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xit" presetSubtype="0" fill="hold" grpId="1" nodeType="clickEffect">
                                  <p:stCondLst>
                                    <p:cond delay="0"/>
                                  </p:stCondLst>
                                  <p:childTnLst>
                                    <p:anim calcmode="lin" valueType="num">
                                      <p:cBhvr>
                                        <p:cTn id="36" dur="1000"/>
                                        <p:tgtEl>
                                          <p:spTgt spid="7"/>
                                        </p:tgtEl>
                                        <p:attrNameLst>
                                          <p:attrName>ppt_w</p:attrName>
                                        </p:attrNameLst>
                                      </p:cBhvr>
                                      <p:tavLst>
                                        <p:tav tm="0">
                                          <p:val>
                                            <p:strVal val="ppt_w"/>
                                          </p:val>
                                        </p:tav>
                                        <p:tav tm="100000">
                                          <p:val>
                                            <p:strVal val="ppt_w*0.70"/>
                                          </p:val>
                                        </p:tav>
                                      </p:tavLst>
                                    </p:anim>
                                    <p:anim calcmode="lin" valueType="num">
                                      <p:cBhvr>
                                        <p:cTn id="37" dur="1000"/>
                                        <p:tgtEl>
                                          <p:spTgt spid="7"/>
                                        </p:tgtEl>
                                        <p:attrNameLst>
                                          <p:attrName>ppt_h</p:attrName>
                                        </p:attrNameLst>
                                      </p:cBhvr>
                                      <p:tavLst>
                                        <p:tav tm="0">
                                          <p:val>
                                            <p:strVal val="ppt_h"/>
                                          </p:val>
                                        </p:tav>
                                        <p:tav tm="100000">
                                          <p:val>
                                            <p:strVal val="ppt_h"/>
                                          </p:val>
                                        </p:tav>
                                      </p:tavLst>
                                    </p:anim>
                                    <p:animEffect transition="out" filter="fade">
                                      <p:cBhvr>
                                        <p:cTn id="38" dur="1000"/>
                                        <p:tgtEl>
                                          <p:spTgt spid="7"/>
                                        </p:tgtEl>
                                      </p:cBhvr>
                                    </p:animEffect>
                                    <p:set>
                                      <p:cBhvr>
                                        <p:cTn id="39" dur="1" fill="hold">
                                          <p:stCondLst>
                                            <p:cond delay="9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1"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slide(fromBottom)">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6" grpId="0" animBg="1"/>
      <p:bldP spid="2" grpId="0"/>
      <p:bldP spid="3" grpId="0"/>
      <p:bldP spid="4" grpId="0" animBg="1"/>
      <p:bldP spid="7" grpId="0" animBg="1"/>
      <p:bldP spid="7" grpId="1"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142844" y="3667030"/>
            <a:ext cx="8928000" cy="31547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1350" b="1" u="sng" cap="small" dirty="0" smtClean="0">
                <a:solidFill>
                  <a:srgbClr val="002060"/>
                </a:solidFill>
                <a:effectLst>
                  <a:outerShdw blurRad="38100" dist="38100" dir="2700000" algn="tl">
                    <a:srgbClr val="000000">
                      <a:alpha val="43137"/>
                    </a:srgbClr>
                  </a:outerShdw>
                </a:effectLst>
                <a:latin typeface="Tw Cen MT" pitchFamily="34" charset="0"/>
              </a:rPr>
              <a:t>Des populations déracinées et peu indemnisées</a:t>
            </a:r>
          </a:p>
          <a:p>
            <a:pPr algn="just"/>
            <a:r>
              <a:rPr lang="fr-FR" sz="1350" b="1" dirty="0" smtClean="0">
                <a:solidFill>
                  <a:srgbClr val="002060"/>
                </a:solidFill>
                <a:latin typeface="Tw Cen MT" pitchFamily="34" charset="0"/>
              </a:rPr>
              <a:t>La disparition de ces villes a engendré un déplacement de population très important, le plus grand réalisé pour la construction d'un barrage : ce nombre varie de 1.2 à 1.9 millions selon les sources. Les populations déplacées l'ont été en plusieurs groupes, relogés dans des endroits différents, pas nécessairement près de leur lieu d'origine. En plus d'être déracinés, les hommes déplacés font face à de nombreux problèmes.</a:t>
            </a:r>
          </a:p>
          <a:p>
            <a:pPr algn="just"/>
            <a:r>
              <a:rPr lang="fr-FR" sz="1350" b="1" dirty="0" smtClean="0">
                <a:solidFill>
                  <a:srgbClr val="002060"/>
                </a:solidFill>
                <a:latin typeface="Tw Cen MT" pitchFamily="34" charset="0"/>
              </a:rPr>
              <a:t>Certains sont déplacés dans des zones qui présentent de nombreux problèmes économiques. Ces gens sont installés dans des régions encore plus pauvres que les leurs, alors qu'ils avaient déjà du mal à subvenir à leurs besoins. Certains doivent même partir dans des contrées dont ils ne connaissent pas le dialecte. </a:t>
            </a:r>
          </a:p>
          <a:p>
            <a:pPr algn="just"/>
            <a:r>
              <a:rPr lang="fr-FR" sz="1350" b="1" dirty="0" smtClean="0">
                <a:solidFill>
                  <a:srgbClr val="002060"/>
                </a:solidFill>
                <a:latin typeface="Tw Cen MT" pitchFamily="34" charset="0"/>
              </a:rPr>
              <a:t>L'Etat a promis de verser des indemnités de déplacement afin de permettre à la population de se reloger : 29 000 yuans par personnes devaient êtres alloués (environ 3300 €). En plus de ces indemnités, des mesures ont été prises pour dédommager ces personnes : des emplois et des terrains sont censés être mis à leur disposition. Cependant, ces promesses ne seraient pas tenues, les emplois et les terrains ne seraient plus disponibles et les indemnités n'auraient été versées qu'en partie ou même pas du tout,  ce qui constitue une violation des droits humains et des normes internationales admises en matière de déplacement involontaire de population. </a:t>
            </a:r>
          </a:p>
          <a:p>
            <a:pPr algn="r"/>
            <a:r>
              <a:rPr lang="fr-FR" sz="1000" b="1" i="1" dirty="0" smtClean="0">
                <a:solidFill>
                  <a:srgbClr val="002060"/>
                </a:solidFill>
                <a:latin typeface="Tw Cen MT" pitchFamily="34" charset="0"/>
              </a:rPr>
              <a:t>http://www.everyoneweb.fr/wp/Presentation_tier/Pr_Update_Knooppunt_Inhoud.aspx?WebID=barragedestroisgorges&amp;BoomID=B1&amp;KnooppuntID=K473&amp;LG=</a:t>
            </a:r>
          </a:p>
        </p:txBody>
      </p:sp>
      <p:pic>
        <p:nvPicPr>
          <p:cNvPr id="67" name="Image 66" descr="Image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 y="-71462"/>
            <a:ext cx="6013044" cy="3676342"/>
          </a:xfrm>
          <a:prstGeom prst="rect">
            <a:avLst/>
          </a:prstGeom>
        </p:spPr>
      </p:pic>
      <p:pic>
        <p:nvPicPr>
          <p:cNvPr id="69" name="Content Placeholder 3"/>
          <p:cNvPicPr>
            <a:picLocks noChangeAspect="1" noChangeArrowheads="1"/>
          </p:cNvPicPr>
          <p:nvPr/>
        </p:nvPicPr>
        <p:blipFill>
          <a:blip r:embed="rId4" cstate="email">
            <a:extLst>
              <a:ext uri="{28A0092B-C50C-407E-A947-70E740481C1C}">
                <a14:useLocalDpi xmlns:a14="http://schemas.microsoft.com/office/drawing/2010/main"/>
              </a:ext>
            </a:extLst>
          </a:blip>
          <a:srcRect l="24551" t="21555" r="18990" b="32021"/>
          <a:stretch>
            <a:fillRect/>
          </a:stretch>
        </p:blipFill>
        <p:spPr>
          <a:xfrm>
            <a:off x="6072199" y="285728"/>
            <a:ext cx="2988000" cy="1535487"/>
          </a:xfrm>
          <a:prstGeom prst="rect">
            <a:avLst/>
          </a:prstGeom>
          <a:ln w="19050">
            <a:solidFill>
              <a:schemeClr val="tx1"/>
            </a:solidFill>
          </a:ln>
        </p:spPr>
      </p:pic>
      <p:sp>
        <p:nvSpPr>
          <p:cNvPr id="70" name="ZoneTexte 69"/>
          <p:cNvSpPr txBox="1"/>
          <p:nvPr/>
        </p:nvSpPr>
        <p:spPr>
          <a:xfrm>
            <a:off x="2483768" y="-5898"/>
            <a:ext cx="3589444" cy="338554"/>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fr-FR" sz="1600" b="1" u="sng" dirty="0" smtClean="0">
                <a:ln>
                  <a:solidFill>
                    <a:sysClr val="windowText" lastClr="000000"/>
                  </a:solidFill>
                </a:ln>
                <a:solidFill>
                  <a:sysClr val="windowText" lastClr="000000"/>
                </a:solidFill>
                <a:latin typeface="John Handy LET" pitchFamily="2" charset="0"/>
              </a:rPr>
              <a:t>B. d’importants dommages collatéraux</a:t>
            </a:r>
          </a:p>
        </p:txBody>
      </p:sp>
      <p:sp>
        <p:nvSpPr>
          <p:cNvPr id="65" name="Rectangle 64"/>
          <p:cNvSpPr/>
          <p:nvPr/>
        </p:nvSpPr>
        <p:spPr>
          <a:xfrm>
            <a:off x="4714876" y="285728"/>
            <a:ext cx="1285884" cy="78581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cap="small" dirty="0" smtClean="0">
                <a:solidFill>
                  <a:srgbClr val="002060"/>
                </a:solidFill>
                <a:effectLst>
                  <a:outerShdw blurRad="38100" dist="38100" dir="2700000" algn="tl">
                    <a:srgbClr val="000000">
                      <a:alpha val="43137"/>
                    </a:srgbClr>
                  </a:outerShdw>
                </a:effectLst>
                <a:latin typeface="Tw Cen MT" pitchFamily="34" charset="0"/>
              </a:rPr>
              <a:t>Conséquences humaines : le déplacement des populations</a:t>
            </a:r>
            <a:endParaRPr lang="fr-FR" sz="1300" b="1" cap="small" dirty="0">
              <a:solidFill>
                <a:srgbClr val="002060"/>
              </a:solidFill>
              <a:effectLst>
                <a:outerShdw blurRad="38100" dist="38100" dir="2700000" algn="tl">
                  <a:srgbClr val="000000">
                    <a:alpha val="43137"/>
                  </a:srgbClr>
                </a:outerShdw>
              </a:effectLst>
              <a:latin typeface="Tw Cen MT" pitchFamily="34" charset="0"/>
            </a:endParaRPr>
          </a:p>
        </p:txBody>
      </p:sp>
      <p:sp>
        <p:nvSpPr>
          <p:cNvPr id="71" name="Ellipse 70"/>
          <p:cNvSpPr/>
          <p:nvPr/>
        </p:nvSpPr>
        <p:spPr>
          <a:xfrm>
            <a:off x="4071934" y="1214422"/>
            <a:ext cx="324000" cy="428628"/>
          </a:xfrm>
          <a:prstGeom prst="ellipse">
            <a:avLst/>
          </a:prstGeom>
          <a:solidFill>
            <a:srgbClr val="7030A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3714744" y="1606488"/>
            <a:ext cx="432000" cy="108000"/>
          </a:xfrm>
          <a:prstGeom prst="rect">
            <a:avLst/>
          </a:prstGeom>
          <a:solidFill>
            <a:srgbClr val="7030A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4" name="Connecteur droit avec flèche 73"/>
          <p:cNvCxnSpPr>
            <a:stCxn id="71" idx="6"/>
            <a:endCxn id="69" idx="1"/>
          </p:cNvCxnSpPr>
          <p:nvPr/>
        </p:nvCxnSpPr>
        <p:spPr>
          <a:xfrm flipV="1">
            <a:off x="4395934" y="1053472"/>
            <a:ext cx="1676265" cy="375264"/>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75" name="ZoneTexte 74"/>
          <p:cNvSpPr txBox="1"/>
          <p:nvPr/>
        </p:nvSpPr>
        <p:spPr>
          <a:xfrm>
            <a:off x="6048594" y="1857364"/>
            <a:ext cx="3024000" cy="113107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350" b="1" u="sng" cap="small" dirty="0" smtClean="0">
                <a:solidFill>
                  <a:srgbClr val="002060"/>
                </a:solidFill>
                <a:effectLst>
                  <a:outerShdw blurRad="38100" dist="38100" dir="2700000" algn="tl">
                    <a:srgbClr val="000000">
                      <a:alpha val="43137"/>
                    </a:srgbClr>
                  </a:outerShdw>
                </a:effectLst>
                <a:latin typeface="Tw Cen MT" pitchFamily="34" charset="0"/>
              </a:rPr>
              <a:t>Carte et photographie</a:t>
            </a:r>
          </a:p>
          <a:p>
            <a:pPr algn="ctr"/>
            <a:r>
              <a:rPr lang="fr-FR" sz="1350" b="1" dirty="0" smtClean="0">
                <a:solidFill>
                  <a:srgbClr val="002060"/>
                </a:solidFill>
                <a:latin typeface="Tw Cen MT" pitchFamily="34" charset="0"/>
              </a:rPr>
              <a:t>3. Quelle conséquence humaine a entraîné la construction du barrage ? Montrez qu’il s’agit là d’un phénomène de grande ampleur (exemple et chiffre) </a:t>
            </a:r>
          </a:p>
        </p:txBody>
      </p:sp>
      <p:sp>
        <p:nvSpPr>
          <p:cNvPr id="76" name="ZoneTexte 75"/>
          <p:cNvSpPr txBox="1"/>
          <p:nvPr/>
        </p:nvSpPr>
        <p:spPr>
          <a:xfrm>
            <a:off x="6072198" y="3071810"/>
            <a:ext cx="2988000" cy="160043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fr-FR" sz="1400" b="1" dirty="0" smtClean="0">
                <a:latin typeface="Tw Cen MT" pitchFamily="34" charset="0"/>
              </a:rPr>
              <a:t>3. Le barrage a entraîné le déplacement et l’engloutissement de nombreuses agglomérations. La carte montre que 12 villes ont été partiellement détruites et que 6 autres ont été totalement noyées sous les eaux (exemple de </a:t>
            </a:r>
            <a:r>
              <a:rPr lang="fr-FR" sz="1400" b="1" dirty="0" err="1" smtClean="0">
                <a:latin typeface="Tw Cen MT" pitchFamily="34" charset="0"/>
              </a:rPr>
              <a:t>Zigui</a:t>
            </a:r>
            <a:r>
              <a:rPr lang="fr-FR" sz="1400" b="1" dirty="0" smtClean="0">
                <a:latin typeface="Tw Cen MT" pitchFamily="34" charset="0"/>
              </a:rPr>
              <a:t>) </a:t>
            </a:r>
          </a:p>
        </p:txBody>
      </p:sp>
      <p:sp>
        <p:nvSpPr>
          <p:cNvPr id="77" name="ZoneTexte 76"/>
          <p:cNvSpPr txBox="1"/>
          <p:nvPr/>
        </p:nvSpPr>
        <p:spPr>
          <a:xfrm>
            <a:off x="6048594" y="214290"/>
            <a:ext cx="3024000" cy="113107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350" b="1" u="sng" cap="small" dirty="0" smtClean="0">
                <a:solidFill>
                  <a:srgbClr val="002060"/>
                </a:solidFill>
                <a:effectLst>
                  <a:outerShdw blurRad="38100" dist="38100" dir="2700000" algn="tl">
                    <a:srgbClr val="000000">
                      <a:alpha val="43137"/>
                    </a:srgbClr>
                  </a:outerShdw>
                </a:effectLst>
                <a:latin typeface="Tw Cen MT" pitchFamily="34" charset="0"/>
              </a:rPr>
              <a:t>Texte</a:t>
            </a:r>
          </a:p>
          <a:p>
            <a:pPr algn="ctr"/>
            <a:r>
              <a:rPr lang="fr-FR" sz="1350" b="1" dirty="0" smtClean="0">
                <a:solidFill>
                  <a:srgbClr val="002060"/>
                </a:solidFill>
                <a:latin typeface="Tw Cen MT" pitchFamily="34" charset="0"/>
              </a:rPr>
              <a:t>4. Pourquoi peut-on parler de déracinement de la population ?</a:t>
            </a:r>
          </a:p>
          <a:p>
            <a:pPr algn="ctr"/>
            <a:r>
              <a:rPr lang="fr-FR" sz="1350" b="1" dirty="0" smtClean="0">
                <a:solidFill>
                  <a:srgbClr val="002060"/>
                </a:solidFill>
                <a:latin typeface="Tw Cen MT" pitchFamily="34" charset="0"/>
              </a:rPr>
              <a:t>5. A quelles difficultés économiques sont-elle confrontées ?</a:t>
            </a:r>
            <a:endParaRPr lang="fr-FR" sz="1350" b="1" dirty="0">
              <a:solidFill>
                <a:srgbClr val="002060"/>
              </a:solidFill>
              <a:latin typeface="Tw Cen MT" pitchFamily="34" charset="0"/>
            </a:endParaRPr>
          </a:p>
        </p:txBody>
      </p:sp>
      <p:sp>
        <p:nvSpPr>
          <p:cNvPr id="78" name="ZoneTexte 77"/>
          <p:cNvSpPr txBox="1"/>
          <p:nvPr/>
        </p:nvSpPr>
        <p:spPr>
          <a:xfrm>
            <a:off x="6048594" y="1399934"/>
            <a:ext cx="3024000" cy="22320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fr-FR" sz="1400" b="1" dirty="0" smtClean="0">
                <a:latin typeface="Tw Cen MT" pitchFamily="34" charset="0"/>
              </a:rPr>
              <a:t>4. Ces populations ont été déplacées souvent loin de leurs lieux de vie originel. Elles se retrouvent dans des régions très pauvres dont elles ne parlent parfois pas le dialecte.  </a:t>
            </a:r>
          </a:p>
          <a:p>
            <a:pPr algn="just"/>
            <a:r>
              <a:rPr lang="fr-FR" sz="1400" b="1" dirty="0" smtClean="0">
                <a:latin typeface="Tw Cen MT" pitchFamily="34" charset="0"/>
              </a:rPr>
              <a:t>5. Ces populations sont confrontées à une misère accrue : chômage important, indemnisations de déplacement parfois non versées, relogement partiel</a:t>
            </a:r>
            <a:endParaRPr lang="fr-FR" sz="1400" b="1" dirty="0">
              <a:latin typeface="Tw Cen MT"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circle(in)">
                                      <p:cBhvr>
                                        <p:cTn id="12" dur="2000"/>
                                        <p:tgtEl>
                                          <p:spTgt spid="67"/>
                                        </p:tgtEl>
                                      </p:cBhvr>
                                    </p:animEffect>
                                  </p:childTnLst>
                                </p:cTn>
                              </p:par>
                            </p:childTnLst>
                          </p:cTn>
                        </p:par>
                        <p:par>
                          <p:cTn id="13" fill="hold">
                            <p:stCondLst>
                              <p:cond delay="2000"/>
                            </p:stCondLst>
                            <p:childTnLst>
                              <p:par>
                                <p:cTn id="14" presetID="12" presetClass="entr" presetSubtype="4"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slide(fromBottom)">
                                      <p:cBhvr>
                                        <p:cTn id="16" dur="10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51" presetClass="entr" presetSubtype="0"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770" decel="100000"/>
                                        <p:tgtEl>
                                          <p:spTgt spid="71"/>
                                        </p:tgtEl>
                                      </p:cBhvr>
                                    </p:animEffect>
                                    <p:animScale>
                                      <p:cBhvr>
                                        <p:cTn id="22" dur="770" decel="100000"/>
                                        <p:tgtEl>
                                          <p:spTgt spid="71"/>
                                        </p:tgtEl>
                                      </p:cBhvr>
                                      <p:from x="10000" y="10000"/>
                                      <p:to x="200000" y="450000"/>
                                    </p:animScale>
                                    <p:animScale>
                                      <p:cBhvr>
                                        <p:cTn id="23" dur="1230" accel="100000" fill="hold">
                                          <p:stCondLst>
                                            <p:cond delay="770"/>
                                          </p:stCondLst>
                                        </p:cTn>
                                        <p:tgtEl>
                                          <p:spTgt spid="71"/>
                                        </p:tgtEl>
                                      </p:cBhvr>
                                      <p:from x="200000" y="450000"/>
                                      <p:to x="100000" y="100000"/>
                                    </p:animScale>
                                    <p:set>
                                      <p:cBhvr>
                                        <p:cTn id="24" dur="770" fill="hold"/>
                                        <p:tgtEl>
                                          <p:spTgt spid="71"/>
                                        </p:tgtEl>
                                        <p:attrNameLst>
                                          <p:attrName>ppt_x</p:attrName>
                                        </p:attrNameLst>
                                      </p:cBhvr>
                                      <p:to>
                                        <p:strVal val="(0.5)"/>
                                      </p:to>
                                    </p:set>
                                    <p:anim from="(0.5)" to="(#ppt_x)" calcmode="lin" valueType="num">
                                      <p:cBhvr>
                                        <p:cTn id="25" dur="1230" accel="100000" fill="hold">
                                          <p:stCondLst>
                                            <p:cond delay="770"/>
                                          </p:stCondLst>
                                        </p:cTn>
                                        <p:tgtEl>
                                          <p:spTgt spid="71"/>
                                        </p:tgtEl>
                                        <p:attrNameLst>
                                          <p:attrName>ppt_x</p:attrName>
                                        </p:attrNameLst>
                                      </p:cBhvr>
                                    </p:anim>
                                    <p:set>
                                      <p:cBhvr>
                                        <p:cTn id="26" dur="770" fill="hold"/>
                                        <p:tgtEl>
                                          <p:spTgt spid="71"/>
                                        </p:tgtEl>
                                        <p:attrNameLst>
                                          <p:attrName>ppt_y</p:attrName>
                                        </p:attrNameLst>
                                      </p:cBhvr>
                                      <p:to>
                                        <p:strVal val="(#ppt_y+0.4)"/>
                                      </p:to>
                                    </p:set>
                                    <p:anim from="(#ppt_y+0.4)" to="(#ppt_y)" calcmode="lin" valueType="num">
                                      <p:cBhvr>
                                        <p:cTn id="27" dur="1230" accel="100000" fill="hold">
                                          <p:stCondLst>
                                            <p:cond delay="770"/>
                                          </p:stCondLst>
                                        </p:cTn>
                                        <p:tgtEl>
                                          <p:spTgt spid="71"/>
                                        </p:tgtEl>
                                        <p:attrNameLst>
                                          <p:attrName>ppt_y</p:attrName>
                                        </p:attrNameLst>
                                      </p:cBhvr>
                                    </p:anim>
                                  </p:childTnLst>
                                </p:cTn>
                              </p:par>
                              <p:par>
                                <p:cTn id="28" presetID="51"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770" decel="100000"/>
                                        <p:tgtEl>
                                          <p:spTgt spid="72"/>
                                        </p:tgtEl>
                                      </p:cBhvr>
                                    </p:animEffect>
                                    <p:animScale>
                                      <p:cBhvr>
                                        <p:cTn id="31" dur="770" decel="100000"/>
                                        <p:tgtEl>
                                          <p:spTgt spid="72"/>
                                        </p:tgtEl>
                                      </p:cBhvr>
                                      <p:from x="10000" y="10000"/>
                                      <p:to x="200000" y="450000"/>
                                    </p:animScale>
                                    <p:animScale>
                                      <p:cBhvr>
                                        <p:cTn id="32" dur="1230" accel="100000" fill="hold">
                                          <p:stCondLst>
                                            <p:cond delay="770"/>
                                          </p:stCondLst>
                                        </p:cTn>
                                        <p:tgtEl>
                                          <p:spTgt spid="72"/>
                                        </p:tgtEl>
                                      </p:cBhvr>
                                      <p:from x="200000" y="450000"/>
                                      <p:to x="100000" y="100000"/>
                                    </p:animScale>
                                    <p:set>
                                      <p:cBhvr>
                                        <p:cTn id="33" dur="770" fill="hold"/>
                                        <p:tgtEl>
                                          <p:spTgt spid="72"/>
                                        </p:tgtEl>
                                        <p:attrNameLst>
                                          <p:attrName>ppt_x</p:attrName>
                                        </p:attrNameLst>
                                      </p:cBhvr>
                                      <p:to>
                                        <p:strVal val="(0.5)"/>
                                      </p:to>
                                    </p:set>
                                    <p:anim from="(0.5)" to="(#ppt_x)" calcmode="lin" valueType="num">
                                      <p:cBhvr>
                                        <p:cTn id="34" dur="1230" accel="100000" fill="hold">
                                          <p:stCondLst>
                                            <p:cond delay="770"/>
                                          </p:stCondLst>
                                        </p:cTn>
                                        <p:tgtEl>
                                          <p:spTgt spid="72"/>
                                        </p:tgtEl>
                                        <p:attrNameLst>
                                          <p:attrName>ppt_x</p:attrName>
                                        </p:attrNameLst>
                                      </p:cBhvr>
                                    </p:anim>
                                    <p:set>
                                      <p:cBhvr>
                                        <p:cTn id="35" dur="770" fill="hold"/>
                                        <p:tgtEl>
                                          <p:spTgt spid="72"/>
                                        </p:tgtEl>
                                        <p:attrNameLst>
                                          <p:attrName>ppt_y</p:attrName>
                                        </p:attrNameLst>
                                      </p:cBhvr>
                                      <p:to>
                                        <p:strVal val="(#ppt_y+0.4)"/>
                                      </p:to>
                                    </p:set>
                                    <p:anim from="(#ppt_y+0.4)" to="(#ppt_y)" calcmode="lin" valueType="num">
                                      <p:cBhvr>
                                        <p:cTn id="36" dur="1230" accel="100000" fill="hold">
                                          <p:stCondLst>
                                            <p:cond delay="770"/>
                                          </p:stCondLst>
                                        </p:cTn>
                                        <p:tgtEl>
                                          <p:spTgt spid="72"/>
                                        </p:tgtEl>
                                        <p:attrNameLst>
                                          <p:attrName>ppt_y</p:attrName>
                                        </p:attrNameLst>
                                      </p:cBhvr>
                                    </p:anim>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left)">
                                      <p:cBhvr>
                                        <p:cTn id="40" dur="1000"/>
                                        <p:tgtEl>
                                          <p:spTgt spid="74"/>
                                        </p:tgtEl>
                                      </p:cBhvr>
                                    </p:animEffect>
                                  </p:childTnLst>
                                </p:cTn>
                              </p:par>
                            </p:childTnLst>
                          </p:cTn>
                        </p:par>
                        <p:par>
                          <p:cTn id="41" fill="hold">
                            <p:stCondLst>
                              <p:cond delay="3000"/>
                            </p:stCondLst>
                            <p:childTnLst>
                              <p:par>
                                <p:cTn id="42" presetID="6" presetClass="entr" presetSubtype="32"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circle(out)">
                                      <p:cBhvr>
                                        <p:cTn id="44" dur="2000"/>
                                        <p:tgtEl>
                                          <p:spTgt spid="69"/>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slide(fromBottom)">
                                      <p:cBhvr>
                                        <p:cTn id="48" dur="50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slide(fromBottom)">
                                      <p:cBhvr>
                                        <p:cTn id="53" dur="500"/>
                                        <p:tgtEl>
                                          <p:spTgt spid="76"/>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xit" presetSubtype="0" fill="hold" nodeType="clickEffect">
                                  <p:stCondLst>
                                    <p:cond delay="0"/>
                                  </p:stCondLst>
                                  <p:childTnLst>
                                    <p:anim calcmode="lin" valueType="num">
                                      <p:cBhvr>
                                        <p:cTn id="57" dur="1000"/>
                                        <p:tgtEl>
                                          <p:spTgt spid="74"/>
                                        </p:tgtEl>
                                        <p:attrNameLst>
                                          <p:attrName>ppt_w</p:attrName>
                                        </p:attrNameLst>
                                      </p:cBhvr>
                                      <p:tavLst>
                                        <p:tav tm="0">
                                          <p:val>
                                            <p:strVal val="ppt_w"/>
                                          </p:val>
                                        </p:tav>
                                        <p:tav tm="100000">
                                          <p:val>
                                            <p:strVal val="ppt_w*0.70"/>
                                          </p:val>
                                        </p:tav>
                                      </p:tavLst>
                                    </p:anim>
                                    <p:anim calcmode="lin" valueType="num">
                                      <p:cBhvr>
                                        <p:cTn id="58" dur="1000"/>
                                        <p:tgtEl>
                                          <p:spTgt spid="74"/>
                                        </p:tgtEl>
                                        <p:attrNameLst>
                                          <p:attrName>ppt_h</p:attrName>
                                        </p:attrNameLst>
                                      </p:cBhvr>
                                      <p:tavLst>
                                        <p:tav tm="0">
                                          <p:val>
                                            <p:strVal val="ppt_h"/>
                                          </p:val>
                                        </p:tav>
                                        <p:tav tm="100000">
                                          <p:val>
                                            <p:strVal val="ppt_h"/>
                                          </p:val>
                                        </p:tav>
                                      </p:tavLst>
                                    </p:anim>
                                    <p:animEffect transition="out" filter="fade">
                                      <p:cBhvr>
                                        <p:cTn id="59" dur="1000"/>
                                        <p:tgtEl>
                                          <p:spTgt spid="74"/>
                                        </p:tgtEl>
                                      </p:cBhvr>
                                    </p:animEffect>
                                    <p:set>
                                      <p:cBhvr>
                                        <p:cTn id="60" dur="1" fill="hold">
                                          <p:stCondLst>
                                            <p:cond delay="999"/>
                                          </p:stCondLst>
                                        </p:cTn>
                                        <p:tgtEl>
                                          <p:spTgt spid="74"/>
                                        </p:tgtEl>
                                        <p:attrNameLst>
                                          <p:attrName>style.visibility</p:attrName>
                                        </p:attrNameLst>
                                      </p:cBhvr>
                                      <p:to>
                                        <p:strVal val="hidden"/>
                                      </p:to>
                                    </p:set>
                                  </p:childTnLst>
                                </p:cTn>
                              </p:par>
                              <p:par>
                                <p:cTn id="61" presetID="55" presetClass="exit" presetSubtype="0" fill="hold" grpId="1" nodeType="withEffect">
                                  <p:stCondLst>
                                    <p:cond delay="0"/>
                                  </p:stCondLst>
                                  <p:childTnLst>
                                    <p:anim calcmode="lin" valueType="num">
                                      <p:cBhvr>
                                        <p:cTn id="62" dur="1000"/>
                                        <p:tgtEl>
                                          <p:spTgt spid="71"/>
                                        </p:tgtEl>
                                        <p:attrNameLst>
                                          <p:attrName>ppt_w</p:attrName>
                                        </p:attrNameLst>
                                      </p:cBhvr>
                                      <p:tavLst>
                                        <p:tav tm="0">
                                          <p:val>
                                            <p:strVal val="ppt_w"/>
                                          </p:val>
                                        </p:tav>
                                        <p:tav tm="100000">
                                          <p:val>
                                            <p:strVal val="ppt_w*0.70"/>
                                          </p:val>
                                        </p:tav>
                                      </p:tavLst>
                                    </p:anim>
                                    <p:anim calcmode="lin" valueType="num">
                                      <p:cBhvr>
                                        <p:cTn id="63" dur="1000"/>
                                        <p:tgtEl>
                                          <p:spTgt spid="71"/>
                                        </p:tgtEl>
                                        <p:attrNameLst>
                                          <p:attrName>ppt_h</p:attrName>
                                        </p:attrNameLst>
                                      </p:cBhvr>
                                      <p:tavLst>
                                        <p:tav tm="0">
                                          <p:val>
                                            <p:strVal val="ppt_h"/>
                                          </p:val>
                                        </p:tav>
                                        <p:tav tm="100000">
                                          <p:val>
                                            <p:strVal val="ppt_h"/>
                                          </p:val>
                                        </p:tav>
                                      </p:tavLst>
                                    </p:anim>
                                    <p:animEffect transition="out" filter="fade">
                                      <p:cBhvr>
                                        <p:cTn id="64" dur="1000"/>
                                        <p:tgtEl>
                                          <p:spTgt spid="71"/>
                                        </p:tgtEl>
                                      </p:cBhvr>
                                    </p:animEffect>
                                    <p:set>
                                      <p:cBhvr>
                                        <p:cTn id="65" dur="1" fill="hold">
                                          <p:stCondLst>
                                            <p:cond delay="999"/>
                                          </p:stCondLst>
                                        </p:cTn>
                                        <p:tgtEl>
                                          <p:spTgt spid="71"/>
                                        </p:tgtEl>
                                        <p:attrNameLst>
                                          <p:attrName>style.visibility</p:attrName>
                                        </p:attrNameLst>
                                      </p:cBhvr>
                                      <p:to>
                                        <p:strVal val="hidden"/>
                                      </p:to>
                                    </p:set>
                                  </p:childTnLst>
                                </p:cTn>
                              </p:par>
                              <p:par>
                                <p:cTn id="66" presetID="55" presetClass="exit" presetSubtype="0" fill="hold" grpId="1" nodeType="withEffect">
                                  <p:stCondLst>
                                    <p:cond delay="0"/>
                                  </p:stCondLst>
                                  <p:childTnLst>
                                    <p:anim calcmode="lin" valueType="num">
                                      <p:cBhvr>
                                        <p:cTn id="67" dur="1000"/>
                                        <p:tgtEl>
                                          <p:spTgt spid="72"/>
                                        </p:tgtEl>
                                        <p:attrNameLst>
                                          <p:attrName>ppt_w</p:attrName>
                                        </p:attrNameLst>
                                      </p:cBhvr>
                                      <p:tavLst>
                                        <p:tav tm="0">
                                          <p:val>
                                            <p:strVal val="ppt_w"/>
                                          </p:val>
                                        </p:tav>
                                        <p:tav tm="100000">
                                          <p:val>
                                            <p:strVal val="ppt_w*0.70"/>
                                          </p:val>
                                        </p:tav>
                                      </p:tavLst>
                                    </p:anim>
                                    <p:anim calcmode="lin" valueType="num">
                                      <p:cBhvr>
                                        <p:cTn id="68" dur="1000"/>
                                        <p:tgtEl>
                                          <p:spTgt spid="72"/>
                                        </p:tgtEl>
                                        <p:attrNameLst>
                                          <p:attrName>ppt_h</p:attrName>
                                        </p:attrNameLst>
                                      </p:cBhvr>
                                      <p:tavLst>
                                        <p:tav tm="0">
                                          <p:val>
                                            <p:strVal val="ppt_h"/>
                                          </p:val>
                                        </p:tav>
                                        <p:tav tm="100000">
                                          <p:val>
                                            <p:strVal val="ppt_h"/>
                                          </p:val>
                                        </p:tav>
                                      </p:tavLst>
                                    </p:anim>
                                    <p:animEffect transition="out" filter="fade">
                                      <p:cBhvr>
                                        <p:cTn id="69" dur="1000"/>
                                        <p:tgtEl>
                                          <p:spTgt spid="72"/>
                                        </p:tgtEl>
                                      </p:cBhvr>
                                    </p:animEffect>
                                    <p:set>
                                      <p:cBhvr>
                                        <p:cTn id="70" dur="1" fill="hold">
                                          <p:stCondLst>
                                            <p:cond delay="999"/>
                                          </p:stCondLst>
                                        </p:cTn>
                                        <p:tgtEl>
                                          <p:spTgt spid="72"/>
                                        </p:tgtEl>
                                        <p:attrNameLst>
                                          <p:attrName>style.visibility</p:attrName>
                                        </p:attrNameLst>
                                      </p:cBhvr>
                                      <p:to>
                                        <p:strVal val="hidden"/>
                                      </p:to>
                                    </p:set>
                                  </p:childTnLst>
                                </p:cTn>
                              </p:par>
                              <p:par>
                                <p:cTn id="71" presetID="55" presetClass="exit" presetSubtype="0" fill="hold" grpId="1" nodeType="withEffect">
                                  <p:stCondLst>
                                    <p:cond delay="0"/>
                                  </p:stCondLst>
                                  <p:childTnLst>
                                    <p:anim calcmode="lin" valueType="num">
                                      <p:cBhvr>
                                        <p:cTn id="72" dur="1000"/>
                                        <p:tgtEl>
                                          <p:spTgt spid="75"/>
                                        </p:tgtEl>
                                        <p:attrNameLst>
                                          <p:attrName>ppt_w</p:attrName>
                                        </p:attrNameLst>
                                      </p:cBhvr>
                                      <p:tavLst>
                                        <p:tav tm="0">
                                          <p:val>
                                            <p:strVal val="ppt_w"/>
                                          </p:val>
                                        </p:tav>
                                        <p:tav tm="100000">
                                          <p:val>
                                            <p:strVal val="ppt_w*0.70"/>
                                          </p:val>
                                        </p:tav>
                                      </p:tavLst>
                                    </p:anim>
                                    <p:anim calcmode="lin" valueType="num">
                                      <p:cBhvr>
                                        <p:cTn id="73" dur="1000"/>
                                        <p:tgtEl>
                                          <p:spTgt spid="75"/>
                                        </p:tgtEl>
                                        <p:attrNameLst>
                                          <p:attrName>ppt_h</p:attrName>
                                        </p:attrNameLst>
                                      </p:cBhvr>
                                      <p:tavLst>
                                        <p:tav tm="0">
                                          <p:val>
                                            <p:strVal val="ppt_h"/>
                                          </p:val>
                                        </p:tav>
                                        <p:tav tm="100000">
                                          <p:val>
                                            <p:strVal val="ppt_h"/>
                                          </p:val>
                                        </p:tav>
                                      </p:tavLst>
                                    </p:anim>
                                    <p:animEffect transition="out" filter="fade">
                                      <p:cBhvr>
                                        <p:cTn id="74" dur="1000"/>
                                        <p:tgtEl>
                                          <p:spTgt spid="75"/>
                                        </p:tgtEl>
                                      </p:cBhvr>
                                    </p:animEffect>
                                    <p:set>
                                      <p:cBhvr>
                                        <p:cTn id="75" dur="1" fill="hold">
                                          <p:stCondLst>
                                            <p:cond delay="999"/>
                                          </p:stCondLst>
                                        </p:cTn>
                                        <p:tgtEl>
                                          <p:spTgt spid="75"/>
                                        </p:tgtEl>
                                        <p:attrNameLst>
                                          <p:attrName>style.visibility</p:attrName>
                                        </p:attrNameLst>
                                      </p:cBhvr>
                                      <p:to>
                                        <p:strVal val="hidden"/>
                                      </p:to>
                                    </p:set>
                                  </p:childTnLst>
                                </p:cTn>
                              </p:par>
                              <p:par>
                                <p:cTn id="76" presetID="55" presetClass="exit" presetSubtype="0" fill="hold" grpId="1" nodeType="withEffect">
                                  <p:stCondLst>
                                    <p:cond delay="0"/>
                                  </p:stCondLst>
                                  <p:childTnLst>
                                    <p:anim calcmode="lin" valueType="num">
                                      <p:cBhvr>
                                        <p:cTn id="77" dur="1000"/>
                                        <p:tgtEl>
                                          <p:spTgt spid="76"/>
                                        </p:tgtEl>
                                        <p:attrNameLst>
                                          <p:attrName>ppt_w</p:attrName>
                                        </p:attrNameLst>
                                      </p:cBhvr>
                                      <p:tavLst>
                                        <p:tav tm="0">
                                          <p:val>
                                            <p:strVal val="ppt_w"/>
                                          </p:val>
                                        </p:tav>
                                        <p:tav tm="100000">
                                          <p:val>
                                            <p:strVal val="ppt_w*0.70"/>
                                          </p:val>
                                        </p:tav>
                                      </p:tavLst>
                                    </p:anim>
                                    <p:anim calcmode="lin" valueType="num">
                                      <p:cBhvr>
                                        <p:cTn id="78" dur="1000"/>
                                        <p:tgtEl>
                                          <p:spTgt spid="76"/>
                                        </p:tgtEl>
                                        <p:attrNameLst>
                                          <p:attrName>ppt_h</p:attrName>
                                        </p:attrNameLst>
                                      </p:cBhvr>
                                      <p:tavLst>
                                        <p:tav tm="0">
                                          <p:val>
                                            <p:strVal val="ppt_h"/>
                                          </p:val>
                                        </p:tav>
                                        <p:tav tm="100000">
                                          <p:val>
                                            <p:strVal val="ppt_h"/>
                                          </p:val>
                                        </p:tav>
                                      </p:tavLst>
                                    </p:anim>
                                    <p:animEffect transition="out" filter="fade">
                                      <p:cBhvr>
                                        <p:cTn id="79" dur="1000"/>
                                        <p:tgtEl>
                                          <p:spTgt spid="76"/>
                                        </p:tgtEl>
                                      </p:cBhvr>
                                    </p:animEffect>
                                    <p:set>
                                      <p:cBhvr>
                                        <p:cTn id="80" dur="1" fill="hold">
                                          <p:stCondLst>
                                            <p:cond delay="999"/>
                                          </p:stCondLst>
                                        </p:cTn>
                                        <p:tgtEl>
                                          <p:spTgt spid="76"/>
                                        </p:tgtEl>
                                        <p:attrNameLst>
                                          <p:attrName>style.visibility</p:attrName>
                                        </p:attrNameLst>
                                      </p:cBhvr>
                                      <p:to>
                                        <p:strVal val="hidden"/>
                                      </p:to>
                                    </p:set>
                                  </p:childTnLst>
                                </p:cTn>
                              </p:par>
                              <p:par>
                                <p:cTn id="81" presetID="55" presetClass="exit" presetSubtype="0" fill="hold" nodeType="withEffect">
                                  <p:stCondLst>
                                    <p:cond delay="0"/>
                                  </p:stCondLst>
                                  <p:childTnLst>
                                    <p:anim calcmode="lin" valueType="num">
                                      <p:cBhvr>
                                        <p:cTn id="82" dur="1000"/>
                                        <p:tgtEl>
                                          <p:spTgt spid="69"/>
                                        </p:tgtEl>
                                        <p:attrNameLst>
                                          <p:attrName>ppt_w</p:attrName>
                                        </p:attrNameLst>
                                      </p:cBhvr>
                                      <p:tavLst>
                                        <p:tav tm="0">
                                          <p:val>
                                            <p:strVal val="ppt_w"/>
                                          </p:val>
                                        </p:tav>
                                        <p:tav tm="100000">
                                          <p:val>
                                            <p:strVal val="ppt_w*0.70"/>
                                          </p:val>
                                        </p:tav>
                                      </p:tavLst>
                                    </p:anim>
                                    <p:anim calcmode="lin" valueType="num">
                                      <p:cBhvr>
                                        <p:cTn id="83" dur="1000"/>
                                        <p:tgtEl>
                                          <p:spTgt spid="69"/>
                                        </p:tgtEl>
                                        <p:attrNameLst>
                                          <p:attrName>ppt_h</p:attrName>
                                        </p:attrNameLst>
                                      </p:cBhvr>
                                      <p:tavLst>
                                        <p:tav tm="0">
                                          <p:val>
                                            <p:strVal val="ppt_h"/>
                                          </p:val>
                                        </p:tav>
                                        <p:tav tm="100000">
                                          <p:val>
                                            <p:strVal val="ppt_h"/>
                                          </p:val>
                                        </p:tav>
                                      </p:tavLst>
                                    </p:anim>
                                    <p:animEffect transition="out" filter="fade">
                                      <p:cBhvr>
                                        <p:cTn id="84" dur="1000"/>
                                        <p:tgtEl>
                                          <p:spTgt spid="69"/>
                                        </p:tgtEl>
                                      </p:cBhvr>
                                    </p:animEffect>
                                    <p:set>
                                      <p:cBhvr>
                                        <p:cTn id="85" dur="1" fill="hold">
                                          <p:stCondLst>
                                            <p:cond delay="999"/>
                                          </p:stCondLst>
                                        </p:cTn>
                                        <p:tgtEl>
                                          <p:spTgt spid="6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500"/>
                            </p:stCondLst>
                            <p:childTnLst>
                              <p:par>
                                <p:cTn id="94" presetID="12" presetClass="entr" presetSubtype="4"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slide(fromBottom)">
                                      <p:cBhvr>
                                        <p:cTn id="96" dur="500"/>
                                        <p:tgtEl>
                                          <p:spTgt spid="77"/>
                                        </p:tgtEl>
                                      </p:cBhvr>
                                    </p:animEffect>
                                  </p:childTnLst>
                                </p:cTn>
                              </p:par>
                            </p:childTnLst>
                          </p:cTn>
                        </p:par>
                      </p:childTnLst>
                    </p:cTn>
                  </p:par>
                  <p:par>
                    <p:cTn id="97" fill="hold">
                      <p:stCondLst>
                        <p:cond delay="indefinite"/>
                      </p:stCondLst>
                      <p:childTnLst>
                        <p:par>
                          <p:cTn id="98" fill="hold">
                            <p:stCondLst>
                              <p:cond delay="0"/>
                            </p:stCondLst>
                            <p:childTnLst>
                              <p:par>
                                <p:cTn id="99" presetID="12" presetClass="entr" presetSubtype="4" fill="hold" grpId="0" nodeType="click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slide(fromBottom)">
                                      <p:cBhvr>
                                        <p:cTn id="10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p:bldP spid="65" grpId="0" animBg="1"/>
      <p:bldP spid="71" grpId="0" animBg="1"/>
      <p:bldP spid="71" grpId="1" animBg="1"/>
      <p:bldP spid="72" grpId="0" animBg="1"/>
      <p:bldP spid="72" grpId="1" animBg="1"/>
      <p:bldP spid="75" grpId="0" animBg="1"/>
      <p:bldP spid="75" grpId="1" animBg="1"/>
      <p:bldP spid="76" grpId="0" animBg="1"/>
      <p:bldP spid="76" grpId="1" animBg="1"/>
      <p:bldP spid="77" grpId="0" animBg="1"/>
      <p:bldP spid="7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3587</TotalTime>
  <Words>2500</Words>
  <Application>Microsoft Office PowerPoint</Application>
  <PresentationFormat>Affichage à l'écran (4:3)</PresentationFormat>
  <Paragraphs>245</Paragraphs>
  <Slides>12</Slides>
  <Notes>12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kinou</dc:creator>
  <cp:lastModifiedBy>User</cp:lastModifiedBy>
  <cp:revision>86</cp:revision>
  <dcterms:created xsi:type="dcterms:W3CDTF">2011-12-23T11:37:23Z</dcterms:created>
  <dcterms:modified xsi:type="dcterms:W3CDTF">2015-10-21T16:42:10Z</dcterms:modified>
</cp:coreProperties>
</file>