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1" r:id="rId3"/>
    <p:sldId id="263" r:id="rId4"/>
    <p:sldId id="262" r:id="rId5"/>
    <p:sldId id="258" r:id="rId6"/>
    <p:sldId id="264" r:id="rId7"/>
    <p:sldId id="265" r:id="rId8"/>
    <p:sldId id="266" r:id="rId9"/>
    <p:sldId id="267" r:id="rId10"/>
    <p:sldId id="268" r:id="rId11"/>
    <p:sldId id="269" r:id="rId12"/>
    <p:sldId id="275" r:id="rId13"/>
    <p:sldId id="257" r:id="rId14"/>
    <p:sldId id="276" r:id="rId15"/>
    <p:sldId id="277" r:id="rId16"/>
    <p:sldId id="278" r:id="rId17"/>
    <p:sldId id="272" r:id="rId18"/>
    <p:sldId id="279" r:id="rId19"/>
    <p:sldId id="280" r:id="rId20"/>
    <p:sldId id="281" r:id="rId21"/>
    <p:sldId id="282" r:id="rId22"/>
    <p:sldId id="283" r:id="rId23"/>
    <p:sldId id="284" r:id="rId24"/>
    <p:sldId id="274" r:id="rId25"/>
    <p:sldId id="285" r:id="rId26"/>
    <p:sldId id="260"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8AA"/>
    <a:srgbClr val="663300"/>
    <a:srgbClr val="0B07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2250" y="-5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27915C-21AA-438E-87FA-B6E489F062B8}" type="datetimeFigureOut">
              <a:rPr lang="fr-FR" smtClean="0"/>
              <a:pPr/>
              <a:t>18/09/2015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91ABDF-EF87-41E2-8083-1B3B24BBF339}" type="slidenum">
              <a:rPr lang="fr-FR" smtClean="0"/>
              <a:pPr/>
              <a:t>‹N°›</a:t>
            </a:fld>
            <a:endParaRPr lang="fr-FR"/>
          </a:p>
        </p:txBody>
      </p:sp>
    </p:spTree>
    <p:extLst>
      <p:ext uri="{BB962C8B-B14F-4D97-AF65-F5344CB8AC3E}">
        <p14:creationId xmlns:p14="http://schemas.microsoft.com/office/powerpoint/2010/main" val="1042697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26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F91ABDF-EF87-41E2-8083-1B3B24BBF339}"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3B20E89-2149-49D4-8572-70F86C5C02F1}" type="datetimeFigureOut">
              <a:rPr lang="fr-FR" smtClean="0"/>
              <a:pPr/>
              <a:t>18/09/2015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A8CD1C-E9FC-4FF4-B4BD-CF737C5D2E5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3B20E89-2149-49D4-8572-70F86C5C02F1}" type="datetimeFigureOut">
              <a:rPr lang="fr-FR" smtClean="0"/>
              <a:pPr/>
              <a:t>18/09/2015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A8CD1C-E9FC-4FF4-B4BD-CF737C5D2E5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3B20E89-2149-49D4-8572-70F86C5C02F1}" type="datetimeFigureOut">
              <a:rPr lang="fr-FR" smtClean="0"/>
              <a:pPr/>
              <a:t>18/09/2015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A8CD1C-E9FC-4FF4-B4BD-CF737C5D2E5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3B20E89-2149-49D4-8572-70F86C5C02F1}" type="datetimeFigureOut">
              <a:rPr lang="fr-FR" smtClean="0"/>
              <a:pPr/>
              <a:t>18/09/2015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A8CD1C-E9FC-4FF4-B4BD-CF737C5D2E5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3B20E89-2149-49D4-8572-70F86C5C02F1}" type="datetimeFigureOut">
              <a:rPr lang="fr-FR" smtClean="0"/>
              <a:pPr/>
              <a:t>18/09/2015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A8CD1C-E9FC-4FF4-B4BD-CF737C5D2E5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3B20E89-2149-49D4-8572-70F86C5C02F1}" type="datetimeFigureOut">
              <a:rPr lang="fr-FR" smtClean="0"/>
              <a:pPr/>
              <a:t>18/09/2015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A8CD1C-E9FC-4FF4-B4BD-CF737C5D2E5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3B20E89-2149-49D4-8572-70F86C5C02F1}" type="datetimeFigureOut">
              <a:rPr lang="fr-FR" smtClean="0"/>
              <a:pPr/>
              <a:t>18/09/2015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0A8CD1C-E9FC-4FF4-B4BD-CF737C5D2E5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3B20E89-2149-49D4-8572-70F86C5C02F1}" type="datetimeFigureOut">
              <a:rPr lang="fr-FR" smtClean="0"/>
              <a:pPr/>
              <a:t>18/09/2015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0A8CD1C-E9FC-4FF4-B4BD-CF737C5D2E5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3B20E89-2149-49D4-8572-70F86C5C02F1}" type="datetimeFigureOut">
              <a:rPr lang="fr-FR" smtClean="0"/>
              <a:pPr/>
              <a:t>18/09/2015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0A8CD1C-E9FC-4FF4-B4BD-CF737C5D2E5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3B20E89-2149-49D4-8572-70F86C5C02F1}" type="datetimeFigureOut">
              <a:rPr lang="fr-FR" smtClean="0"/>
              <a:pPr/>
              <a:t>18/09/2015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A8CD1C-E9FC-4FF4-B4BD-CF737C5D2E5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3B20E89-2149-49D4-8572-70F86C5C02F1}" type="datetimeFigureOut">
              <a:rPr lang="fr-FR" smtClean="0"/>
              <a:pPr/>
              <a:t>18/09/2015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A8CD1C-E9FC-4FF4-B4BD-CF737C5D2E5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20E89-2149-49D4-8572-70F86C5C02F1}" type="datetimeFigureOut">
              <a:rPr lang="fr-FR" smtClean="0"/>
              <a:pPr/>
              <a:t>18/09/2015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8CD1C-E9FC-4FF4-B4BD-CF737C5D2E5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hyperlink" Target="http://www.unecartedumonde.fr/wp-content/uploads/2011/04/une-carte-du-monde-des-connections-facebook.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l="8494"/>
          <a:stretch/>
        </p:blipFill>
        <p:spPr>
          <a:xfrm>
            <a:off x="0" y="1765"/>
            <a:ext cx="9143999" cy="6858000"/>
          </a:xfrm>
          <a:prstGeom prst="rect">
            <a:avLst/>
          </a:prstGeom>
        </p:spPr>
      </p:pic>
      <p:sp>
        <p:nvSpPr>
          <p:cNvPr id="5" name="ZoneTexte 4"/>
          <p:cNvSpPr txBox="1"/>
          <p:nvPr/>
        </p:nvSpPr>
        <p:spPr>
          <a:xfrm rot="16200000">
            <a:off x="-3244333" y="3244334"/>
            <a:ext cx="6858000"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b="1" cap="small" dirty="0" smtClean="0">
                <a:effectLst>
                  <a:outerShdw blurRad="38100" dist="38100" dir="2700000" algn="tl">
                    <a:srgbClr val="000000">
                      <a:alpha val="43137"/>
                    </a:srgbClr>
                  </a:outerShdw>
                </a:effectLst>
                <a:latin typeface="Tw Cen MT" pitchFamily="34" charset="0"/>
              </a:rPr>
              <a:t>Thème 1 : les clés de lecture d’un monde complexe</a:t>
            </a:r>
            <a:endParaRPr lang="fr-FR" b="1" cap="small" dirty="0">
              <a:effectLst>
                <a:outerShdw blurRad="38100" dist="38100" dir="2700000" algn="tl">
                  <a:srgbClr val="000000">
                    <a:alpha val="43137"/>
                  </a:srgbClr>
                </a:outerShdw>
              </a:effectLst>
              <a:latin typeface="Tw Cen MT" pitchFamily="34" charset="0"/>
            </a:endParaRPr>
          </a:p>
        </p:txBody>
      </p:sp>
      <p:sp>
        <p:nvSpPr>
          <p:cNvPr id="6" name="ZoneTexte 5"/>
          <p:cNvSpPr txBox="1"/>
          <p:nvPr/>
        </p:nvSpPr>
        <p:spPr>
          <a:xfrm>
            <a:off x="393483" y="289071"/>
            <a:ext cx="1481752" cy="461665"/>
          </a:xfrm>
          <a:prstGeom prst="rect">
            <a:avLst/>
          </a:prstGeom>
          <a:noFill/>
        </p:spPr>
        <p:txBody>
          <a:bodyPr wrap="none" rtlCol="0">
            <a:spAutoFit/>
          </a:bodyPr>
          <a:lstStyle/>
          <a:p>
            <a:r>
              <a:rPr lang="fr-FR" sz="2400" b="1" u="sng" dirty="0" smtClean="0">
                <a:effectLst>
                  <a:outerShdw blurRad="38100" dist="38100" dir="2700000" algn="tl">
                    <a:srgbClr val="000000">
                      <a:alpha val="43137"/>
                    </a:srgbClr>
                  </a:outerShdw>
                </a:effectLst>
                <a:latin typeface="John Handy LET" pitchFamily="2" charset="0"/>
              </a:rPr>
              <a:t>Chapitre 1</a:t>
            </a:r>
            <a:endParaRPr lang="fr-FR" sz="2400" b="1" u="sng" dirty="0">
              <a:effectLst>
                <a:outerShdw blurRad="38100" dist="38100" dir="2700000" algn="tl">
                  <a:srgbClr val="000000">
                    <a:alpha val="43137"/>
                  </a:srgbClr>
                </a:outerShdw>
              </a:effectLst>
              <a:latin typeface="John Handy LET" pitchFamily="2" charset="0"/>
            </a:endParaRPr>
          </a:p>
        </p:txBody>
      </p:sp>
      <p:sp>
        <p:nvSpPr>
          <p:cNvPr id="8" name="ZoneTexte 7"/>
          <p:cNvSpPr txBox="1"/>
          <p:nvPr/>
        </p:nvSpPr>
        <p:spPr>
          <a:xfrm>
            <a:off x="4571999" y="296936"/>
            <a:ext cx="4356000" cy="2653785"/>
          </a:xfrm>
          <a:prstGeom prst="rect">
            <a:avLst/>
          </a:prstGeom>
          <a:solidFill>
            <a:schemeClr val="bg2">
              <a:lumMod val="10000"/>
              <a:alpha val="60000"/>
            </a:schemeClr>
          </a:solidFill>
        </p:spPr>
        <p:txBody>
          <a:bodyPr wrap="square" tIns="144000"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4000" b="1" cap="all" dirty="0" smtClean="0">
                <a:ln w="0">
                  <a:solidFill>
                    <a:schemeClr val="accent6">
                      <a:lumMod val="75000"/>
                    </a:schemeClr>
                  </a:solidFill>
                </a:ln>
                <a:solidFill>
                  <a:schemeClr val="accent6">
                    <a:lumMod val="75000"/>
                  </a:schemeClr>
                </a:solidFill>
                <a:effectLst>
                  <a:reflection blurRad="12700" stA="50000" endPos="50000" dist="5000" dir="5400000" sy="-100000" rotWithShape="0"/>
                </a:effectLst>
                <a:latin typeface="John Handy LET" pitchFamily="2" charset="0"/>
              </a:rPr>
              <a:t>Des cartes pour comprendre le monde</a:t>
            </a:r>
            <a:endParaRPr lang="fr-FR" sz="4000" b="1" cap="all" dirty="0">
              <a:ln w="0">
                <a:solidFill>
                  <a:schemeClr val="accent6">
                    <a:lumMod val="75000"/>
                  </a:schemeClr>
                </a:solidFill>
              </a:ln>
              <a:solidFill>
                <a:schemeClr val="accent6">
                  <a:lumMod val="75000"/>
                </a:schemeClr>
              </a:solidFill>
              <a:effectLst>
                <a:reflection blurRad="12700" stA="50000" endPos="50000" dist="5000" dir="5400000" sy="-100000" rotWithShape="0"/>
              </a:effectLst>
              <a:latin typeface="John Handy LET" pitchFamily="2" charset="0"/>
            </a:endParaRPr>
          </a:p>
        </p:txBody>
      </p:sp>
      <p:sp>
        <p:nvSpPr>
          <p:cNvPr id="9" name="Rectangle 8"/>
          <p:cNvSpPr/>
          <p:nvPr/>
        </p:nvSpPr>
        <p:spPr>
          <a:xfrm>
            <a:off x="4571999" y="296936"/>
            <a:ext cx="4357719" cy="2554544"/>
          </a:xfrm>
          <a:prstGeom prst="rect">
            <a:avLst/>
          </a:prstGeom>
          <a:noFill/>
          <a:ln>
            <a:solidFill>
              <a:schemeClr val="accent6">
                <a:lumMod val="50000"/>
              </a:schemeClr>
            </a:solidFill>
          </a:ln>
          <a:effectLst>
            <a:glow rad="139700">
              <a:schemeClr val="bg2">
                <a:alpha val="8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AutoShape 2" descr="Carte, boussole, la flèche Wallpaper"/>
          <p:cNvSpPr>
            <a:spLocks noChangeAspect="1" noChangeArrowheads="1"/>
          </p:cNvSpPr>
          <p:nvPr/>
        </p:nvSpPr>
        <p:spPr bwMode="auto">
          <a:xfrm>
            <a:off x="155575" y="-4433888"/>
            <a:ext cx="9239250" cy="9239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Bottom)">
                                      <p:cBhvr>
                                        <p:cTn id="11" dur="1000"/>
                                        <p:tgtEl>
                                          <p:spTgt spid="6"/>
                                        </p:tgtEl>
                                      </p:cBhvr>
                                    </p:animEffect>
                                  </p:childTnLst>
                                </p:cTn>
                              </p:par>
                            </p:childTnLst>
                          </p:cTn>
                        </p:par>
                        <p:par>
                          <p:cTn id="12" fill="hold">
                            <p:stCondLst>
                              <p:cond delay="2000"/>
                            </p:stCondLst>
                            <p:childTnLst>
                              <p:par>
                                <p:cTn id="13" presetID="53"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1"/>
          <p:cNvSpPr txBox="1"/>
          <p:nvPr/>
        </p:nvSpPr>
        <p:spPr>
          <a:xfrm>
            <a:off x="0" y="0"/>
            <a:ext cx="9144000" cy="600164"/>
          </a:xfrm>
          <a:prstGeom prst="rect">
            <a:avLst/>
          </a:prstGeom>
          <a:solidFill>
            <a:schemeClr val="bg2">
              <a:lumMod val="25000"/>
              <a:alpha val="24000"/>
            </a:schemeClr>
          </a:solidFill>
        </p:spPr>
        <p:txBody>
          <a:bodyPr wrap="square" rtlCol="0">
            <a:spAutoFit/>
          </a:bodyPr>
          <a:lstStyle/>
          <a:p>
            <a:pPr algn="ctr"/>
            <a:r>
              <a:rPr lang="fr-FR" sz="3300" u="sng" dirty="0" smtClean="0">
                <a:solidFill>
                  <a:schemeClr val="bg2">
                    <a:lumMod val="90000"/>
                  </a:schemeClr>
                </a:solidFill>
                <a:effectLst>
                  <a:outerShdw blurRad="38100" dist="38100" dir="2700000" algn="tl">
                    <a:srgbClr val="000000">
                      <a:alpha val="43137"/>
                    </a:srgbClr>
                  </a:outerShdw>
                </a:effectLst>
                <a:latin typeface="John Handy LET" pitchFamily="2" charset="0"/>
              </a:rPr>
              <a:t>Lecture </a:t>
            </a:r>
            <a:r>
              <a:rPr lang="fr-FR" sz="3300" u="sng" dirty="0" err="1" smtClean="0">
                <a:solidFill>
                  <a:schemeClr val="bg2">
                    <a:lumMod val="90000"/>
                  </a:schemeClr>
                </a:solidFill>
                <a:effectLst>
                  <a:outerShdw blurRad="38100" dist="38100" dir="2700000" algn="tl">
                    <a:srgbClr val="000000">
                      <a:alpha val="43137"/>
                    </a:srgbClr>
                  </a:outerShdw>
                </a:effectLst>
                <a:latin typeface="John Handy LET" pitchFamily="2" charset="0"/>
              </a:rPr>
              <a:t>géoenvironnementale</a:t>
            </a:r>
            <a:endParaRPr lang="fr-FR" sz="3300" u="sng" dirty="0">
              <a:solidFill>
                <a:schemeClr val="bg2">
                  <a:lumMod val="90000"/>
                </a:schemeClr>
              </a:solidFill>
              <a:effectLst>
                <a:outerShdw blurRad="38100" dist="38100" dir="2700000" algn="tl">
                  <a:srgbClr val="000000">
                    <a:alpha val="43137"/>
                  </a:srgbClr>
                </a:outerShdw>
              </a:effectLst>
              <a:latin typeface="John Handy LET" pitchFamily="2" charset="0"/>
            </a:endParaRPr>
          </a:p>
        </p:txBody>
      </p:sp>
      <p:grpSp>
        <p:nvGrpSpPr>
          <p:cNvPr id="8" name="Groupe 7"/>
          <p:cNvGrpSpPr/>
          <p:nvPr/>
        </p:nvGrpSpPr>
        <p:grpSpPr>
          <a:xfrm>
            <a:off x="2142000" y="1000108"/>
            <a:ext cx="4860001" cy="4585871"/>
            <a:chOff x="2143107" y="1000108"/>
            <a:chExt cx="4860001" cy="4585871"/>
          </a:xfrm>
        </p:grpSpPr>
        <p:sp>
          <p:nvSpPr>
            <p:cNvPr id="7" name="ZoneTexte 6"/>
            <p:cNvSpPr txBox="1"/>
            <p:nvPr/>
          </p:nvSpPr>
          <p:spPr>
            <a:xfrm>
              <a:off x="2143107" y="1000108"/>
              <a:ext cx="4860000" cy="4585871"/>
            </a:xfrm>
            <a:prstGeom prst="rect">
              <a:avLst/>
            </a:prstGeom>
            <a:solidFill>
              <a:schemeClr val="bg1"/>
            </a:solidFill>
            <a:ln>
              <a:solidFill>
                <a:schemeClr val="bg2">
                  <a:lumMod val="10000"/>
                </a:schemeClr>
              </a:solidFill>
            </a:ln>
          </p:spPr>
          <p:txBody>
            <a:bodyPr wrap="square" rtlCol="0">
              <a:spAutoFit/>
            </a:bodyPr>
            <a:lstStyle/>
            <a:p>
              <a:pPr algn="ctr"/>
              <a:r>
                <a:rPr lang="fr-FR" sz="1400" b="1" dirty="0" smtClean="0">
                  <a:latin typeface="Tw Cen MT" pitchFamily="34" charset="0"/>
                </a:rPr>
                <a:t>Un indicateur environnemental : l’empreinte écologique, 2008</a:t>
              </a:r>
            </a:p>
            <a:p>
              <a:endParaRPr lang="fr-FR" sz="1400" b="1"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a:p>
              <a:endParaRPr lang="fr-FR" sz="900" b="1" dirty="0" smtClean="0">
                <a:latin typeface="Tw Cen MT" pitchFamily="34" charset="0"/>
              </a:endParaRPr>
            </a:p>
            <a:p>
              <a:endParaRPr lang="fr-FR" sz="900" b="1" dirty="0" smtClean="0">
                <a:latin typeface="Tw Cen MT" pitchFamily="34" charset="0"/>
              </a:endParaRPr>
            </a:p>
            <a:p>
              <a:endParaRPr lang="fr-FR" sz="800" b="1" dirty="0">
                <a:latin typeface="Tw Cen MT" pitchFamily="34" charset="0"/>
              </a:endParaRPr>
            </a:p>
          </p:txBody>
        </p:sp>
        <p:pic>
          <p:nvPicPr>
            <p:cNvPr id="35844" name="Picture 4" descr="http://cartographie.sciences-po.fr/sites/default/files/E05c_indicateurs_dev_dur_2008.jpg?1326104278">
              <a:hlinkClick r:id="rId3" action="ppaction://hlinksldjump"/>
            </p:cNvPr>
            <p:cNvPicPr>
              <a:picLocks noChangeAspect="1" noChangeArrowheads="1"/>
            </p:cNvPicPr>
            <p:nvPr/>
          </p:nvPicPr>
          <p:blipFill>
            <a:blip r:embed="rId4">
              <a:clrChange>
                <a:clrFrom>
                  <a:srgbClr val="FCFDFF"/>
                </a:clrFrom>
                <a:clrTo>
                  <a:srgbClr val="FCFDFF">
                    <a:alpha val="0"/>
                  </a:srgbClr>
                </a:clrTo>
              </a:clrChange>
              <a:lum bright="-22000" contrast="39000"/>
            </a:blip>
            <a:srcRect t="43758" b="14497"/>
            <a:stretch>
              <a:fillRect/>
            </a:stretch>
          </p:blipFill>
          <p:spPr bwMode="auto">
            <a:xfrm>
              <a:off x="2143108" y="1285860"/>
              <a:ext cx="4860000" cy="4208542"/>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00164"/>
          </a:xfrm>
          <a:prstGeom prst="rect">
            <a:avLst/>
          </a:prstGeom>
          <a:solidFill>
            <a:schemeClr val="bg2">
              <a:lumMod val="25000"/>
              <a:alpha val="24000"/>
            </a:schemeClr>
          </a:solidFill>
        </p:spPr>
        <p:txBody>
          <a:bodyPr wrap="square" rtlCol="0">
            <a:spAutoFit/>
          </a:bodyPr>
          <a:lstStyle/>
          <a:p>
            <a:pPr algn="ctr"/>
            <a:r>
              <a:rPr lang="fr-FR" sz="3300" b="1" u="sng" dirty="0" smtClean="0">
                <a:solidFill>
                  <a:schemeClr val="bg2">
                    <a:lumMod val="90000"/>
                  </a:schemeClr>
                </a:solidFill>
                <a:effectLst>
                  <a:outerShdw blurRad="38100" dist="38100" dir="2700000" algn="tl">
                    <a:srgbClr val="000000">
                      <a:alpha val="43137"/>
                    </a:srgbClr>
                  </a:outerShdw>
                </a:effectLst>
                <a:latin typeface="John Handy LET" pitchFamily="2" charset="0"/>
              </a:rPr>
              <a:t>1. Lecture géoéconomique : un monde inégal</a:t>
            </a:r>
            <a:endParaRPr lang="fr-FR" sz="3300" b="1" u="sng" dirty="0">
              <a:solidFill>
                <a:schemeClr val="bg2">
                  <a:lumMod val="90000"/>
                </a:schemeClr>
              </a:solidFill>
              <a:effectLst>
                <a:outerShdw blurRad="38100" dist="38100" dir="2700000" algn="tl">
                  <a:srgbClr val="000000">
                    <a:alpha val="43137"/>
                  </a:srgbClr>
                </a:outerShdw>
              </a:effectLst>
              <a:latin typeface="John Handy LET" pitchFamily="2" charset="0"/>
            </a:endParaRPr>
          </a:p>
        </p:txBody>
      </p:sp>
      <p:grpSp>
        <p:nvGrpSpPr>
          <p:cNvPr id="5" name="Groupe 4"/>
          <p:cNvGrpSpPr/>
          <p:nvPr/>
        </p:nvGrpSpPr>
        <p:grpSpPr>
          <a:xfrm>
            <a:off x="214282" y="571480"/>
            <a:ext cx="6215106" cy="4286280"/>
            <a:chOff x="1643042" y="1214422"/>
            <a:chExt cx="6215106" cy="4286280"/>
          </a:xfrm>
        </p:grpSpPr>
        <p:pic>
          <p:nvPicPr>
            <p:cNvPr id="40962" name="Picture 2" descr="C:\Users\kinou\Pictures\ControlCenter3\Scan\CCF28052012_00000.jpg"/>
            <p:cNvPicPr>
              <a:picLocks noChangeAspect="1" noChangeArrowheads="1"/>
            </p:cNvPicPr>
            <p:nvPr/>
          </p:nvPicPr>
          <p:blipFill>
            <a:blip r:embed="rId3">
              <a:clrChange>
                <a:clrFrom>
                  <a:srgbClr val="E0CA1E"/>
                </a:clrFrom>
                <a:clrTo>
                  <a:srgbClr val="E0CA1E">
                    <a:alpha val="0"/>
                  </a:srgbClr>
                </a:clrTo>
              </a:clrChange>
            </a:blip>
            <a:srcRect l="10136" t="28853" r="5251" b="30232"/>
            <a:stretch>
              <a:fillRect/>
            </a:stretch>
          </p:blipFill>
          <p:spPr bwMode="auto">
            <a:xfrm>
              <a:off x="1643042" y="1214422"/>
              <a:ext cx="6215106" cy="4286280"/>
            </a:xfrm>
            <a:prstGeom prst="rect">
              <a:avLst/>
            </a:prstGeom>
            <a:noFill/>
          </p:spPr>
        </p:pic>
        <p:sp>
          <p:nvSpPr>
            <p:cNvPr id="4" name="Rectangle 3"/>
            <p:cNvSpPr/>
            <p:nvPr/>
          </p:nvSpPr>
          <p:spPr>
            <a:xfrm>
              <a:off x="1643042" y="1214422"/>
              <a:ext cx="6215106" cy="428628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385" name="Rectangle 1"/>
          <p:cNvSpPr>
            <a:spLocks noChangeArrowheads="1"/>
          </p:cNvSpPr>
          <p:nvPr/>
        </p:nvSpPr>
        <p:spPr bwMode="auto">
          <a:xfrm>
            <a:off x="6500826" y="610727"/>
            <a:ext cx="2500330" cy="2246769"/>
          </a:xfrm>
          <a:prstGeom prst="rect">
            <a:avLst/>
          </a:prstGeom>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sng" strike="noStrike" cap="small" normalizeH="0" dirty="0" smtClean="0">
                <a:ln>
                  <a:noFill/>
                </a:ln>
                <a:solidFill>
                  <a:schemeClr val="tx1"/>
                </a:solidFill>
                <a:effectLst/>
                <a:latin typeface="Tw Cen MT" pitchFamily="34" charset="0"/>
                <a:ea typeface="Gill Sans MT" pitchFamily="34" charset="0"/>
                <a:cs typeface="Times New Roman" pitchFamily="18" charset="0"/>
              </a:rPr>
              <a:t>Questions</a:t>
            </a:r>
            <a:endParaRPr kumimoji="0" lang="fr-FR" sz="1400" b="0" i="0" u="none" strike="noStrike" cap="small" normalizeH="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Présentez le document (type de carte, thème et date).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a:t>
            </a:r>
            <a:r>
              <a:rPr lang="fr-FR" sz="1400" b="1" dirty="0" smtClean="0">
                <a:solidFill>
                  <a:schemeClr val="tx1"/>
                </a:solidFill>
                <a:latin typeface="Tw Cen MT" pitchFamily="34" charset="0"/>
                <a:ea typeface="Gill Sans MT" pitchFamily="34" charset="0"/>
                <a:cs typeface="Times New Roman" pitchFamily="18" charset="0"/>
                <a:sym typeface="Wingdings" pitchFamily="2" charset="2"/>
              </a:rPr>
              <a:t>D</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éfinissez PIB par Etat et IDH. Que permettent de mesurer ces indicateurs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Quels espaces dominent ? </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Quel continent cumule les difficultés ? Justifiez votre réponse à l’aide d’un exemple.</a:t>
            </a:r>
            <a:endPar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endParaRPr>
          </a:p>
        </p:txBody>
      </p:sp>
      <p:sp>
        <p:nvSpPr>
          <p:cNvPr id="8" name="ZoneTexte 7"/>
          <p:cNvSpPr txBox="1"/>
          <p:nvPr/>
        </p:nvSpPr>
        <p:spPr>
          <a:xfrm>
            <a:off x="6500826" y="3000372"/>
            <a:ext cx="2500330" cy="1815882"/>
          </a:xfrm>
          <a:prstGeom prst="rect">
            <a:avLst/>
          </a:prstGeom>
          <a:solidFill>
            <a:schemeClr val="bg2">
              <a:lumMod val="75000"/>
              <a:alpha val="5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u="sng" cap="small" dirty="0" smtClean="0">
                <a:latin typeface="Tw Cen MT" pitchFamily="34" charset="0"/>
                <a:sym typeface="Wingdings"/>
              </a:rPr>
              <a:t> </a:t>
            </a:r>
            <a:r>
              <a:rPr lang="fr-FR" sz="1400" b="1" u="sng" cap="small" dirty="0" smtClean="0">
                <a:latin typeface="Tw Cen MT" pitchFamily="34" charset="0"/>
              </a:rPr>
              <a:t>Présentation du document</a:t>
            </a:r>
          </a:p>
          <a:p>
            <a:pPr algn="just"/>
            <a:r>
              <a:rPr lang="fr-FR" sz="1400" b="1" u="sng" dirty="0" smtClean="0">
                <a:latin typeface="Tw Cen MT" pitchFamily="34" charset="0"/>
              </a:rPr>
              <a:t>- Carte en anamorphose</a:t>
            </a:r>
            <a:r>
              <a:rPr lang="fr-FR" sz="1400" b="1" dirty="0" smtClean="0">
                <a:latin typeface="Tw Cen MT" pitchFamily="34" charset="0"/>
              </a:rPr>
              <a:t> (carte dans laquelle la surface du territoire est proportionnelle au phénomène représenté) </a:t>
            </a:r>
          </a:p>
          <a:p>
            <a:pPr algn="just"/>
            <a:r>
              <a:rPr lang="fr-FR" sz="1400" b="1" dirty="0" smtClean="0">
                <a:latin typeface="Tw Cen MT" pitchFamily="34" charset="0"/>
              </a:rPr>
              <a:t>- Thème et date : Contrastes de richesse et de développement dans le monde en 2011</a:t>
            </a:r>
          </a:p>
        </p:txBody>
      </p:sp>
      <p:sp>
        <p:nvSpPr>
          <p:cNvPr id="16386" name="Rectangle 2"/>
          <p:cNvSpPr>
            <a:spLocks noChangeArrowheads="1"/>
          </p:cNvSpPr>
          <p:nvPr/>
        </p:nvSpPr>
        <p:spPr bwMode="auto">
          <a:xfrm>
            <a:off x="3214678" y="3714752"/>
            <a:ext cx="285752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strike="noStrike" cap="small" normalizeH="0" dirty="0" smtClean="0">
                <a:ln>
                  <a:noFill/>
                </a:ln>
                <a:solidFill>
                  <a:srgbClr val="C00000"/>
                </a:solidFill>
                <a:effectLst/>
                <a:latin typeface="Tw Cen MT" pitchFamily="34" charset="0"/>
                <a:ea typeface="Gill Sans MT" pitchFamily="34" charset="0"/>
                <a:cs typeface="Times New Roman" pitchFamily="18" charset="0"/>
              </a:rPr>
              <a:t>PIB et IDH dans le monde en 2011</a:t>
            </a:r>
            <a:endParaRPr kumimoji="0" lang="fr-FR" sz="1400" b="0" i="0" strike="noStrike" cap="small" normalizeH="0" dirty="0" smtClean="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214282" y="4970704"/>
            <a:ext cx="8786874" cy="1815882"/>
          </a:xfrm>
          <a:prstGeom prst="rect">
            <a:avLst/>
          </a:prstGeom>
          <a:solidFill>
            <a:schemeClr val="bg2">
              <a:lumMod val="50000"/>
              <a:alpha val="50000"/>
            </a:schemeClr>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a:t>
            </a:r>
            <a:r>
              <a:rPr kumimoji="0" lang="fr-FR" sz="1400" b="1" i="0" u="sng"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PIB par Etat</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(Produit intérieur brut) : mesure la totalité de la </a:t>
            </a:r>
            <a:r>
              <a:rPr kumimoji="0" lang="fr-FR" sz="1400" b="1" i="0" u="sng"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richesse</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produite dans un pays. Il correspond à la valeur de l'ensemble des biens et des services produits sur un territoire au cours d'une année.</a:t>
            </a:r>
            <a:endParaRPr kumimoji="0" lang="fr-FR" sz="1400" b="0" i="0" u="none" strike="noStrike" cap="none" normalizeH="0" baseline="0" dirty="0" smtClean="0">
              <a:ln>
                <a:noFill/>
              </a:ln>
              <a:solidFill>
                <a:schemeClr val="tx1"/>
              </a:solidFill>
              <a:effectLst/>
              <a:latin typeface="Tw Cen MT" pitchFamily="34" charset="0"/>
              <a:cs typeface="Arial" pitchFamily="34"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0" u="sng"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IDH</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(Indice de développement humain) : mesure le niveau de </a:t>
            </a:r>
            <a:r>
              <a:rPr kumimoji="0" lang="fr-FR" sz="1400" b="1" i="0" u="sng"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développement</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(accroissement des richesses associé à l’amélioration des conditions de vie d’une population)</a:t>
            </a:r>
            <a:r>
              <a:rPr kumimoji="0" lang="fr-FR" sz="1400" b="0"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des pays en faisant  la synthèse de trois données :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l'espérance de vie à la naissance</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(qui donne une idée de l'état sanitaire de la population du pays),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le niveau d'instruction</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(durée moyenne de scolarisation et le taux d'alphabétisation), le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PIB par habitant</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calculé en parité de pouvoir (qui donne une indication sur le niveau de vie moyen du pays).  L’échelle de cet indicateur va de 0 à 1. Plus l'indice est proche de 1, plus le développement est avancé. </a:t>
            </a:r>
          </a:p>
        </p:txBody>
      </p:sp>
      <p:sp>
        <p:nvSpPr>
          <p:cNvPr id="11" name="Rectangle 10"/>
          <p:cNvSpPr/>
          <p:nvPr/>
        </p:nvSpPr>
        <p:spPr>
          <a:xfrm>
            <a:off x="266400" y="900000"/>
            <a:ext cx="1357322" cy="1357322"/>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1944356" y="854110"/>
            <a:ext cx="1668026" cy="1984549"/>
          </a:xfrm>
          <a:custGeom>
            <a:avLst/>
            <a:gdLst>
              <a:gd name="connsiteX0" fmla="*/ 180870 w 1668026"/>
              <a:gd name="connsiteY0" fmla="*/ 95459 h 1984549"/>
              <a:gd name="connsiteX1" fmla="*/ 180870 w 1668026"/>
              <a:gd name="connsiteY1" fmla="*/ 452176 h 1984549"/>
              <a:gd name="connsiteX2" fmla="*/ 0 w 1668026"/>
              <a:gd name="connsiteY2" fmla="*/ 452176 h 1984549"/>
              <a:gd name="connsiteX3" fmla="*/ 0 w 1668026"/>
              <a:gd name="connsiteY3" fmla="*/ 633046 h 1984549"/>
              <a:gd name="connsiteX4" fmla="*/ 195943 w 1668026"/>
              <a:gd name="connsiteY4" fmla="*/ 633046 h 1984549"/>
              <a:gd name="connsiteX5" fmla="*/ 195943 w 1668026"/>
              <a:gd name="connsiteY5" fmla="*/ 884255 h 1984549"/>
              <a:gd name="connsiteX6" fmla="*/ 366765 w 1668026"/>
              <a:gd name="connsiteY6" fmla="*/ 924448 h 1984549"/>
              <a:gd name="connsiteX7" fmla="*/ 356717 w 1668026"/>
              <a:gd name="connsiteY7" fmla="*/ 1436914 h 1984549"/>
              <a:gd name="connsiteX8" fmla="*/ 195943 w 1668026"/>
              <a:gd name="connsiteY8" fmla="*/ 1436914 h 1984549"/>
              <a:gd name="connsiteX9" fmla="*/ 190919 w 1668026"/>
              <a:gd name="connsiteY9" fmla="*/ 1512277 h 1984549"/>
              <a:gd name="connsiteX10" fmla="*/ 110532 w 1668026"/>
              <a:gd name="connsiteY10" fmla="*/ 1512277 h 1984549"/>
              <a:gd name="connsiteX11" fmla="*/ 110532 w 1668026"/>
              <a:gd name="connsiteY11" fmla="*/ 1828800 h 1984549"/>
              <a:gd name="connsiteX12" fmla="*/ 658167 w 1668026"/>
              <a:gd name="connsiteY12" fmla="*/ 1828800 h 1984549"/>
              <a:gd name="connsiteX13" fmla="*/ 663191 w 1668026"/>
              <a:gd name="connsiteY13" fmla="*/ 1441938 h 1984549"/>
              <a:gd name="connsiteX14" fmla="*/ 894303 w 1668026"/>
              <a:gd name="connsiteY14" fmla="*/ 1441938 h 1984549"/>
              <a:gd name="connsiteX15" fmla="*/ 894303 w 1668026"/>
              <a:gd name="connsiteY15" fmla="*/ 1984549 h 1984549"/>
              <a:gd name="connsiteX16" fmla="*/ 1180681 w 1668026"/>
              <a:gd name="connsiteY16" fmla="*/ 1984549 h 1984549"/>
              <a:gd name="connsiteX17" fmla="*/ 1195754 w 1668026"/>
              <a:gd name="connsiteY17" fmla="*/ 1256044 h 1984549"/>
              <a:gd name="connsiteX18" fmla="*/ 1301262 w 1668026"/>
              <a:gd name="connsiteY18" fmla="*/ 1256044 h 1984549"/>
              <a:gd name="connsiteX19" fmla="*/ 1306286 w 1668026"/>
              <a:gd name="connsiteY19" fmla="*/ 1311310 h 1984549"/>
              <a:gd name="connsiteX20" fmla="*/ 1472084 w 1668026"/>
              <a:gd name="connsiteY20" fmla="*/ 1311310 h 1984549"/>
              <a:gd name="connsiteX21" fmla="*/ 1492180 w 1668026"/>
              <a:gd name="connsiteY21" fmla="*/ 1582615 h 1984549"/>
              <a:gd name="connsiteX22" fmla="*/ 1668026 w 1668026"/>
              <a:gd name="connsiteY22" fmla="*/ 1587639 h 1984549"/>
              <a:gd name="connsiteX23" fmla="*/ 1668026 w 1668026"/>
              <a:gd name="connsiteY23" fmla="*/ 1306286 h 1984549"/>
              <a:gd name="connsiteX24" fmla="*/ 1537398 w 1668026"/>
              <a:gd name="connsiteY24" fmla="*/ 1306286 h 1984549"/>
              <a:gd name="connsiteX25" fmla="*/ 1532374 w 1668026"/>
              <a:gd name="connsiteY25" fmla="*/ 1245995 h 1984549"/>
              <a:gd name="connsiteX26" fmla="*/ 1602712 w 1668026"/>
              <a:gd name="connsiteY26" fmla="*/ 1245995 h 1984549"/>
              <a:gd name="connsiteX27" fmla="*/ 1602712 w 1668026"/>
              <a:gd name="connsiteY27" fmla="*/ 0 h 1984549"/>
              <a:gd name="connsiteX28" fmla="*/ 1230923 w 1668026"/>
              <a:gd name="connsiteY28" fmla="*/ 10048 h 1984549"/>
              <a:gd name="connsiteX29" fmla="*/ 1230923 w 1668026"/>
              <a:gd name="connsiteY29" fmla="*/ 291402 h 1984549"/>
              <a:gd name="connsiteX30" fmla="*/ 1512277 w 1668026"/>
              <a:gd name="connsiteY30" fmla="*/ 291402 h 1984549"/>
              <a:gd name="connsiteX31" fmla="*/ 1517301 w 1668026"/>
              <a:gd name="connsiteY31" fmla="*/ 467248 h 1984549"/>
              <a:gd name="connsiteX32" fmla="*/ 1386673 w 1668026"/>
              <a:gd name="connsiteY32" fmla="*/ 462224 h 1984549"/>
              <a:gd name="connsiteX33" fmla="*/ 1386673 w 1668026"/>
              <a:gd name="connsiteY33" fmla="*/ 361741 h 1984549"/>
              <a:gd name="connsiteX34" fmla="*/ 1110343 w 1668026"/>
              <a:gd name="connsiteY34" fmla="*/ 366765 h 1984549"/>
              <a:gd name="connsiteX35" fmla="*/ 1110343 w 1668026"/>
              <a:gd name="connsiteY35" fmla="*/ 165798 h 1984549"/>
              <a:gd name="connsiteX36" fmla="*/ 984739 w 1668026"/>
              <a:gd name="connsiteY36" fmla="*/ 165798 h 1984549"/>
              <a:gd name="connsiteX37" fmla="*/ 974690 w 1668026"/>
              <a:gd name="connsiteY37" fmla="*/ 376813 h 1984549"/>
              <a:gd name="connsiteX38" fmla="*/ 542611 w 1668026"/>
              <a:gd name="connsiteY38" fmla="*/ 376813 h 1984549"/>
              <a:gd name="connsiteX39" fmla="*/ 547635 w 1668026"/>
              <a:gd name="connsiteY39" fmla="*/ 90435 h 1984549"/>
              <a:gd name="connsiteX40" fmla="*/ 180870 w 1668026"/>
              <a:gd name="connsiteY40" fmla="*/ 95459 h 198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68026" h="1984549">
                <a:moveTo>
                  <a:pt x="180870" y="95459"/>
                </a:moveTo>
                <a:lnTo>
                  <a:pt x="180870" y="452176"/>
                </a:lnTo>
                <a:lnTo>
                  <a:pt x="0" y="452176"/>
                </a:lnTo>
                <a:lnTo>
                  <a:pt x="0" y="633046"/>
                </a:lnTo>
                <a:lnTo>
                  <a:pt x="195943" y="633046"/>
                </a:lnTo>
                <a:lnTo>
                  <a:pt x="195943" y="884255"/>
                </a:lnTo>
                <a:lnTo>
                  <a:pt x="366765" y="924448"/>
                </a:lnTo>
                <a:lnTo>
                  <a:pt x="356717" y="1436914"/>
                </a:lnTo>
                <a:lnTo>
                  <a:pt x="195943" y="1436914"/>
                </a:lnTo>
                <a:lnTo>
                  <a:pt x="190919" y="1512277"/>
                </a:lnTo>
                <a:lnTo>
                  <a:pt x="110532" y="1512277"/>
                </a:lnTo>
                <a:lnTo>
                  <a:pt x="110532" y="1828800"/>
                </a:lnTo>
                <a:lnTo>
                  <a:pt x="658167" y="1828800"/>
                </a:lnTo>
                <a:cubicBezTo>
                  <a:pt x="659842" y="1699846"/>
                  <a:pt x="661516" y="1570892"/>
                  <a:pt x="663191" y="1441938"/>
                </a:cubicBezTo>
                <a:lnTo>
                  <a:pt x="894303" y="1441938"/>
                </a:lnTo>
                <a:lnTo>
                  <a:pt x="894303" y="1984549"/>
                </a:lnTo>
                <a:lnTo>
                  <a:pt x="1180681" y="1984549"/>
                </a:lnTo>
                <a:lnTo>
                  <a:pt x="1195754" y="1256044"/>
                </a:lnTo>
                <a:lnTo>
                  <a:pt x="1301262" y="1256044"/>
                </a:lnTo>
                <a:lnTo>
                  <a:pt x="1306286" y="1311310"/>
                </a:lnTo>
                <a:lnTo>
                  <a:pt x="1472084" y="1311310"/>
                </a:lnTo>
                <a:lnTo>
                  <a:pt x="1492180" y="1582615"/>
                </a:lnTo>
                <a:lnTo>
                  <a:pt x="1668026" y="1587639"/>
                </a:lnTo>
                <a:lnTo>
                  <a:pt x="1668026" y="1306286"/>
                </a:lnTo>
                <a:lnTo>
                  <a:pt x="1537398" y="1306286"/>
                </a:lnTo>
                <a:lnTo>
                  <a:pt x="1532374" y="1245995"/>
                </a:lnTo>
                <a:lnTo>
                  <a:pt x="1602712" y="1245995"/>
                </a:lnTo>
                <a:lnTo>
                  <a:pt x="1602712" y="0"/>
                </a:lnTo>
                <a:lnTo>
                  <a:pt x="1230923" y="10048"/>
                </a:lnTo>
                <a:lnTo>
                  <a:pt x="1230923" y="291402"/>
                </a:lnTo>
                <a:lnTo>
                  <a:pt x="1512277" y="291402"/>
                </a:lnTo>
                <a:lnTo>
                  <a:pt x="1517301" y="467248"/>
                </a:lnTo>
                <a:lnTo>
                  <a:pt x="1386673" y="462224"/>
                </a:lnTo>
                <a:lnTo>
                  <a:pt x="1386673" y="361741"/>
                </a:lnTo>
                <a:lnTo>
                  <a:pt x="1110343" y="366765"/>
                </a:lnTo>
                <a:lnTo>
                  <a:pt x="1110343" y="165798"/>
                </a:lnTo>
                <a:lnTo>
                  <a:pt x="984739" y="165798"/>
                </a:lnTo>
                <a:lnTo>
                  <a:pt x="974690" y="376813"/>
                </a:lnTo>
                <a:lnTo>
                  <a:pt x="542611" y="376813"/>
                </a:lnTo>
                <a:cubicBezTo>
                  <a:pt x="544286" y="281354"/>
                  <a:pt x="545960" y="185894"/>
                  <a:pt x="547635" y="90435"/>
                </a:cubicBezTo>
                <a:lnTo>
                  <a:pt x="180870" y="95459"/>
                </a:lnTo>
                <a:close/>
              </a:path>
            </a:pathLst>
          </a:cu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817950" y="1099116"/>
            <a:ext cx="540000" cy="100800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286380" y="1044000"/>
            <a:ext cx="216000" cy="612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286380" y="1656000"/>
            <a:ext cx="223838" cy="20136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5677884" y="2961000"/>
            <a:ext cx="537190" cy="288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4929190" y="2571744"/>
            <a:ext cx="180000" cy="14287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5535008" y="1675116"/>
            <a:ext cx="198000" cy="468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914332" y="3000372"/>
            <a:ext cx="300082" cy="33855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sz="1600" b="1" dirty="0" smtClean="0"/>
              <a:t>B</a:t>
            </a:r>
            <a:endParaRPr lang="fr-FR" sz="1600" b="1" dirty="0"/>
          </a:p>
        </p:txBody>
      </p:sp>
      <p:sp>
        <p:nvSpPr>
          <p:cNvPr id="20" name="ZoneTexte 19"/>
          <p:cNvSpPr txBox="1"/>
          <p:nvPr/>
        </p:nvSpPr>
        <p:spPr>
          <a:xfrm>
            <a:off x="3571868" y="1214422"/>
            <a:ext cx="300082" cy="33855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sz="1600" b="1" dirty="0" smtClean="0"/>
              <a:t>R</a:t>
            </a:r>
            <a:endParaRPr lang="fr-FR" sz="1600" b="1" dirty="0"/>
          </a:p>
        </p:txBody>
      </p:sp>
      <p:sp>
        <p:nvSpPr>
          <p:cNvPr id="21" name="ZoneTexte 20"/>
          <p:cNvSpPr txBox="1"/>
          <p:nvPr/>
        </p:nvSpPr>
        <p:spPr>
          <a:xfrm>
            <a:off x="4429124" y="2071678"/>
            <a:ext cx="239168" cy="33855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sz="1600" b="1" dirty="0" smtClean="0"/>
              <a:t>I</a:t>
            </a:r>
            <a:endParaRPr lang="fr-FR" sz="1600" b="1" dirty="0"/>
          </a:p>
        </p:txBody>
      </p:sp>
      <p:sp>
        <p:nvSpPr>
          <p:cNvPr id="22" name="ZoneTexte 21"/>
          <p:cNvSpPr txBox="1"/>
          <p:nvPr/>
        </p:nvSpPr>
        <p:spPr>
          <a:xfrm>
            <a:off x="4357686" y="1285860"/>
            <a:ext cx="300082" cy="33855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sz="1600" b="1" dirty="0" smtClean="0"/>
              <a:t>C</a:t>
            </a:r>
            <a:endParaRPr lang="fr-FR" sz="1600" b="1" dirty="0"/>
          </a:p>
        </p:txBody>
      </p:sp>
      <p:sp>
        <p:nvSpPr>
          <p:cNvPr id="23" name="ZoneTexte 22"/>
          <p:cNvSpPr txBox="1"/>
          <p:nvPr/>
        </p:nvSpPr>
        <p:spPr>
          <a:xfrm>
            <a:off x="2500298" y="3590512"/>
            <a:ext cx="282450" cy="33855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sz="1600" b="1" dirty="0" smtClean="0"/>
              <a:t>S</a:t>
            </a:r>
            <a:endParaRPr lang="fr-FR" sz="1600" b="1" dirty="0"/>
          </a:p>
        </p:txBody>
      </p:sp>
      <p:sp>
        <p:nvSpPr>
          <p:cNvPr id="16387" name="Rectangle 3"/>
          <p:cNvSpPr>
            <a:spLocks noChangeArrowheads="1"/>
          </p:cNvSpPr>
          <p:nvPr/>
        </p:nvSpPr>
        <p:spPr bwMode="auto">
          <a:xfrm>
            <a:off x="6500827" y="3000372"/>
            <a:ext cx="2500329" cy="1815882"/>
          </a:xfrm>
          <a:prstGeom prst="rect">
            <a:avLst/>
          </a:prstGeom>
          <a:solidFill>
            <a:schemeClr val="bg2">
              <a:lumMod val="75000"/>
              <a:alpha val="50000"/>
            </a:schemeClr>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Enfin,</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l’Afrique</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est le continent qui cumule les difficultés en termes de richesse (le PIB africain serait équivalent à celui d’un pays, l’Inde) et de développement (les IDH du continent vont de moyen à faible)</a:t>
            </a:r>
          </a:p>
        </p:txBody>
      </p:sp>
      <p:sp>
        <p:nvSpPr>
          <p:cNvPr id="25" name="Rectangle 24"/>
          <p:cNvSpPr/>
          <p:nvPr/>
        </p:nvSpPr>
        <p:spPr>
          <a:xfrm>
            <a:off x="2071670" y="3000372"/>
            <a:ext cx="642942" cy="92869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6386"/>
                                        </p:tgtEl>
                                        <p:attrNameLst>
                                          <p:attrName>style.visibility</p:attrName>
                                        </p:attrNameLst>
                                      </p:cBhvr>
                                      <p:to>
                                        <p:strVal val="visible"/>
                                      </p:to>
                                    </p:set>
                                    <p:animEffect transition="in" filter="wipe(left)">
                                      <p:cBhvr>
                                        <p:cTn id="23" dur="500"/>
                                        <p:tgtEl>
                                          <p:spTgt spid="16386"/>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6385"/>
                                        </p:tgtEl>
                                        <p:attrNameLst>
                                          <p:attrName>style.visibility</p:attrName>
                                        </p:attrNameLst>
                                      </p:cBhvr>
                                      <p:to>
                                        <p:strVal val="visible"/>
                                      </p:to>
                                    </p:set>
                                    <p:animEffect transition="in" filter="slide(fromBottom)">
                                      <p:cBhvr>
                                        <p:cTn id="28" dur="500"/>
                                        <p:tgtEl>
                                          <p:spTgt spid="1638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1"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plus(in)">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3"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plus(in)">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3" presetClass="entr" presetSubtype="16"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plus(in)">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0"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25" presetClass="entr" presetSubtype="0"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00" dur="1000" fill="hold"/>
                                        <p:tgtEl>
                                          <p:spTgt spid="19"/>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19"/>
                                        </p:tgtEl>
                                      </p:cBhvr>
                                    </p:animEffect>
                                  </p:childTnLst>
                                </p:cTn>
                              </p:par>
                            </p:childTnLst>
                          </p:cTn>
                        </p:par>
                      </p:childTnLst>
                    </p:cTn>
                  </p:par>
                  <p:par>
                    <p:cTn id="105" fill="hold">
                      <p:stCondLst>
                        <p:cond delay="indefinite"/>
                      </p:stCondLst>
                      <p:childTnLst>
                        <p:par>
                          <p:cTn id="106" fill="hold">
                            <p:stCondLst>
                              <p:cond delay="0"/>
                            </p:stCondLst>
                            <p:childTnLst>
                              <p:par>
                                <p:cTn id="107" presetID="25" presetClass="entr" presetSubtype="0" fill="hold" grpId="0" nodeType="click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10"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11"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12" dur="1000" fill="hold"/>
                                        <p:tgtEl>
                                          <p:spTgt spid="20"/>
                                        </p:tgtEl>
                                        <p:attrNameLst>
                                          <p:attrName>ppt_h</p:attrName>
                                        </p:attrNameLst>
                                      </p:cBhvr>
                                      <p:tavLst>
                                        <p:tav tm="0">
                                          <p:val>
                                            <p:strVal val="#ppt_h"/>
                                          </p:val>
                                        </p:tav>
                                        <p:tav tm="100000">
                                          <p:val>
                                            <p:strVal val="#ppt_h"/>
                                          </p:val>
                                        </p:tav>
                                      </p:tavLst>
                                    </p:anim>
                                    <p:anim calcmode="lin" valueType="num">
                                      <p:cBhvr>
                                        <p:cTn id="113"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14"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15"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16" dur="1000" decel="50000">
                                          <p:stCondLst>
                                            <p:cond delay="0"/>
                                          </p:stCondLst>
                                        </p:cTn>
                                        <p:tgtEl>
                                          <p:spTgt spid="20"/>
                                        </p:tgtEl>
                                      </p:cBhvr>
                                    </p:animEffect>
                                  </p:childTnLst>
                                </p:cTn>
                              </p:par>
                            </p:childTnLst>
                          </p:cTn>
                        </p:par>
                      </p:childTnLst>
                    </p:cTn>
                  </p:par>
                  <p:par>
                    <p:cTn id="117" fill="hold">
                      <p:stCondLst>
                        <p:cond delay="indefinite"/>
                      </p:stCondLst>
                      <p:childTnLst>
                        <p:par>
                          <p:cTn id="118" fill="hold">
                            <p:stCondLst>
                              <p:cond delay="0"/>
                            </p:stCondLst>
                            <p:childTnLst>
                              <p:par>
                                <p:cTn id="119" presetID="25" presetClass="entr" presetSubtype="0" fill="hold" grpId="0" nodeType="click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p:cTn id="121"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22"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23"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24" dur="1000" fill="hold"/>
                                        <p:tgtEl>
                                          <p:spTgt spid="21"/>
                                        </p:tgtEl>
                                        <p:attrNameLst>
                                          <p:attrName>ppt_h</p:attrName>
                                        </p:attrNameLst>
                                      </p:cBhvr>
                                      <p:tavLst>
                                        <p:tav tm="0">
                                          <p:val>
                                            <p:strVal val="#ppt_h"/>
                                          </p:val>
                                        </p:tav>
                                        <p:tav tm="100000">
                                          <p:val>
                                            <p:strVal val="#ppt_h"/>
                                          </p:val>
                                        </p:tav>
                                      </p:tavLst>
                                    </p:anim>
                                    <p:anim calcmode="lin" valueType="num">
                                      <p:cBhvr>
                                        <p:cTn id="125"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26"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27"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28" dur="1000" decel="50000">
                                          <p:stCondLst>
                                            <p:cond delay="0"/>
                                          </p:stCondLst>
                                        </p:cTn>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25" presetClass="entr" presetSubtype="0" fill="hold" grpId="0" nodeType="click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p:cTn id="133"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34"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35"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36" dur="1000" fill="hold"/>
                                        <p:tgtEl>
                                          <p:spTgt spid="22"/>
                                        </p:tgtEl>
                                        <p:attrNameLst>
                                          <p:attrName>ppt_h</p:attrName>
                                        </p:attrNameLst>
                                      </p:cBhvr>
                                      <p:tavLst>
                                        <p:tav tm="0">
                                          <p:val>
                                            <p:strVal val="#ppt_h"/>
                                          </p:val>
                                        </p:tav>
                                        <p:tav tm="100000">
                                          <p:val>
                                            <p:strVal val="#ppt_h"/>
                                          </p:val>
                                        </p:tav>
                                      </p:tavLst>
                                    </p:anim>
                                    <p:anim calcmode="lin" valueType="num">
                                      <p:cBhvr>
                                        <p:cTn id="137"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38"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39"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40" dur="1000" decel="50000">
                                          <p:stCondLst>
                                            <p:cond delay="0"/>
                                          </p:stCondLst>
                                        </p:cTn>
                                        <p:tgtEl>
                                          <p:spTgt spid="22"/>
                                        </p:tgtEl>
                                      </p:cBhvr>
                                    </p:animEffect>
                                  </p:childTnLst>
                                </p:cTn>
                              </p:par>
                            </p:childTnLst>
                          </p:cTn>
                        </p:par>
                      </p:childTnLst>
                    </p:cTn>
                  </p:par>
                  <p:par>
                    <p:cTn id="141" fill="hold">
                      <p:stCondLst>
                        <p:cond delay="indefinite"/>
                      </p:stCondLst>
                      <p:childTnLst>
                        <p:par>
                          <p:cTn id="142" fill="hold">
                            <p:stCondLst>
                              <p:cond delay="0"/>
                            </p:stCondLst>
                            <p:childTnLst>
                              <p:par>
                                <p:cTn id="143" presetID="25" presetClass="entr" presetSubtype="0" fill="hold" grpId="0" nodeType="clickEffect">
                                  <p:stCondLst>
                                    <p:cond delay="0"/>
                                  </p:stCondLst>
                                  <p:childTnLst>
                                    <p:set>
                                      <p:cBhvr>
                                        <p:cTn id="144" dur="1" fill="hold">
                                          <p:stCondLst>
                                            <p:cond delay="0"/>
                                          </p:stCondLst>
                                        </p:cTn>
                                        <p:tgtEl>
                                          <p:spTgt spid="23"/>
                                        </p:tgtEl>
                                        <p:attrNameLst>
                                          <p:attrName>style.visibility</p:attrName>
                                        </p:attrNameLst>
                                      </p:cBhvr>
                                      <p:to>
                                        <p:strVal val="visible"/>
                                      </p:to>
                                    </p:set>
                                    <p:anim calcmode="lin" valueType="num">
                                      <p:cBhvr>
                                        <p:cTn id="145"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46"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47"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48" dur="1000" fill="hold"/>
                                        <p:tgtEl>
                                          <p:spTgt spid="23"/>
                                        </p:tgtEl>
                                        <p:attrNameLst>
                                          <p:attrName>ppt_h</p:attrName>
                                        </p:attrNameLst>
                                      </p:cBhvr>
                                      <p:tavLst>
                                        <p:tav tm="0">
                                          <p:val>
                                            <p:strVal val="#ppt_h"/>
                                          </p:val>
                                        </p:tav>
                                        <p:tav tm="100000">
                                          <p:val>
                                            <p:strVal val="#ppt_h"/>
                                          </p:val>
                                        </p:tav>
                                      </p:tavLst>
                                    </p:anim>
                                    <p:anim calcmode="lin" valueType="num">
                                      <p:cBhvr>
                                        <p:cTn id="149"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50"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51"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52" dur="1000" decel="50000">
                                          <p:stCondLst>
                                            <p:cond delay="0"/>
                                          </p:stCondLst>
                                        </p:cTn>
                                        <p:tgtEl>
                                          <p:spTgt spid="23"/>
                                        </p:tgtEl>
                                      </p:cBhvr>
                                    </p:animEffect>
                                  </p:childTnLst>
                                </p:cTn>
                              </p:par>
                            </p:childTnLst>
                          </p:cTn>
                        </p:par>
                      </p:childTnLst>
                    </p:cTn>
                  </p:par>
                  <p:par>
                    <p:cTn id="153" fill="hold">
                      <p:stCondLst>
                        <p:cond delay="indefinite"/>
                      </p:stCondLst>
                      <p:childTnLst>
                        <p:par>
                          <p:cTn id="154" fill="hold">
                            <p:stCondLst>
                              <p:cond delay="0"/>
                            </p:stCondLst>
                            <p:childTnLst>
                              <p:par>
                                <p:cTn id="155" presetID="55" presetClass="exit" presetSubtype="0" fill="hold" grpId="2" nodeType="clickEffect">
                                  <p:stCondLst>
                                    <p:cond delay="0"/>
                                  </p:stCondLst>
                                  <p:childTnLst>
                                    <p:anim calcmode="lin" valueType="num">
                                      <p:cBhvr>
                                        <p:cTn id="156" dur="1000"/>
                                        <p:tgtEl>
                                          <p:spTgt spid="8"/>
                                        </p:tgtEl>
                                        <p:attrNameLst>
                                          <p:attrName>ppt_w</p:attrName>
                                        </p:attrNameLst>
                                      </p:cBhvr>
                                      <p:tavLst>
                                        <p:tav tm="0">
                                          <p:val>
                                            <p:strVal val="ppt_w"/>
                                          </p:val>
                                        </p:tav>
                                        <p:tav tm="100000">
                                          <p:val>
                                            <p:strVal val="ppt_w*0.70"/>
                                          </p:val>
                                        </p:tav>
                                      </p:tavLst>
                                    </p:anim>
                                    <p:anim calcmode="lin" valueType="num">
                                      <p:cBhvr>
                                        <p:cTn id="157" dur="1000"/>
                                        <p:tgtEl>
                                          <p:spTgt spid="8"/>
                                        </p:tgtEl>
                                        <p:attrNameLst>
                                          <p:attrName>ppt_h</p:attrName>
                                        </p:attrNameLst>
                                      </p:cBhvr>
                                      <p:tavLst>
                                        <p:tav tm="0">
                                          <p:val>
                                            <p:strVal val="ppt_h"/>
                                          </p:val>
                                        </p:tav>
                                        <p:tav tm="100000">
                                          <p:val>
                                            <p:strVal val="ppt_h"/>
                                          </p:val>
                                        </p:tav>
                                      </p:tavLst>
                                    </p:anim>
                                    <p:animEffect transition="out" filter="fade">
                                      <p:cBhvr>
                                        <p:cTn id="158" dur="1000"/>
                                        <p:tgtEl>
                                          <p:spTgt spid="8"/>
                                        </p:tgtEl>
                                      </p:cBhvr>
                                    </p:animEffect>
                                    <p:set>
                                      <p:cBhvr>
                                        <p:cTn id="159" dur="1" fill="hold">
                                          <p:stCondLst>
                                            <p:cond delay="999"/>
                                          </p:stCondLst>
                                        </p:cTn>
                                        <p:tgtEl>
                                          <p:spTgt spid="8"/>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53" presetClass="entr" presetSubtype="0" fill="hold" grpId="0" nodeType="clickEffect">
                                  <p:stCondLst>
                                    <p:cond delay="0"/>
                                  </p:stCondLst>
                                  <p:childTnLst>
                                    <p:set>
                                      <p:cBhvr>
                                        <p:cTn id="163" dur="1" fill="hold">
                                          <p:stCondLst>
                                            <p:cond delay="0"/>
                                          </p:stCondLst>
                                        </p:cTn>
                                        <p:tgtEl>
                                          <p:spTgt spid="16387"/>
                                        </p:tgtEl>
                                        <p:attrNameLst>
                                          <p:attrName>style.visibility</p:attrName>
                                        </p:attrNameLst>
                                      </p:cBhvr>
                                      <p:to>
                                        <p:strVal val="visible"/>
                                      </p:to>
                                    </p:set>
                                    <p:anim calcmode="lin" valueType="num">
                                      <p:cBhvr>
                                        <p:cTn id="164" dur="500" fill="hold"/>
                                        <p:tgtEl>
                                          <p:spTgt spid="16387"/>
                                        </p:tgtEl>
                                        <p:attrNameLst>
                                          <p:attrName>ppt_w</p:attrName>
                                        </p:attrNameLst>
                                      </p:cBhvr>
                                      <p:tavLst>
                                        <p:tav tm="0">
                                          <p:val>
                                            <p:fltVal val="0"/>
                                          </p:val>
                                        </p:tav>
                                        <p:tav tm="100000">
                                          <p:val>
                                            <p:strVal val="#ppt_w"/>
                                          </p:val>
                                        </p:tav>
                                      </p:tavLst>
                                    </p:anim>
                                    <p:anim calcmode="lin" valueType="num">
                                      <p:cBhvr>
                                        <p:cTn id="165" dur="500" fill="hold"/>
                                        <p:tgtEl>
                                          <p:spTgt spid="16387"/>
                                        </p:tgtEl>
                                        <p:attrNameLst>
                                          <p:attrName>ppt_h</p:attrName>
                                        </p:attrNameLst>
                                      </p:cBhvr>
                                      <p:tavLst>
                                        <p:tav tm="0">
                                          <p:val>
                                            <p:fltVal val="0"/>
                                          </p:val>
                                        </p:tav>
                                        <p:tav tm="100000">
                                          <p:val>
                                            <p:strVal val="#ppt_h"/>
                                          </p:val>
                                        </p:tav>
                                      </p:tavLst>
                                    </p:anim>
                                    <p:animEffect transition="in" filter="fade">
                                      <p:cBhvr>
                                        <p:cTn id="166" dur="500"/>
                                        <p:tgtEl>
                                          <p:spTgt spid="16387"/>
                                        </p:tgtEl>
                                      </p:cBhvr>
                                    </p:animEffect>
                                  </p:childTnLst>
                                </p:cTn>
                              </p:par>
                            </p:childTnLst>
                          </p:cTn>
                        </p:par>
                      </p:childTnLst>
                    </p:cTn>
                  </p:par>
                  <p:par>
                    <p:cTn id="167" fill="hold">
                      <p:stCondLst>
                        <p:cond delay="indefinite"/>
                      </p:stCondLst>
                      <p:childTnLst>
                        <p:par>
                          <p:cTn id="168" fill="hold">
                            <p:stCondLst>
                              <p:cond delay="0"/>
                            </p:stCondLst>
                            <p:childTnLst>
                              <p:par>
                                <p:cTn id="169" presetID="13" presetClass="entr" presetSubtype="16" fill="hold" grpId="0" nodeType="clickEffect">
                                  <p:stCondLst>
                                    <p:cond delay="0"/>
                                  </p:stCondLst>
                                  <p:childTnLst>
                                    <p:set>
                                      <p:cBhvr>
                                        <p:cTn id="170" dur="1" fill="hold">
                                          <p:stCondLst>
                                            <p:cond delay="0"/>
                                          </p:stCondLst>
                                        </p:cTn>
                                        <p:tgtEl>
                                          <p:spTgt spid="25"/>
                                        </p:tgtEl>
                                        <p:attrNameLst>
                                          <p:attrName>style.visibility</p:attrName>
                                        </p:attrNameLst>
                                      </p:cBhvr>
                                      <p:to>
                                        <p:strVal val="visible"/>
                                      </p:to>
                                    </p:set>
                                    <p:animEffect transition="in" filter="plus(in)">
                                      <p:cBhvr>
                                        <p:cTn id="171" dur="2000"/>
                                        <p:tgtEl>
                                          <p:spTgt spid="25"/>
                                        </p:tgtEl>
                                      </p:cBhvr>
                                    </p:animEffect>
                                  </p:childTnLst>
                                </p:cTn>
                              </p:par>
                            </p:childTnLst>
                          </p:cTn>
                        </p:par>
                      </p:childTnLst>
                    </p:cTn>
                  </p:par>
                  <p:par>
                    <p:cTn id="172" fill="hold">
                      <p:stCondLst>
                        <p:cond delay="indefinite"/>
                      </p:stCondLst>
                      <p:childTnLst>
                        <p:par>
                          <p:cTn id="173" fill="hold">
                            <p:stCondLst>
                              <p:cond delay="0"/>
                            </p:stCondLst>
                            <p:childTnLst>
                              <p:par>
                                <p:cTn id="174" presetID="64" presetClass="path" presetSubtype="0" accel="50000" decel="50000" fill="hold" grpId="1" nodeType="clickEffect">
                                  <p:stCondLst>
                                    <p:cond delay="0"/>
                                  </p:stCondLst>
                                  <p:childTnLst>
                                    <p:animMotion origin="layout" path="M -1.94444E-6 4.6531E-6 L 0.23837 -0.16235 " pathEditMode="relative" rAng="0" ptsTypes="AA">
                                      <p:cBhvr>
                                        <p:cTn id="175" dur="2000" fill="hold"/>
                                        <p:tgtEl>
                                          <p:spTgt spid="25"/>
                                        </p:tgtEl>
                                        <p:attrNameLst>
                                          <p:attrName>ppt_x</p:attrName>
                                          <p:attrName>ppt_y</p:attrName>
                                        </p:attrNameLst>
                                      </p:cBhvr>
                                      <p:rCtr x="11900" y="-8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385" grpId="0" animBg="1"/>
      <p:bldP spid="8" grpId="1" animBg="1"/>
      <p:bldP spid="8" grpId="2" animBg="1"/>
      <p:bldP spid="16386" grpId="0"/>
      <p:bldP spid="3"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16387" grpId="0" animBg="1"/>
      <p:bldP spid="25" grpId="0" animBg="1"/>
      <p:bldP spid="2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00164"/>
          </a:xfrm>
          <a:prstGeom prst="rect">
            <a:avLst/>
          </a:prstGeom>
          <a:solidFill>
            <a:schemeClr val="bg2">
              <a:lumMod val="25000"/>
              <a:alpha val="24000"/>
            </a:schemeClr>
          </a:solidFill>
        </p:spPr>
        <p:txBody>
          <a:bodyPr wrap="square" rtlCol="0">
            <a:spAutoFit/>
          </a:bodyPr>
          <a:lstStyle/>
          <a:p>
            <a:pPr algn="ctr"/>
            <a:r>
              <a:rPr lang="fr-FR" sz="3300" b="1" u="sng" dirty="0" smtClean="0">
                <a:solidFill>
                  <a:schemeClr val="bg2">
                    <a:lumMod val="90000"/>
                  </a:schemeClr>
                </a:solidFill>
                <a:effectLst>
                  <a:outerShdw blurRad="38100" dist="38100" dir="2700000" algn="tl">
                    <a:srgbClr val="000000">
                      <a:alpha val="43137"/>
                    </a:srgbClr>
                  </a:outerShdw>
                </a:effectLst>
                <a:latin typeface="John Handy LET" pitchFamily="2" charset="0"/>
              </a:rPr>
              <a:t>1. Lecture géoéconomique : un monde inégal</a:t>
            </a:r>
            <a:endParaRPr lang="fr-FR" sz="3300" b="1" u="sng" dirty="0">
              <a:solidFill>
                <a:schemeClr val="bg2">
                  <a:lumMod val="90000"/>
                </a:schemeClr>
              </a:solidFill>
              <a:effectLst>
                <a:outerShdw blurRad="38100" dist="38100" dir="2700000" algn="tl">
                  <a:srgbClr val="000000">
                    <a:alpha val="43137"/>
                  </a:srgbClr>
                </a:outerShdw>
              </a:effectLst>
              <a:latin typeface="John Handy LET" pitchFamily="2" charset="0"/>
            </a:endParaRPr>
          </a:p>
        </p:txBody>
      </p:sp>
      <p:sp>
        <p:nvSpPr>
          <p:cNvPr id="51202" name="Text Box 2"/>
          <p:cNvSpPr txBox="1">
            <a:spLocks noChangeArrowheads="1"/>
          </p:cNvSpPr>
          <p:nvPr/>
        </p:nvSpPr>
        <p:spPr bwMode="auto">
          <a:xfrm>
            <a:off x="71406" y="571480"/>
            <a:ext cx="6429388" cy="6072230"/>
          </a:xfrm>
          <a:prstGeom prst="rect">
            <a:avLst/>
          </a:prstGeom>
          <a:gradFill rotWithShape="0">
            <a:gsLst>
              <a:gs pos="0">
                <a:srgbClr val="FFFFFF"/>
              </a:gs>
              <a:gs pos="100000">
                <a:srgbClr val="CCC0D9"/>
              </a:gs>
            </a:gsLst>
            <a:lin ang="5400000" scaled="1"/>
          </a:gradFill>
          <a:ln w="12700">
            <a:solidFill>
              <a:srgbClr val="000000"/>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fr-FR" sz="1200" i="0" u="sng" strike="noStrike" cap="small" normalizeH="0" dirty="0" smtClean="0">
                <a:ln>
                  <a:noFill/>
                </a:ln>
                <a:effectLst/>
                <a:latin typeface="Tw Cen MT" pitchFamily="34" charset="0"/>
                <a:cs typeface="Arial" pitchFamily="34" charset="0"/>
              </a:rPr>
              <a:t>Les </a:t>
            </a:r>
            <a:r>
              <a:rPr kumimoji="0" lang="fr-FR" sz="1200" i="0" u="sng" strike="noStrike" cap="small" normalizeH="0" dirty="0" err="1" smtClean="0">
                <a:ln>
                  <a:noFill/>
                </a:ln>
                <a:effectLst/>
                <a:latin typeface="Tw Cen MT" pitchFamily="34" charset="0"/>
                <a:cs typeface="Arial" pitchFamily="34" charset="0"/>
              </a:rPr>
              <a:t>Brics</a:t>
            </a:r>
            <a:r>
              <a:rPr kumimoji="0" lang="fr-FR" sz="1200" i="0" u="sng" strike="noStrike" cap="small" normalizeH="0" dirty="0" smtClean="0">
                <a:ln>
                  <a:noFill/>
                </a:ln>
                <a:effectLst/>
                <a:latin typeface="Tw Cen MT" pitchFamily="34" charset="0"/>
                <a:cs typeface="Arial" pitchFamily="34" charset="0"/>
              </a:rPr>
              <a:t>, locomotives de la croissance</a:t>
            </a:r>
          </a:p>
          <a:p>
            <a:pPr marL="0" marR="0" lvl="0" indent="0" algn="just" defTabSz="914400" rtl="0" eaLnBrk="1" fontAlgn="base" latinLnBrk="0" hangingPunct="1">
              <a:lnSpc>
                <a:spcPct val="100000"/>
              </a:lnSpc>
              <a:spcBef>
                <a:spcPct val="0"/>
              </a:spcBef>
              <a:buClrTx/>
              <a:buSzTx/>
              <a:buFontTx/>
              <a:buNone/>
              <a:tabLst/>
            </a:pPr>
            <a:r>
              <a:rPr kumimoji="0" lang="fr-FR" sz="1200" i="0" u="none" strike="noStrike" cap="none" normalizeH="0" baseline="0" dirty="0" smtClean="0">
                <a:ln>
                  <a:noFill/>
                </a:ln>
                <a:effectLst/>
                <a:latin typeface="Tw Cen MT" pitchFamily="34" charset="0"/>
                <a:cs typeface="Arial" pitchFamily="34" charset="0"/>
              </a:rPr>
              <a:t>Le prochain sommet des </a:t>
            </a:r>
            <a:r>
              <a:rPr kumimoji="0" lang="fr-FR" sz="1200" i="0" u="none" strike="noStrike" cap="none" normalizeH="0" baseline="0" dirty="0" err="1" smtClean="0">
                <a:ln>
                  <a:noFill/>
                </a:ln>
                <a:effectLst/>
                <a:latin typeface="Tw Cen MT" pitchFamily="34" charset="0"/>
                <a:cs typeface="Arial" pitchFamily="34" charset="0"/>
              </a:rPr>
              <a:t>Brics</a:t>
            </a:r>
            <a:r>
              <a:rPr kumimoji="0" lang="fr-FR" sz="1200" i="0" u="none" strike="noStrike" cap="none" normalizeH="0" baseline="0" dirty="0" smtClean="0">
                <a:ln>
                  <a:noFill/>
                </a:ln>
                <a:effectLst/>
                <a:latin typeface="Tw Cen MT" pitchFamily="34" charset="0"/>
                <a:cs typeface="Arial" pitchFamily="34" charset="0"/>
              </a:rPr>
              <a:t> à New Delhi, les 28 et 29 mars prochain, promet d'être suivi de très près par le reste du monde. Sécurité alimentaire, énergie, développement, crise financière internationale, le Brésil, la Russie, l'Inde, la Chine et l'Afrique du Sud ont un menu chargé. Et dès hier, le ministre des Affaires étrangères chinois a rencontré son homologue indien pour s'y préparer.</a:t>
            </a:r>
          </a:p>
          <a:p>
            <a:pPr marL="0" marR="0" lvl="0" indent="0" algn="just" defTabSz="914400" rtl="0" eaLnBrk="1" fontAlgn="base" latinLnBrk="0" hangingPunct="1">
              <a:lnSpc>
                <a:spcPct val="100000"/>
              </a:lnSpc>
              <a:spcBef>
                <a:spcPct val="0"/>
              </a:spcBef>
              <a:buClrTx/>
              <a:buSzTx/>
              <a:buFontTx/>
              <a:buNone/>
              <a:tabLst/>
            </a:pPr>
            <a:r>
              <a:rPr kumimoji="0" lang="fr-FR" sz="1200" i="0" u="none" strike="noStrike" cap="none" normalizeH="0" baseline="0" dirty="0" smtClean="0">
                <a:ln>
                  <a:noFill/>
                </a:ln>
                <a:effectLst/>
                <a:latin typeface="Tw Cen MT" pitchFamily="34" charset="0"/>
                <a:cs typeface="Arial" pitchFamily="34" charset="0"/>
              </a:rPr>
              <a:t>Avec un produit intérieur brut (PIB) de près de 14 milliards de dollars, ce groupe de pays, qui compte pour 18% du PIB de la planète, s'affirme de plus en plus comme le moteur de la croissance mondiale. L'an dernier, le seul commerce interne aux </a:t>
            </a:r>
            <a:r>
              <a:rPr kumimoji="0" lang="fr-FR" sz="1200" i="0" u="none" strike="noStrike" cap="none" normalizeH="0" baseline="0" dirty="0" err="1" smtClean="0">
                <a:ln>
                  <a:noFill/>
                </a:ln>
                <a:effectLst/>
                <a:latin typeface="Tw Cen MT" pitchFamily="34" charset="0"/>
                <a:cs typeface="Arial" pitchFamily="34" charset="0"/>
              </a:rPr>
              <a:t>Brics</a:t>
            </a:r>
            <a:r>
              <a:rPr kumimoji="0" lang="fr-FR" sz="1200" i="0" u="none" strike="noStrike" cap="none" normalizeH="0" baseline="0" dirty="0" smtClean="0">
                <a:ln>
                  <a:noFill/>
                </a:ln>
                <a:effectLst/>
                <a:latin typeface="Tw Cen MT" pitchFamily="34" charset="0"/>
                <a:cs typeface="Arial" pitchFamily="34" charset="0"/>
              </a:rPr>
              <a:t> a atteint 230 milliards de dollars, soit 8% du commerce de la planète tout entière.</a:t>
            </a:r>
          </a:p>
          <a:p>
            <a:pPr marL="0" marR="0" lvl="0" indent="0" algn="just" defTabSz="914400" rtl="0" eaLnBrk="1" fontAlgn="base" latinLnBrk="0" hangingPunct="1">
              <a:lnSpc>
                <a:spcPct val="100000"/>
              </a:lnSpc>
              <a:spcBef>
                <a:spcPct val="0"/>
              </a:spcBef>
              <a:buClrTx/>
              <a:buSzTx/>
              <a:buFontTx/>
              <a:buNone/>
              <a:tabLst/>
            </a:pPr>
            <a:r>
              <a:rPr kumimoji="0" lang="fr-FR" sz="1200" i="0" u="none" strike="noStrike" cap="none" normalizeH="0" baseline="0" dirty="0" smtClean="0">
                <a:ln>
                  <a:noFill/>
                </a:ln>
                <a:effectLst/>
                <a:latin typeface="Tw Cen MT" pitchFamily="34" charset="0"/>
                <a:cs typeface="Arial" pitchFamily="34" charset="0"/>
              </a:rPr>
              <a:t>«D'ici à 2016, ils compteront pour 37% de la croissance» du globe, prédit le dernier rapport économique de Grant </a:t>
            </a:r>
            <a:r>
              <a:rPr kumimoji="0" lang="fr-FR" sz="1200" i="0" u="none" strike="noStrike" cap="none" normalizeH="0" baseline="0" dirty="0" err="1" smtClean="0">
                <a:ln>
                  <a:noFill/>
                </a:ln>
                <a:effectLst/>
                <a:latin typeface="Tw Cen MT" pitchFamily="34" charset="0"/>
                <a:cs typeface="Arial" pitchFamily="34" charset="0"/>
              </a:rPr>
              <a:t>Thornton</a:t>
            </a:r>
            <a:r>
              <a:rPr kumimoji="0" lang="fr-FR" sz="1200" i="0" u="none" strike="noStrike" cap="none" normalizeH="0" baseline="0" dirty="0" smtClean="0">
                <a:ln>
                  <a:noFill/>
                </a:ln>
                <a:effectLst/>
                <a:latin typeface="Tw Cen MT" pitchFamily="34" charset="0"/>
                <a:cs typeface="Arial" pitchFamily="34" charset="0"/>
              </a:rPr>
              <a:t>. Le groupe international d'audit et de conseil, qui a interrogé 350 chefs d'entreprise dans les pays concernés, exception faite de l'Afrique du Sud, estime que les hommes d'affaire y sont «beaucoup plus optimistes» que dans le reste du monde. Ainsi 72% d'entre eux prévoient une hausse de leur activité dans les douze mois à venir, contre 37% pour les pays du G7. De même, 45% d'entre eux se préparent à embaucher et ils sont 47% à envisager d'augmenter leurs investissements, contre 17% dans les États du G7.</a:t>
            </a:r>
          </a:p>
          <a:p>
            <a:pPr marL="0" marR="0" lvl="0" indent="0" algn="just" defTabSz="914400" rtl="0" eaLnBrk="1" fontAlgn="base" latinLnBrk="0" hangingPunct="1">
              <a:lnSpc>
                <a:spcPct val="100000"/>
              </a:lnSpc>
              <a:spcBef>
                <a:spcPct val="0"/>
              </a:spcBef>
              <a:buClrTx/>
              <a:buSzTx/>
              <a:buFontTx/>
              <a:buNone/>
              <a:tabLst/>
            </a:pPr>
            <a:r>
              <a:rPr kumimoji="0" lang="fr-FR" sz="1200" i="0" u="none" strike="noStrike" cap="none" normalizeH="0" baseline="0" dirty="0" smtClean="0">
                <a:ln>
                  <a:noFill/>
                </a:ln>
                <a:effectLst/>
                <a:latin typeface="Tw Cen MT" pitchFamily="34" charset="0"/>
                <a:cs typeface="Arial" pitchFamily="34" charset="0"/>
              </a:rPr>
              <a:t>Bien sûr, ils vont connaître inévitablement des problèmes : exportations de pétrole pour la Russie, monnaie trop forte pour le Brésil, bulle immobilière pour la Chine et corruption pour l'Inde. Mais, globalement, ils pèseront de plus en plus lourd, insiste Grant </a:t>
            </a:r>
            <a:r>
              <a:rPr kumimoji="0" lang="fr-FR" sz="1200" i="0" u="none" strike="noStrike" cap="none" normalizeH="0" baseline="0" dirty="0" err="1" smtClean="0">
                <a:ln>
                  <a:noFill/>
                </a:ln>
                <a:effectLst/>
                <a:latin typeface="Tw Cen MT" pitchFamily="34" charset="0"/>
                <a:cs typeface="Arial" pitchFamily="34" charset="0"/>
              </a:rPr>
              <a:t>Thornton</a:t>
            </a:r>
            <a:r>
              <a:rPr kumimoji="0" lang="fr-FR" sz="1200" i="0" u="none" strike="noStrike" cap="none" normalizeH="0" baseline="0" dirty="0" smtClean="0">
                <a:ln>
                  <a:noFill/>
                </a:ln>
                <a:effectLst/>
                <a:latin typeface="Tw Cen MT" pitchFamily="34" charset="0"/>
                <a:cs typeface="Arial" pitchFamily="34" charset="0"/>
              </a:rPr>
              <a:t>.</a:t>
            </a:r>
          </a:p>
          <a:p>
            <a:pPr marL="0" marR="0" lvl="0" indent="0" algn="just" defTabSz="914400" rtl="0" eaLnBrk="1" fontAlgn="base" latinLnBrk="0" hangingPunct="1">
              <a:lnSpc>
                <a:spcPct val="100000"/>
              </a:lnSpc>
              <a:spcBef>
                <a:spcPct val="0"/>
              </a:spcBef>
              <a:buClrTx/>
              <a:buSzTx/>
              <a:buFontTx/>
              <a:buNone/>
              <a:tabLst/>
            </a:pPr>
            <a:r>
              <a:rPr kumimoji="0" lang="fr-FR" sz="1200" i="0" u="none" strike="noStrike" cap="none" normalizeH="0" baseline="0" dirty="0" smtClean="0">
                <a:ln>
                  <a:noFill/>
                </a:ln>
                <a:effectLst/>
                <a:latin typeface="Tw Cen MT" pitchFamily="34" charset="0"/>
                <a:cs typeface="Arial" pitchFamily="34" charset="0"/>
              </a:rPr>
              <a:t>À Mexico, fin février, en marge du sommet des ministres de Finances, les </a:t>
            </a:r>
            <a:r>
              <a:rPr kumimoji="0" lang="fr-FR" sz="1200" i="0" u="none" strike="noStrike" cap="none" normalizeH="0" baseline="0" dirty="0" err="1" smtClean="0">
                <a:ln>
                  <a:noFill/>
                </a:ln>
                <a:effectLst/>
                <a:latin typeface="Tw Cen MT" pitchFamily="34" charset="0"/>
                <a:cs typeface="Arial" pitchFamily="34" charset="0"/>
              </a:rPr>
              <a:t>Brics</a:t>
            </a:r>
            <a:r>
              <a:rPr kumimoji="0" lang="fr-FR" sz="1200" i="0" u="none" strike="noStrike" cap="none" normalizeH="0" baseline="0" dirty="0" smtClean="0">
                <a:ln>
                  <a:noFill/>
                </a:ln>
                <a:effectLst/>
                <a:latin typeface="Tw Cen MT" pitchFamily="34" charset="0"/>
                <a:cs typeface="Arial" pitchFamily="34" charset="0"/>
              </a:rPr>
              <a:t> ont discuté de la création d'une banque multilatérale pour financer leurs grands projets. Ils en reparleront à New Delhi. Tout comme ils vont remettre sur la table le rôle qu'ils entendent tenir dans la crise de la zone euro. Le ministre brésilien des Finances ne laisse guère de place au doute. Les pays émergents «apporteront plus de ressources au FMI une fois que les Européens auront renforcé leur propre pare-feu», a-t-il affirmé.</a:t>
            </a:r>
          </a:p>
          <a:p>
            <a:pPr marL="0" marR="0" lvl="0" indent="0" algn="just" defTabSz="914400" rtl="0" eaLnBrk="1" fontAlgn="base" latinLnBrk="0" hangingPunct="1">
              <a:lnSpc>
                <a:spcPct val="100000"/>
              </a:lnSpc>
              <a:spcBef>
                <a:spcPct val="0"/>
              </a:spcBef>
              <a:buClrTx/>
              <a:buSzTx/>
              <a:buFontTx/>
              <a:buNone/>
              <a:tabLst/>
            </a:pPr>
            <a:r>
              <a:rPr kumimoji="0" lang="fr-FR" sz="1200" i="0" u="none" strike="noStrike" cap="none" normalizeH="0" baseline="0" dirty="0" smtClean="0">
                <a:ln>
                  <a:noFill/>
                </a:ln>
                <a:effectLst/>
                <a:latin typeface="Tw Cen MT" pitchFamily="34" charset="0"/>
                <a:cs typeface="Arial" pitchFamily="34" charset="0"/>
              </a:rPr>
              <a:t>Ces pays émergents ne se privent pas non plus, alors que le mandat de l'Américain Robert </a:t>
            </a:r>
            <a:r>
              <a:rPr kumimoji="0" lang="fr-FR" sz="1200" i="0" u="none" strike="noStrike" cap="none" normalizeH="0" baseline="0" dirty="0" err="1" smtClean="0">
                <a:ln>
                  <a:noFill/>
                </a:ln>
                <a:effectLst/>
                <a:latin typeface="Tw Cen MT" pitchFamily="34" charset="0"/>
                <a:cs typeface="Arial" pitchFamily="34" charset="0"/>
              </a:rPr>
              <a:t>Zoellick</a:t>
            </a:r>
            <a:r>
              <a:rPr kumimoji="0" lang="fr-FR" sz="1200" i="0" u="none" strike="noStrike" cap="none" normalizeH="0" baseline="0" dirty="0" smtClean="0">
                <a:ln>
                  <a:noFill/>
                </a:ln>
                <a:effectLst/>
                <a:latin typeface="Tw Cen MT" pitchFamily="34" charset="0"/>
                <a:cs typeface="Arial" pitchFamily="34" charset="0"/>
              </a:rPr>
              <a:t> à la tête de la Banque mondiale va prendre fin en juin, de rejeter publiquement le principe selon lequel la présidence de cet organisme doive revenir de facto aux États-Unis.</a:t>
            </a:r>
          </a:p>
          <a:p>
            <a:pPr marL="0" marR="0" lvl="0" indent="0" algn="just" defTabSz="914400" rtl="0" eaLnBrk="1" fontAlgn="base" latinLnBrk="0" hangingPunct="1">
              <a:lnSpc>
                <a:spcPct val="100000"/>
              </a:lnSpc>
              <a:spcBef>
                <a:spcPct val="0"/>
              </a:spcBef>
              <a:buClrTx/>
              <a:buSzTx/>
              <a:buFontTx/>
              <a:buNone/>
              <a:tabLst/>
            </a:pPr>
            <a:r>
              <a:rPr kumimoji="0" lang="fr-FR" sz="1200" i="0" u="none" strike="noStrike" cap="none" normalizeH="0" baseline="0" dirty="0" smtClean="0">
                <a:ln>
                  <a:noFill/>
                </a:ln>
                <a:effectLst/>
                <a:latin typeface="Tw Cen MT" pitchFamily="34" charset="0"/>
                <a:cs typeface="Arial" pitchFamily="34" charset="0"/>
              </a:rPr>
              <a:t>Mais s'ils songent à présenter leur propre candidature, force est de reconnaître qu'ils n'ont pas de candidat. Ils le savent. C'est pourquoi, faute de pouvoir briguer la tête de la banque, les </a:t>
            </a:r>
            <a:r>
              <a:rPr kumimoji="0" lang="fr-FR" sz="1200" i="0" u="none" strike="noStrike" cap="none" normalizeH="0" baseline="0" dirty="0" err="1" smtClean="0">
                <a:ln>
                  <a:noFill/>
                </a:ln>
                <a:effectLst/>
                <a:latin typeface="Tw Cen MT" pitchFamily="34" charset="0"/>
                <a:cs typeface="Arial" pitchFamily="34" charset="0"/>
              </a:rPr>
              <a:t>Brics</a:t>
            </a:r>
            <a:r>
              <a:rPr kumimoji="0" lang="fr-FR" sz="1200" i="0" u="none" strike="noStrike" cap="none" normalizeH="0" baseline="0" dirty="0" smtClean="0">
                <a:ln>
                  <a:noFill/>
                </a:ln>
                <a:effectLst/>
                <a:latin typeface="Tw Cen MT" pitchFamily="34" charset="0"/>
                <a:cs typeface="Arial" pitchFamily="34" charset="0"/>
              </a:rPr>
              <a:t> sont plus que jamais décidés à profiter de ce renouvellement pour réclamer haut et fort un vrai pouvoir élargi dans les grandes instances internationales.</a:t>
            </a:r>
          </a:p>
          <a:p>
            <a:pPr marL="0" marR="0" lvl="0" indent="0" algn="r" defTabSz="914400" rtl="0" eaLnBrk="1" fontAlgn="base" latinLnBrk="0" hangingPunct="1">
              <a:lnSpc>
                <a:spcPct val="100000"/>
              </a:lnSpc>
              <a:spcBef>
                <a:spcPct val="0"/>
              </a:spcBef>
              <a:buClrTx/>
              <a:buSzTx/>
              <a:buFontTx/>
              <a:buNone/>
              <a:tabLst/>
            </a:pPr>
            <a:r>
              <a:rPr kumimoji="0" lang="fr-FR" sz="1200" i="1" u="none" strike="noStrike" cap="none" normalizeH="0" baseline="0" dirty="0" smtClean="0">
                <a:ln>
                  <a:noFill/>
                </a:ln>
                <a:effectLst/>
                <a:latin typeface="Tw Cen MT" pitchFamily="34" charset="0"/>
                <a:cs typeface="Arial" pitchFamily="34" charset="0"/>
              </a:rPr>
              <a:t>Le Figaro, Arnaud Rodier, publié le 01/03/2012</a:t>
            </a:r>
          </a:p>
          <a:p>
            <a:pPr marL="0" marR="0" lvl="0" indent="0" algn="l" defTabSz="914400" rtl="0" eaLnBrk="1" fontAlgn="base" latinLnBrk="0" hangingPunct="1">
              <a:lnSpc>
                <a:spcPct val="100000"/>
              </a:lnSpc>
              <a:spcBef>
                <a:spcPct val="0"/>
              </a:spcBef>
              <a:buClrTx/>
              <a:buSzTx/>
              <a:buFontTx/>
              <a:buNone/>
              <a:tabLst/>
            </a:pPr>
            <a:endParaRPr kumimoji="0" lang="fr-FR" sz="1200" i="0" u="none" strike="noStrike" cap="none" normalizeH="0" baseline="0" dirty="0" smtClean="0">
              <a:ln>
                <a:noFill/>
              </a:ln>
              <a:effectLst/>
              <a:latin typeface="Arial" pitchFamily="34" charset="0"/>
              <a:cs typeface="Arial" pitchFamily="34" charset="0"/>
            </a:endParaRPr>
          </a:p>
        </p:txBody>
      </p:sp>
      <p:sp>
        <p:nvSpPr>
          <p:cNvPr id="51204" name="Rectangle 4"/>
          <p:cNvSpPr>
            <a:spLocks noChangeArrowheads="1"/>
          </p:cNvSpPr>
          <p:nvPr/>
        </p:nvSpPr>
        <p:spPr bwMode="auto">
          <a:xfrm>
            <a:off x="6643702" y="571480"/>
            <a:ext cx="2412000" cy="3108543"/>
          </a:xfrm>
          <a:prstGeom prst="rect">
            <a:avLst/>
          </a:prstGeom>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400" b="1" u="sng" cap="small" dirty="0" smtClean="0">
                <a:solidFill>
                  <a:schemeClr val="tx1"/>
                </a:solidFill>
                <a:latin typeface="Tw Cen MT" pitchFamily="34" charset="0"/>
                <a:cs typeface="Times New Roman" pitchFamily="18" charset="0"/>
              </a:rPr>
              <a:t>Questions</a:t>
            </a:r>
            <a:endParaRPr kumimoji="0" lang="fr-FR" sz="1400" b="1" i="0" u="none" strike="noStrike" cap="small" normalizeH="0" baseline="0" dirty="0" smtClean="0">
              <a:ln>
                <a:noFill/>
              </a:ln>
              <a:solidFill>
                <a:schemeClr val="tx1"/>
              </a:solidFill>
              <a:effectLst/>
              <a:latin typeface="Tw Cen MT"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a:rPr>
              <a:t> </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Qu’appelle-t-on </a:t>
            </a:r>
            <a:r>
              <a:rPr kumimoji="0" lang="fr-FR" sz="1400" b="1" i="0" u="none" strike="noStrike" cap="none" normalizeH="0" baseline="0" dirty="0" err="1" smtClean="0">
                <a:ln>
                  <a:noFill/>
                </a:ln>
                <a:solidFill>
                  <a:schemeClr val="tx1"/>
                </a:solidFill>
                <a:effectLst/>
                <a:latin typeface="Tw Cen MT" pitchFamily="34" charset="0"/>
                <a:ea typeface="Gill Sans MT" pitchFamily="34" charset="0"/>
                <a:cs typeface="Times New Roman" pitchFamily="18" charset="0"/>
              </a:rPr>
              <a:t>Brics</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 </a:t>
            </a:r>
          </a:p>
          <a:p>
            <a:pPr marL="0" marR="0" lvl="0" indent="0" algn="ctr" defTabSz="914400" rtl="0" eaLnBrk="0" fontAlgn="base" latinLnBrk="0" hangingPunct="0">
              <a:lnSpc>
                <a:spcPct val="100000"/>
              </a:lnSpc>
              <a:spcBef>
                <a:spcPct val="0"/>
              </a:spcBef>
              <a:spcAft>
                <a:spcPct val="0"/>
              </a:spcAft>
              <a:buClrTx/>
              <a:buSzTx/>
              <a:tabLst/>
            </a:pP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a:rPr>
              <a:t>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rPr>
              <a:t>Quel poids représentent-ils dans l’économie mondiale aujourd’hui ? </a:t>
            </a:r>
          </a:p>
          <a:p>
            <a:pPr marL="0" marR="0" lvl="0" indent="0" algn="ctr" defTabSz="914400" rtl="0" eaLnBrk="0" fontAlgn="base" latinLnBrk="0" hangingPunct="0">
              <a:lnSpc>
                <a:spcPct val="100000"/>
              </a:lnSpc>
              <a:spcBef>
                <a:spcPct val="0"/>
              </a:spcBef>
              <a:spcAft>
                <a:spcPct val="0"/>
              </a:spcAft>
              <a:buClrTx/>
              <a:buSzTx/>
              <a:tabLst/>
            </a:pPr>
            <a:r>
              <a:rPr kumimoji="0" lang="fr-FR" sz="1400" b="1" i="0" u="none" strike="noStrike" cap="none" normalizeH="0" baseline="0" dirty="0" smtClean="0">
                <a:ln>
                  <a:noFill/>
                </a:ln>
                <a:solidFill>
                  <a:srgbClr val="00B050"/>
                </a:solidFill>
                <a:effectLst/>
                <a:latin typeface="Tw Cen MT" pitchFamily="34" charset="0"/>
                <a:ea typeface="Gill Sans MT" pitchFamily="34" charset="0"/>
                <a:cs typeface="Times New Roman" pitchFamily="18" charset="0"/>
                <a:sym typeface="Wingdings"/>
              </a:rPr>
              <a:t> </a:t>
            </a:r>
            <a:r>
              <a:rPr kumimoji="0" lang="fr-FR" sz="1400" b="1" i="0" u="none" strike="noStrike" cap="none" normalizeH="0" baseline="0" dirty="0" smtClean="0">
                <a:ln>
                  <a:noFill/>
                </a:ln>
                <a:solidFill>
                  <a:srgbClr val="00B050"/>
                </a:solidFill>
                <a:effectLst/>
                <a:latin typeface="Tw Cen MT" pitchFamily="34" charset="0"/>
                <a:ea typeface="Gill Sans MT" pitchFamily="34" charset="0"/>
                <a:cs typeface="Times New Roman" pitchFamily="18" charset="0"/>
              </a:rPr>
              <a:t>Quel sera leur poids en 2016 ? Comment cela se traduit au niveau des entreprises ? </a:t>
            </a:r>
          </a:p>
          <a:p>
            <a:pPr marL="0" marR="0" lvl="0" indent="0" algn="ctr" defTabSz="914400" rtl="0" eaLnBrk="0" fontAlgn="base" latinLnBrk="0" hangingPunct="0">
              <a:lnSpc>
                <a:spcPct val="100000"/>
              </a:lnSpc>
              <a:spcBef>
                <a:spcPct val="0"/>
              </a:spcBef>
              <a:spcAft>
                <a:spcPct val="0"/>
              </a:spcAft>
              <a:buClrTx/>
              <a:buSzTx/>
              <a:tabLst/>
            </a:pPr>
            <a:r>
              <a:rPr kumimoji="0" lang="fr-FR" sz="1400" b="1" i="0" u="none" strike="noStrike" cap="none" normalizeH="0" baseline="0" dirty="0" smtClean="0">
                <a:ln>
                  <a:noFill/>
                </a:ln>
                <a:solidFill>
                  <a:srgbClr val="0070C0"/>
                </a:solidFill>
                <a:effectLst/>
                <a:latin typeface="Tw Cen MT" pitchFamily="34" charset="0"/>
                <a:ea typeface="Gill Sans MT" pitchFamily="34" charset="0"/>
                <a:cs typeface="Times New Roman" pitchFamily="18" charset="0"/>
                <a:sym typeface="Wingdings" pitchFamily="2" charset="2"/>
              </a:rPr>
              <a:t></a:t>
            </a:r>
            <a:r>
              <a:rPr kumimoji="0" lang="fr-FR" sz="1400" b="1" i="0" u="none" strike="noStrike" cap="none" normalizeH="0" baseline="0" dirty="0" smtClean="0">
                <a:ln>
                  <a:noFill/>
                </a:ln>
                <a:solidFill>
                  <a:srgbClr val="0070C0"/>
                </a:solidFill>
                <a:effectLst/>
                <a:latin typeface="Tw Cen MT" pitchFamily="34" charset="0"/>
                <a:ea typeface="Gill Sans MT" pitchFamily="34" charset="0"/>
                <a:cs typeface="Times New Roman" pitchFamily="18" charset="0"/>
              </a:rPr>
              <a:t> </a:t>
            </a:r>
            <a:r>
              <a:rPr kumimoji="0" lang="fr-FR" sz="1400" b="1" i="0" u="none" strike="noStrike" cap="none" normalizeH="0" baseline="0" dirty="0" smtClean="0">
                <a:ln>
                  <a:noFill/>
                </a:ln>
                <a:solidFill>
                  <a:srgbClr val="0070C0"/>
                </a:solidFill>
                <a:effectLst/>
                <a:latin typeface="Tw Cen MT" pitchFamily="34" charset="0"/>
                <a:ea typeface="Gill Sans MT" pitchFamily="34" charset="0"/>
                <a:cs typeface="Times New Roman" pitchFamily="18" charset="0"/>
                <a:sym typeface="Wingdings" pitchFamily="2" charset="2"/>
              </a:rPr>
              <a:t>Quelle décision montre que les </a:t>
            </a:r>
            <a:r>
              <a:rPr kumimoji="0" lang="fr-FR" sz="1400" b="1" i="0" u="none" strike="noStrike" cap="none" normalizeH="0" baseline="0" dirty="0" err="1" smtClean="0">
                <a:ln>
                  <a:noFill/>
                </a:ln>
                <a:solidFill>
                  <a:srgbClr val="0070C0"/>
                </a:solidFill>
                <a:effectLst/>
                <a:latin typeface="Tw Cen MT" pitchFamily="34" charset="0"/>
                <a:ea typeface="Gill Sans MT" pitchFamily="34" charset="0"/>
                <a:cs typeface="Times New Roman" pitchFamily="18" charset="0"/>
                <a:sym typeface="Wingdings" pitchFamily="2" charset="2"/>
              </a:rPr>
              <a:t>Brics</a:t>
            </a:r>
            <a:r>
              <a:rPr kumimoji="0" lang="fr-FR" sz="1400" b="1" i="0" u="none" strike="noStrike" cap="none" normalizeH="0" baseline="0" dirty="0" smtClean="0">
                <a:ln>
                  <a:noFill/>
                </a:ln>
                <a:solidFill>
                  <a:srgbClr val="0070C0"/>
                </a:solidFill>
                <a:effectLst/>
                <a:latin typeface="Tw Cen MT" pitchFamily="34" charset="0"/>
                <a:ea typeface="Gill Sans MT" pitchFamily="34" charset="0"/>
                <a:cs typeface="Times New Roman" pitchFamily="18" charset="0"/>
                <a:sym typeface="Wingdings" pitchFamily="2" charset="2"/>
              </a:rPr>
              <a:t> entendent devenir des puissances avec lesquelles les pôles dominants devront composer. </a:t>
            </a:r>
          </a:p>
        </p:txBody>
      </p:sp>
      <p:sp>
        <p:nvSpPr>
          <p:cNvPr id="6" name="Rectangle 3"/>
          <p:cNvSpPr>
            <a:spLocks noChangeArrowheads="1"/>
          </p:cNvSpPr>
          <p:nvPr/>
        </p:nvSpPr>
        <p:spPr bwMode="auto">
          <a:xfrm>
            <a:off x="6643670" y="3786190"/>
            <a:ext cx="2376000" cy="1384995"/>
          </a:xfrm>
          <a:prstGeom prst="rect">
            <a:avLst/>
          </a:prstGeom>
          <a:solidFill>
            <a:schemeClr val="bg2">
              <a:lumMod val="75000"/>
              <a:alpha val="50000"/>
            </a:schemeClr>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a:rPr>
              <a:t></a:t>
            </a:r>
            <a:r>
              <a:rPr lang="fr-FR" sz="1400" b="1" dirty="0" smtClean="0">
                <a:latin typeface="Tw Cen MT" pitchFamily="34" charset="0"/>
                <a:ea typeface="Gill Sans MT" pitchFamily="34" charset="0"/>
                <a:cs typeface="Times New Roman" pitchFamily="18" charset="0"/>
              </a:rPr>
              <a:t> </a:t>
            </a:r>
            <a:r>
              <a:rPr lang="fr-FR" sz="1400" b="1" dirty="0" smtClean="0">
                <a:solidFill>
                  <a:srgbClr val="C00000"/>
                </a:solidFill>
                <a:latin typeface="Tw Cen MT" pitchFamily="34" charset="0"/>
                <a:ea typeface="Gill Sans MT" pitchFamily="34" charset="0"/>
                <a:cs typeface="Times New Roman" pitchFamily="18" charset="0"/>
              </a:rPr>
              <a:t>BRICS</a:t>
            </a:r>
            <a:r>
              <a:rPr lang="fr-FR" sz="1400" b="1" dirty="0" smtClean="0">
                <a:latin typeface="Tw Cen MT" pitchFamily="34" charset="0"/>
                <a:ea typeface="Gill Sans MT" pitchFamily="34" charset="0"/>
                <a:cs typeface="Times New Roman" pitchFamily="18" charset="0"/>
              </a:rPr>
              <a:t> est un acronyme qui désigne le noyau pilote des principaux pays émergents à savoir le Brésil, la Russie, l’Inde, la Chine et l’Afrique du Sud.</a:t>
            </a:r>
            <a:endPar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endParaRPr>
          </a:p>
        </p:txBody>
      </p:sp>
      <p:sp>
        <p:nvSpPr>
          <p:cNvPr id="7" name="Rectangle 6"/>
          <p:cNvSpPr/>
          <p:nvPr/>
        </p:nvSpPr>
        <p:spPr>
          <a:xfrm>
            <a:off x="642910" y="1566000"/>
            <a:ext cx="3780000" cy="144000"/>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00034" y="1728000"/>
            <a:ext cx="1656000" cy="144000"/>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357290" y="1928802"/>
            <a:ext cx="5112000" cy="144000"/>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42844" y="2124000"/>
            <a:ext cx="1656000" cy="144000"/>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714348" y="2285992"/>
            <a:ext cx="3312000" cy="144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000100" y="3000372"/>
            <a:ext cx="1404000" cy="144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B050"/>
              </a:solidFill>
            </a:endParaRPr>
          </a:p>
        </p:txBody>
      </p:sp>
      <p:sp>
        <p:nvSpPr>
          <p:cNvPr id="13" name="Rectangle 12"/>
          <p:cNvSpPr/>
          <p:nvPr/>
        </p:nvSpPr>
        <p:spPr>
          <a:xfrm>
            <a:off x="1714480" y="3214686"/>
            <a:ext cx="1764000" cy="144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29256" y="3214686"/>
            <a:ext cx="1008000" cy="144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42844" y="3357562"/>
            <a:ext cx="936000" cy="144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5929322" y="4143380"/>
            <a:ext cx="540000" cy="1440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42844" y="4286256"/>
            <a:ext cx="3924000" cy="1440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decel="50000" fill="hold">
                                          <p:stCondLst>
                                            <p:cond delay="0"/>
                                          </p:stCondLst>
                                        </p:cTn>
                                        <p:tgtEl>
                                          <p:spTgt spid="5120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20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202"/>
                                        </p:tgtEl>
                                        <p:attrNameLst>
                                          <p:attrName>ppt_w</p:attrName>
                                        </p:attrNameLst>
                                      </p:cBhvr>
                                      <p:tavLst>
                                        <p:tav tm="0">
                                          <p:val>
                                            <p:strVal val="#ppt_w*.05"/>
                                          </p:val>
                                        </p:tav>
                                        <p:tav tm="100000">
                                          <p:val>
                                            <p:strVal val="#ppt_w"/>
                                          </p:val>
                                        </p:tav>
                                      </p:tavLst>
                                    </p:anim>
                                    <p:anim calcmode="lin" valueType="num">
                                      <p:cBhvr>
                                        <p:cTn id="10" dur="1000" fill="hold"/>
                                        <p:tgtEl>
                                          <p:spTgt spid="5120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20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20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20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20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1204"/>
                                        </p:tgtEl>
                                        <p:attrNameLst>
                                          <p:attrName>style.visibility</p:attrName>
                                        </p:attrNameLst>
                                      </p:cBhvr>
                                      <p:to>
                                        <p:strVal val="visible"/>
                                      </p:to>
                                    </p:set>
                                    <p:animEffect transition="in" filter="slide(fromBottom)">
                                      <p:cBhvr>
                                        <p:cTn id="19" dur="500"/>
                                        <p:tgtEl>
                                          <p:spTgt spid="5120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left)">
                                      <p:cBhvr>
                                        <p:cTn id="69" dur="500"/>
                                        <p:tgtEl>
                                          <p:spTgt spid="16"/>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p:bldP spid="5120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e 17"/>
          <p:cNvGrpSpPr/>
          <p:nvPr/>
        </p:nvGrpSpPr>
        <p:grpSpPr>
          <a:xfrm>
            <a:off x="482175" y="1357298"/>
            <a:ext cx="8179651" cy="3714776"/>
            <a:chOff x="0" y="571500"/>
            <a:chExt cx="6015042" cy="2511425"/>
          </a:xfrm>
        </p:grpSpPr>
        <p:sp>
          <p:nvSpPr>
            <p:cNvPr id="4101" name="Freeform 5"/>
            <p:cNvSpPr>
              <a:spLocks/>
            </p:cNvSpPr>
            <p:nvPr/>
          </p:nvSpPr>
          <p:spPr bwMode="auto">
            <a:xfrm>
              <a:off x="0" y="682625"/>
              <a:ext cx="1257300" cy="2400300"/>
            </a:xfrm>
            <a:custGeom>
              <a:avLst/>
              <a:gdLst/>
              <a:ahLst/>
              <a:cxnLst>
                <a:cxn ang="0">
                  <a:pos x="0" y="180"/>
                </a:cxn>
                <a:cxn ang="0">
                  <a:pos x="0" y="1260"/>
                </a:cxn>
                <a:cxn ang="0">
                  <a:pos x="180" y="1440"/>
                </a:cxn>
                <a:cxn ang="0">
                  <a:pos x="720" y="3240"/>
                </a:cxn>
                <a:cxn ang="0">
                  <a:pos x="1440" y="3780"/>
                </a:cxn>
                <a:cxn ang="0">
                  <a:pos x="1980" y="1980"/>
                </a:cxn>
                <a:cxn ang="0">
                  <a:pos x="540" y="1620"/>
                </a:cxn>
                <a:cxn ang="0">
                  <a:pos x="360" y="1080"/>
                </a:cxn>
                <a:cxn ang="0">
                  <a:pos x="1440" y="540"/>
                </a:cxn>
                <a:cxn ang="0">
                  <a:pos x="0" y="0"/>
                </a:cxn>
                <a:cxn ang="0">
                  <a:pos x="0" y="180"/>
                </a:cxn>
              </a:cxnLst>
              <a:rect l="0" t="0" r="r" b="b"/>
              <a:pathLst>
                <a:path w="1980" h="3780">
                  <a:moveTo>
                    <a:pt x="0" y="180"/>
                  </a:moveTo>
                  <a:lnTo>
                    <a:pt x="0" y="1260"/>
                  </a:lnTo>
                  <a:lnTo>
                    <a:pt x="180" y="1440"/>
                  </a:lnTo>
                  <a:lnTo>
                    <a:pt x="720" y="3240"/>
                  </a:lnTo>
                  <a:lnTo>
                    <a:pt x="1440" y="3780"/>
                  </a:lnTo>
                  <a:lnTo>
                    <a:pt x="1980" y="1980"/>
                  </a:lnTo>
                  <a:lnTo>
                    <a:pt x="540" y="1620"/>
                  </a:lnTo>
                  <a:lnTo>
                    <a:pt x="360" y="1080"/>
                  </a:lnTo>
                  <a:lnTo>
                    <a:pt x="1440" y="540"/>
                  </a:lnTo>
                  <a:lnTo>
                    <a:pt x="0" y="0"/>
                  </a:lnTo>
                  <a:lnTo>
                    <a:pt x="0" y="18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04" name="Freeform 8"/>
            <p:cNvSpPr>
              <a:spLocks/>
            </p:cNvSpPr>
            <p:nvPr/>
          </p:nvSpPr>
          <p:spPr bwMode="auto">
            <a:xfrm>
              <a:off x="2400300" y="571500"/>
              <a:ext cx="3086100" cy="2286000"/>
            </a:xfrm>
            <a:custGeom>
              <a:avLst/>
              <a:gdLst/>
              <a:ahLst/>
              <a:cxnLst>
                <a:cxn ang="0">
                  <a:pos x="180" y="0"/>
                </a:cxn>
                <a:cxn ang="0">
                  <a:pos x="4860" y="0"/>
                </a:cxn>
                <a:cxn ang="0">
                  <a:pos x="4860" y="1440"/>
                </a:cxn>
                <a:cxn ang="0">
                  <a:pos x="3780" y="2520"/>
                </a:cxn>
                <a:cxn ang="0">
                  <a:pos x="2700" y="1440"/>
                </a:cxn>
                <a:cxn ang="0">
                  <a:pos x="2520" y="1440"/>
                </a:cxn>
                <a:cxn ang="0">
                  <a:pos x="2160" y="1800"/>
                </a:cxn>
                <a:cxn ang="0">
                  <a:pos x="2340" y="1980"/>
                </a:cxn>
                <a:cxn ang="0">
                  <a:pos x="1260" y="3600"/>
                </a:cxn>
                <a:cxn ang="0">
                  <a:pos x="900" y="3600"/>
                </a:cxn>
                <a:cxn ang="0">
                  <a:pos x="540" y="2160"/>
                </a:cxn>
                <a:cxn ang="0">
                  <a:pos x="0" y="2160"/>
                </a:cxn>
                <a:cxn ang="0">
                  <a:pos x="0" y="1080"/>
                </a:cxn>
                <a:cxn ang="0">
                  <a:pos x="1260" y="1080"/>
                </a:cxn>
                <a:cxn ang="0">
                  <a:pos x="1260" y="900"/>
                </a:cxn>
                <a:cxn ang="0">
                  <a:pos x="180" y="900"/>
                </a:cxn>
                <a:cxn ang="0">
                  <a:pos x="180" y="0"/>
                </a:cxn>
              </a:cxnLst>
              <a:rect l="0" t="0" r="r" b="b"/>
              <a:pathLst>
                <a:path w="4860" h="3600">
                  <a:moveTo>
                    <a:pt x="180" y="0"/>
                  </a:moveTo>
                  <a:lnTo>
                    <a:pt x="4860" y="0"/>
                  </a:lnTo>
                  <a:lnTo>
                    <a:pt x="4860" y="1440"/>
                  </a:lnTo>
                  <a:lnTo>
                    <a:pt x="3780" y="2520"/>
                  </a:lnTo>
                  <a:lnTo>
                    <a:pt x="2700" y="1440"/>
                  </a:lnTo>
                  <a:lnTo>
                    <a:pt x="2520" y="1440"/>
                  </a:lnTo>
                  <a:lnTo>
                    <a:pt x="2160" y="1800"/>
                  </a:lnTo>
                  <a:lnTo>
                    <a:pt x="2340" y="1980"/>
                  </a:lnTo>
                  <a:lnTo>
                    <a:pt x="1260" y="3600"/>
                  </a:lnTo>
                  <a:lnTo>
                    <a:pt x="900" y="3600"/>
                  </a:lnTo>
                  <a:lnTo>
                    <a:pt x="540" y="2160"/>
                  </a:lnTo>
                  <a:lnTo>
                    <a:pt x="0" y="2160"/>
                  </a:lnTo>
                  <a:lnTo>
                    <a:pt x="0" y="1080"/>
                  </a:lnTo>
                  <a:lnTo>
                    <a:pt x="1260" y="1080"/>
                  </a:lnTo>
                  <a:lnTo>
                    <a:pt x="1260" y="900"/>
                  </a:lnTo>
                  <a:lnTo>
                    <a:pt x="180" y="900"/>
                  </a:lnTo>
                  <a:lnTo>
                    <a:pt x="180" y="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05" name="Rectangle 9"/>
            <p:cNvSpPr>
              <a:spLocks noChangeArrowheads="1"/>
            </p:cNvSpPr>
            <p:nvPr/>
          </p:nvSpPr>
          <p:spPr bwMode="auto">
            <a:xfrm>
              <a:off x="5715000" y="793750"/>
              <a:ext cx="1143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097" name="Rectangle 1"/>
            <p:cNvSpPr>
              <a:spLocks noChangeArrowheads="1"/>
            </p:cNvSpPr>
            <p:nvPr/>
          </p:nvSpPr>
          <p:spPr bwMode="auto">
            <a:xfrm>
              <a:off x="5214942" y="2500306"/>
              <a:ext cx="800100" cy="5715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098" name="Rectangle 2"/>
            <p:cNvSpPr>
              <a:spLocks noChangeArrowheads="1"/>
            </p:cNvSpPr>
            <p:nvPr/>
          </p:nvSpPr>
          <p:spPr bwMode="auto">
            <a:xfrm>
              <a:off x="5286380" y="2000240"/>
              <a:ext cx="342900" cy="1143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24" name="ZoneTexte 23"/>
          <p:cNvSpPr txBox="1"/>
          <p:nvPr/>
        </p:nvSpPr>
        <p:spPr>
          <a:xfrm>
            <a:off x="6624212" y="2121091"/>
            <a:ext cx="1162498" cy="307777"/>
          </a:xfrm>
          <a:prstGeom prst="rect">
            <a:avLst/>
          </a:prstGeom>
          <a:solidFill>
            <a:schemeClr val="accent2">
              <a:lumMod val="40000"/>
              <a:lumOff val="60000"/>
            </a:schemeClr>
          </a:solidFill>
        </p:spPr>
        <p:txBody>
          <a:bodyPr wrap="none" rtlCol="0">
            <a:spAutoFit/>
          </a:bodyPr>
          <a:lstStyle/>
          <a:p>
            <a:r>
              <a:rPr lang="fr-FR" sz="1400" b="1" cap="small" dirty="0" smtClean="0">
                <a:effectLst>
                  <a:outerShdw blurRad="38100" dist="38100" dir="2700000" algn="tl">
                    <a:srgbClr val="000000">
                      <a:alpha val="43137"/>
                    </a:srgbClr>
                  </a:outerShdw>
                </a:effectLst>
                <a:latin typeface="Tw Cen MT" pitchFamily="34" charset="0"/>
              </a:rPr>
              <a:t>Corée du Sud</a:t>
            </a:r>
            <a:endParaRPr lang="fr-FR" sz="1400" b="1" cap="small" dirty="0">
              <a:effectLst>
                <a:outerShdw blurRad="38100" dist="38100" dir="2700000" algn="tl">
                  <a:srgbClr val="000000">
                    <a:alpha val="43137"/>
                  </a:srgbClr>
                </a:outerShdw>
              </a:effectLst>
              <a:latin typeface="Tw Cen MT" pitchFamily="34" charset="0"/>
            </a:endParaRPr>
          </a:p>
        </p:txBody>
      </p:sp>
      <p:sp>
        <p:nvSpPr>
          <p:cNvPr id="9" name="ZoneTexte 8"/>
          <p:cNvSpPr txBox="1"/>
          <p:nvPr/>
        </p:nvSpPr>
        <p:spPr>
          <a:xfrm>
            <a:off x="0" y="-24"/>
            <a:ext cx="9144000" cy="600164"/>
          </a:xfrm>
          <a:prstGeom prst="rect">
            <a:avLst/>
          </a:prstGeom>
          <a:solidFill>
            <a:schemeClr val="bg2">
              <a:lumMod val="25000"/>
              <a:alpha val="24000"/>
            </a:schemeClr>
          </a:solidFill>
        </p:spPr>
        <p:txBody>
          <a:bodyPr wrap="square" rtlCol="0">
            <a:spAutoFit/>
          </a:bodyPr>
          <a:lstStyle/>
          <a:p>
            <a:pPr algn="ctr"/>
            <a:r>
              <a:rPr lang="fr-FR" sz="3300" b="1" u="sng" dirty="0" smtClean="0">
                <a:solidFill>
                  <a:schemeClr val="bg2">
                    <a:lumMod val="90000"/>
                  </a:schemeClr>
                </a:solidFill>
                <a:effectLst>
                  <a:outerShdw blurRad="38100" dist="38100" dir="2700000" algn="tl">
                    <a:srgbClr val="000000">
                      <a:alpha val="43137"/>
                    </a:srgbClr>
                  </a:outerShdw>
                </a:effectLst>
                <a:latin typeface="John Handy LET" pitchFamily="2" charset="0"/>
              </a:rPr>
              <a:t>1. Lecture géoéconomique (Synthèse)</a:t>
            </a:r>
            <a:endParaRPr lang="fr-FR" sz="3300" b="1" u="sng" dirty="0">
              <a:solidFill>
                <a:schemeClr val="bg2">
                  <a:lumMod val="90000"/>
                </a:schemeClr>
              </a:solidFill>
              <a:effectLst>
                <a:outerShdw blurRad="38100" dist="38100" dir="2700000" algn="tl">
                  <a:srgbClr val="000000">
                    <a:alpha val="43137"/>
                  </a:srgbClr>
                </a:outerShdw>
              </a:effectLst>
              <a:latin typeface="John Handy LET" pitchFamily="2" charset="0"/>
            </a:endParaRPr>
          </a:p>
        </p:txBody>
      </p:sp>
      <p:sp>
        <p:nvSpPr>
          <p:cNvPr id="14337" name="Rectangle 1"/>
          <p:cNvSpPr>
            <a:spLocks noChangeArrowheads="1"/>
          </p:cNvSpPr>
          <p:nvPr/>
        </p:nvSpPr>
        <p:spPr bwMode="auto">
          <a:xfrm>
            <a:off x="71422" y="691202"/>
            <a:ext cx="9001156" cy="523220"/>
          </a:xfrm>
          <a:prstGeom prst="rect">
            <a:avLst/>
          </a:prstGeom>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Schéma</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 montrez que l’organisation géoéconomique du monde est polycentrique et hiérarchisée. Trouvez le figuré adéquat pour représenter chaque élément de la légende.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38" name="Text Box 2"/>
          <p:cNvSpPr txBox="1">
            <a:spLocks noChangeArrowheads="1"/>
          </p:cNvSpPr>
          <p:nvPr/>
        </p:nvSpPr>
        <p:spPr bwMode="auto">
          <a:xfrm>
            <a:off x="1571604" y="5214950"/>
            <a:ext cx="7310460" cy="15001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fr-FR" sz="1400" b="1" i="0" strike="noStrike" cap="small" normalizeH="0" dirty="0" smtClean="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Légende</a:t>
            </a:r>
          </a:p>
          <a:p>
            <a:pPr marL="0" lvl="0" indent="0" eaLnBrk="1" fontAlgn="base" latinLnBrk="0" hangingPunct="1">
              <a:lnSpc>
                <a:spcPct val="100000"/>
              </a:lnSpc>
              <a:spcBef>
                <a:spcPct val="0"/>
              </a:spcBef>
              <a:tabLst/>
            </a:pPr>
            <a:r>
              <a:rPr kumimoji="0" lang="fr-FR" sz="1400" b="1" i="0" u="none" strike="noStrike" cap="none" normalizeH="0" baseline="0" dirty="0" smtClean="0">
                <a:ln>
                  <a:noFill/>
                </a:ln>
                <a:solidFill>
                  <a:schemeClr val="tx1"/>
                </a:solidFill>
                <a:effectLst/>
                <a:latin typeface="Tw Cen MT" pitchFamily="34" charset="0"/>
                <a:cs typeface="Arial" pitchFamily="34" charset="0"/>
              </a:rPr>
              <a:t>	Pôles de la puissance  			             Espaces marginalisés</a:t>
            </a:r>
          </a:p>
          <a:p>
            <a:pPr marL="0" marR="0" lvl="0" indent="0" algn="l" defTabSz="914400" rtl="0" eaLnBrk="1" fontAlgn="base" latinLnBrk="0" hangingPunct="1">
              <a:lnSpc>
                <a:spcPct val="100000"/>
              </a:lnSpc>
              <a:spcBef>
                <a:spcPct val="0"/>
              </a:spcBef>
              <a:buClrTx/>
              <a:buSzTx/>
              <a:buFontTx/>
              <a:buNone/>
              <a:tabLst/>
            </a:pPr>
            <a:r>
              <a:rPr kumimoji="0" lang="fr-FR" sz="1400" b="1" i="0" u="none" strike="noStrike" cap="none" normalizeH="0" baseline="0" dirty="0" smtClean="0">
                <a:ln>
                  <a:noFill/>
                </a:ln>
                <a:solidFill>
                  <a:schemeClr val="tx1"/>
                </a:solidFill>
                <a:effectLst/>
                <a:latin typeface="Tw Cen MT" pitchFamily="34" charset="0"/>
                <a:cs typeface="Arial" pitchFamily="34" charset="0"/>
              </a:rPr>
              <a:t>	et périphéries intégrées à </a:t>
            </a:r>
          </a:p>
          <a:p>
            <a:pPr marL="0" marR="0" lvl="0" indent="0" algn="l" defTabSz="914400" rtl="0" eaLnBrk="1" fontAlgn="base" latinLnBrk="0" hangingPunct="1">
              <a:lnSpc>
                <a:spcPct val="100000"/>
              </a:lnSpc>
              <a:spcBef>
                <a:spcPct val="0"/>
              </a:spcBef>
              <a:buClrTx/>
              <a:buSzTx/>
              <a:buFontTx/>
              <a:buNone/>
              <a:tabLst/>
            </a:pPr>
            <a:r>
              <a:rPr kumimoji="0" lang="fr-FR" sz="1400" b="1" i="0" u="none" strike="noStrike" cap="none" normalizeH="0" baseline="0" dirty="0" smtClean="0">
                <a:ln>
                  <a:noFill/>
                </a:ln>
                <a:solidFill>
                  <a:schemeClr val="tx1"/>
                </a:solidFill>
                <a:effectLst/>
                <a:latin typeface="Tw Cen MT" pitchFamily="34" charset="0"/>
                <a:cs typeface="Arial" pitchFamily="34" charset="0"/>
              </a:rPr>
              <a:t>	l’espace mondial</a:t>
            </a:r>
          </a:p>
          <a:p>
            <a:pPr marL="0" marR="0" lvl="0" indent="0" algn="l" defTabSz="914400" rtl="0" eaLnBrk="1" fontAlgn="base" latinLnBrk="0" hangingPunct="1">
              <a:lnSpc>
                <a:spcPct val="100000"/>
              </a:lnSpc>
              <a:spcBef>
                <a:spcPct val="0"/>
              </a:spcBef>
              <a:buClrTx/>
              <a:buSzTx/>
              <a:buFontTx/>
              <a:buNone/>
              <a:tabLst/>
            </a:pPr>
            <a:endParaRPr kumimoji="0" lang="fr-FR" sz="1400" b="1" i="0" u="none" strike="noStrike" cap="none" normalizeH="0" baseline="0" dirty="0" smtClean="0">
              <a:ln>
                <a:noFill/>
              </a:ln>
              <a:solidFill>
                <a:schemeClr val="tx1"/>
              </a:solidFill>
              <a:effectLst/>
              <a:latin typeface="Tw Cen MT"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fr-FR" sz="1400" b="1" i="0" u="none" strike="noStrike" cap="none" normalizeH="0" baseline="0" dirty="0" smtClean="0">
                <a:ln>
                  <a:noFill/>
                </a:ln>
                <a:solidFill>
                  <a:schemeClr val="tx1"/>
                </a:solidFill>
                <a:effectLst/>
                <a:latin typeface="Tw Cen MT" pitchFamily="34" charset="0"/>
                <a:cs typeface="Arial" pitchFamily="34" charset="0"/>
              </a:rPr>
              <a:t>	Nouveaux pôles de puissance du Sud</a:t>
            </a:r>
            <a:r>
              <a:rPr lang="fr-FR" sz="1400" b="1" dirty="0" smtClean="0">
                <a:latin typeface="Tw Cen MT" pitchFamily="34" charset="0"/>
                <a:cs typeface="Arial" pitchFamily="34" charset="0"/>
              </a:rPr>
              <a:t>	              </a:t>
            </a:r>
            <a:r>
              <a:rPr kumimoji="0" lang="fr-FR" sz="1400" b="1" i="0" u="none" strike="noStrike" cap="none" normalizeH="0" baseline="0" dirty="0" smtClean="0">
                <a:ln>
                  <a:noFill/>
                </a:ln>
                <a:solidFill>
                  <a:schemeClr val="tx1"/>
                </a:solidFill>
                <a:effectLst/>
                <a:latin typeface="Tw Cen MT" pitchFamily="34" charset="0"/>
                <a:cs typeface="Arial" pitchFamily="34" charset="0"/>
              </a:rPr>
              <a:t>Limite Nord/Sud</a:t>
            </a:r>
          </a:p>
          <a:p>
            <a:pPr marL="0" marR="0" lvl="0" indent="0" algn="l" defTabSz="914400" rtl="0" eaLnBrk="1" fontAlgn="base" latinLnBrk="0" hangingPunct="1">
              <a:lnSpc>
                <a:spcPct val="100000"/>
              </a:lnSpc>
              <a:spcBef>
                <a:spcPct val="0"/>
              </a:spcBef>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340" name="Picture 4" descr="Image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00975" y="0"/>
            <a:ext cx="1343025" cy="619125"/>
          </a:xfrm>
          <a:prstGeom prst="rect">
            <a:avLst/>
          </a:prstGeom>
          <a:noFill/>
          <a:ln w="9525">
            <a:noFill/>
            <a:miter lim="800000"/>
            <a:headEnd/>
            <a:tailEnd/>
          </a:ln>
        </p:spPr>
      </p:pic>
      <p:sp>
        <p:nvSpPr>
          <p:cNvPr id="14" name="Ellipse 13"/>
          <p:cNvSpPr/>
          <p:nvPr/>
        </p:nvSpPr>
        <p:spPr>
          <a:xfrm>
            <a:off x="357158" y="1857364"/>
            <a:ext cx="714380" cy="71438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b="1" dirty="0" smtClean="0">
                <a:effectLst>
                  <a:outerShdw blurRad="38100" dist="38100" dir="2700000" algn="tl">
                    <a:srgbClr val="000000">
                      <a:alpha val="43137"/>
                    </a:srgbClr>
                  </a:outerShdw>
                </a:effectLst>
                <a:latin typeface="Tw Cen MT" pitchFamily="34" charset="0"/>
              </a:rPr>
              <a:t>EUA</a:t>
            </a:r>
            <a:endParaRPr lang="fr-FR" sz="1400" b="1" dirty="0">
              <a:effectLst>
                <a:outerShdw blurRad="38100" dist="38100" dir="2700000" algn="tl">
                  <a:srgbClr val="000000">
                    <a:alpha val="43137"/>
                  </a:srgbClr>
                </a:outerShdw>
              </a:effectLst>
              <a:latin typeface="Tw Cen MT" pitchFamily="34" charset="0"/>
            </a:endParaRPr>
          </a:p>
        </p:txBody>
      </p:sp>
      <p:sp>
        <p:nvSpPr>
          <p:cNvPr id="15" name="Ellipse 14"/>
          <p:cNvSpPr/>
          <p:nvPr/>
        </p:nvSpPr>
        <p:spPr>
          <a:xfrm>
            <a:off x="3929058" y="1428736"/>
            <a:ext cx="714380" cy="71438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b="1" dirty="0" smtClean="0">
                <a:effectLst>
                  <a:outerShdw blurRad="38100" dist="38100" dir="2700000" algn="tl">
                    <a:srgbClr val="000000">
                      <a:alpha val="43137"/>
                    </a:srgbClr>
                  </a:outerShdw>
                </a:effectLst>
                <a:latin typeface="Tw Cen MT" pitchFamily="34" charset="0"/>
              </a:rPr>
              <a:t>UE</a:t>
            </a:r>
            <a:endParaRPr lang="fr-FR" sz="1400" b="1" dirty="0">
              <a:effectLst>
                <a:outerShdw blurRad="38100" dist="38100" dir="2700000" algn="tl">
                  <a:srgbClr val="000000">
                    <a:alpha val="43137"/>
                  </a:srgbClr>
                </a:outerShdw>
              </a:effectLst>
              <a:latin typeface="Tw Cen MT" pitchFamily="34" charset="0"/>
            </a:endParaRPr>
          </a:p>
        </p:txBody>
      </p:sp>
      <p:sp>
        <p:nvSpPr>
          <p:cNvPr id="16" name="Ellipse 15"/>
          <p:cNvSpPr/>
          <p:nvPr/>
        </p:nvSpPr>
        <p:spPr>
          <a:xfrm>
            <a:off x="8143900" y="1928802"/>
            <a:ext cx="714380" cy="71438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b="1" dirty="0" smtClean="0">
                <a:effectLst>
                  <a:outerShdw blurRad="38100" dist="38100" dir="2700000" algn="tl">
                    <a:srgbClr val="000000">
                      <a:alpha val="43137"/>
                    </a:srgbClr>
                  </a:outerShdw>
                </a:effectLst>
                <a:latin typeface="Tw Cen MT" pitchFamily="34" charset="0"/>
              </a:rPr>
              <a:t>JAP</a:t>
            </a:r>
            <a:endParaRPr lang="fr-FR" sz="1400" b="1" dirty="0">
              <a:effectLst>
                <a:outerShdw blurRad="38100" dist="38100" dir="2700000" algn="tl">
                  <a:srgbClr val="000000">
                    <a:alpha val="43137"/>
                  </a:srgbClr>
                </a:outerShdw>
              </a:effectLst>
              <a:latin typeface="Tw Cen MT" pitchFamily="34" charset="0"/>
            </a:endParaRPr>
          </a:p>
        </p:txBody>
      </p:sp>
      <p:sp>
        <p:nvSpPr>
          <p:cNvPr id="23" name="ZoneTexte 22"/>
          <p:cNvSpPr txBox="1"/>
          <p:nvPr/>
        </p:nvSpPr>
        <p:spPr>
          <a:xfrm>
            <a:off x="6500826" y="1621025"/>
            <a:ext cx="576000" cy="307777"/>
          </a:xfrm>
          <a:prstGeom prst="rect">
            <a:avLst/>
          </a:prstGeom>
          <a:solidFill>
            <a:schemeClr val="accent2">
              <a:lumMod val="40000"/>
              <a:lumOff val="60000"/>
            </a:schemeClr>
          </a:solidFill>
        </p:spPr>
        <p:txBody>
          <a:bodyPr wrap="none" rtlCol="0">
            <a:spAutoFit/>
          </a:bodyPr>
          <a:lstStyle/>
          <a:p>
            <a:r>
              <a:rPr lang="fr-FR" sz="1400" b="1" cap="small" dirty="0" smtClean="0">
                <a:effectLst>
                  <a:outerShdw blurRad="38100" dist="38100" dir="2700000" algn="tl">
                    <a:srgbClr val="000000">
                      <a:alpha val="43137"/>
                    </a:srgbClr>
                  </a:outerShdw>
                </a:effectLst>
                <a:latin typeface="Tw Cen MT" pitchFamily="34" charset="0"/>
              </a:rPr>
              <a:t>Russie</a:t>
            </a:r>
            <a:endParaRPr lang="fr-FR" sz="1400" b="1" cap="small" dirty="0">
              <a:effectLst>
                <a:outerShdw blurRad="38100" dist="38100" dir="2700000" algn="tl">
                  <a:srgbClr val="000000">
                    <a:alpha val="43137"/>
                  </a:srgbClr>
                </a:outerShdw>
              </a:effectLst>
              <a:latin typeface="Tw Cen MT" pitchFamily="34" charset="0"/>
            </a:endParaRPr>
          </a:p>
        </p:txBody>
      </p:sp>
      <p:sp>
        <p:nvSpPr>
          <p:cNvPr id="25" name="ZoneTexte 24"/>
          <p:cNvSpPr txBox="1"/>
          <p:nvPr/>
        </p:nvSpPr>
        <p:spPr>
          <a:xfrm>
            <a:off x="8215338" y="2714620"/>
            <a:ext cx="701731" cy="307777"/>
          </a:xfrm>
          <a:prstGeom prst="rect">
            <a:avLst/>
          </a:prstGeom>
          <a:solidFill>
            <a:schemeClr val="accent2">
              <a:lumMod val="40000"/>
              <a:lumOff val="60000"/>
            </a:schemeClr>
          </a:solidFill>
        </p:spPr>
        <p:txBody>
          <a:bodyPr wrap="none" rtlCol="0">
            <a:spAutoFit/>
          </a:bodyPr>
          <a:lstStyle/>
          <a:p>
            <a:r>
              <a:rPr lang="fr-FR" sz="1400" b="1" cap="small" dirty="0" smtClean="0">
                <a:effectLst>
                  <a:outerShdw blurRad="38100" dist="38100" dir="2700000" algn="tl">
                    <a:srgbClr val="000000">
                      <a:alpha val="43137"/>
                    </a:srgbClr>
                  </a:outerShdw>
                </a:effectLst>
                <a:latin typeface="Tw Cen MT" pitchFamily="34" charset="0"/>
              </a:rPr>
              <a:t>Taiwan</a:t>
            </a:r>
            <a:endParaRPr lang="fr-FR" sz="1400" b="1" cap="small" dirty="0">
              <a:effectLst>
                <a:outerShdw blurRad="38100" dist="38100" dir="2700000" algn="tl">
                  <a:srgbClr val="000000">
                    <a:alpha val="43137"/>
                  </a:srgbClr>
                </a:outerShdw>
              </a:effectLst>
              <a:latin typeface="Tw Cen MT" pitchFamily="34" charset="0"/>
            </a:endParaRPr>
          </a:p>
        </p:txBody>
      </p:sp>
      <p:sp>
        <p:nvSpPr>
          <p:cNvPr id="26" name="ZoneTexte 25"/>
          <p:cNvSpPr txBox="1"/>
          <p:nvPr/>
        </p:nvSpPr>
        <p:spPr>
          <a:xfrm>
            <a:off x="7715272" y="3143248"/>
            <a:ext cx="962123" cy="307777"/>
          </a:xfrm>
          <a:prstGeom prst="rect">
            <a:avLst/>
          </a:prstGeom>
          <a:solidFill>
            <a:schemeClr val="accent2">
              <a:lumMod val="40000"/>
              <a:lumOff val="60000"/>
            </a:schemeClr>
          </a:solidFill>
        </p:spPr>
        <p:txBody>
          <a:bodyPr wrap="none" rtlCol="0">
            <a:spAutoFit/>
          </a:bodyPr>
          <a:lstStyle/>
          <a:p>
            <a:r>
              <a:rPr lang="fr-FR" sz="1400" b="1" cap="small" dirty="0" smtClean="0">
                <a:effectLst>
                  <a:outerShdw blurRad="38100" dist="38100" dir="2700000" algn="tl">
                    <a:srgbClr val="000000">
                      <a:alpha val="43137"/>
                    </a:srgbClr>
                  </a:outerShdw>
                </a:effectLst>
                <a:latin typeface="Tw Cen MT" pitchFamily="34" charset="0"/>
              </a:rPr>
              <a:t>Singapour</a:t>
            </a:r>
            <a:endParaRPr lang="fr-FR" sz="1400" b="1" cap="small" dirty="0">
              <a:effectLst>
                <a:outerShdw blurRad="38100" dist="38100" dir="2700000" algn="tl">
                  <a:srgbClr val="000000">
                    <a:alpha val="43137"/>
                  </a:srgbClr>
                </a:outerShdw>
              </a:effectLst>
              <a:latin typeface="Tw Cen MT" pitchFamily="34" charset="0"/>
            </a:endParaRPr>
          </a:p>
        </p:txBody>
      </p:sp>
      <p:sp>
        <p:nvSpPr>
          <p:cNvPr id="29" name="ZoneTexte 28"/>
          <p:cNvSpPr txBox="1"/>
          <p:nvPr/>
        </p:nvSpPr>
        <p:spPr>
          <a:xfrm>
            <a:off x="7121424" y="4429132"/>
            <a:ext cx="879600" cy="307777"/>
          </a:xfrm>
          <a:prstGeom prst="rect">
            <a:avLst/>
          </a:prstGeom>
          <a:solidFill>
            <a:schemeClr val="accent2">
              <a:lumMod val="40000"/>
              <a:lumOff val="60000"/>
            </a:schemeClr>
          </a:solidFill>
        </p:spPr>
        <p:txBody>
          <a:bodyPr wrap="none" rtlCol="0">
            <a:spAutoFit/>
          </a:bodyPr>
          <a:lstStyle/>
          <a:p>
            <a:r>
              <a:rPr lang="fr-FR" sz="1400" b="1" cap="small" dirty="0" smtClean="0">
                <a:effectLst>
                  <a:outerShdw blurRad="38100" dist="38100" dir="2700000" algn="tl">
                    <a:srgbClr val="000000">
                      <a:alpha val="43137"/>
                    </a:srgbClr>
                  </a:outerShdw>
                </a:effectLst>
                <a:latin typeface="Tw Cen MT" pitchFamily="34" charset="0"/>
              </a:rPr>
              <a:t>Australie</a:t>
            </a:r>
            <a:endParaRPr lang="fr-FR" sz="1400" b="1" cap="small" dirty="0">
              <a:effectLst>
                <a:outerShdw blurRad="38100" dist="38100" dir="2700000" algn="tl">
                  <a:srgbClr val="000000">
                    <a:alpha val="43137"/>
                  </a:srgbClr>
                </a:outerShdw>
              </a:effectLst>
              <a:latin typeface="Tw Cen MT" pitchFamily="34" charset="0"/>
            </a:endParaRPr>
          </a:p>
        </p:txBody>
      </p:sp>
      <p:sp>
        <p:nvSpPr>
          <p:cNvPr id="27" name="Ellipse 26"/>
          <p:cNvSpPr/>
          <p:nvPr/>
        </p:nvSpPr>
        <p:spPr>
          <a:xfrm>
            <a:off x="7929586" y="4429132"/>
            <a:ext cx="360000" cy="36000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400" b="1" dirty="0">
              <a:effectLst>
                <a:outerShdw blurRad="38100" dist="38100" dir="2700000" algn="tl">
                  <a:srgbClr val="000000">
                    <a:alpha val="43137"/>
                  </a:srgbClr>
                </a:outerShdw>
              </a:effectLst>
              <a:latin typeface="Tw Cen MT" pitchFamily="34" charset="0"/>
            </a:endParaRPr>
          </a:p>
        </p:txBody>
      </p:sp>
      <p:sp>
        <p:nvSpPr>
          <p:cNvPr id="17" name="Ellipse 16"/>
          <p:cNvSpPr/>
          <p:nvPr/>
        </p:nvSpPr>
        <p:spPr>
          <a:xfrm>
            <a:off x="6215074" y="1571612"/>
            <a:ext cx="360000" cy="36000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400" b="1" dirty="0">
              <a:effectLst>
                <a:outerShdw blurRad="38100" dist="38100" dir="2700000" algn="tl">
                  <a:srgbClr val="000000">
                    <a:alpha val="43137"/>
                  </a:srgbClr>
                </a:outerShdw>
              </a:effectLst>
              <a:latin typeface="Tw Cen MT" pitchFamily="34" charset="0"/>
            </a:endParaRPr>
          </a:p>
        </p:txBody>
      </p:sp>
      <p:sp>
        <p:nvSpPr>
          <p:cNvPr id="30" name="Ellipse 29"/>
          <p:cNvSpPr/>
          <p:nvPr/>
        </p:nvSpPr>
        <p:spPr>
          <a:xfrm>
            <a:off x="1714480" y="5429264"/>
            <a:ext cx="714380" cy="71438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b="1" dirty="0" smtClean="0">
                <a:effectLst>
                  <a:outerShdw blurRad="38100" dist="38100" dir="2700000" algn="tl">
                    <a:srgbClr val="000000">
                      <a:alpha val="43137"/>
                    </a:srgbClr>
                  </a:outerShdw>
                </a:effectLst>
                <a:latin typeface="Tw Cen MT" pitchFamily="34" charset="0"/>
              </a:rPr>
              <a:t>UE</a:t>
            </a:r>
            <a:endParaRPr lang="fr-FR" sz="1400" b="1" dirty="0">
              <a:effectLst>
                <a:outerShdw blurRad="38100" dist="38100" dir="2700000" algn="tl">
                  <a:srgbClr val="000000">
                    <a:alpha val="43137"/>
                  </a:srgbClr>
                </a:outerShdw>
              </a:effectLst>
              <a:latin typeface="Tw Cen MT" pitchFamily="34" charset="0"/>
            </a:endParaRPr>
          </a:p>
        </p:txBody>
      </p:sp>
      <p:sp>
        <p:nvSpPr>
          <p:cNvPr id="31" name="Ellipse 30"/>
          <p:cNvSpPr/>
          <p:nvPr/>
        </p:nvSpPr>
        <p:spPr>
          <a:xfrm>
            <a:off x="2143108" y="5857892"/>
            <a:ext cx="360000" cy="36000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400" b="1" dirty="0">
              <a:effectLst>
                <a:outerShdw blurRad="38100" dist="38100" dir="2700000" algn="tl">
                  <a:srgbClr val="000000">
                    <a:alpha val="43137"/>
                  </a:srgbClr>
                </a:outerShdw>
              </a:effectLst>
              <a:latin typeface="Tw Cen MT" pitchFamily="34" charset="0"/>
            </a:endParaRPr>
          </a:p>
        </p:txBody>
      </p:sp>
      <p:sp>
        <p:nvSpPr>
          <p:cNvPr id="14341" name="Freeform 5"/>
          <p:cNvSpPr>
            <a:spLocks/>
          </p:cNvSpPr>
          <p:nvPr/>
        </p:nvSpPr>
        <p:spPr bwMode="auto">
          <a:xfrm>
            <a:off x="6715140" y="2357430"/>
            <a:ext cx="1214446" cy="714380"/>
          </a:xfrm>
          <a:custGeom>
            <a:avLst/>
            <a:gdLst/>
            <a:ahLst/>
            <a:cxnLst>
              <a:cxn ang="0">
                <a:pos x="1042" y="974"/>
              </a:cxn>
              <a:cxn ang="0">
                <a:pos x="213" y="608"/>
              </a:cxn>
              <a:cxn ang="0">
                <a:pos x="0" y="519"/>
              </a:cxn>
              <a:cxn ang="0">
                <a:pos x="282" y="181"/>
              </a:cxn>
              <a:cxn ang="0">
                <a:pos x="789" y="357"/>
              </a:cxn>
              <a:cxn ang="0">
                <a:pos x="1013" y="0"/>
              </a:cxn>
              <a:cxn ang="0">
                <a:pos x="1372" y="87"/>
              </a:cxn>
              <a:cxn ang="0">
                <a:pos x="1411" y="92"/>
              </a:cxn>
              <a:cxn ang="0">
                <a:pos x="1411" y="608"/>
              </a:cxn>
              <a:cxn ang="0">
                <a:pos x="1042" y="974"/>
              </a:cxn>
            </a:cxnLst>
            <a:rect l="0" t="0" r="r" b="b"/>
            <a:pathLst>
              <a:path w="1411" h="974">
                <a:moveTo>
                  <a:pt x="1042" y="974"/>
                </a:moveTo>
                <a:lnTo>
                  <a:pt x="213" y="608"/>
                </a:lnTo>
                <a:lnTo>
                  <a:pt x="0" y="519"/>
                </a:lnTo>
                <a:lnTo>
                  <a:pt x="282" y="181"/>
                </a:lnTo>
                <a:lnTo>
                  <a:pt x="789" y="357"/>
                </a:lnTo>
                <a:lnTo>
                  <a:pt x="1013" y="0"/>
                </a:lnTo>
                <a:lnTo>
                  <a:pt x="1372" y="87"/>
                </a:lnTo>
                <a:lnTo>
                  <a:pt x="1411" y="92"/>
                </a:lnTo>
                <a:lnTo>
                  <a:pt x="1411" y="608"/>
                </a:lnTo>
                <a:lnTo>
                  <a:pt x="1042" y="974"/>
                </a:lnTo>
                <a:close/>
              </a:path>
            </a:pathLst>
          </a:custGeom>
          <a:gradFill rotWithShape="0">
            <a:gsLst>
              <a:gs pos="0">
                <a:srgbClr val="FABF8F"/>
              </a:gs>
              <a:gs pos="50000">
                <a:srgbClr val="F79646"/>
              </a:gs>
              <a:gs pos="100000">
                <a:srgbClr val="FABF8F"/>
              </a:gs>
            </a:gsLst>
            <a:lin ang="5400000" scaled="1"/>
          </a:gradFill>
          <a:ln w="12700" cmpd="sng">
            <a:solidFill>
              <a:srgbClr val="000000"/>
            </a:solidFill>
            <a:prstDash val="solid"/>
            <a:round/>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fr-FR"/>
          </a:p>
        </p:txBody>
      </p:sp>
      <p:sp>
        <p:nvSpPr>
          <p:cNvPr id="14342" name="Freeform 6"/>
          <p:cNvSpPr>
            <a:spLocks/>
          </p:cNvSpPr>
          <p:nvPr/>
        </p:nvSpPr>
        <p:spPr bwMode="auto">
          <a:xfrm>
            <a:off x="6575444" y="2857496"/>
            <a:ext cx="854076" cy="857256"/>
          </a:xfrm>
          <a:custGeom>
            <a:avLst/>
            <a:gdLst/>
            <a:ahLst/>
            <a:cxnLst>
              <a:cxn ang="0">
                <a:pos x="0" y="541"/>
              </a:cxn>
              <a:cxn ang="0">
                <a:pos x="466" y="1060"/>
              </a:cxn>
              <a:cxn ang="0">
                <a:pos x="1008" y="484"/>
              </a:cxn>
              <a:cxn ang="0">
                <a:pos x="363" y="0"/>
              </a:cxn>
              <a:cxn ang="0">
                <a:pos x="0" y="541"/>
              </a:cxn>
            </a:cxnLst>
            <a:rect l="0" t="0" r="r" b="b"/>
            <a:pathLst>
              <a:path w="1008" h="1060">
                <a:moveTo>
                  <a:pt x="0" y="541"/>
                </a:moveTo>
                <a:lnTo>
                  <a:pt x="466" y="1060"/>
                </a:lnTo>
                <a:lnTo>
                  <a:pt x="1008" y="484"/>
                </a:lnTo>
                <a:lnTo>
                  <a:pt x="363" y="0"/>
                </a:lnTo>
                <a:lnTo>
                  <a:pt x="0" y="541"/>
                </a:lnTo>
                <a:close/>
              </a:path>
            </a:pathLst>
          </a:custGeom>
          <a:gradFill rotWithShape="0">
            <a:gsLst>
              <a:gs pos="0">
                <a:srgbClr val="FABF8F"/>
              </a:gs>
              <a:gs pos="50000">
                <a:srgbClr val="F79646"/>
              </a:gs>
              <a:gs pos="100000">
                <a:srgbClr val="FABF8F"/>
              </a:gs>
            </a:gsLst>
            <a:lin ang="5400000" scaled="1"/>
          </a:gradFill>
          <a:ln w="12700" cmpd="sng">
            <a:solidFill>
              <a:srgbClr val="000000"/>
            </a:solidFill>
            <a:prstDash val="solid"/>
            <a:round/>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fr-FR"/>
          </a:p>
        </p:txBody>
      </p:sp>
      <p:sp>
        <p:nvSpPr>
          <p:cNvPr id="14345" name="Freeform 9"/>
          <p:cNvSpPr>
            <a:spLocks noChangeAspect="1"/>
          </p:cNvSpPr>
          <p:nvPr/>
        </p:nvSpPr>
        <p:spPr bwMode="auto">
          <a:xfrm>
            <a:off x="4463999" y="4462884"/>
            <a:ext cx="432000" cy="267097"/>
          </a:xfrm>
          <a:custGeom>
            <a:avLst/>
            <a:gdLst/>
            <a:ahLst/>
            <a:cxnLst>
              <a:cxn ang="0">
                <a:pos x="0" y="60"/>
              </a:cxn>
              <a:cxn ang="0">
                <a:pos x="52" y="287"/>
              </a:cxn>
              <a:cxn ang="0">
                <a:pos x="398" y="287"/>
              </a:cxn>
              <a:cxn ang="0">
                <a:pos x="467" y="166"/>
              </a:cxn>
              <a:cxn ang="0">
                <a:pos x="330" y="0"/>
              </a:cxn>
              <a:cxn ang="0">
                <a:pos x="0" y="60"/>
              </a:cxn>
            </a:cxnLst>
            <a:rect l="0" t="0" r="r" b="b"/>
            <a:pathLst>
              <a:path w="467" h="287">
                <a:moveTo>
                  <a:pt x="0" y="60"/>
                </a:moveTo>
                <a:lnTo>
                  <a:pt x="52" y="287"/>
                </a:lnTo>
                <a:lnTo>
                  <a:pt x="398" y="287"/>
                </a:lnTo>
                <a:lnTo>
                  <a:pt x="467" y="166"/>
                </a:lnTo>
                <a:lnTo>
                  <a:pt x="330" y="0"/>
                </a:lnTo>
                <a:lnTo>
                  <a:pt x="0" y="60"/>
                </a:lnTo>
                <a:close/>
              </a:path>
            </a:pathLst>
          </a:custGeom>
          <a:gradFill rotWithShape="0">
            <a:gsLst>
              <a:gs pos="0">
                <a:srgbClr val="FABF8F"/>
              </a:gs>
              <a:gs pos="50000">
                <a:srgbClr val="F79646"/>
              </a:gs>
              <a:gs pos="100000">
                <a:srgbClr val="FABF8F"/>
              </a:gs>
            </a:gsLst>
            <a:lin ang="5400000" scaled="1"/>
          </a:gradFill>
          <a:ln w="12700" cmpd="sng">
            <a:solidFill>
              <a:srgbClr val="000000"/>
            </a:solidFill>
            <a:prstDash val="solid"/>
            <a:round/>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fr-FR"/>
          </a:p>
        </p:txBody>
      </p:sp>
      <p:sp>
        <p:nvSpPr>
          <p:cNvPr id="14346" name="Freeform 10" descr="Diagonales larges vers le bas"/>
          <p:cNvSpPr>
            <a:spLocks noChangeAspect="1"/>
          </p:cNvSpPr>
          <p:nvPr/>
        </p:nvSpPr>
        <p:spPr bwMode="auto">
          <a:xfrm>
            <a:off x="3744000" y="2629132"/>
            <a:ext cx="2113136" cy="1836000"/>
          </a:xfrm>
          <a:custGeom>
            <a:avLst/>
            <a:gdLst/>
            <a:ahLst/>
            <a:cxnLst>
              <a:cxn ang="0">
                <a:pos x="0" y="0"/>
              </a:cxn>
              <a:cxn ang="0">
                <a:pos x="2189" y="0"/>
              </a:cxn>
              <a:cxn ang="0">
                <a:pos x="2351" y="179"/>
              </a:cxn>
              <a:cxn ang="0">
                <a:pos x="2057" y="496"/>
              </a:cxn>
              <a:cxn ang="0">
                <a:pos x="2218" y="692"/>
              </a:cxn>
              <a:cxn ang="0">
                <a:pos x="1394" y="2052"/>
              </a:cxn>
              <a:cxn ang="0">
                <a:pos x="773" y="2052"/>
              </a:cxn>
              <a:cxn ang="0">
                <a:pos x="510" y="870"/>
              </a:cxn>
              <a:cxn ang="0">
                <a:pos x="0" y="870"/>
              </a:cxn>
              <a:cxn ang="0">
                <a:pos x="0" y="0"/>
              </a:cxn>
            </a:cxnLst>
            <a:rect l="0" t="0" r="r" b="b"/>
            <a:pathLst>
              <a:path w="2351" h="2052">
                <a:moveTo>
                  <a:pt x="0" y="0"/>
                </a:moveTo>
                <a:lnTo>
                  <a:pt x="2189" y="0"/>
                </a:lnTo>
                <a:lnTo>
                  <a:pt x="2351" y="179"/>
                </a:lnTo>
                <a:lnTo>
                  <a:pt x="2057" y="496"/>
                </a:lnTo>
                <a:lnTo>
                  <a:pt x="2218" y="692"/>
                </a:lnTo>
                <a:lnTo>
                  <a:pt x="1394" y="2052"/>
                </a:lnTo>
                <a:lnTo>
                  <a:pt x="773" y="2052"/>
                </a:lnTo>
                <a:lnTo>
                  <a:pt x="510" y="870"/>
                </a:lnTo>
                <a:lnTo>
                  <a:pt x="0" y="870"/>
                </a:lnTo>
                <a:lnTo>
                  <a:pt x="0" y="0"/>
                </a:lnTo>
                <a:close/>
              </a:path>
            </a:pathLst>
          </a:custGeom>
          <a:pattFill prst="wdDnDiag">
            <a:fgClr>
              <a:srgbClr val="7030A0"/>
            </a:fgClr>
            <a:bgClr>
              <a:srgbClr val="FFFFFF"/>
            </a:bgClr>
          </a:pattFill>
          <a:ln w="9525">
            <a:solidFill>
              <a:srgbClr val="7030A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348" name="Freeform 12"/>
          <p:cNvSpPr>
            <a:spLocks noChangeAspect="1"/>
          </p:cNvSpPr>
          <p:nvPr/>
        </p:nvSpPr>
        <p:spPr bwMode="auto">
          <a:xfrm>
            <a:off x="1500166" y="3500438"/>
            <a:ext cx="610196" cy="900000"/>
          </a:xfrm>
          <a:custGeom>
            <a:avLst/>
            <a:gdLst/>
            <a:ahLst/>
            <a:cxnLst>
              <a:cxn ang="0">
                <a:pos x="173" y="0"/>
              </a:cxn>
              <a:cxn ang="0">
                <a:pos x="0" y="86"/>
              </a:cxn>
              <a:cxn ang="0">
                <a:pos x="52" y="541"/>
              </a:cxn>
              <a:cxn ang="0">
                <a:pos x="634" y="1238"/>
              </a:cxn>
              <a:cxn ang="0">
                <a:pos x="923" y="224"/>
              </a:cxn>
              <a:cxn ang="0">
                <a:pos x="173" y="0"/>
              </a:cxn>
            </a:cxnLst>
            <a:rect l="0" t="0" r="r" b="b"/>
            <a:pathLst>
              <a:path w="923" h="1238">
                <a:moveTo>
                  <a:pt x="173" y="0"/>
                </a:moveTo>
                <a:lnTo>
                  <a:pt x="0" y="86"/>
                </a:lnTo>
                <a:lnTo>
                  <a:pt x="52" y="541"/>
                </a:lnTo>
                <a:lnTo>
                  <a:pt x="634" y="1238"/>
                </a:lnTo>
                <a:lnTo>
                  <a:pt x="923" y="224"/>
                </a:lnTo>
                <a:lnTo>
                  <a:pt x="173" y="0"/>
                </a:lnTo>
                <a:close/>
              </a:path>
            </a:pathLst>
          </a:custGeom>
          <a:gradFill rotWithShape="0">
            <a:gsLst>
              <a:gs pos="0">
                <a:srgbClr val="FABF8F"/>
              </a:gs>
              <a:gs pos="50000">
                <a:srgbClr val="F79646"/>
              </a:gs>
              <a:gs pos="100000">
                <a:srgbClr val="FABF8F"/>
              </a:gs>
            </a:gsLst>
            <a:lin ang="5400000" scaled="1"/>
          </a:gradFill>
          <a:ln w="12700" cmpd="sng">
            <a:solidFill>
              <a:srgbClr val="000000"/>
            </a:solidFill>
            <a:prstDash val="solid"/>
            <a:round/>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fr-FR"/>
          </a:p>
        </p:txBody>
      </p:sp>
      <p:sp>
        <p:nvSpPr>
          <p:cNvPr id="39" name="ZoneTexte 38"/>
          <p:cNvSpPr txBox="1"/>
          <p:nvPr/>
        </p:nvSpPr>
        <p:spPr>
          <a:xfrm>
            <a:off x="1500166" y="3643314"/>
            <a:ext cx="598241" cy="307777"/>
          </a:xfrm>
          <a:prstGeom prst="rect">
            <a:avLst/>
          </a:prstGeom>
          <a:noFill/>
        </p:spPr>
        <p:txBody>
          <a:bodyPr wrap="none" rtlCol="0">
            <a:spAutoFit/>
          </a:bodyPr>
          <a:lstStyle/>
          <a:p>
            <a:r>
              <a:rPr lang="fr-FR" sz="1400" b="1" cap="small" dirty="0" smtClean="0">
                <a:effectLst>
                  <a:outerShdw blurRad="38100" dist="38100" dir="2700000" algn="tl">
                    <a:srgbClr val="000000">
                      <a:alpha val="43137"/>
                    </a:srgbClr>
                  </a:outerShdw>
                </a:effectLst>
                <a:latin typeface="Tw Cen MT" pitchFamily="34" charset="0"/>
              </a:rPr>
              <a:t>Brésil</a:t>
            </a:r>
            <a:endParaRPr lang="fr-FR" sz="1400" b="1" cap="small" dirty="0">
              <a:effectLst>
                <a:outerShdw blurRad="38100" dist="38100" dir="2700000" algn="tl">
                  <a:srgbClr val="000000">
                    <a:alpha val="43137"/>
                  </a:srgbClr>
                </a:outerShdw>
              </a:effectLst>
              <a:latin typeface="Tw Cen MT" pitchFamily="34" charset="0"/>
            </a:endParaRPr>
          </a:p>
        </p:txBody>
      </p:sp>
      <p:sp>
        <p:nvSpPr>
          <p:cNvPr id="40" name="ZoneTexte 39"/>
          <p:cNvSpPr txBox="1"/>
          <p:nvPr/>
        </p:nvSpPr>
        <p:spPr>
          <a:xfrm>
            <a:off x="6715140" y="3121223"/>
            <a:ext cx="490840" cy="307777"/>
          </a:xfrm>
          <a:prstGeom prst="rect">
            <a:avLst/>
          </a:prstGeom>
          <a:noFill/>
        </p:spPr>
        <p:txBody>
          <a:bodyPr wrap="none" rtlCol="0">
            <a:spAutoFit/>
          </a:bodyPr>
          <a:lstStyle/>
          <a:p>
            <a:r>
              <a:rPr lang="fr-FR" sz="1400" b="1" cap="small" dirty="0" smtClean="0">
                <a:effectLst>
                  <a:outerShdw blurRad="38100" dist="38100" dir="2700000" algn="tl">
                    <a:srgbClr val="000000">
                      <a:alpha val="43137"/>
                    </a:srgbClr>
                  </a:outerShdw>
                </a:effectLst>
                <a:latin typeface="Tw Cen MT" pitchFamily="34" charset="0"/>
              </a:rPr>
              <a:t>Inde</a:t>
            </a:r>
            <a:endParaRPr lang="fr-FR" sz="1400" b="1" cap="small" dirty="0">
              <a:effectLst>
                <a:outerShdw blurRad="38100" dist="38100" dir="2700000" algn="tl">
                  <a:srgbClr val="000000">
                    <a:alpha val="43137"/>
                  </a:srgbClr>
                </a:outerShdw>
              </a:effectLst>
              <a:latin typeface="Tw Cen MT" pitchFamily="34" charset="0"/>
            </a:endParaRPr>
          </a:p>
        </p:txBody>
      </p:sp>
      <p:sp>
        <p:nvSpPr>
          <p:cNvPr id="41" name="ZoneTexte 40"/>
          <p:cNvSpPr txBox="1"/>
          <p:nvPr/>
        </p:nvSpPr>
        <p:spPr>
          <a:xfrm>
            <a:off x="7215206" y="2643182"/>
            <a:ext cx="585417" cy="307777"/>
          </a:xfrm>
          <a:prstGeom prst="rect">
            <a:avLst/>
          </a:prstGeom>
          <a:noFill/>
        </p:spPr>
        <p:txBody>
          <a:bodyPr wrap="none" rtlCol="0">
            <a:spAutoFit/>
          </a:bodyPr>
          <a:lstStyle/>
          <a:p>
            <a:r>
              <a:rPr lang="fr-FR" sz="1400" b="1" cap="small" dirty="0" smtClean="0">
                <a:effectLst>
                  <a:outerShdw blurRad="38100" dist="38100" dir="2700000" algn="tl">
                    <a:srgbClr val="000000">
                      <a:alpha val="43137"/>
                    </a:srgbClr>
                  </a:outerShdw>
                </a:effectLst>
                <a:latin typeface="Tw Cen MT" pitchFamily="34" charset="0"/>
              </a:rPr>
              <a:t>Chine</a:t>
            </a:r>
            <a:endParaRPr lang="fr-FR" sz="1400" b="1" cap="small" dirty="0">
              <a:effectLst>
                <a:outerShdw blurRad="38100" dist="38100" dir="2700000" algn="tl">
                  <a:srgbClr val="000000">
                    <a:alpha val="43137"/>
                  </a:srgbClr>
                </a:outerShdw>
              </a:effectLst>
              <a:latin typeface="Tw Cen MT" pitchFamily="34" charset="0"/>
            </a:endParaRPr>
          </a:p>
        </p:txBody>
      </p:sp>
      <p:sp>
        <p:nvSpPr>
          <p:cNvPr id="42" name="ZoneTexte 41"/>
          <p:cNvSpPr txBox="1"/>
          <p:nvPr/>
        </p:nvSpPr>
        <p:spPr>
          <a:xfrm>
            <a:off x="4643438" y="4692859"/>
            <a:ext cx="1309974" cy="307777"/>
          </a:xfrm>
          <a:prstGeom prst="rect">
            <a:avLst/>
          </a:prstGeom>
          <a:noFill/>
        </p:spPr>
        <p:txBody>
          <a:bodyPr wrap="none" rtlCol="0">
            <a:spAutoFit/>
          </a:bodyPr>
          <a:lstStyle/>
          <a:p>
            <a:r>
              <a:rPr lang="fr-FR" sz="1400" b="1" cap="small" dirty="0" smtClean="0">
                <a:effectLst>
                  <a:outerShdw blurRad="38100" dist="38100" dir="2700000" algn="tl">
                    <a:srgbClr val="000000">
                      <a:alpha val="43137"/>
                    </a:srgbClr>
                  </a:outerShdw>
                </a:effectLst>
                <a:latin typeface="Tw Cen MT" pitchFamily="34" charset="0"/>
              </a:rPr>
              <a:t>Afrique du Sud</a:t>
            </a:r>
            <a:endParaRPr lang="fr-FR" sz="1400" b="1" cap="small" dirty="0">
              <a:effectLst>
                <a:outerShdw blurRad="38100" dist="38100" dir="2700000" algn="tl">
                  <a:srgbClr val="000000">
                    <a:alpha val="43137"/>
                  </a:srgbClr>
                </a:outerShdw>
              </a:effectLst>
              <a:latin typeface="Tw Cen MT" pitchFamily="34" charset="0"/>
            </a:endParaRPr>
          </a:p>
        </p:txBody>
      </p:sp>
      <p:sp>
        <p:nvSpPr>
          <p:cNvPr id="43" name="ZoneTexte 42"/>
          <p:cNvSpPr txBox="1"/>
          <p:nvPr/>
        </p:nvSpPr>
        <p:spPr>
          <a:xfrm>
            <a:off x="4071934" y="2786058"/>
            <a:ext cx="1309974" cy="523220"/>
          </a:xfrm>
          <a:prstGeom prst="rect">
            <a:avLst/>
          </a:prstGeom>
          <a:solidFill>
            <a:schemeClr val="accent4">
              <a:lumMod val="40000"/>
              <a:lumOff val="60000"/>
              <a:alpha val="60000"/>
            </a:schemeClr>
          </a:solidFill>
        </p:spPr>
        <p:txBody>
          <a:bodyPr wrap="none" rtlCol="0">
            <a:spAutoFit/>
          </a:bodyPr>
          <a:lstStyle/>
          <a:p>
            <a:r>
              <a:rPr lang="fr-FR" sz="1400" b="1" cap="small" dirty="0" smtClean="0">
                <a:effectLst>
                  <a:outerShdw blurRad="38100" dist="38100" dir="2700000" algn="tl">
                    <a:srgbClr val="000000">
                      <a:alpha val="43137"/>
                    </a:srgbClr>
                  </a:outerShdw>
                </a:effectLst>
                <a:latin typeface="Tw Cen MT" pitchFamily="34" charset="0"/>
              </a:rPr>
              <a:t>PMA d’Afrique</a:t>
            </a:r>
          </a:p>
          <a:p>
            <a:r>
              <a:rPr lang="fr-FR" sz="1400" b="1" cap="small" dirty="0" smtClean="0">
                <a:effectLst>
                  <a:outerShdw blurRad="38100" dist="38100" dir="2700000" algn="tl">
                    <a:srgbClr val="000000">
                      <a:alpha val="43137"/>
                    </a:srgbClr>
                  </a:outerShdw>
                </a:effectLst>
                <a:latin typeface="Tw Cen MT" pitchFamily="34" charset="0"/>
              </a:rPr>
              <a:t>Subsaharienne</a:t>
            </a:r>
            <a:endParaRPr lang="fr-FR" sz="1400" b="1" cap="small" dirty="0">
              <a:effectLst>
                <a:outerShdw blurRad="38100" dist="38100" dir="2700000" algn="tl">
                  <a:srgbClr val="000000">
                    <a:alpha val="43137"/>
                  </a:srgbClr>
                </a:outerShdw>
              </a:effectLst>
              <a:latin typeface="Tw Cen MT" pitchFamily="34" charset="0"/>
            </a:endParaRPr>
          </a:p>
        </p:txBody>
      </p:sp>
      <p:sp>
        <p:nvSpPr>
          <p:cNvPr id="14349" name="Rectangle 13"/>
          <p:cNvSpPr>
            <a:spLocks noChangeArrowheads="1"/>
          </p:cNvSpPr>
          <p:nvPr/>
        </p:nvSpPr>
        <p:spPr bwMode="auto">
          <a:xfrm>
            <a:off x="1785918" y="6286520"/>
            <a:ext cx="571504" cy="285752"/>
          </a:xfrm>
          <a:prstGeom prst="rect">
            <a:avLst/>
          </a:prstGeom>
          <a:gradFill rotWithShape="0">
            <a:gsLst>
              <a:gs pos="0">
                <a:srgbClr val="FABF8F"/>
              </a:gs>
              <a:gs pos="50000">
                <a:srgbClr val="F79646"/>
              </a:gs>
              <a:gs pos="100000">
                <a:srgbClr val="FABF8F"/>
              </a:gs>
            </a:gsLst>
            <a:lin ang="5400000" scaled="1"/>
          </a:gradFill>
          <a:ln w="12700">
            <a:solidFill>
              <a:srgbClr val="000000"/>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fr-FR"/>
          </a:p>
        </p:txBody>
      </p:sp>
      <p:sp>
        <p:nvSpPr>
          <p:cNvPr id="14350" name="Rectangle 14" descr="Diagonales larges vers le bas"/>
          <p:cNvSpPr>
            <a:spLocks noChangeArrowheads="1"/>
          </p:cNvSpPr>
          <p:nvPr/>
        </p:nvSpPr>
        <p:spPr bwMode="auto">
          <a:xfrm>
            <a:off x="6072198" y="5429264"/>
            <a:ext cx="571504" cy="285752"/>
          </a:xfrm>
          <a:prstGeom prst="rect">
            <a:avLst/>
          </a:prstGeom>
          <a:pattFill prst="wdDnDiag">
            <a:fgClr>
              <a:srgbClr val="7030A0"/>
            </a:fgClr>
            <a:bgClr>
              <a:srgbClr val="FFFFFF"/>
            </a:bgClr>
          </a:pattFill>
          <a:ln w="9525">
            <a:solidFill>
              <a:srgbClr val="7030A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4351" name="Freeform 15"/>
          <p:cNvSpPr>
            <a:spLocks/>
          </p:cNvSpPr>
          <p:nvPr/>
        </p:nvSpPr>
        <p:spPr bwMode="auto">
          <a:xfrm>
            <a:off x="6000760" y="6286520"/>
            <a:ext cx="714380" cy="282576"/>
          </a:xfrm>
          <a:custGeom>
            <a:avLst/>
            <a:gdLst/>
            <a:ahLst/>
            <a:cxnLst>
              <a:cxn ang="0">
                <a:pos x="0" y="219"/>
              </a:cxn>
              <a:cxn ang="0">
                <a:pos x="202" y="52"/>
              </a:cxn>
              <a:cxn ang="0">
                <a:pos x="510" y="129"/>
              </a:cxn>
              <a:cxn ang="0">
                <a:pos x="782" y="0"/>
              </a:cxn>
            </a:cxnLst>
            <a:rect l="0" t="0" r="r" b="b"/>
            <a:pathLst>
              <a:path w="782" h="219">
                <a:moveTo>
                  <a:pt x="0" y="219"/>
                </a:moveTo>
                <a:cubicBezTo>
                  <a:pt x="58" y="143"/>
                  <a:pt x="117" y="67"/>
                  <a:pt x="202" y="52"/>
                </a:cubicBezTo>
                <a:cubicBezTo>
                  <a:pt x="287" y="37"/>
                  <a:pt x="413" y="138"/>
                  <a:pt x="510" y="129"/>
                </a:cubicBezTo>
                <a:cubicBezTo>
                  <a:pt x="607" y="120"/>
                  <a:pt x="737" y="21"/>
                  <a:pt x="782" y="0"/>
                </a:cubicBezTo>
              </a:path>
            </a:pathLst>
          </a:custGeom>
          <a:noFill/>
          <a:ln w="28575" cmpd="sng">
            <a:solidFill>
              <a:srgbClr val="C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352" name="Freeform 16"/>
          <p:cNvSpPr>
            <a:spLocks noChangeAspect="1"/>
          </p:cNvSpPr>
          <p:nvPr/>
        </p:nvSpPr>
        <p:spPr bwMode="auto">
          <a:xfrm>
            <a:off x="330776" y="2000240"/>
            <a:ext cx="7956000" cy="2764288"/>
          </a:xfrm>
          <a:custGeom>
            <a:avLst/>
            <a:gdLst/>
            <a:ahLst/>
            <a:cxnLst>
              <a:cxn ang="0">
                <a:pos x="0" y="323"/>
              </a:cxn>
              <a:cxn ang="0">
                <a:pos x="604" y="720"/>
              </a:cxn>
              <a:cxn ang="0">
                <a:pos x="1842" y="890"/>
              </a:cxn>
              <a:cxn ang="0">
                <a:pos x="3004" y="890"/>
              </a:cxn>
              <a:cxn ang="0">
                <a:pos x="3608" y="835"/>
              </a:cxn>
              <a:cxn ang="0">
                <a:pos x="3685" y="463"/>
              </a:cxn>
              <a:cxn ang="0">
                <a:pos x="4060" y="448"/>
              </a:cxn>
              <a:cxn ang="0">
                <a:pos x="5010" y="463"/>
              </a:cxn>
              <a:cxn ang="0">
                <a:pos x="5265" y="66"/>
              </a:cxn>
              <a:cxn ang="0">
                <a:pos x="7185" y="66"/>
              </a:cxn>
              <a:cxn ang="0">
                <a:pos x="8057" y="51"/>
              </a:cxn>
              <a:cxn ang="0">
                <a:pos x="8250" y="211"/>
              </a:cxn>
              <a:cxn ang="0">
                <a:pos x="8263" y="323"/>
              </a:cxn>
              <a:cxn ang="0">
                <a:pos x="8505" y="394"/>
              </a:cxn>
              <a:cxn ang="0">
                <a:pos x="8505" y="835"/>
              </a:cxn>
              <a:cxn ang="0">
                <a:pos x="8562" y="1042"/>
              </a:cxn>
              <a:cxn ang="0">
                <a:pos x="8160" y="1373"/>
              </a:cxn>
              <a:cxn ang="0">
                <a:pos x="8057" y="1509"/>
              </a:cxn>
              <a:cxn ang="0">
                <a:pos x="8057" y="1602"/>
              </a:cxn>
              <a:cxn ang="0">
                <a:pos x="8160" y="1653"/>
              </a:cxn>
              <a:cxn ang="0">
                <a:pos x="8263" y="1602"/>
              </a:cxn>
              <a:cxn ang="0">
                <a:pos x="8773" y="1602"/>
              </a:cxn>
              <a:cxn ang="0">
                <a:pos x="8894" y="1862"/>
              </a:cxn>
              <a:cxn ang="0">
                <a:pos x="8640" y="2150"/>
              </a:cxn>
              <a:cxn ang="0">
                <a:pos x="8160" y="2304"/>
              </a:cxn>
              <a:cxn ang="0">
                <a:pos x="7740" y="2592"/>
              </a:cxn>
              <a:cxn ang="0">
                <a:pos x="7380" y="3099"/>
              </a:cxn>
            </a:cxnLst>
            <a:rect l="0" t="0" r="r" b="b"/>
            <a:pathLst>
              <a:path w="8916" h="3099">
                <a:moveTo>
                  <a:pt x="0" y="323"/>
                </a:moveTo>
                <a:cubicBezTo>
                  <a:pt x="148" y="474"/>
                  <a:pt x="297" y="626"/>
                  <a:pt x="604" y="720"/>
                </a:cubicBezTo>
                <a:cubicBezTo>
                  <a:pt x="911" y="814"/>
                  <a:pt x="1442" y="862"/>
                  <a:pt x="1842" y="890"/>
                </a:cubicBezTo>
                <a:cubicBezTo>
                  <a:pt x="2242" y="918"/>
                  <a:pt x="2710" y="899"/>
                  <a:pt x="3004" y="890"/>
                </a:cubicBezTo>
                <a:cubicBezTo>
                  <a:pt x="3298" y="881"/>
                  <a:pt x="3494" y="906"/>
                  <a:pt x="3608" y="835"/>
                </a:cubicBezTo>
                <a:cubicBezTo>
                  <a:pt x="3722" y="764"/>
                  <a:pt x="3610" y="527"/>
                  <a:pt x="3685" y="463"/>
                </a:cubicBezTo>
                <a:cubicBezTo>
                  <a:pt x="3760" y="399"/>
                  <a:pt x="3839" y="448"/>
                  <a:pt x="4060" y="448"/>
                </a:cubicBezTo>
                <a:cubicBezTo>
                  <a:pt x="4281" y="448"/>
                  <a:pt x="4809" y="527"/>
                  <a:pt x="5010" y="463"/>
                </a:cubicBezTo>
                <a:cubicBezTo>
                  <a:pt x="5211" y="399"/>
                  <a:pt x="4903" y="132"/>
                  <a:pt x="5265" y="66"/>
                </a:cubicBezTo>
                <a:cubicBezTo>
                  <a:pt x="5627" y="0"/>
                  <a:pt x="6720" y="68"/>
                  <a:pt x="7185" y="66"/>
                </a:cubicBezTo>
                <a:cubicBezTo>
                  <a:pt x="7650" y="64"/>
                  <a:pt x="7880" y="27"/>
                  <a:pt x="8057" y="51"/>
                </a:cubicBezTo>
                <a:cubicBezTo>
                  <a:pt x="8234" y="75"/>
                  <a:pt x="8216" y="166"/>
                  <a:pt x="8250" y="211"/>
                </a:cubicBezTo>
                <a:cubicBezTo>
                  <a:pt x="8284" y="256"/>
                  <a:pt x="8221" y="293"/>
                  <a:pt x="8263" y="323"/>
                </a:cubicBezTo>
                <a:cubicBezTo>
                  <a:pt x="8305" y="353"/>
                  <a:pt x="8465" y="309"/>
                  <a:pt x="8505" y="394"/>
                </a:cubicBezTo>
                <a:cubicBezTo>
                  <a:pt x="8545" y="479"/>
                  <a:pt x="8496" y="727"/>
                  <a:pt x="8505" y="835"/>
                </a:cubicBezTo>
                <a:cubicBezTo>
                  <a:pt x="8514" y="943"/>
                  <a:pt x="8620" y="952"/>
                  <a:pt x="8562" y="1042"/>
                </a:cubicBezTo>
                <a:cubicBezTo>
                  <a:pt x="8504" y="1132"/>
                  <a:pt x="8244" y="1295"/>
                  <a:pt x="8160" y="1373"/>
                </a:cubicBezTo>
                <a:cubicBezTo>
                  <a:pt x="8076" y="1451"/>
                  <a:pt x="8074" y="1471"/>
                  <a:pt x="8057" y="1509"/>
                </a:cubicBezTo>
                <a:cubicBezTo>
                  <a:pt x="8040" y="1547"/>
                  <a:pt x="8040" y="1578"/>
                  <a:pt x="8057" y="1602"/>
                </a:cubicBezTo>
                <a:cubicBezTo>
                  <a:pt x="8074" y="1626"/>
                  <a:pt x="8126" y="1653"/>
                  <a:pt x="8160" y="1653"/>
                </a:cubicBezTo>
                <a:cubicBezTo>
                  <a:pt x="8194" y="1653"/>
                  <a:pt x="8161" y="1610"/>
                  <a:pt x="8263" y="1602"/>
                </a:cubicBezTo>
                <a:cubicBezTo>
                  <a:pt x="8365" y="1594"/>
                  <a:pt x="8668" y="1559"/>
                  <a:pt x="8773" y="1602"/>
                </a:cubicBezTo>
                <a:cubicBezTo>
                  <a:pt x="8878" y="1645"/>
                  <a:pt x="8916" y="1771"/>
                  <a:pt x="8894" y="1862"/>
                </a:cubicBezTo>
                <a:cubicBezTo>
                  <a:pt x="8872" y="1953"/>
                  <a:pt x="8762" y="2076"/>
                  <a:pt x="8640" y="2150"/>
                </a:cubicBezTo>
                <a:cubicBezTo>
                  <a:pt x="8518" y="2224"/>
                  <a:pt x="8310" y="2230"/>
                  <a:pt x="8160" y="2304"/>
                </a:cubicBezTo>
                <a:cubicBezTo>
                  <a:pt x="8010" y="2378"/>
                  <a:pt x="7870" y="2460"/>
                  <a:pt x="7740" y="2592"/>
                </a:cubicBezTo>
                <a:cubicBezTo>
                  <a:pt x="7610" y="2724"/>
                  <a:pt x="7495" y="2911"/>
                  <a:pt x="7380" y="3099"/>
                </a:cubicBezTo>
              </a:path>
            </a:pathLst>
          </a:custGeom>
          <a:noFill/>
          <a:ln w="28575" cmpd="sng">
            <a:solidFill>
              <a:srgbClr val="C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 name="Ellipse 20"/>
          <p:cNvSpPr/>
          <p:nvPr/>
        </p:nvSpPr>
        <p:spPr>
          <a:xfrm>
            <a:off x="7929586" y="2714620"/>
            <a:ext cx="360000" cy="36000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400" b="1" dirty="0">
              <a:effectLst>
                <a:outerShdw blurRad="38100" dist="38100" dir="2700000" algn="tl">
                  <a:srgbClr val="000000">
                    <a:alpha val="43137"/>
                  </a:srgbClr>
                </a:outerShdw>
              </a:effectLst>
              <a:latin typeface="Tw Cen MT" pitchFamily="34" charset="0"/>
            </a:endParaRPr>
          </a:p>
        </p:txBody>
      </p:sp>
      <p:sp>
        <p:nvSpPr>
          <p:cNvPr id="20" name="Ellipse 19"/>
          <p:cNvSpPr/>
          <p:nvPr/>
        </p:nvSpPr>
        <p:spPr>
          <a:xfrm>
            <a:off x="7715272" y="2068868"/>
            <a:ext cx="360000" cy="36000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400" b="1" dirty="0">
              <a:effectLst>
                <a:outerShdw blurRad="38100" dist="38100" dir="2700000" algn="tl">
                  <a:srgbClr val="000000">
                    <a:alpha val="43137"/>
                  </a:srgbClr>
                </a:outerShdw>
              </a:effectLst>
              <a:latin typeface="Tw Cen MT" pitchFamily="34" charset="0"/>
            </a:endParaRPr>
          </a:p>
        </p:txBody>
      </p:sp>
      <p:sp>
        <p:nvSpPr>
          <p:cNvPr id="22" name="Ellipse 21"/>
          <p:cNvSpPr/>
          <p:nvPr/>
        </p:nvSpPr>
        <p:spPr>
          <a:xfrm>
            <a:off x="7429520" y="3143248"/>
            <a:ext cx="360000" cy="36000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400" b="1" dirty="0">
              <a:effectLst>
                <a:outerShdw blurRad="38100" dist="38100" dir="2700000" algn="tl">
                  <a:srgbClr val="000000">
                    <a:alpha val="43137"/>
                  </a:srgbClr>
                </a:outerShdw>
              </a:effectLst>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4340"/>
                                        </p:tgtEl>
                                        <p:attrNameLst>
                                          <p:attrName>style.visibility</p:attrName>
                                        </p:attrNameLst>
                                      </p:cBhvr>
                                      <p:to>
                                        <p:strVal val="visible"/>
                                      </p:to>
                                    </p:set>
                                    <p:animEffect transition="in" filter="wipe(left)">
                                      <p:cBhvr>
                                        <p:cTn id="10" dur="500"/>
                                        <p:tgtEl>
                                          <p:spTgt spid="1434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4337"/>
                                        </p:tgtEl>
                                        <p:attrNameLst>
                                          <p:attrName>style.visibility</p:attrName>
                                        </p:attrNameLst>
                                      </p:cBhvr>
                                      <p:to>
                                        <p:strVal val="visible"/>
                                      </p:to>
                                    </p:set>
                                    <p:animEffect transition="in" filter="slide(fromBottom)">
                                      <p:cBhvr>
                                        <p:cTn id="15" dur="500"/>
                                        <p:tgtEl>
                                          <p:spTgt spid="1433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4338"/>
                                        </p:tgtEl>
                                        <p:attrNameLst>
                                          <p:attrName>style.visibility</p:attrName>
                                        </p:attrNameLst>
                                      </p:cBhvr>
                                      <p:to>
                                        <p:strVal val="visible"/>
                                      </p:to>
                                    </p:set>
                                    <p:anim calcmode="lin" valueType="num">
                                      <p:cBhvr>
                                        <p:cTn id="27" dur="500" fill="hold"/>
                                        <p:tgtEl>
                                          <p:spTgt spid="14338"/>
                                        </p:tgtEl>
                                        <p:attrNameLst>
                                          <p:attrName>ppt_w</p:attrName>
                                        </p:attrNameLst>
                                      </p:cBhvr>
                                      <p:tavLst>
                                        <p:tav tm="0">
                                          <p:val>
                                            <p:fltVal val="0"/>
                                          </p:val>
                                        </p:tav>
                                        <p:tav tm="100000">
                                          <p:val>
                                            <p:strVal val="#ppt_w"/>
                                          </p:val>
                                        </p:tav>
                                      </p:tavLst>
                                    </p:anim>
                                    <p:anim calcmode="lin" valueType="num">
                                      <p:cBhvr>
                                        <p:cTn id="28" dur="500" fill="hold"/>
                                        <p:tgtEl>
                                          <p:spTgt spid="14338"/>
                                        </p:tgtEl>
                                        <p:attrNameLst>
                                          <p:attrName>ppt_h</p:attrName>
                                        </p:attrNameLst>
                                      </p:cBhvr>
                                      <p:tavLst>
                                        <p:tav tm="0">
                                          <p:val>
                                            <p:fltVal val="0"/>
                                          </p:val>
                                        </p:tav>
                                        <p:tav tm="100000">
                                          <p:val>
                                            <p:strVal val="#ppt_h"/>
                                          </p:val>
                                        </p:tav>
                                      </p:tavLst>
                                    </p:anim>
                                    <p:animEffect transition="in" filter="fade">
                                      <p:cBhvr>
                                        <p:cTn id="29" dur="500"/>
                                        <p:tgtEl>
                                          <p:spTgt spid="1433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par>
                          <p:cTn id="37" fill="hold">
                            <p:stCondLst>
                              <p:cond delay="500"/>
                            </p:stCondLst>
                            <p:childTnLst>
                              <p:par>
                                <p:cTn id="38" presetID="53"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slide(fromBottom)">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animEffect transition="in" filter="fade">
                                      <p:cBhvr>
                                        <p:cTn id="80" dur="500"/>
                                        <p:tgtEl>
                                          <p:spTgt spid="20"/>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lide(fromBottom)">
                                      <p:cBhvr>
                                        <p:cTn id="83" dur="500"/>
                                        <p:tgtEl>
                                          <p:spTgt spid="24"/>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par>
                                <p:cTn id="91" presetID="12" presetClass="entr" presetSubtype="4"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slide(fromBottom)">
                                      <p:cBhvr>
                                        <p:cTn id="93" dur="5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p:cTn id="98" dur="500" fill="hold"/>
                                        <p:tgtEl>
                                          <p:spTgt spid="22"/>
                                        </p:tgtEl>
                                        <p:attrNameLst>
                                          <p:attrName>ppt_w</p:attrName>
                                        </p:attrNameLst>
                                      </p:cBhvr>
                                      <p:tavLst>
                                        <p:tav tm="0">
                                          <p:val>
                                            <p:fltVal val="0"/>
                                          </p:val>
                                        </p:tav>
                                        <p:tav tm="100000">
                                          <p:val>
                                            <p:strVal val="#ppt_w"/>
                                          </p:val>
                                        </p:tav>
                                      </p:tavLst>
                                    </p:anim>
                                    <p:anim calcmode="lin" valueType="num">
                                      <p:cBhvr>
                                        <p:cTn id="99" dur="500" fill="hold"/>
                                        <p:tgtEl>
                                          <p:spTgt spid="22"/>
                                        </p:tgtEl>
                                        <p:attrNameLst>
                                          <p:attrName>ppt_h</p:attrName>
                                        </p:attrNameLst>
                                      </p:cBhvr>
                                      <p:tavLst>
                                        <p:tav tm="0">
                                          <p:val>
                                            <p:fltVal val="0"/>
                                          </p:val>
                                        </p:tav>
                                        <p:tav tm="100000">
                                          <p:val>
                                            <p:strVal val="#ppt_h"/>
                                          </p:val>
                                        </p:tav>
                                      </p:tavLst>
                                    </p:anim>
                                    <p:animEffect transition="in" filter="fade">
                                      <p:cBhvr>
                                        <p:cTn id="100" dur="500"/>
                                        <p:tgtEl>
                                          <p:spTgt spid="22"/>
                                        </p:tgtEl>
                                      </p:cBhvr>
                                    </p:animEffect>
                                  </p:childTnLst>
                                </p:cTn>
                              </p:par>
                              <p:par>
                                <p:cTn id="101" presetID="12" presetClass="entr" presetSubtype="4"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slide(fromBottom)">
                                      <p:cBhvr>
                                        <p:cTn id="103" dur="500"/>
                                        <p:tgtEl>
                                          <p:spTgt spid="26"/>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27"/>
                                        </p:tgtEl>
                                        <p:attrNameLst>
                                          <p:attrName>style.visibility</p:attrName>
                                        </p:attrNameLst>
                                      </p:cBhvr>
                                      <p:to>
                                        <p:strVal val="visible"/>
                                      </p:to>
                                    </p:set>
                                    <p:anim calcmode="lin" valueType="num">
                                      <p:cBhvr>
                                        <p:cTn id="108" dur="500" fill="hold"/>
                                        <p:tgtEl>
                                          <p:spTgt spid="27"/>
                                        </p:tgtEl>
                                        <p:attrNameLst>
                                          <p:attrName>ppt_w</p:attrName>
                                        </p:attrNameLst>
                                      </p:cBhvr>
                                      <p:tavLst>
                                        <p:tav tm="0">
                                          <p:val>
                                            <p:fltVal val="0"/>
                                          </p:val>
                                        </p:tav>
                                        <p:tav tm="100000">
                                          <p:val>
                                            <p:strVal val="#ppt_w"/>
                                          </p:val>
                                        </p:tav>
                                      </p:tavLst>
                                    </p:anim>
                                    <p:anim calcmode="lin" valueType="num">
                                      <p:cBhvr>
                                        <p:cTn id="109" dur="500" fill="hold"/>
                                        <p:tgtEl>
                                          <p:spTgt spid="27"/>
                                        </p:tgtEl>
                                        <p:attrNameLst>
                                          <p:attrName>ppt_h</p:attrName>
                                        </p:attrNameLst>
                                      </p:cBhvr>
                                      <p:tavLst>
                                        <p:tav tm="0">
                                          <p:val>
                                            <p:fltVal val="0"/>
                                          </p:val>
                                        </p:tav>
                                        <p:tav tm="100000">
                                          <p:val>
                                            <p:strVal val="#ppt_h"/>
                                          </p:val>
                                        </p:tav>
                                      </p:tavLst>
                                    </p:anim>
                                    <p:animEffect transition="in" filter="fade">
                                      <p:cBhvr>
                                        <p:cTn id="110" dur="500"/>
                                        <p:tgtEl>
                                          <p:spTgt spid="27"/>
                                        </p:tgtEl>
                                      </p:cBhvr>
                                    </p:animEffect>
                                  </p:childTnLst>
                                </p:cTn>
                              </p:par>
                              <p:par>
                                <p:cTn id="111" presetID="12" presetClass="entr" presetSubtype="4"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slide(fromBottom)">
                                      <p:cBhvr>
                                        <p:cTn id="113" dur="500"/>
                                        <p:tgtEl>
                                          <p:spTgt spid="29"/>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0" fill="hold" grpId="0" nodeType="clickEffect">
                                  <p:stCondLst>
                                    <p:cond delay="0"/>
                                  </p:stCondLst>
                                  <p:childTnLst>
                                    <p:set>
                                      <p:cBhvr>
                                        <p:cTn id="117" dur="1" fill="hold">
                                          <p:stCondLst>
                                            <p:cond delay="0"/>
                                          </p:stCondLst>
                                        </p:cTn>
                                        <p:tgtEl>
                                          <p:spTgt spid="14349"/>
                                        </p:tgtEl>
                                        <p:attrNameLst>
                                          <p:attrName>style.visibility</p:attrName>
                                        </p:attrNameLst>
                                      </p:cBhvr>
                                      <p:to>
                                        <p:strVal val="visible"/>
                                      </p:to>
                                    </p:set>
                                    <p:anim calcmode="lin" valueType="num">
                                      <p:cBhvr>
                                        <p:cTn id="118" dur="500" fill="hold"/>
                                        <p:tgtEl>
                                          <p:spTgt spid="14349"/>
                                        </p:tgtEl>
                                        <p:attrNameLst>
                                          <p:attrName>ppt_w</p:attrName>
                                        </p:attrNameLst>
                                      </p:cBhvr>
                                      <p:tavLst>
                                        <p:tav tm="0">
                                          <p:val>
                                            <p:fltVal val="0"/>
                                          </p:val>
                                        </p:tav>
                                        <p:tav tm="100000">
                                          <p:val>
                                            <p:strVal val="#ppt_w"/>
                                          </p:val>
                                        </p:tav>
                                      </p:tavLst>
                                    </p:anim>
                                    <p:anim calcmode="lin" valueType="num">
                                      <p:cBhvr>
                                        <p:cTn id="119" dur="500" fill="hold"/>
                                        <p:tgtEl>
                                          <p:spTgt spid="14349"/>
                                        </p:tgtEl>
                                        <p:attrNameLst>
                                          <p:attrName>ppt_h</p:attrName>
                                        </p:attrNameLst>
                                      </p:cBhvr>
                                      <p:tavLst>
                                        <p:tav tm="0">
                                          <p:val>
                                            <p:fltVal val="0"/>
                                          </p:val>
                                        </p:tav>
                                        <p:tav tm="100000">
                                          <p:val>
                                            <p:strVal val="#ppt_h"/>
                                          </p:val>
                                        </p:tav>
                                      </p:tavLst>
                                    </p:anim>
                                    <p:animEffect transition="in" filter="fade">
                                      <p:cBhvr>
                                        <p:cTn id="120" dur="500"/>
                                        <p:tgtEl>
                                          <p:spTgt spid="14349"/>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14348"/>
                                        </p:tgtEl>
                                        <p:attrNameLst>
                                          <p:attrName>style.visibility</p:attrName>
                                        </p:attrNameLst>
                                      </p:cBhvr>
                                      <p:to>
                                        <p:strVal val="visible"/>
                                      </p:to>
                                    </p:set>
                                    <p:animEffect transition="in" filter="blinds(horizontal)">
                                      <p:cBhvr>
                                        <p:cTn id="125" dur="500"/>
                                        <p:tgtEl>
                                          <p:spTgt spid="14348"/>
                                        </p:tgtEl>
                                      </p:cBhvr>
                                    </p:animEffect>
                                  </p:childTnLst>
                                </p:cTn>
                              </p:par>
                              <p:par>
                                <p:cTn id="126" presetID="12" presetClass="entr" presetSubtype="4" fill="hold" grpId="0" nodeType="withEffect">
                                  <p:stCondLst>
                                    <p:cond delay="0"/>
                                  </p:stCondLst>
                                  <p:childTnLst>
                                    <p:set>
                                      <p:cBhvr>
                                        <p:cTn id="127" dur="1" fill="hold">
                                          <p:stCondLst>
                                            <p:cond delay="0"/>
                                          </p:stCondLst>
                                        </p:cTn>
                                        <p:tgtEl>
                                          <p:spTgt spid="39"/>
                                        </p:tgtEl>
                                        <p:attrNameLst>
                                          <p:attrName>style.visibility</p:attrName>
                                        </p:attrNameLst>
                                      </p:cBhvr>
                                      <p:to>
                                        <p:strVal val="visible"/>
                                      </p:to>
                                    </p:set>
                                    <p:animEffect transition="in" filter="slide(fromBottom)">
                                      <p:cBhvr>
                                        <p:cTn id="128" dur="500"/>
                                        <p:tgtEl>
                                          <p:spTgt spid="39"/>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14345"/>
                                        </p:tgtEl>
                                        <p:attrNameLst>
                                          <p:attrName>style.visibility</p:attrName>
                                        </p:attrNameLst>
                                      </p:cBhvr>
                                      <p:to>
                                        <p:strVal val="visible"/>
                                      </p:to>
                                    </p:set>
                                    <p:animEffect transition="in" filter="blinds(horizontal)">
                                      <p:cBhvr>
                                        <p:cTn id="133" dur="500"/>
                                        <p:tgtEl>
                                          <p:spTgt spid="14345"/>
                                        </p:tgtEl>
                                      </p:cBhvr>
                                    </p:animEffect>
                                  </p:childTnLst>
                                </p:cTn>
                              </p:par>
                              <p:par>
                                <p:cTn id="134" presetID="12" presetClass="entr" presetSubtype="4" fill="hold" grpId="0" nodeType="withEffect">
                                  <p:stCondLst>
                                    <p:cond delay="0"/>
                                  </p:stCondLst>
                                  <p:childTnLst>
                                    <p:set>
                                      <p:cBhvr>
                                        <p:cTn id="135" dur="1" fill="hold">
                                          <p:stCondLst>
                                            <p:cond delay="0"/>
                                          </p:stCondLst>
                                        </p:cTn>
                                        <p:tgtEl>
                                          <p:spTgt spid="42"/>
                                        </p:tgtEl>
                                        <p:attrNameLst>
                                          <p:attrName>style.visibility</p:attrName>
                                        </p:attrNameLst>
                                      </p:cBhvr>
                                      <p:to>
                                        <p:strVal val="visible"/>
                                      </p:to>
                                    </p:set>
                                    <p:animEffect transition="in" filter="slide(fromBottom)">
                                      <p:cBhvr>
                                        <p:cTn id="136" dur="500"/>
                                        <p:tgtEl>
                                          <p:spTgt spid="42"/>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14342"/>
                                        </p:tgtEl>
                                        <p:attrNameLst>
                                          <p:attrName>style.visibility</p:attrName>
                                        </p:attrNameLst>
                                      </p:cBhvr>
                                      <p:to>
                                        <p:strVal val="visible"/>
                                      </p:to>
                                    </p:set>
                                    <p:animEffect transition="in" filter="blinds(horizontal)">
                                      <p:cBhvr>
                                        <p:cTn id="141" dur="500"/>
                                        <p:tgtEl>
                                          <p:spTgt spid="14342"/>
                                        </p:tgtEl>
                                      </p:cBhvr>
                                    </p:animEffect>
                                  </p:childTnLst>
                                </p:cTn>
                              </p:par>
                              <p:par>
                                <p:cTn id="142" presetID="12" presetClass="entr" presetSubtype="4" fill="hold" grpId="0" nodeType="withEffect">
                                  <p:stCondLst>
                                    <p:cond delay="0"/>
                                  </p:stCondLst>
                                  <p:childTnLst>
                                    <p:set>
                                      <p:cBhvr>
                                        <p:cTn id="143" dur="1" fill="hold">
                                          <p:stCondLst>
                                            <p:cond delay="0"/>
                                          </p:stCondLst>
                                        </p:cTn>
                                        <p:tgtEl>
                                          <p:spTgt spid="40"/>
                                        </p:tgtEl>
                                        <p:attrNameLst>
                                          <p:attrName>style.visibility</p:attrName>
                                        </p:attrNameLst>
                                      </p:cBhvr>
                                      <p:to>
                                        <p:strVal val="visible"/>
                                      </p:to>
                                    </p:set>
                                    <p:animEffect transition="in" filter="slide(fromBottom)">
                                      <p:cBhvr>
                                        <p:cTn id="144" dur="500"/>
                                        <p:tgtEl>
                                          <p:spTgt spid="40"/>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14341"/>
                                        </p:tgtEl>
                                        <p:attrNameLst>
                                          <p:attrName>style.visibility</p:attrName>
                                        </p:attrNameLst>
                                      </p:cBhvr>
                                      <p:to>
                                        <p:strVal val="visible"/>
                                      </p:to>
                                    </p:set>
                                    <p:animEffect transition="in" filter="blinds(horizontal)">
                                      <p:cBhvr>
                                        <p:cTn id="149" dur="500"/>
                                        <p:tgtEl>
                                          <p:spTgt spid="14341"/>
                                        </p:tgtEl>
                                      </p:cBhvr>
                                    </p:animEffect>
                                  </p:childTnLst>
                                </p:cTn>
                              </p:par>
                              <p:par>
                                <p:cTn id="150" presetID="12" presetClass="entr" presetSubtype="4" fill="hold" grpId="0" nodeType="with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slide(fromBottom)">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ntr" presetSubtype="0" fill="hold" grpId="0" nodeType="clickEffect">
                                  <p:stCondLst>
                                    <p:cond delay="0"/>
                                  </p:stCondLst>
                                  <p:childTnLst>
                                    <p:set>
                                      <p:cBhvr>
                                        <p:cTn id="156" dur="1" fill="hold">
                                          <p:stCondLst>
                                            <p:cond delay="0"/>
                                          </p:stCondLst>
                                        </p:cTn>
                                        <p:tgtEl>
                                          <p:spTgt spid="14350"/>
                                        </p:tgtEl>
                                        <p:attrNameLst>
                                          <p:attrName>style.visibility</p:attrName>
                                        </p:attrNameLst>
                                      </p:cBhvr>
                                      <p:to>
                                        <p:strVal val="visible"/>
                                      </p:to>
                                    </p:set>
                                    <p:anim calcmode="lin" valueType="num">
                                      <p:cBhvr>
                                        <p:cTn id="157" dur="500" fill="hold"/>
                                        <p:tgtEl>
                                          <p:spTgt spid="14350"/>
                                        </p:tgtEl>
                                        <p:attrNameLst>
                                          <p:attrName>ppt_w</p:attrName>
                                        </p:attrNameLst>
                                      </p:cBhvr>
                                      <p:tavLst>
                                        <p:tav tm="0">
                                          <p:val>
                                            <p:fltVal val="0"/>
                                          </p:val>
                                        </p:tav>
                                        <p:tav tm="100000">
                                          <p:val>
                                            <p:strVal val="#ppt_w"/>
                                          </p:val>
                                        </p:tav>
                                      </p:tavLst>
                                    </p:anim>
                                    <p:anim calcmode="lin" valueType="num">
                                      <p:cBhvr>
                                        <p:cTn id="158" dur="500" fill="hold"/>
                                        <p:tgtEl>
                                          <p:spTgt spid="14350"/>
                                        </p:tgtEl>
                                        <p:attrNameLst>
                                          <p:attrName>ppt_h</p:attrName>
                                        </p:attrNameLst>
                                      </p:cBhvr>
                                      <p:tavLst>
                                        <p:tav tm="0">
                                          <p:val>
                                            <p:fltVal val="0"/>
                                          </p:val>
                                        </p:tav>
                                        <p:tav tm="100000">
                                          <p:val>
                                            <p:strVal val="#ppt_h"/>
                                          </p:val>
                                        </p:tav>
                                      </p:tavLst>
                                    </p:anim>
                                    <p:animEffect transition="in" filter="fade">
                                      <p:cBhvr>
                                        <p:cTn id="159" dur="500"/>
                                        <p:tgtEl>
                                          <p:spTgt spid="14350"/>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grpId="0" nodeType="clickEffect">
                                  <p:stCondLst>
                                    <p:cond delay="0"/>
                                  </p:stCondLst>
                                  <p:childTnLst>
                                    <p:set>
                                      <p:cBhvr>
                                        <p:cTn id="163" dur="1" fill="hold">
                                          <p:stCondLst>
                                            <p:cond delay="0"/>
                                          </p:stCondLst>
                                        </p:cTn>
                                        <p:tgtEl>
                                          <p:spTgt spid="14346"/>
                                        </p:tgtEl>
                                        <p:attrNameLst>
                                          <p:attrName>style.visibility</p:attrName>
                                        </p:attrNameLst>
                                      </p:cBhvr>
                                      <p:to>
                                        <p:strVal val="visible"/>
                                      </p:to>
                                    </p:set>
                                    <p:animEffect transition="in" filter="wipe(down)">
                                      <p:cBhvr>
                                        <p:cTn id="164" dur="1000"/>
                                        <p:tgtEl>
                                          <p:spTgt spid="14346"/>
                                        </p:tgtEl>
                                      </p:cBhvr>
                                    </p:animEffect>
                                  </p:childTnLst>
                                </p:cTn>
                              </p:par>
                            </p:childTnLst>
                          </p:cTn>
                        </p:par>
                        <p:par>
                          <p:cTn id="165" fill="hold">
                            <p:stCondLst>
                              <p:cond delay="1000"/>
                            </p:stCondLst>
                            <p:childTnLst>
                              <p:par>
                                <p:cTn id="166" presetID="12" presetClass="entr" presetSubtype="4" fill="hold" grpId="0" nodeType="afterEffect">
                                  <p:stCondLst>
                                    <p:cond delay="0"/>
                                  </p:stCondLst>
                                  <p:childTnLst>
                                    <p:set>
                                      <p:cBhvr>
                                        <p:cTn id="167" dur="1" fill="hold">
                                          <p:stCondLst>
                                            <p:cond delay="0"/>
                                          </p:stCondLst>
                                        </p:cTn>
                                        <p:tgtEl>
                                          <p:spTgt spid="43"/>
                                        </p:tgtEl>
                                        <p:attrNameLst>
                                          <p:attrName>style.visibility</p:attrName>
                                        </p:attrNameLst>
                                      </p:cBhvr>
                                      <p:to>
                                        <p:strVal val="visible"/>
                                      </p:to>
                                    </p:set>
                                    <p:animEffect transition="in" filter="slide(fromBottom)">
                                      <p:cBhvr>
                                        <p:cTn id="168" dur="500"/>
                                        <p:tgtEl>
                                          <p:spTgt spid="43"/>
                                        </p:tgtEl>
                                      </p:cBhvr>
                                    </p:animEffect>
                                  </p:childTnLst>
                                </p:cTn>
                              </p:par>
                            </p:childTnLst>
                          </p:cTn>
                        </p:par>
                      </p:childTnLst>
                    </p:cTn>
                  </p:par>
                  <p:par>
                    <p:cTn id="169" fill="hold">
                      <p:stCondLst>
                        <p:cond delay="indefinite"/>
                      </p:stCondLst>
                      <p:childTnLst>
                        <p:par>
                          <p:cTn id="170" fill="hold">
                            <p:stCondLst>
                              <p:cond delay="0"/>
                            </p:stCondLst>
                            <p:childTnLst>
                              <p:par>
                                <p:cTn id="171" presetID="53" presetClass="entr" presetSubtype="0" fill="hold" grpId="0" nodeType="clickEffect">
                                  <p:stCondLst>
                                    <p:cond delay="0"/>
                                  </p:stCondLst>
                                  <p:childTnLst>
                                    <p:set>
                                      <p:cBhvr>
                                        <p:cTn id="172" dur="1" fill="hold">
                                          <p:stCondLst>
                                            <p:cond delay="0"/>
                                          </p:stCondLst>
                                        </p:cTn>
                                        <p:tgtEl>
                                          <p:spTgt spid="14351"/>
                                        </p:tgtEl>
                                        <p:attrNameLst>
                                          <p:attrName>style.visibility</p:attrName>
                                        </p:attrNameLst>
                                      </p:cBhvr>
                                      <p:to>
                                        <p:strVal val="visible"/>
                                      </p:to>
                                    </p:set>
                                    <p:anim calcmode="lin" valueType="num">
                                      <p:cBhvr>
                                        <p:cTn id="173" dur="500" fill="hold"/>
                                        <p:tgtEl>
                                          <p:spTgt spid="14351"/>
                                        </p:tgtEl>
                                        <p:attrNameLst>
                                          <p:attrName>ppt_w</p:attrName>
                                        </p:attrNameLst>
                                      </p:cBhvr>
                                      <p:tavLst>
                                        <p:tav tm="0">
                                          <p:val>
                                            <p:fltVal val="0"/>
                                          </p:val>
                                        </p:tav>
                                        <p:tav tm="100000">
                                          <p:val>
                                            <p:strVal val="#ppt_w"/>
                                          </p:val>
                                        </p:tav>
                                      </p:tavLst>
                                    </p:anim>
                                    <p:anim calcmode="lin" valueType="num">
                                      <p:cBhvr>
                                        <p:cTn id="174" dur="500" fill="hold"/>
                                        <p:tgtEl>
                                          <p:spTgt spid="14351"/>
                                        </p:tgtEl>
                                        <p:attrNameLst>
                                          <p:attrName>ppt_h</p:attrName>
                                        </p:attrNameLst>
                                      </p:cBhvr>
                                      <p:tavLst>
                                        <p:tav tm="0">
                                          <p:val>
                                            <p:fltVal val="0"/>
                                          </p:val>
                                        </p:tav>
                                        <p:tav tm="100000">
                                          <p:val>
                                            <p:strVal val="#ppt_h"/>
                                          </p:val>
                                        </p:tav>
                                      </p:tavLst>
                                    </p:anim>
                                    <p:animEffect transition="in" filter="fade">
                                      <p:cBhvr>
                                        <p:cTn id="175" dur="500"/>
                                        <p:tgtEl>
                                          <p:spTgt spid="14351"/>
                                        </p:tgtEl>
                                      </p:cBhvr>
                                    </p:animEffect>
                                  </p:childTnLst>
                                </p:cTn>
                              </p:par>
                            </p:childTnLst>
                          </p:cTn>
                        </p:par>
                      </p:childTnLst>
                    </p:cTn>
                  </p:par>
                  <p:par>
                    <p:cTn id="176" fill="hold">
                      <p:stCondLst>
                        <p:cond delay="indefinite"/>
                      </p:stCondLst>
                      <p:childTnLst>
                        <p:par>
                          <p:cTn id="177" fill="hold">
                            <p:stCondLst>
                              <p:cond delay="0"/>
                            </p:stCondLst>
                            <p:childTnLst>
                              <p:par>
                                <p:cTn id="178" presetID="13" presetClass="entr" presetSubtype="16" fill="hold" grpId="0" nodeType="clickEffect">
                                  <p:stCondLst>
                                    <p:cond delay="0"/>
                                  </p:stCondLst>
                                  <p:childTnLst>
                                    <p:set>
                                      <p:cBhvr>
                                        <p:cTn id="179" dur="1" fill="hold">
                                          <p:stCondLst>
                                            <p:cond delay="0"/>
                                          </p:stCondLst>
                                        </p:cTn>
                                        <p:tgtEl>
                                          <p:spTgt spid="14352"/>
                                        </p:tgtEl>
                                        <p:attrNameLst>
                                          <p:attrName>style.visibility</p:attrName>
                                        </p:attrNameLst>
                                      </p:cBhvr>
                                      <p:to>
                                        <p:strVal val="visible"/>
                                      </p:to>
                                    </p:set>
                                    <p:animEffect transition="in" filter="plus(in)">
                                      <p:cBhvr>
                                        <p:cTn id="180" dur="2000"/>
                                        <p:tgtEl>
                                          <p:spTgt spid="14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14337" grpId="0" animBg="1"/>
      <p:bldP spid="14338" grpId="0" animBg="1"/>
      <p:bldP spid="14" grpId="0" animBg="1"/>
      <p:bldP spid="15" grpId="0" animBg="1"/>
      <p:bldP spid="16" grpId="0" animBg="1"/>
      <p:bldP spid="23" grpId="0" animBg="1"/>
      <p:bldP spid="25" grpId="0" animBg="1"/>
      <p:bldP spid="26" grpId="0" animBg="1"/>
      <p:bldP spid="29" grpId="0" animBg="1"/>
      <p:bldP spid="27" grpId="0" animBg="1"/>
      <p:bldP spid="17" grpId="0" animBg="1"/>
      <p:bldP spid="30" grpId="0" animBg="1"/>
      <p:bldP spid="31" grpId="0" animBg="1"/>
      <p:bldP spid="14341" grpId="0" animBg="1"/>
      <p:bldP spid="14342" grpId="0" animBg="1"/>
      <p:bldP spid="14345" grpId="0" animBg="1"/>
      <p:bldP spid="14346" grpId="0" animBg="1"/>
      <p:bldP spid="14348" grpId="0" animBg="1"/>
      <p:bldP spid="39" grpId="0"/>
      <p:bldP spid="40" grpId="0"/>
      <p:bldP spid="41" grpId="0"/>
      <p:bldP spid="42" grpId="0"/>
      <p:bldP spid="43" grpId="0" animBg="1"/>
      <p:bldP spid="14349" grpId="0" animBg="1"/>
      <p:bldP spid="14350" grpId="0" animBg="1"/>
      <p:bldP spid="14351" grpId="0" animBg="1"/>
      <p:bldP spid="14352" grpId="0" animBg="1"/>
      <p:bldP spid="21" grpId="0" animBg="1"/>
      <p:bldP spid="20"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4"/>
            <a:ext cx="9144000" cy="600164"/>
          </a:xfrm>
          <a:prstGeom prst="rect">
            <a:avLst/>
          </a:prstGeom>
          <a:solidFill>
            <a:schemeClr val="bg2">
              <a:lumMod val="25000"/>
              <a:alpha val="24000"/>
            </a:schemeClr>
          </a:solidFill>
        </p:spPr>
        <p:txBody>
          <a:bodyPr wrap="square" rtlCol="0">
            <a:spAutoFit/>
          </a:bodyPr>
          <a:lstStyle/>
          <a:p>
            <a:pPr algn="ctr"/>
            <a:r>
              <a:rPr lang="fr-FR" sz="3300" b="1" u="sng" dirty="0" smtClean="0">
                <a:solidFill>
                  <a:schemeClr val="bg2">
                    <a:lumMod val="90000"/>
                  </a:schemeClr>
                </a:solidFill>
                <a:effectLst>
                  <a:outerShdw blurRad="38100" dist="38100" dir="2700000" algn="tl">
                    <a:srgbClr val="000000">
                      <a:alpha val="43137"/>
                    </a:srgbClr>
                  </a:outerShdw>
                </a:effectLst>
                <a:latin typeface="John Handy LET" pitchFamily="2" charset="0"/>
              </a:rPr>
              <a:t>2. Lecture géopolitique : un monde conflictuel</a:t>
            </a:r>
            <a:endParaRPr lang="fr-FR" sz="3300" b="1" u="sng" dirty="0">
              <a:solidFill>
                <a:schemeClr val="bg2">
                  <a:lumMod val="90000"/>
                </a:schemeClr>
              </a:solidFill>
              <a:effectLst>
                <a:outerShdw blurRad="38100" dist="38100" dir="2700000" algn="tl">
                  <a:srgbClr val="000000">
                    <a:alpha val="43137"/>
                  </a:srgbClr>
                </a:outerShdw>
              </a:effectLst>
              <a:latin typeface="John Handy LET" pitchFamily="2" charset="0"/>
            </a:endParaRPr>
          </a:p>
        </p:txBody>
      </p:sp>
      <p:pic>
        <p:nvPicPr>
          <p:cNvPr id="53250" name="Image 6" descr="http://cartographie.sciences-po.fr/sites/default/files/D01c_conflits_2009.jpg?1326104277"/>
          <p:cNvPicPr>
            <a:picLocks noChangeAspect="1" noChangeArrowheads="1"/>
          </p:cNvPicPr>
          <p:nvPr/>
        </p:nvPicPr>
        <p:blipFill>
          <a:blip r:embed="rId3">
            <a:lum bright="-38000" contrast="48000"/>
          </a:blip>
          <a:srcRect t="4216" b="20471"/>
          <a:stretch>
            <a:fillRect/>
          </a:stretch>
        </p:blipFill>
        <p:spPr bwMode="auto">
          <a:xfrm>
            <a:off x="138121" y="642918"/>
            <a:ext cx="5648325" cy="4067175"/>
          </a:xfrm>
          <a:prstGeom prst="rect">
            <a:avLst/>
          </a:prstGeom>
          <a:noFill/>
          <a:ln w="9525">
            <a:solidFill>
              <a:schemeClr val="tx1"/>
            </a:solidFill>
            <a:miter lim="800000"/>
            <a:headEnd/>
            <a:tailEnd/>
          </a:ln>
        </p:spPr>
      </p:pic>
      <p:sp>
        <p:nvSpPr>
          <p:cNvPr id="53252" name="Rectangle 4"/>
          <p:cNvSpPr>
            <a:spLocks noChangeArrowheads="1"/>
          </p:cNvSpPr>
          <p:nvPr/>
        </p:nvSpPr>
        <p:spPr bwMode="auto">
          <a:xfrm>
            <a:off x="785786" y="642918"/>
            <a:ext cx="364333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strike="noStrike" cap="small" normalizeH="0" dirty="0" smtClean="0">
                <a:ln>
                  <a:noFill/>
                </a:ln>
                <a:solidFill>
                  <a:srgbClr val="C00000"/>
                </a:solidFill>
                <a:effectLst>
                  <a:outerShdw blurRad="38100" dist="38100" dir="2700000" algn="tl">
                    <a:srgbClr val="000000">
                      <a:alpha val="43137"/>
                    </a:srgbClr>
                  </a:outerShdw>
                </a:effectLst>
                <a:latin typeface="Tw Cen MT" pitchFamily="34" charset="0"/>
                <a:ea typeface="Gill Sans MT" pitchFamily="34" charset="0"/>
                <a:cs typeface="Times New Roman" pitchFamily="18" charset="0"/>
              </a:rPr>
              <a:t>Les conflits armés dans le monde (2009)</a:t>
            </a:r>
            <a:endParaRPr kumimoji="0" lang="fr-FR" sz="1400" b="0" i="0" strike="noStrike" cap="small" normalizeH="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53253" name="Rectangle 5"/>
          <p:cNvSpPr>
            <a:spLocks noChangeArrowheads="1"/>
          </p:cNvSpPr>
          <p:nvPr/>
        </p:nvSpPr>
        <p:spPr bwMode="auto">
          <a:xfrm>
            <a:off x="5857884" y="642918"/>
            <a:ext cx="3143272" cy="2462213"/>
          </a:xfrm>
          <a:prstGeom prst="rect">
            <a:avLst/>
          </a:prstGeom>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sng" strike="noStrike" cap="small" normalizeH="0" dirty="0" smtClean="0">
                <a:ln>
                  <a:noFill/>
                </a:ln>
                <a:solidFill>
                  <a:schemeClr val="tx1"/>
                </a:solidFill>
                <a:effectLst>
                  <a:outerShdw blurRad="38100" dist="38100" dir="2700000" algn="tl">
                    <a:srgbClr val="000000">
                      <a:alpha val="43137"/>
                    </a:srgbClr>
                  </a:outerShdw>
                </a:effectLst>
                <a:latin typeface="Tw Cen MT" pitchFamily="34" charset="0"/>
                <a:ea typeface="Gill Sans MT" pitchFamily="34" charset="0"/>
                <a:cs typeface="Times New Roman" pitchFamily="18" charset="0"/>
                <a:sym typeface="Wingdings" pitchFamily="2" charset="2"/>
              </a:rPr>
              <a:t>Questions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Présentez le document (source, thème et date). </a:t>
            </a:r>
            <a:endParaRPr kumimoji="0" lang="fr-FR"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Analysez la légende : combien de types de conflits définit-elle ? Illustrez chaque type de conflit par un exemple précis (recherché dans la presse ou sur internet à partir de la carte)</a:t>
            </a:r>
            <a:endParaRPr kumimoji="0" lang="fr-FR"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Quelles sont les régions les plus concernées par les conflits ? Quel est leur point commun ? </a:t>
            </a:r>
            <a:endPar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endParaRPr>
          </a:p>
        </p:txBody>
      </p:sp>
      <p:sp>
        <p:nvSpPr>
          <p:cNvPr id="7" name="Rectangle 3"/>
          <p:cNvSpPr>
            <a:spLocks noChangeArrowheads="1"/>
          </p:cNvSpPr>
          <p:nvPr/>
        </p:nvSpPr>
        <p:spPr bwMode="auto">
          <a:xfrm>
            <a:off x="5857884" y="3184754"/>
            <a:ext cx="3143272" cy="1384995"/>
          </a:xfrm>
          <a:prstGeom prst="rect">
            <a:avLst/>
          </a:prstGeom>
          <a:solidFill>
            <a:schemeClr val="bg2">
              <a:lumMod val="75000"/>
              <a:alpha val="50000"/>
            </a:schemeClr>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fr-FR" sz="1400" b="1" i="0" u="none" strike="noStrike" cap="none" normalizeH="0" baseline="0" dirty="0" smtClean="0">
                <a:ln>
                  <a:noFill/>
                </a:ln>
                <a:effectLst/>
                <a:latin typeface="Tw Cen MT" pitchFamily="34" charset="0"/>
                <a:ea typeface="Gill Sans MT" pitchFamily="34" charset="0"/>
                <a:cs typeface="Times New Roman" pitchFamily="18" charset="0"/>
                <a:sym typeface="Wingdings"/>
              </a:rPr>
              <a:t></a:t>
            </a:r>
            <a:r>
              <a:rPr lang="fr-FR" sz="1400" b="1" dirty="0" smtClean="0">
                <a:latin typeface="Tw Cen MT" pitchFamily="34" charset="0"/>
                <a:ea typeface="Gill Sans MT" pitchFamily="34" charset="0"/>
                <a:cs typeface="Times New Roman" pitchFamily="18" charset="0"/>
              </a:rPr>
              <a:t> La carte proposée émane de la cartothèque Science Po et rend compte des principales conflictualités (zones d’insécurité) dans le monde pour l’année 2009. Elle en définit les principales causes.</a:t>
            </a:r>
          </a:p>
        </p:txBody>
      </p:sp>
      <p:sp>
        <p:nvSpPr>
          <p:cNvPr id="8" name="Rectangle 3"/>
          <p:cNvSpPr>
            <a:spLocks noChangeArrowheads="1"/>
          </p:cNvSpPr>
          <p:nvPr/>
        </p:nvSpPr>
        <p:spPr bwMode="auto">
          <a:xfrm>
            <a:off x="142844" y="4857760"/>
            <a:ext cx="8858312" cy="1815882"/>
          </a:xfrm>
          <a:prstGeom prst="rect">
            <a:avLst/>
          </a:prstGeom>
          <a:solidFill>
            <a:schemeClr val="bg2">
              <a:lumMod val="75000"/>
              <a:alpha val="50000"/>
            </a:schemeClr>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r-FR" sz="1400" b="1" dirty="0" smtClean="0">
                <a:latin typeface="Tw Cen MT" pitchFamily="34" charset="0"/>
                <a:sym typeface="Wingdings"/>
              </a:rPr>
              <a:t></a:t>
            </a:r>
            <a:r>
              <a:rPr lang="fr-FR" sz="1400" b="1" dirty="0" smtClean="0">
                <a:latin typeface="Tw Cen MT" pitchFamily="34" charset="0"/>
              </a:rPr>
              <a:t> La carte définit trois types de conflits :</a:t>
            </a:r>
            <a:endParaRPr lang="fr-FR" sz="1400" dirty="0" smtClean="0">
              <a:latin typeface="Tw Cen MT" pitchFamily="34" charset="0"/>
            </a:endParaRPr>
          </a:p>
          <a:p>
            <a:pPr algn="just"/>
            <a:r>
              <a:rPr lang="fr-FR" sz="1400" b="1" dirty="0" smtClean="0">
                <a:latin typeface="Tw Cen MT" pitchFamily="34" charset="0"/>
              </a:rPr>
              <a:t>	- des conflits où l’autorité légale du pays (l’Etat) est contestée par des groupes armés plus ou moins 	puissants (ex : Afghanistan </a:t>
            </a:r>
            <a:r>
              <a:rPr lang="fr-FR" sz="1400" b="1" dirty="0" smtClean="0">
                <a:latin typeface="Tw Cen MT" pitchFamily="34" charset="0"/>
                <a:sym typeface="Wingdings"/>
              </a:rPr>
              <a:t></a:t>
            </a:r>
            <a:r>
              <a:rPr lang="fr-FR" sz="1400" b="1" dirty="0" smtClean="0">
                <a:latin typeface="Tw Cen MT" pitchFamily="34" charset="0"/>
              </a:rPr>
              <a:t> Hamid </a:t>
            </a:r>
            <a:r>
              <a:rPr lang="fr-FR" sz="1400" b="1" dirty="0" err="1" smtClean="0">
                <a:latin typeface="Tw Cen MT" pitchFamily="34" charset="0"/>
              </a:rPr>
              <a:t>Karsai</a:t>
            </a:r>
            <a:r>
              <a:rPr lang="fr-FR" sz="1400" b="1" dirty="0" smtClean="0">
                <a:latin typeface="Tw Cen MT" pitchFamily="34" charset="0"/>
              </a:rPr>
              <a:t> face à certaines factions talibanes/ Colombie </a:t>
            </a:r>
            <a:r>
              <a:rPr lang="fr-FR" sz="1400" b="1" dirty="0" smtClean="0">
                <a:latin typeface="Tw Cen MT" pitchFamily="34" charset="0"/>
                <a:sym typeface="Wingdings"/>
              </a:rPr>
              <a:t></a:t>
            </a:r>
            <a:r>
              <a:rPr lang="fr-FR" sz="1400" b="1" dirty="0" smtClean="0">
                <a:latin typeface="Tw Cen MT" pitchFamily="34" charset="0"/>
              </a:rPr>
              <a:t> FARC 	face au pouvoir central et aux paramilitaires)</a:t>
            </a:r>
            <a:endParaRPr lang="fr-FR" sz="1400" dirty="0" smtClean="0">
              <a:latin typeface="Tw Cen MT" pitchFamily="34" charset="0"/>
            </a:endParaRPr>
          </a:p>
          <a:p>
            <a:pPr algn="just"/>
            <a:r>
              <a:rPr lang="fr-FR" sz="1400" b="1" dirty="0" smtClean="0">
                <a:latin typeface="Tw Cen MT" pitchFamily="34" charset="0"/>
              </a:rPr>
              <a:t>	- des conflits opposant des groupes autonomistes ou sécessionnistes (ex : Soudan avec la création 	récente du Sud Soudan)</a:t>
            </a:r>
            <a:endParaRPr lang="fr-FR" sz="1400" dirty="0" smtClean="0">
              <a:latin typeface="Tw Cen MT" pitchFamily="34" charset="0"/>
            </a:endParaRPr>
          </a:p>
          <a:p>
            <a:pPr algn="just"/>
            <a:r>
              <a:rPr lang="fr-FR" sz="1400" b="1" dirty="0" smtClean="0">
                <a:latin typeface="Tw Cen MT" pitchFamily="34" charset="0"/>
              </a:rPr>
              <a:t>	- des tensions entre Etats voisins pouvant dégénérer en guerre ouverte (ex : Inde/Pakistan : depuis 	1947, 	problème récurrent du Cachemire, région revendiquée par les deux Etats)</a:t>
            </a:r>
            <a:endParaRPr lang="fr-FR" sz="1400" dirty="0">
              <a:latin typeface="Tw Cen MT" pitchFamily="34" charset="0"/>
            </a:endParaRPr>
          </a:p>
        </p:txBody>
      </p:sp>
      <p:sp>
        <p:nvSpPr>
          <p:cNvPr id="9" name="Rectangle 3"/>
          <p:cNvSpPr>
            <a:spLocks noChangeArrowheads="1"/>
          </p:cNvSpPr>
          <p:nvPr/>
        </p:nvSpPr>
        <p:spPr bwMode="auto">
          <a:xfrm>
            <a:off x="5857884" y="3185884"/>
            <a:ext cx="3143272" cy="1600438"/>
          </a:xfrm>
          <a:prstGeom prst="rect">
            <a:avLst/>
          </a:prstGeom>
          <a:solidFill>
            <a:schemeClr val="bg2">
              <a:lumMod val="75000"/>
              <a:alpha val="50000"/>
            </a:schemeClr>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fr-FR" sz="1400" b="1" dirty="0" smtClean="0">
                <a:latin typeface="Tw Cen MT" pitchFamily="34" charset="0"/>
                <a:sym typeface="Wingdings"/>
              </a:rPr>
              <a:t></a:t>
            </a:r>
            <a:r>
              <a:rPr lang="fr-FR" sz="1400" b="1" dirty="0" smtClean="0">
                <a:latin typeface="Tw Cen MT" pitchFamily="34" charset="0"/>
              </a:rPr>
              <a:t> Excepté Haïti et la Colombie (Amérique du Sud), les zones de conflits sont essentiellement situées sur le continent africain (Afrique Subsaharienne), au Moyen Orient et en Asie du Sud Est, des régions qui sont en retard de développement.</a:t>
            </a:r>
            <a:endParaRPr lang="fr-FR" sz="1400" dirty="0" smtClean="0">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3250"/>
                                        </p:tgtEl>
                                        <p:attrNameLst>
                                          <p:attrName>style.visibility</p:attrName>
                                        </p:attrNameLst>
                                      </p:cBhvr>
                                      <p:to>
                                        <p:strVal val="visible"/>
                                      </p:to>
                                    </p:set>
                                    <p:anim calcmode="lin" valueType="num">
                                      <p:cBhvr>
                                        <p:cTn id="12" dur="500" decel="50000" fill="hold">
                                          <p:stCondLst>
                                            <p:cond delay="0"/>
                                          </p:stCondLst>
                                        </p:cTn>
                                        <p:tgtEl>
                                          <p:spTgt spid="53250"/>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3250"/>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3250"/>
                                        </p:tgtEl>
                                        <p:attrNameLst>
                                          <p:attrName>ppt_w</p:attrName>
                                        </p:attrNameLst>
                                      </p:cBhvr>
                                      <p:tavLst>
                                        <p:tav tm="0">
                                          <p:val>
                                            <p:strVal val="#ppt_w*.05"/>
                                          </p:val>
                                        </p:tav>
                                        <p:tav tm="100000">
                                          <p:val>
                                            <p:strVal val="#ppt_w"/>
                                          </p:val>
                                        </p:tav>
                                      </p:tavLst>
                                    </p:anim>
                                    <p:anim calcmode="lin" valueType="num">
                                      <p:cBhvr>
                                        <p:cTn id="15" dur="1000" fill="hold"/>
                                        <p:tgtEl>
                                          <p:spTgt spid="53250"/>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3250"/>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3250"/>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3250"/>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3250"/>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53252"/>
                                        </p:tgtEl>
                                        <p:attrNameLst>
                                          <p:attrName>style.visibility</p:attrName>
                                        </p:attrNameLst>
                                      </p:cBhvr>
                                      <p:to>
                                        <p:strVal val="visible"/>
                                      </p:to>
                                    </p:set>
                                    <p:animEffect transition="in" filter="wipe(left)">
                                      <p:cBhvr>
                                        <p:cTn id="23" dur="500"/>
                                        <p:tgtEl>
                                          <p:spTgt spid="53252"/>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53253"/>
                                        </p:tgtEl>
                                        <p:attrNameLst>
                                          <p:attrName>style.visibility</p:attrName>
                                        </p:attrNameLst>
                                      </p:cBhvr>
                                      <p:to>
                                        <p:strVal val="visible"/>
                                      </p:to>
                                    </p:set>
                                    <p:animEffect transition="in" filter="slide(fromBottom)">
                                      <p:cBhvr>
                                        <p:cTn id="28" dur="500"/>
                                        <p:tgtEl>
                                          <p:spTgt spid="5325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xit" presetSubtype="0" fill="hold" grpId="1" nodeType="clickEffect">
                                  <p:stCondLst>
                                    <p:cond delay="0"/>
                                  </p:stCondLst>
                                  <p:childTnLst>
                                    <p:anim calcmode="lin" valueType="num">
                                      <p:cBhvr>
                                        <p:cTn id="46" dur="1000"/>
                                        <p:tgtEl>
                                          <p:spTgt spid="7"/>
                                        </p:tgtEl>
                                        <p:attrNameLst>
                                          <p:attrName>ppt_w</p:attrName>
                                        </p:attrNameLst>
                                      </p:cBhvr>
                                      <p:tavLst>
                                        <p:tav tm="0">
                                          <p:val>
                                            <p:strVal val="ppt_w"/>
                                          </p:val>
                                        </p:tav>
                                        <p:tav tm="100000">
                                          <p:val>
                                            <p:strVal val="ppt_w*0.70"/>
                                          </p:val>
                                        </p:tav>
                                      </p:tavLst>
                                    </p:anim>
                                    <p:anim calcmode="lin" valueType="num">
                                      <p:cBhvr>
                                        <p:cTn id="47" dur="1000"/>
                                        <p:tgtEl>
                                          <p:spTgt spid="7"/>
                                        </p:tgtEl>
                                        <p:attrNameLst>
                                          <p:attrName>ppt_h</p:attrName>
                                        </p:attrNameLst>
                                      </p:cBhvr>
                                      <p:tavLst>
                                        <p:tav tm="0">
                                          <p:val>
                                            <p:strVal val="ppt_h"/>
                                          </p:val>
                                        </p:tav>
                                        <p:tav tm="100000">
                                          <p:val>
                                            <p:strVal val="ppt_h"/>
                                          </p:val>
                                        </p:tav>
                                      </p:tavLst>
                                    </p:anim>
                                    <p:animEffect transition="out" filter="fade">
                                      <p:cBhvr>
                                        <p:cTn id="48" dur="1000"/>
                                        <p:tgtEl>
                                          <p:spTgt spid="7"/>
                                        </p:tgtEl>
                                      </p:cBhvr>
                                    </p:animEffect>
                                    <p:set>
                                      <p:cBhvr>
                                        <p:cTn id="49" dur="1" fill="hold">
                                          <p:stCondLst>
                                            <p:cond delay="999"/>
                                          </p:stCondLst>
                                        </p:cTn>
                                        <p:tgtEl>
                                          <p:spTgt spid="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3252" grpId="0"/>
      <p:bldP spid="53253" grpId="0" animBg="1"/>
      <p:bldP spid="7" grpId="0" animBg="1"/>
      <p:bldP spid="7" grpId="1"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4"/>
            <a:ext cx="9144000" cy="600164"/>
          </a:xfrm>
          <a:prstGeom prst="rect">
            <a:avLst/>
          </a:prstGeom>
          <a:solidFill>
            <a:schemeClr val="bg2">
              <a:lumMod val="25000"/>
              <a:alpha val="24000"/>
            </a:schemeClr>
          </a:solidFill>
        </p:spPr>
        <p:txBody>
          <a:bodyPr wrap="square" rtlCol="0">
            <a:spAutoFit/>
          </a:bodyPr>
          <a:lstStyle/>
          <a:p>
            <a:pPr algn="ctr"/>
            <a:r>
              <a:rPr lang="fr-FR" sz="3300" b="1" u="sng" dirty="0" smtClean="0">
                <a:solidFill>
                  <a:schemeClr val="bg2">
                    <a:lumMod val="90000"/>
                  </a:schemeClr>
                </a:solidFill>
                <a:effectLst>
                  <a:outerShdw blurRad="38100" dist="38100" dir="2700000" algn="tl">
                    <a:srgbClr val="000000">
                      <a:alpha val="43137"/>
                    </a:srgbClr>
                  </a:outerShdw>
                </a:effectLst>
                <a:latin typeface="John Handy LET" pitchFamily="2" charset="0"/>
              </a:rPr>
              <a:t>2. Lecture géopolitique : un monde conflictuel</a:t>
            </a:r>
            <a:endParaRPr lang="fr-FR" sz="3300" b="1" u="sng" dirty="0">
              <a:solidFill>
                <a:schemeClr val="bg2">
                  <a:lumMod val="90000"/>
                </a:schemeClr>
              </a:solidFill>
              <a:effectLst>
                <a:outerShdw blurRad="38100" dist="38100" dir="2700000" algn="tl">
                  <a:srgbClr val="000000">
                    <a:alpha val="43137"/>
                  </a:srgbClr>
                </a:outerShdw>
              </a:effectLst>
              <a:latin typeface="John Handy LET" pitchFamily="2" charset="0"/>
            </a:endParaRPr>
          </a:p>
        </p:txBody>
      </p:sp>
      <p:sp>
        <p:nvSpPr>
          <p:cNvPr id="55298" name="Text Box 2"/>
          <p:cNvSpPr txBox="1">
            <a:spLocks noChangeArrowheads="1"/>
          </p:cNvSpPr>
          <p:nvPr/>
        </p:nvSpPr>
        <p:spPr bwMode="auto">
          <a:xfrm>
            <a:off x="142844" y="571480"/>
            <a:ext cx="5929354" cy="4714908"/>
          </a:xfrm>
          <a:prstGeom prst="rect">
            <a:avLst/>
          </a:prstGeom>
          <a:gradFill rotWithShape="0">
            <a:gsLst>
              <a:gs pos="0">
                <a:srgbClr val="FFFFFF"/>
              </a:gs>
              <a:gs pos="100000">
                <a:srgbClr val="CCC0D9"/>
              </a:gs>
            </a:gsLst>
            <a:lin ang="5400000" scaled="1"/>
          </a:gradFill>
          <a:ln w="12700">
            <a:solidFill>
              <a:srgbClr val="000000"/>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200" b="1" i="0" u="sng" strike="noStrike" cap="small" normalizeH="0" baseline="0" dirty="0" smtClean="0">
                <a:ln>
                  <a:noFill/>
                </a:ln>
                <a:effectLst/>
                <a:latin typeface="Tw Cen MT" pitchFamily="34" charset="0"/>
                <a:cs typeface="Arial" pitchFamily="34" charset="0"/>
              </a:rPr>
              <a:t>La possession de l’arme nucléaire fait-elle encore sens ? </a:t>
            </a:r>
            <a:r>
              <a:rPr kumimoji="0" lang="fr-FR" sz="1200" b="1" i="0" u="sng" strike="noStrike" cap="small" normalizeH="0" baseline="30000" dirty="0" smtClean="0">
                <a:ln>
                  <a:noFill/>
                </a:ln>
                <a:effectLst/>
                <a:latin typeface="Tw Cen MT" pitchFamily="34" charset="0"/>
                <a:cs typeface="Arial" pitchFamily="34" charset="0"/>
              </a:rPr>
              <a:t>1</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dirty="0" smtClean="0">
                <a:ln>
                  <a:noFill/>
                </a:ln>
                <a:effectLst/>
                <a:latin typeface="Tw Cen MT" pitchFamily="34" charset="0"/>
                <a:cs typeface="Arial" pitchFamily="34" charset="0"/>
              </a:rPr>
              <a:t>(…) Le monde post-11-septembre a connu des bouleversements importants, et rapides, qui autorisent aujourd’hui à se questionner quant à l’intérêt stratégique de posséder l’arme nucléaire. (…)  François Hollande associe fortement l’idée de l’arme nucléaire à celle du respect du pays la possédant. (…) Il laisse entendre que la possession de l’arme nucléaire a pour fonction principale d’empêcher la guerre. Ces deux arguments sont pour le moins discutables, plusieurs faits remettant en cause leur pertinence.</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dirty="0" smtClean="0">
                <a:ln>
                  <a:noFill/>
                </a:ln>
                <a:effectLst/>
                <a:latin typeface="Tw Cen MT" pitchFamily="34" charset="0"/>
                <a:cs typeface="Arial" pitchFamily="34" charset="0"/>
              </a:rPr>
              <a:t>Pensée sous de Gaulle pour assurer l’indépendance stratégique de la France, l’arme nucléaire n’est clairement plus aujourd’hui un moyen de pression de la part de la France pour affirmer ses positions. On l’imagine mal menacer un pays, aussi dangereux soit-il, d’une attaque nucléaire, tant les conséquences d’une telle entreprise seraient disproportionnées et que les victimes civiles se compteraient par milliers.</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dirty="0" smtClean="0">
                <a:ln>
                  <a:noFill/>
                </a:ln>
                <a:effectLst/>
                <a:latin typeface="Tw Cen MT" pitchFamily="34" charset="0"/>
                <a:cs typeface="Arial" pitchFamily="34" charset="0"/>
              </a:rPr>
              <a:t>Soulignons au passage que la distinction entre le représentant d’un État et la population de ce dernier ne doit pas être oubliée, et ce d’autant plus lorsqu’il s’agit d’un régime autoritaire. Qui plus est, les récents conflits où la France a été impliquée (Libye, Afghanistan…) n’ont jamais fait au préalable l’objet d’une menace d’une attaque nucléaire.</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dirty="0" smtClean="0">
                <a:ln>
                  <a:noFill/>
                </a:ln>
                <a:effectLst/>
                <a:latin typeface="Tw Cen MT" pitchFamily="34" charset="0"/>
                <a:cs typeface="Arial" pitchFamily="34" charset="0"/>
              </a:rPr>
              <a:t>En outre, l’arme nucléaire française n’a pas empêché l’émergence de nouveaux conflits, voire même l’intervention de la France. Les probabilités que la France soit attaquée sur son sol sont pour le moins faibles. En revanche, en intervenant sur de nombreux théâtres d’opération, en Afrique et en Afghanistan par exemple, elle prend des risques mais ne peut se prémunir du danger par la menace nucléaire. Les Talibans sont responsables de la mort de nombreux soldats; une réplique nucléaire est-elle envisageable ? Sûrement pas.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effectLst/>
              <a:latin typeface="Arial" pitchFamily="34" charset="0"/>
              <a:cs typeface="Arial" pitchFamily="34" charset="0"/>
            </a:endParaRPr>
          </a:p>
        </p:txBody>
      </p:sp>
      <p:sp>
        <p:nvSpPr>
          <p:cNvPr id="55299" name="Rectangle 3"/>
          <p:cNvSpPr>
            <a:spLocks noChangeArrowheads="1"/>
          </p:cNvSpPr>
          <p:nvPr/>
        </p:nvSpPr>
        <p:spPr bwMode="auto">
          <a:xfrm>
            <a:off x="6143636" y="571480"/>
            <a:ext cx="2786082" cy="2031325"/>
          </a:xfrm>
          <a:prstGeom prst="rect">
            <a:avLst/>
          </a:prstGeom>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400" b="1" u="sng" cap="small" dirty="0" smtClean="0">
                <a:solidFill>
                  <a:schemeClr val="tx1"/>
                </a:solidFill>
                <a:effectLst>
                  <a:outerShdw blurRad="38100" dist="38100" dir="2700000" algn="tl">
                    <a:srgbClr val="000000">
                      <a:alpha val="43137"/>
                    </a:srgbClr>
                  </a:outerShdw>
                </a:effectLst>
                <a:latin typeface="Tw Cen MT" pitchFamily="34" charset="0"/>
                <a:ea typeface="Gill Sans MT" pitchFamily="34" charset="0"/>
                <a:cs typeface="Times New Roman" pitchFamily="18" charset="0"/>
                <a:sym typeface="Wingdings" pitchFamily="2" charset="2"/>
              </a:rPr>
              <a:t>Questions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Présentez le document (source, date, auteur, idée générale) </a:t>
            </a:r>
            <a:endParaRPr kumimoji="0" lang="fr-FR"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0000"/>
                </a:solidFill>
                <a:effectLst/>
                <a:latin typeface="Tw Cen MT" pitchFamily="34" charset="0"/>
                <a:ea typeface="Gill Sans MT" pitchFamily="34" charset="0"/>
                <a:cs typeface="Times New Roman" pitchFamily="18" charset="0"/>
                <a:sym typeface="Wingdings" pitchFamily="2" charset="2"/>
              </a:rPr>
              <a:t></a:t>
            </a:r>
            <a:r>
              <a:rPr kumimoji="0" lang="fr-FR" sz="1400" b="1" i="0" u="none" strike="noStrike" cap="none" normalizeH="0" baseline="0" dirty="0" smtClean="0">
                <a:ln>
                  <a:noFill/>
                </a:ln>
                <a:solidFill>
                  <a:srgbClr val="FF0000"/>
                </a:solidFill>
                <a:effectLst/>
                <a:latin typeface="Tw Cen MT" pitchFamily="34" charset="0"/>
                <a:ea typeface="Gill Sans MT" pitchFamily="34" charset="0"/>
                <a:cs typeface="Times New Roman" pitchFamily="18" charset="0"/>
              </a:rPr>
              <a:t>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Quelle est la position de l’actuel président français sur l’arme nucléaire ? </a:t>
            </a:r>
            <a:endParaRPr kumimoji="0" lang="fr-FR" sz="1400" b="0" i="0" u="none" strike="noStrike" cap="none" normalizeH="0" baseline="0" dirty="0" smtClean="0">
              <a:ln>
                <a:noFill/>
              </a:ln>
              <a:solidFill>
                <a:srgbClr val="C00000"/>
              </a:solidFill>
              <a:effectLst/>
              <a:latin typeface="Arial" pitchFamily="34" charset="0"/>
              <a:cs typeface="Arial" pitchFamily="34" charset="0"/>
              <a:sym typeface="Wingdings"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B050"/>
                </a:solidFill>
                <a:effectLst/>
                <a:latin typeface="Tw Cen MT" pitchFamily="34" charset="0"/>
                <a:ea typeface="Gill Sans MT" pitchFamily="34" charset="0"/>
                <a:cs typeface="Times New Roman" pitchFamily="18" charset="0"/>
                <a:sym typeface="Wingdings" pitchFamily="2" charset="2"/>
              </a:rPr>
              <a:t></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a:t>
            </a:r>
            <a:r>
              <a:rPr kumimoji="0" lang="fr-FR" sz="1400" b="1" i="0" u="none" strike="noStrike" cap="none" normalizeH="0" baseline="0" dirty="0" smtClean="0">
                <a:ln>
                  <a:noFill/>
                </a:ln>
                <a:solidFill>
                  <a:srgbClr val="00B050"/>
                </a:solidFill>
                <a:effectLst/>
                <a:latin typeface="Tw Cen MT" pitchFamily="34" charset="0"/>
                <a:ea typeface="Gill Sans MT" pitchFamily="34" charset="0"/>
                <a:cs typeface="Times New Roman" pitchFamily="18" charset="0"/>
              </a:rPr>
              <a:t>Quelle est celle de l’auteur de la contribution ?</a:t>
            </a:r>
            <a:r>
              <a:rPr kumimoji="0" lang="fr-FR" sz="1400" b="1" i="0" u="none" strike="noStrike" cap="none" normalizeH="0" baseline="0" dirty="0" smtClean="0">
                <a:ln>
                  <a:noFill/>
                </a:ln>
                <a:solidFill>
                  <a:srgbClr val="00B050"/>
                </a:solidFill>
                <a:effectLst/>
                <a:latin typeface="Tw Cen MT" pitchFamily="34" charset="0"/>
                <a:ea typeface="Gill Sans MT" pitchFamily="34" charset="0"/>
                <a:cs typeface="Times New Roman" pitchFamily="18" charset="0"/>
                <a:sym typeface="Wingdings" pitchFamily="2" charset="2"/>
              </a:rPr>
              <a:t>  Justifiez votre réponse</a:t>
            </a:r>
            <a:endParaRPr kumimoji="0" lang="fr-FR" sz="1400" b="0" i="0" u="none" strike="noStrike" cap="none" normalizeH="0" baseline="0" dirty="0" smtClean="0">
              <a:ln>
                <a:noFill/>
              </a:ln>
              <a:solidFill>
                <a:srgbClr val="00B050"/>
              </a:solidFill>
              <a:effectLst/>
              <a:latin typeface="Arial" pitchFamily="34" charset="0"/>
              <a:cs typeface="Arial" pitchFamily="34" charset="0"/>
              <a:sym typeface="Wingdings" pitchFamily="2" charset="2"/>
            </a:endParaRPr>
          </a:p>
        </p:txBody>
      </p:sp>
      <p:sp>
        <p:nvSpPr>
          <p:cNvPr id="5" name="Rectangle 4"/>
          <p:cNvSpPr/>
          <p:nvPr/>
        </p:nvSpPr>
        <p:spPr>
          <a:xfrm>
            <a:off x="1214414" y="1332000"/>
            <a:ext cx="4788000" cy="144000"/>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14282" y="1500174"/>
            <a:ext cx="1872000" cy="144000"/>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786182" y="1500174"/>
            <a:ext cx="2232000" cy="144000"/>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14282" y="1692000"/>
            <a:ext cx="3132000" cy="144000"/>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14282" y="1872000"/>
            <a:ext cx="720000" cy="144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785786" y="3571876"/>
            <a:ext cx="5220000" cy="144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216000" y="3780000"/>
            <a:ext cx="3855934" cy="144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785786" y="4071942"/>
            <a:ext cx="4824000" cy="144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2285984" y="4248000"/>
            <a:ext cx="3708000" cy="144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214282" y="4429132"/>
            <a:ext cx="1368000" cy="144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3"/>
          <p:cNvSpPr>
            <a:spLocks noChangeArrowheads="1"/>
          </p:cNvSpPr>
          <p:nvPr/>
        </p:nvSpPr>
        <p:spPr bwMode="auto">
          <a:xfrm>
            <a:off x="6143636" y="2753867"/>
            <a:ext cx="2786082" cy="2246769"/>
          </a:xfrm>
          <a:prstGeom prst="rect">
            <a:avLst/>
          </a:prstGeom>
          <a:solidFill>
            <a:schemeClr val="bg2">
              <a:lumMod val="75000"/>
              <a:alpha val="50000"/>
            </a:schemeClr>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fr-FR" sz="1400" b="1" dirty="0" smtClean="0">
                <a:latin typeface="Tw Cen MT" pitchFamily="34" charset="0"/>
                <a:sym typeface="Wingdings"/>
              </a:rPr>
              <a:t> Le document proposé est une contribution d’un expert en relations internationales Maxime Pinard au magasine Le Nouvel Observateur. Il s’agit d’une analyse, d’un questionnement sur la bombe nucléaire en tant qu’arme de dissuasion dans un monde où sa prolifération devient inquiétante.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500" decel="50000" fill="hold">
                                          <p:stCondLst>
                                            <p:cond delay="0"/>
                                          </p:stCondLst>
                                        </p:cTn>
                                        <p:tgtEl>
                                          <p:spTgt spid="552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52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5298"/>
                                        </p:tgtEl>
                                        <p:attrNameLst>
                                          <p:attrName>ppt_w</p:attrName>
                                        </p:attrNameLst>
                                      </p:cBhvr>
                                      <p:tavLst>
                                        <p:tav tm="0">
                                          <p:val>
                                            <p:strVal val="#ppt_w*.05"/>
                                          </p:val>
                                        </p:tav>
                                        <p:tav tm="100000">
                                          <p:val>
                                            <p:strVal val="#ppt_w"/>
                                          </p:val>
                                        </p:tav>
                                      </p:tavLst>
                                    </p:anim>
                                    <p:anim calcmode="lin" valueType="num">
                                      <p:cBhvr>
                                        <p:cTn id="10" dur="1000" fill="hold"/>
                                        <p:tgtEl>
                                          <p:spTgt spid="552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52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52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52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529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5299"/>
                                        </p:tgtEl>
                                        <p:attrNameLst>
                                          <p:attrName>style.visibility</p:attrName>
                                        </p:attrNameLst>
                                      </p:cBhvr>
                                      <p:to>
                                        <p:strVal val="visible"/>
                                      </p:to>
                                    </p:set>
                                    <p:animEffect transition="in" filter="slide(fromBottom)">
                                      <p:cBhvr>
                                        <p:cTn id="19" dur="500"/>
                                        <p:tgtEl>
                                          <p:spTgt spid="5529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left)">
                                      <p:cBhvr>
                                        <p:cTn id="64" dur="500"/>
                                        <p:tgtEl>
                                          <p:spTgt spid="13"/>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nimBg="1"/>
      <p:bldP spid="55299"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142844" y="714356"/>
            <a:ext cx="6357950" cy="5632311"/>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1200" b="1" u="sng" cap="small" dirty="0" smtClean="0">
                <a:solidFill>
                  <a:schemeClr val="tx1"/>
                </a:solidFill>
                <a:latin typeface="Tw Cen MT" pitchFamily="34" charset="0"/>
                <a:cs typeface="Arial" pitchFamily="34" charset="0"/>
              </a:rPr>
              <a:t>La possession de l’arme nucléaire fait-elle encore sens ? </a:t>
            </a:r>
            <a:r>
              <a:rPr lang="fr-FR" sz="1200" b="1" u="sng" cap="small" baseline="30000" dirty="0" smtClean="0">
                <a:solidFill>
                  <a:schemeClr val="tx1"/>
                </a:solidFill>
                <a:latin typeface="Tw Cen MT" pitchFamily="34" charset="0"/>
                <a:cs typeface="Arial" pitchFamily="34" charset="0"/>
              </a:rPr>
              <a:t>1</a:t>
            </a:r>
            <a:endParaRPr kumimoji="0" lang="fr-FR" sz="1200" b="1" i="0" u="sng" strike="noStrike" cap="none" normalizeH="0" baseline="0" dirty="0" smtClean="0">
              <a:ln>
                <a:noFill/>
              </a:ln>
              <a:solidFill>
                <a:schemeClr val="tx1"/>
              </a:solidFill>
              <a:effectLst/>
              <a:latin typeface="Tw Cen MT" pitchFamily="34" charset="0"/>
              <a:ea typeface="Gill Sans MT"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fr-FR" sz="1200" b="1" u="sng" dirty="0" smtClean="0">
              <a:solidFill>
                <a:schemeClr val="tx1"/>
              </a:solidFill>
              <a:latin typeface="Tw Cen MT" pitchFamily="34" charset="0"/>
              <a:ea typeface="Gill Sans MT"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Les nouvelles dimensions de la guerre</a:t>
            </a:r>
            <a:r>
              <a:rPr kumimoji="0" lang="fr-FR" sz="1200" b="0"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 (…) si l’on s’intéresse aux menaces qui pèsent sur les Etats, très peu sont d’ordre interétatique. Par contre, le terrorisme transnational reprend des forces et sévit particulièrement en Afrique du Nord, où les intérêts occidentaux (français surtout) sont fragilisés. Les nombreux enlèvements et assassinats d’otages témoignent d’une nouvelle dimension de la guerre. La piraterie maritime s’inscrit également dans cette logique d’actions à faible coût pour les concepteurs mais aux conséquences lourdes pour ceux qui les subissent. Enfin, la cyber-guerre est un champ d’études en plein essor qui suscite l’intérêt de nombreux gouvernements, conscients que le cyberespace n’est pas un espace neutre et qu’il peut être l’objet d’affrontements.</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1" i="0" u="sng"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L’accroissement et la diversité des menaces devraient inciter à une profonde réflexion sur les meilleurs moyens d’action et de pacification</a:t>
            </a:r>
            <a:r>
              <a:rPr kumimoji="0" lang="fr-FR" sz="1200" b="0"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(…).On assiste aujourd’hui davantage à une guerre de l’information qu’à un risque de conflit nucléaire. Dans le cas de l’Iran, outre le fait que l’on manque cruellement d’informations concernant l’avancée du programme nucléaire, l’objectif du pays est de procéder à un rééquilibrage des puissances dans la région, Israël étant la seule détentrice de l’arme nucléaire. Dans le même esprit, la Corée du Nord se sert de l’arme atomique pour son chantage avec les puissances internationales afin d’obtenir l’aide humanitaire, le régime pouvant encore plus être fragilisé en cas de famine aggravée. A l’exception de ces deux problèmes, où le nucléaire a une dimension importante mais non exclusive dans la compréhension de leur spécificité, il semble bien que l’arme atomique et la dissuasion qu’elle implique soient d’un autre temps. La catastrophe de Fukushima a rappelé au monde que le nucléaire, civil ou militaire, n’est pas une réalité anodine et que les choix qui s’y réfèrent engagent l’humanité sur plusieurs générations. Posséder une arme nucléaire et croire en sa capacité à perpétuer un semblant de puissance peut être un bon moyen pour occulter les autres vecteurs d’influence, tels que l’action politique, les stratégies économiques et la valorisation culturelle d’un Etat.</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200" b="1" i="1"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Le nouvel Observateur, Maxime Pinard (Chercheur à l'IRIS), 25/12/2011</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30000" dirty="0" smtClean="0">
                <a:ln>
                  <a:noFill/>
                </a:ln>
                <a:solidFill>
                  <a:schemeClr val="tx1"/>
                </a:solidFill>
                <a:effectLst/>
                <a:latin typeface="Tw Cen MT" pitchFamily="34" charset="0"/>
                <a:ea typeface="Gill Sans MT" pitchFamily="34" charset="0"/>
                <a:cs typeface="Times New Roman" pitchFamily="18" charset="0"/>
              </a:rPr>
              <a:t>1</a:t>
            </a:r>
            <a:r>
              <a:rPr kumimoji="0" lang="fr-FR" sz="12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a:t>
            </a:r>
            <a:r>
              <a:rPr kumimoji="0" lang="fr-FR" sz="1200" b="1" i="0" u="sng"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Avertissement</a:t>
            </a:r>
            <a:r>
              <a:rPr kumimoji="0" lang="fr-FR" sz="12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 il ne s’agit pas d’un article de journal mais d’une contribution, une réflexion émise par un chercheur de l’Iris (Institut de Relations Internationales et Stratégiques) qui y défend une thèse : il s’agit donc d’un point de vue exprimé après le positionnement de François Hollande durant la campagne présidentielle sur l’arme nucléaire française.</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ZoneTexte 2"/>
          <p:cNvSpPr txBox="1"/>
          <p:nvPr/>
        </p:nvSpPr>
        <p:spPr>
          <a:xfrm>
            <a:off x="0" y="-24"/>
            <a:ext cx="9144000" cy="600164"/>
          </a:xfrm>
          <a:prstGeom prst="rect">
            <a:avLst/>
          </a:prstGeom>
          <a:solidFill>
            <a:schemeClr val="bg2">
              <a:lumMod val="25000"/>
              <a:alpha val="24000"/>
            </a:schemeClr>
          </a:solidFill>
        </p:spPr>
        <p:txBody>
          <a:bodyPr wrap="square" rtlCol="0">
            <a:spAutoFit/>
          </a:bodyPr>
          <a:lstStyle/>
          <a:p>
            <a:pPr algn="ctr"/>
            <a:r>
              <a:rPr lang="fr-FR" sz="3300" b="1" u="sng" dirty="0" smtClean="0">
                <a:solidFill>
                  <a:schemeClr val="bg2">
                    <a:lumMod val="90000"/>
                  </a:schemeClr>
                </a:solidFill>
                <a:effectLst>
                  <a:outerShdw blurRad="38100" dist="38100" dir="2700000" algn="tl">
                    <a:srgbClr val="000000">
                      <a:alpha val="43137"/>
                    </a:srgbClr>
                  </a:outerShdw>
                </a:effectLst>
                <a:latin typeface="John Handy LET" pitchFamily="2" charset="0"/>
              </a:rPr>
              <a:t>2. Lecture géopolitique : un monde conflictuel</a:t>
            </a:r>
            <a:endParaRPr lang="fr-FR" sz="3300" b="1" u="sng" dirty="0">
              <a:solidFill>
                <a:schemeClr val="bg2">
                  <a:lumMod val="90000"/>
                </a:schemeClr>
              </a:solidFill>
              <a:effectLst>
                <a:outerShdw blurRad="38100" dist="38100" dir="2700000" algn="tl">
                  <a:srgbClr val="000000">
                    <a:alpha val="43137"/>
                  </a:srgbClr>
                </a:outerShdw>
              </a:effectLst>
              <a:latin typeface="John Handy LET" pitchFamily="2" charset="0"/>
            </a:endParaRPr>
          </a:p>
        </p:txBody>
      </p:sp>
      <p:sp>
        <p:nvSpPr>
          <p:cNvPr id="4" name="Rectangle 3"/>
          <p:cNvSpPr>
            <a:spLocks noChangeArrowheads="1"/>
          </p:cNvSpPr>
          <p:nvPr/>
        </p:nvSpPr>
        <p:spPr bwMode="auto">
          <a:xfrm>
            <a:off x="6643702" y="714356"/>
            <a:ext cx="2286016" cy="3970318"/>
          </a:xfrm>
          <a:prstGeom prst="rect">
            <a:avLst/>
          </a:prstGeom>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400" b="1" u="sng" cap="small" dirty="0" smtClean="0">
                <a:solidFill>
                  <a:schemeClr val="tx1"/>
                </a:solidFill>
                <a:effectLst>
                  <a:outerShdw blurRad="38100" dist="38100" dir="2700000" algn="tl">
                    <a:srgbClr val="000000">
                      <a:alpha val="43137"/>
                    </a:srgbClr>
                  </a:outerShdw>
                </a:effectLst>
                <a:latin typeface="Tw Cen MT" pitchFamily="34" charset="0"/>
                <a:ea typeface="Gill Sans MT" pitchFamily="34" charset="0"/>
                <a:cs typeface="Times New Roman" pitchFamily="18" charset="0"/>
                <a:sym typeface="Wingdings" pitchFamily="2" charset="2"/>
              </a:rPr>
              <a:t>Questions</a:t>
            </a:r>
          </a:p>
          <a:p>
            <a:pPr lvl="0" algn="ctr" fontAlgn="base">
              <a:spcBef>
                <a:spcPct val="0"/>
              </a:spcBef>
              <a:spcAft>
                <a:spcPct val="0"/>
              </a:spcAft>
            </a:pPr>
            <a:r>
              <a:rPr lang="fr-FR" sz="1400" b="1" dirty="0" smtClean="0">
                <a:solidFill>
                  <a:srgbClr val="7030A0"/>
                </a:solidFill>
                <a:latin typeface="Tw Cen MT" pitchFamily="34" charset="0"/>
                <a:ea typeface="Gill Sans MT" pitchFamily="34" charset="0"/>
                <a:cs typeface="Times New Roman" pitchFamily="18" charset="0"/>
                <a:sym typeface="Wingdings" pitchFamily="2" charset="2"/>
              </a:rPr>
              <a:t> Quels sont les nouveaux types de conflits auxquels le monde va être de plus en plus confronté selon l’auteur ?  </a:t>
            </a:r>
          </a:p>
          <a:p>
            <a:pPr lvl="0" algn="ctr" fontAlgn="base">
              <a:spcBef>
                <a:spcPct val="0"/>
              </a:spcBef>
              <a:spcAft>
                <a:spcPct val="0"/>
              </a:spcAft>
            </a:pPr>
            <a:r>
              <a:rPr lang="fr-FR" sz="1400" b="1" dirty="0" smtClean="0">
                <a:solidFill>
                  <a:schemeClr val="accent6">
                    <a:lumMod val="50000"/>
                  </a:schemeClr>
                </a:solidFill>
                <a:latin typeface="Tw Cen MT" pitchFamily="34" charset="0"/>
                <a:ea typeface="Gill Sans MT" pitchFamily="34" charset="0"/>
                <a:cs typeface="Times New Roman" pitchFamily="18" charset="0"/>
                <a:sym typeface="Wingdings" pitchFamily="2" charset="2"/>
              </a:rPr>
              <a:t> Quels sont les deux pays cités dans le texte qui utilisent la menace nucléaire comme une arme diplomatique ? Quel est l’objectif visé par chacun d’eux ?</a:t>
            </a:r>
          </a:p>
          <a:p>
            <a:pPr lvl="0" algn="ctr" fontAlgn="base">
              <a:spcBef>
                <a:spcPct val="0"/>
              </a:spcBef>
              <a:spcAft>
                <a:spcPct val="0"/>
              </a:spcAft>
            </a:pPr>
            <a:r>
              <a:rPr lang="fr-FR" sz="1400" b="1" dirty="0" smtClean="0">
                <a:solidFill>
                  <a:srgbClr val="0070C0"/>
                </a:solidFill>
                <a:latin typeface="Tw Cen MT" pitchFamily="34" charset="0"/>
                <a:ea typeface="Gill Sans MT" pitchFamily="34" charset="0"/>
                <a:cs typeface="Times New Roman" pitchFamily="18" charset="0"/>
                <a:sym typeface="Wingdings" pitchFamily="2" charset="2"/>
              </a:rPr>
              <a:t> Plus que le nucléaire, quelles influences peuvent montrer la puissance d’un Etat sur la scène internationale ? </a:t>
            </a:r>
          </a:p>
        </p:txBody>
      </p:sp>
      <p:sp>
        <p:nvSpPr>
          <p:cNvPr id="5" name="Rectangle 4"/>
          <p:cNvSpPr/>
          <p:nvPr/>
        </p:nvSpPr>
        <p:spPr>
          <a:xfrm>
            <a:off x="214282" y="1357298"/>
            <a:ext cx="2160000" cy="144000"/>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269256" y="1357298"/>
            <a:ext cx="1476000" cy="144000"/>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857224" y="1728000"/>
            <a:ext cx="2232000" cy="144000"/>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643438" y="2088000"/>
            <a:ext cx="864000" cy="144000"/>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14282" y="2466000"/>
            <a:ext cx="828000" cy="144000"/>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143240" y="2466000"/>
            <a:ext cx="1980000" cy="144000"/>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143372" y="3000372"/>
            <a:ext cx="396000" cy="144000"/>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142976" y="3357562"/>
            <a:ext cx="5286412" cy="142876"/>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214282" y="3564000"/>
            <a:ext cx="576000" cy="144000"/>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2304000" y="3564000"/>
            <a:ext cx="936000" cy="144000"/>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500694" y="3571876"/>
            <a:ext cx="936000" cy="144000"/>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14282" y="3744000"/>
            <a:ext cx="3929090" cy="144000"/>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4357686" y="3744000"/>
            <a:ext cx="468000" cy="144000"/>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214282" y="3929066"/>
            <a:ext cx="2376000" cy="144000"/>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2643174" y="5040000"/>
            <a:ext cx="3786214" cy="1440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214282" y="5214950"/>
            <a:ext cx="1116000" cy="1440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8369"/>
                                        </p:tgtEl>
                                        <p:attrNameLst>
                                          <p:attrName>style.visibility</p:attrName>
                                        </p:attrNameLst>
                                      </p:cBhvr>
                                      <p:to>
                                        <p:strVal val="visible"/>
                                      </p:to>
                                    </p:set>
                                    <p:anim calcmode="lin" valueType="num">
                                      <p:cBhvr>
                                        <p:cTn id="7" dur="500" decel="50000" fill="hold">
                                          <p:stCondLst>
                                            <p:cond delay="0"/>
                                          </p:stCondLst>
                                        </p:cTn>
                                        <p:tgtEl>
                                          <p:spTgt spid="5836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836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8369"/>
                                        </p:tgtEl>
                                        <p:attrNameLst>
                                          <p:attrName>ppt_w</p:attrName>
                                        </p:attrNameLst>
                                      </p:cBhvr>
                                      <p:tavLst>
                                        <p:tav tm="0">
                                          <p:val>
                                            <p:strVal val="#ppt_w*.05"/>
                                          </p:val>
                                        </p:tav>
                                        <p:tav tm="100000">
                                          <p:val>
                                            <p:strVal val="#ppt_w"/>
                                          </p:val>
                                        </p:tav>
                                      </p:tavLst>
                                    </p:anim>
                                    <p:anim calcmode="lin" valueType="num">
                                      <p:cBhvr>
                                        <p:cTn id="10" dur="1000" fill="hold"/>
                                        <p:tgtEl>
                                          <p:spTgt spid="5836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836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836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836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836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lide(fromBottom)">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500"/>
                                        <p:tgtEl>
                                          <p:spTgt spid="15"/>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left)">
                                      <p:cBhvr>
                                        <p:cTn id="69" dur="500"/>
                                        <p:tgtEl>
                                          <p:spTgt spid="16"/>
                                        </p:tgtEl>
                                      </p:cBhvr>
                                    </p:animEffect>
                                  </p:childTnLst>
                                </p:cTn>
                              </p:par>
                            </p:childTnLst>
                          </p:cTn>
                        </p:par>
                        <p:par>
                          <p:cTn id="70" fill="hold">
                            <p:stCondLst>
                              <p:cond delay="3000"/>
                            </p:stCondLst>
                            <p:childTnLst>
                              <p:par>
                                <p:cTn id="71" presetID="2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3500"/>
                            </p:stCondLst>
                            <p:childTnLst>
                              <p:par>
                                <p:cTn id="75" presetID="22" presetClass="entr" presetSubtype="8"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9"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e 25"/>
          <p:cNvGrpSpPr/>
          <p:nvPr/>
        </p:nvGrpSpPr>
        <p:grpSpPr>
          <a:xfrm>
            <a:off x="142844" y="571480"/>
            <a:ext cx="8858280" cy="6143668"/>
            <a:chOff x="142844" y="571480"/>
            <a:chExt cx="8858280" cy="6143668"/>
          </a:xfrm>
        </p:grpSpPr>
        <p:sp>
          <p:nvSpPr>
            <p:cNvPr id="21" name="Forme libre 20"/>
            <p:cNvSpPr/>
            <p:nvPr/>
          </p:nvSpPr>
          <p:spPr>
            <a:xfrm>
              <a:off x="1552575" y="1514474"/>
              <a:ext cx="661971" cy="985831"/>
            </a:xfrm>
            <a:custGeom>
              <a:avLst/>
              <a:gdLst>
                <a:gd name="connsiteX0" fmla="*/ 0 w 1247775"/>
                <a:gd name="connsiteY0" fmla="*/ 819150 h 819150"/>
                <a:gd name="connsiteX1" fmla="*/ 0 w 1247775"/>
                <a:gd name="connsiteY1" fmla="*/ 0 h 819150"/>
                <a:gd name="connsiteX2" fmla="*/ 1247775 w 1247775"/>
                <a:gd name="connsiteY2" fmla="*/ 0 h 819150"/>
              </a:gdLst>
              <a:ahLst/>
              <a:cxnLst>
                <a:cxn ang="0">
                  <a:pos x="connsiteX0" y="connsiteY0"/>
                </a:cxn>
                <a:cxn ang="0">
                  <a:pos x="connsiteX1" y="connsiteY1"/>
                </a:cxn>
                <a:cxn ang="0">
                  <a:pos x="connsiteX2" y="connsiteY2"/>
                </a:cxn>
              </a:cxnLst>
              <a:rect l="l" t="t" r="r" b="b"/>
              <a:pathLst>
                <a:path w="1247775" h="819150">
                  <a:moveTo>
                    <a:pt x="0" y="819150"/>
                  </a:moveTo>
                  <a:lnTo>
                    <a:pt x="0" y="0"/>
                  </a:lnTo>
                  <a:lnTo>
                    <a:pt x="1247775" y="0"/>
                  </a:lnTo>
                </a:path>
              </a:pathLst>
            </a:custGeom>
            <a:ln w="76200">
              <a:solidFill>
                <a:srgbClr val="C00000"/>
              </a:solidFill>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6" name="Rectangle 5"/>
            <p:cNvSpPr/>
            <p:nvPr/>
          </p:nvSpPr>
          <p:spPr>
            <a:xfrm>
              <a:off x="2214514" y="571480"/>
              <a:ext cx="6786610" cy="178595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b="1" u="sng" cap="small" dirty="0" smtClean="0">
                  <a:effectLst>
                    <a:outerShdw blurRad="38100" dist="38100" dir="2700000" algn="tl">
                      <a:srgbClr val="000000">
                        <a:alpha val="43137"/>
                      </a:srgbClr>
                    </a:outerShdw>
                  </a:effectLst>
                  <a:latin typeface="Tw Cen MT" pitchFamily="34" charset="0"/>
                </a:rPr>
                <a:t>Un système géopolitique  complexe :</a:t>
              </a:r>
            </a:p>
            <a:p>
              <a:r>
                <a:rPr lang="fr-FR" sz="1400" b="1" dirty="0" smtClean="0">
                  <a:latin typeface="Tw Cen MT" pitchFamily="34" charset="0"/>
                </a:rPr>
                <a:t>- Une donne géopolitique durant la Guerre froide  :</a:t>
              </a:r>
            </a:p>
            <a:p>
              <a:r>
                <a:rPr lang="fr-FR" sz="1400" b="1" dirty="0" smtClean="0">
                  <a:latin typeface="Tw Cen MT" pitchFamily="34" charset="0"/>
                </a:rPr>
                <a:t>- La donne géopolitique aujourd’hui :</a:t>
              </a:r>
            </a:p>
            <a:p>
              <a:pPr>
                <a:buFontTx/>
                <a:buChar char="-"/>
              </a:pPr>
              <a:r>
                <a:rPr lang="fr-FR" sz="1400" b="1" dirty="0" smtClean="0">
                  <a:latin typeface="Tw Cen MT" pitchFamily="34" charset="0"/>
                </a:rPr>
                <a:t> Des puissances hégémoniques traditionnelles :</a:t>
              </a:r>
            </a:p>
            <a:p>
              <a:pPr>
                <a:buFontTx/>
                <a:buChar char="-"/>
              </a:pPr>
              <a:r>
                <a:rPr lang="fr-FR" sz="1400" b="1" dirty="0" smtClean="0">
                  <a:latin typeface="Tw Cen MT" pitchFamily="34" charset="0"/>
                </a:rPr>
                <a:t> De nouveaux pôles de puissance  :</a:t>
              </a:r>
            </a:p>
            <a:p>
              <a:pPr>
                <a:buFontTx/>
                <a:buChar char="-"/>
              </a:pPr>
              <a:endParaRPr lang="fr-FR" sz="1400" b="1" dirty="0" smtClean="0">
                <a:latin typeface="Tw Cen MT" pitchFamily="34" charset="0"/>
              </a:endParaRPr>
            </a:p>
            <a:p>
              <a:pPr algn="ctr"/>
              <a:r>
                <a:rPr lang="fr-FR" sz="1400" b="1" dirty="0" smtClean="0">
                  <a:latin typeface="Tw Cen MT" pitchFamily="34" charset="0"/>
                </a:rPr>
                <a:t>= Montée en puissance des pays du Sud qui revendiquent une place décisionnelle sur l’échiquier politique</a:t>
              </a:r>
              <a:endParaRPr lang="fr-FR" sz="1400" b="1" dirty="0" smtClean="0">
                <a:latin typeface="Tw Cen MT" pitchFamily="34" charset="0"/>
                <a:sym typeface="Wingdings" pitchFamily="2" charset="2"/>
              </a:endParaRPr>
            </a:p>
          </p:txBody>
        </p:sp>
        <p:sp>
          <p:nvSpPr>
            <p:cNvPr id="7" name="Rectangle 6"/>
            <p:cNvSpPr/>
            <p:nvPr/>
          </p:nvSpPr>
          <p:spPr>
            <a:xfrm>
              <a:off x="3143208" y="2662876"/>
              <a:ext cx="2357422" cy="1800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400" b="1" u="sng" cap="small" dirty="0" smtClean="0">
                  <a:effectLst>
                    <a:outerShdw blurRad="38100" dist="38100" dir="2700000" algn="tl">
                      <a:srgbClr val="000000">
                        <a:alpha val="43137"/>
                      </a:srgbClr>
                    </a:outerShdw>
                  </a:effectLst>
                  <a:latin typeface="Tw Cen MT" pitchFamily="34" charset="0"/>
                </a:rPr>
                <a:t>De nouvelles formes de déstabilisation du monde</a:t>
              </a: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dirty="0" smtClean="0">
                <a:effectLst>
                  <a:outerShdw blurRad="38100" dist="38100" dir="2700000" algn="tl">
                    <a:srgbClr val="000000">
                      <a:alpha val="43137"/>
                    </a:srgbClr>
                  </a:outerShdw>
                </a:effectLst>
                <a:latin typeface="Tw Cen MT" pitchFamily="34" charset="0"/>
              </a:endParaRPr>
            </a:p>
          </p:txBody>
        </p:sp>
        <p:sp>
          <p:nvSpPr>
            <p:cNvPr id="9" name="Rectangle 8"/>
            <p:cNvSpPr/>
            <p:nvPr/>
          </p:nvSpPr>
          <p:spPr>
            <a:xfrm>
              <a:off x="5857852" y="2662876"/>
              <a:ext cx="3132000" cy="1800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400" b="1" u="sng" cap="small" dirty="0" smtClean="0">
                  <a:effectLst>
                    <a:outerShdw blurRad="38100" dist="38100" dir="2700000" algn="tl">
                      <a:srgbClr val="000000">
                        <a:alpha val="43137"/>
                      </a:srgbClr>
                    </a:outerShdw>
                  </a:effectLst>
                  <a:latin typeface="Tw Cen MT" pitchFamily="34" charset="0"/>
                </a:rPr>
                <a:t>Quels espaces concernés  ? </a:t>
              </a: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r>
                <a:rPr lang="fr-FR" sz="1400" b="1" u="sng" dirty="0" smtClean="0">
                  <a:latin typeface="Tw Cen MT" pitchFamily="34" charset="0"/>
                </a:rPr>
                <a:t>Remarque</a:t>
              </a:r>
              <a:r>
                <a:rPr lang="fr-FR" sz="1400" b="1" dirty="0" smtClean="0">
                  <a:latin typeface="Tw Cen MT" pitchFamily="34" charset="0"/>
                </a:rPr>
                <a:t> : 80% des PMA ont connu ou connaissent un conflit depuis 1990 donc des espaces</a:t>
              </a:r>
            </a:p>
            <a:p>
              <a:pPr algn="ctr"/>
              <a:endParaRPr lang="fr-FR" sz="1400" b="1" dirty="0" smtClean="0">
                <a:latin typeface="Tw Cen MT" pitchFamily="34" charset="0"/>
              </a:endParaRPr>
            </a:p>
          </p:txBody>
        </p:sp>
        <p:grpSp>
          <p:nvGrpSpPr>
            <p:cNvPr id="57" name="Groupe 56"/>
            <p:cNvGrpSpPr/>
            <p:nvPr/>
          </p:nvGrpSpPr>
          <p:grpSpPr>
            <a:xfrm>
              <a:off x="142844" y="4786322"/>
              <a:ext cx="4357686" cy="1785950"/>
              <a:chOff x="142876" y="4643446"/>
              <a:chExt cx="4357686" cy="1785950"/>
            </a:xfrm>
          </p:grpSpPr>
          <p:sp>
            <p:nvSpPr>
              <p:cNvPr id="10" name="Rectangle 9"/>
              <p:cNvSpPr/>
              <p:nvPr/>
            </p:nvSpPr>
            <p:spPr>
              <a:xfrm>
                <a:off x="142876" y="4643446"/>
                <a:ext cx="4357686" cy="428628"/>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400" b="1" u="sng" cap="small" dirty="0" smtClean="0">
                    <a:solidFill>
                      <a:schemeClr val="tx1"/>
                    </a:solidFill>
                    <a:effectLst>
                      <a:outerShdw blurRad="38100" dist="38100" dir="2700000" algn="tl">
                        <a:srgbClr val="000000">
                          <a:alpha val="43137"/>
                        </a:srgbClr>
                      </a:outerShdw>
                    </a:effectLst>
                    <a:latin typeface="Tw Cen MT" pitchFamily="34" charset="0"/>
                  </a:rPr>
                  <a:t>Quels moyens régulateurs ? </a:t>
                </a:r>
              </a:p>
            </p:txBody>
          </p:sp>
          <p:sp>
            <p:nvSpPr>
              <p:cNvPr id="5" name="Rectangle 4"/>
              <p:cNvSpPr/>
              <p:nvPr/>
            </p:nvSpPr>
            <p:spPr>
              <a:xfrm>
                <a:off x="142876" y="5072074"/>
                <a:ext cx="2214546" cy="1357322"/>
              </a:xfrm>
              <a:prstGeom prst="rect">
                <a:avLst/>
              </a:prstGeom>
              <a:solidFill>
                <a:srgbClr val="0070C0"/>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400" b="1" u="sng" cap="small" dirty="0" smtClean="0">
                    <a:solidFill>
                      <a:schemeClr val="tx1"/>
                    </a:solidFill>
                    <a:effectLst>
                      <a:outerShdw blurRad="38100" dist="38100" dir="2700000" algn="tl">
                        <a:srgbClr val="000000">
                          <a:alpha val="43137"/>
                        </a:srgbClr>
                      </a:outerShdw>
                    </a:effectLst>
                    <a:latin typeface="Tw Cen MT" pitchFamily="34" charset="0"/>
                  </a:rPr>
                  <a:t>Des acteurs incontournables</a:t>
                </a:r>
              </a:p>
              <a:p>
                <a:pPr algn="ctr"/>
                <a:endParaRPr lang="fr-FR" sz="1400" b="1" u="sng" cap="small" dirty="0" smtClean="0">
                  <a:solidFill>
                    <a:schemeClr val="tx1"/>
                  </a:solidFill>
                  <a:effectLst>
                    <a:outerShdw blurRad="38100" dist="38100" dir="2700000" algn="tl">
                      <a:srgbClr val="000000">
                        <a:alpha val="43137"/>
                      </a:srgbClr>
                    </a:outerShdw>
                  </a:effectLst>
                  <a:latin typeface="Tw Cen MT" pitchFamily="34" charset="0"/>
                </a:endParaRPr>
              </a:p>
              <a:p>
                <a:pPr algn="ctr"/>
                <a:endParaRPr lang="fr-FR" sz="1400" b="1" u="sng" cap="small" dirty="0" smtClean="0">
                  <a:solidFill>
                    <a:schemeClr val="tx1"/>
                  </a:solidFill>
                  <a:effectLst>
                    <a:outerShdw blurRad="38100" dist="38100" dir="2700000" algn="tl">
                      <a:srgbClr val="000000">
                        <a:alpha val="43137"/>
                      </a:srgbClr>
                    </a:outerShdw>
                  </a:effectLst>
                  <a:latin typeface="Tw Cen MT" pitchFamily="34" charset="0"/>
                </a:endParaRPr>
              </a:p>
              <a:p>
                <a:pPr algn="ctr"/>
                <a:endParaRPr lang="fr-FR" sz="1400" b="1" u="sng" cap="small" dirty="0" smtClean="0">
                  <a:solidFill>
                    <a:schemeClr val="tx1"/>
                  </a:solidFill>
                  <a:effectLst>
                    <a:outerShdw blurRad="38100" dist="38100" dir="2700000" algn="tl">
                      <a:srgbClr val="000000">
                        <a:alpha val="43137"/>
                      </a:srgbClr>
                    </a:outerShdw>
                  </a:effectLst>
                  <a:latin typeface="Tw Cen MT" pitchFamily="34" charset="0"/>
                </a:endParaRPr>
              </a:p>
              <a:p>
                <a:pPr algn="ctr"/>
                <a:endParaRPr lang="fr-FR" sz="1400" b="1" u="sng" cap="small" dirty="0" smtClean="0">
                  <a:solidFill>
                    <a:schemeClr val="tx1"/>
                  </a:solidFill>
                  <a:effectLst>
                    <a:outerShdw blurRad="38100" dist="38100" dir="2700000" algn="tl">
                      <a:srgbClr val="000000">
                        <a:alpha val="43137"/>
                      </a:srgbClr>
                    </a:outerShdw>
                  </a:effectLst>
                  <a:latin typeface="Tw Cen MT" pitchFamily="34" charset="0"/>
                </a:endParaRPr>
              </a:p>
            </p:txBody>
          </p:sp>
          <p:sp>
            <p:nvSpPr>
              <p:cNvPr id="11" name="Rectangle 10"/>
              <p:cNvSpPr/>
              <p:nvPr/>
            </p:nvSpPr>
            <p:spPr>
              <a:xfrm>
                <a:off x="2214546" y="5072074"/>
                <a:ext cx="2286016" cy="1357322"/>
              </a:xfrm>
              <a:prstGeom prst="rect">
                <a:avLst/>
              </a:prstGeom>
              <a:solidFill>
                <a:srgbClr val="0070C0"/>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400" b="1" u="sng" cap="small" dirty="0" smtClean="0">
                    <a:solidFill>
                      <a:schemeClr val="tx1"/>
                    </a:solidFill>
                    <a:effectLst>
                      <a:outerShdw blurRad="38100" dist="38100" dir="2700000" algn="tl">
                        <a:srgbClr val="000000">
                          <a:alpha val="43137"/>
                        </a:srgbClr>
                      </a:outerShdw>
                    </a:effectLst>
                    <a:latin typeface="Tw Cen MT" pitchFamily="34" charset="0"/>
                  </a:rPr>
                  <a:t>Des actions </a:t>
                </a:r>
              </a:p>
              <a:p>
                <a:pPr algn="ctr"/>
                <a:r>
                  <a:rPr lang="fr-FR" sz="1400" b="1" u="sng" cap="small" dirty="0" smtClean="0">
                    <a:solidFill>
                      <a:schemeClr val="tx1"/>
                    </a:solidFill>
                    <a:effectLst>
                      <a:outerShdw blurRad="38100" dist="38100" dir="2700000" algn="tl">
                        <a:srgbClr val="000000">
                          <a:alpha val="43137"/>
                        </a:srgbClr>
                      </a:outerShdw>
                    </a:effectLst>
                    <a:latin typeface="Tw Cen MT" pitchFamily="34" charset="0"/>
                  </a:rPr>
                  <a:t>possibles</a:t>
                </a:r>
              </a:p>
              <a:p>
                <a:pPr algn="ctr"/>
                <a:endParaRPr lang="fr-FR" sz="1400" b="1" u="sng" cap="small" dirty="0" smtClean="0">
                  <a:solidFill>
                    <a:schemeClr val="tx1"/>
                  </a:solidFill>
                  <a:effectLst>
                    <a:outerShdw blurRad="38100" dist="38100" dir="2700000" algn="tl">
                      <a:srgbClr val="000000">
                        <a:alpha val="43137"/>
                      </a:srgbClr>
                    </a:outerShdw>
                  </a:effectLst>
                  <a:latin typeface="Tw Cen MT" pitchFamily="34" charset="0"/>
                </a:endParaRPr>
              </a:p>
              <a:p>
                <a:pPr algn="ctr"/>
                <a:endParaRPr lang="fr-FR" sz="1400" b="1" u="sng" cap="small" dirty="0" smtClean="0">
                  <a:solidFill>
                    <a:schemeClr val="tx1"/>
                  </a:solidFill>
                  <a:effectLst>
                    <a:outerShdw blurRad="38100" dist="38100" dir="2700000" algn="tl">
                      <a:srgbClr val="000000">
                        <a:alpha val="43137"/>
                      </a:srgbClr>
                    </a:outerShdw>
                  </a:effectLst>
                  <a:latin typeface="Tw Cen MT" pitchFamily="34" charset="0"/>
                </a:endParaRPr>
              </a:p>
              <a:p>
                <a:pPr algn="ctr"/>
                <a:endParaRPr lang="fr-FR" sz="1400" b="1" u="sng" cap="small" dirty="0" smtClean="0">
                  <a:solidFill>
                    <a:schemeClr val="tx1"/>
                  </a:solidFill>
                  <a:effectLst>
                    <a:outerShdw blurRad="38100" dist="38100" dir="2700000" algn="tl">
                      <a:srgbClr val="000000">
                        <a:alpha val="43137"/>
                      </a:srgbClr>
                    </a:outerShdw>
                  </a:effectLst>
                  <a:latin typeface="Tw Cen MT" pitchFamily="34" charset="0"/>
                </a:endParaRPr>
              </a:p>
              <a:p>
                <a:pPr algn="ctr"/>
                <a:endParaRPr lang="fr-FR" sz="1400" b="1" u="sng" cap="small" dirty="0" smtClean="0">
                  <a:solidFill>
                    <a:schemeClr val="tx1"/>
                  </a:solidFill>
                  <a:effectLst>
                    <a:outerShdw blurRad="38100" dist="38100" dir="2700000" algn="tl">
                      <a:srgbClr val="000000">
                        <a:alpha val="43137"/>
                      </a:srgbClr>
                    </a:outerShdw>
                  </a:effectLst>
                  <a:latin typeface="Tw Cen MT" pitchFamily="34" charset="0"/>
                </a:endParaRPr>
              </a:p>
            </p:txBody>
          </p:sp>
        </p:grpSp>
        <p:sp>
          <p:nvSpPr>
            <p:cNvPr id="12" name="Rectangle 11"/>
            <p:cNvSpPr/>
            <p:nvPr/>
          </p:nvSpPr>
          <p:spPr>
            <a:xfrm>
              <a:off x="5500662" y="4714884"/>
              <a:ext cx="3489190" cy="200026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r>
                <a:rPr lang="fr-FR" sz="1400" b="1" u="sng" cap="small" dirty="0" smtClean="0">
                  <a:effectLst>
                    <a:outerShdw blurRad="38100" dist="38100" dir="2700000" algn="tl">
                      <a:srgbClr val="000000">
                        <a:alpha val="43137"/>
                      </a:srgbClr>
                    </a:outerShdw>
                  </a:effectLst>
                  <a:latin typeface="Tw Cen MT" pitchFamily="34" charset="0"/>
                </a:rPr>
                <a:t>Quelles justifications aux conflits ?</a:t>
              </a: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r>
                <a:rPr lang="fr-FR" sz="1400" b="1" dirty="0" smtClean="0">
                  <a:latin typeface="Tw Cen MT" pitchFamily="34" charset="0"/>
                </a:rPr>
                <a:t>- Résistance à l’occidentalisation et/ou aux inégalités générées par la mondialisation</a:t>
              </a: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p:txBody>
        </p:sp>
        <p:cxnSp>
          <p:nvCxnSpPr>
            <p:cNvPr id="15" name="Connecteur droit avec flèche 14"/>
            <p:cNvCxnSpPr/>
            <p:nvPr/>
          </p:nvCxnSpPr>
          <p:spPr>
            <a:xfrm rot="16200000" flipH="1">
              <a:off x="1000069" y="4214817"/>
              <a:ext cx="1143008" cy="1"/>
            </a:xfrm>
            <a:prstGeom prst="straightConnector1">
              <a:avLst/>
            </a:prstGeom>
            <a:ln w="76200">
              <a:solidFill>
                <a:srgbClr val="C00000"/>
              </a:solidFill>
              <a:headEnd type="none" w="med" len="med"/>
              <a:tailEnd type="triangle" w="med" len="med"/>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4" name="Connecteur droit avec flèche 23"/>
            <p:cNvCxnSpPr/>
            <p:nvPr/>
          </p:nvCxnSpPr>
          <p:spPr>
            <a:xfrm>
              <a:off x="2571704" y="3143248"/>
              <a:ext cx="574876" cy="1588"/>
            </a:xfrm>
            <a:prstGeom prst="straightConnector1">
              <a:avLst/>
            </a:prstGeom>
            <a:ln w="76200">
              <a:solidFill>
                <a:srgbClr val="C00000"/>
              </a:solidFill>
              <a:headEnd type="none" w="med" len="med"/>
              <a:tailEnd type="triangle" w="med" len="med"/>
            </a:ln>
            <a:effectLst>
              <a:outerShdw blurRad="50800" dist="38100" dir="13500000" algn="br"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5" name="Connecteur droit avec flèche 24"/>
            <p:cNvCxnSpPr/>
            <p:nvPr/>
          </p:nvCxnSpPr>
          <p:spPr>
            <a:xfrm rot="16200000" flipH="1">
              <a:off x="7163968" y="4573116"/>
              <a:ext cx="288000" cy="32"/>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29" name="Connecteur droit avec flèche 28"/>
            <p:cNvCxnSpPr/>
            <p:nvPr/>
          </p:nvCxnSpPr>
          <p:spPr>
            <a:xfrm rot="16200000" flipH="1">
              <a:off x="4175968" y="2501430"/>
              <a:ext cx="288000" cy="1"/>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56" name="Forme libre 55"/>
            <p:cNvSpPr/>
            <p:nvPr/>
          </p:nvSpPr>
          <p:spPr>
            <a:xfrm>
              <a:off x="4786282" y="4467227"/>
              <a:ext cx="714412" cy="676286"/>
            </a:xfrm>
            <a:custGeom>
              <a:avLst/>
              <a:gdLst>
                <a:gd name="connsiteX0" fmla="*/ 0 w 1552575"/>
                <a:gd name="connsiteY0" fmla="*/ 0 h 1285875"/>
                <a:gd name="connsiteX1" fmla="*/ 0 w 1552575"/>
                <a:gd name="connsiteY1" fmla="*/ 1285875 h 1285875"/>
                <a:gd name="connsiteX2" fmla="*/ 1552575 w 1552575"/>
                <a:gd name="connsiteY2" fmla="*/ 1285875 h 1285875"/>
              </a:gdLst>
              <a:ahLst/>
              <a:cxnLst>
                <a:cxn ang="0">
                  <a:pos x="connsiteX0" y="connsiteY0"/>
                </a:cxn>
                <a:cxn ang="0">
                  <a:pos x="connsiteX1" y="connsiteY1"/>
                </a:cxn>
                <a:cxn ang="0">
                  <a:pos x="connsiteX2" y="connsiteY2"/>
                </a:cxn>
              </a:cxnLst>
              <a:rect l="l" t="t" r="r" b="b"/>
              <a:pathLst>
                <a:path w="1552575" h="1285875">
                  <a:moveTo>
                    <a:pt x="0" y="0"/>
                  </a:moveTo>
                  <a:lnTo>
                    <a:pt x="0" y="1285875"/>
                  </a:lnTo>
                  <a:lnTo>
                    <a:pt x="1552575" y="1285875"/>
                  </a:lnTo>
                </a:path>
              </a:pathLst>
            </a:custGeom>
            <a:ln>
              <a:headEnd type="triangl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cxnSp>
          <p:nvCxnSpPr>
            <p:cNvPr id="58" name="Connecteur droit avec flèche 57"/>
            <p:cNvCxnSpPr/>
            <p:nvPr/>
          </p:nvCxnSpPr>
          <p:spPr>
            <a:xfrm>
              <a:off x="4500530" y="5857892"/>
              <a:ext cx="1000164" cy="1588"/>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4" name="Ellipse 3"/>
            <p:cNvSpPr/>
            <p:nvPr/>
          </p:nvSpPr>
          <p:spPr>
            <a:xfrm>
              <a:off x="500002" y="2500306"/>
              <a:ext cx="2214578" cy="1143008"/>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b="1" dirty="0" smtClean="0">
                  <a:latin typeface="Tw Cen MT" pitchFamily="34" charset="0"/>
                </a:rPr>
                <a:t>Pourquoi peut-on parler aujourd’hui d’un monde conflictuel ? </a:t>
              </a:r>
              <a:endParaRPr lang="fr-FR" sz="1400" b="1" dirty="0">
                <a:latin typeface="Tw Cen MT" pitchFamily="34" charset="0"/>
              </a:endParaRPr>
            </a:p>
          </p:txBody>
        </p:sp>
        <p:cxnSp>
          <p:nvCxnSpPr>
            <p:cNvPr id="20" name="Connecteur droit avec flèche 19"/>
            <p:cNvCxnSpPr/>
            <p:nvPr/>
          </p:nvCxnSpPr>
          <p:spPr>
            <a:xfrm rot="10800000" flipH="1">
              <a:off x="5497884" y="3428998"/>
              <a:ext cx="360000" cy="1"/>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grpSp>
      <p:sp>
        <p:nvSpPr>
          <p:cNvPr id="22" name="ZoneTexte 21"/>
          <p:cNvSpPr txBox="1"/>
          <p:nvPr/>
        </p:nvSpPr>
        <p:spPr>
          <a:xfrm>
            <a:off x="0" y="-24"/>
            <a:ext cx="9144000" cy="600164"/>
          </a:xfrm>
          <a:prstGeom prst="rect">
            <a:avLst/>
          </a:prstGeom>
          <a:solidFill>
            <a:schemeClr val="bg2">
              <a:lumMod val="25000"/>
              <a:alpha val="24000"/>
            </a:schemeClr>
          </a:solidFill>
        </p:spPr>
        <p:txBody>
          <a:bodyPr wrap="square" rtlCol="0">
            <a:spAutoFit/>
          </a:bodyPr>
          <a:lstStyle/>
          <a:p>
            <a:pPr algn="ctr"/>
            <a:r>
              <a:rPr lang="fr-FR" sz="3300" b="1" u="sng" dirty="0" smtClean="0">
                <a:solidFill>
                  <a:schemeClr val="bg2">
                    <a:lumMod val="90000"/>
                  </a:schemeClr>
                </a:solidFill>
                <a:effectLst>
                  <a:outerShdw blurRad="38100" dist="38100" dir="2700000" algn="tl">
                    <a:srgbClr val="000000">
                      <a:alpha val="43137"/>
                    </a:srgbClr>
                  </a:outerShdw>
                </a:effectLst>
                <a:latin typeface="John Handy LET" pitchFamily="2" charset="0"/>
              </a:rPr>
              <a:t>2. Lecture géopolitique (Synthèse)</a:t>
            </a:r>
            <a:endParaRPr lang="fr-FR" sz="3300" b="1" u="sng" dirty="0">
              <a:solidFill>
                <a:schemeClr val="bg2">
                  <a:lumMod val="90000"/>
                </a:schemeClr>
              </a:solidFill>
              <a:effectLst>
                <a:outerShdw blurRad="38100" dist="38100" dir="2700000" algn="tl">
                  <a:srgbClr val="000000">
                    <a:alpha val="43137"/>
                  </a:srgbClr>
                </a:outerShdw>
              </a:effectLst>
              <a:latin typeface="John Handy LET" pitchFamily="2" charset="0"/>
            </a:endParaRPr>
          </a:p>
        </p:txBody>
      </p:sp>
      <p:pic>
        <p:nvPicPr>
          <p:cNvPr id="12289" name="il_fi" descr="Nucl%C3%A9aire-Log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639175" y="0"/>
            <a:ext cx="504825" cy="495300"/>
          </a:xfrm>
          <a:prstGeom prst="rect">
            <a:avLst/>
          </a:prstGeom>
          <a:noFill/>
          <a:ln w="9525">
            <a:noFill/>
            <a:miter lim="800000"/>
            <a:headEnd/>
            <a:tailEnd/>
          </a:ln>
        </p:spPr>
      </p:pic>
      <p:sp>
        <p:nvSpPr>
          <p:cNvPr id="27" name="Rectangle 26"/>
          <p:cNvSpPr/>
          <p:nvPr/>
        </p:nvSpPr>
        <p:spPr>
          <a:xfrm>
            <a:off x="6072198" y="785794"/>
            <a:ext cx="1409745" cy="307777"/>
          </a:xfrm>
          <a:prstGeom prst="rect">
            <a:avLst/>
          </a:prstGeom>
        </p:spPr>
        <p:txBody>
          <a:bodyPr wrap="none">
            <a:spAutoFit/>
          </a:bodyPr>
          <a:lstStyle/>
          <a:p>
            <a:r>
              <a:rPr lang="fr-FR" sz="1400" b="1" dirty="0" smtClean="0">
                <a:solidFill>
                  <a:srgbClr val="FFFF00"/>
                </a:solidFill>
                <a:latin typeface="Tw Cen MT" pitchFamily="34" charset="0"/>
              </a:rPr>
              <a:t>monde bipolaire</a:t>
            </a:r>
            <a:endParaRPr lang="fr-FR" dirty="0">
              <a:solidFill>
                <a:srgbClr val="FFFF00"/>
              </a:solidFill>
            </a:endParaRPr>
          </a:p>
        </p:txBody>
      </p:sp>
      <p:sp>
        <p:nvSpPr>
          <p:cNvPr id="28" name="Rectangle 27"/>
          <p:cNvSpPr/>
          <p:nvPr/>
        </p:nvSpPr>
        <p:spPr>
          <a:xfrm>
            <a:off x="5000628" y="1000108"/>
            <a:ext cx="1693477" cy="307777"/>
          </a:xfrm>
          <a:prstGeom prst="rect">
            <a:avLst/>
          </a:prstGeom>
        </p:spPr>
        <p:txBody>
          <a:bodyPr wrap="none">
            <a:spAutoFit/>
          </a:bodyPr>
          <a:lstStyle/>
          <a:p>
            <a:r>
              <a:rPr lang="fr-FR" sz="1400" b="1" dirty="0" smtClean="0">
                <a:solidFill>
                  <a:srgbClr val="FFFF00"/>
                </a:solidFill>
                <a:latin typeface="Tw Cen MT" pitchFamily="34" charset="0"/>
              </a:rPr>
              <a:t>monde multipolaire </a:t>
            </a:r>
            <a:endParaRPr lang="fr-FR" dirty="0">
              <a:solidFill>
                <a:srgbClr val="FFFF00"/>
              </a:solidFill>
            </a:endParaRPr>
          </a:p>
        </p:txBody>
      </p:sp>
      <p:sp>
        <p:nvSpPr>
          <p:cNvPr id="30" name="Rectangle 29"/>
          <p:cNvSpPr/>
          <p:nvPr/>
        </p:nvSpPr>
        <p:spPr>
          <a:xfrm>
            <a:off x="5857884" y="1214422"/>
            <a:ext cx="2034147" cy="307777"/>
          </a:xfrm>
          <a:prstGeom prst="rect">
            <a:avLst/>
          </a:prstGeom>
        </p:spPr>
        <p:txBody>
          <a:bodyPr wrap="none">
            <a:spAutoFit/>
          </a:bodyPr>
          <a:lstStyle/>
          <a:p>
            <a:r>
              <a:rPr lang="fr-FR" sz="1400" b="1" dirty="0" smtClean="0">
                <a:solidFill>
                  <a:srgbClr val="FFFF00"/>
                </a:solidFill>
                <a:latin typeface="Tw Cen MT" pitchFamily="34" charset="0"/>
              </a:rPr>
              <a:t>EUA, Europe Occidentale</a:t>
            </a:r>
            <a:endParaRPr lang="fr-FR" dirty="0">
              <a:solidFill>
                <a:srgbClr val="FFFF00"/>
              </a:solidFill>
            </a:endParaRPr>
          </a:p>
        </p:txBody>
      </p:sp>
      <p:sp>
        <p:nvSpPr>
          <p:cNvPr id="31" name="Rectangle 30"/>
          <p:cNvSpPr/>
          <p:nvPr/>
        </p:nvSpPr>
        <p:spPr>
          <a:xfrm>
            <a:off x="4929190" y="1428736"/>
            <a:ext cx="4572000" cy="307777"/>
          </a:xfrm>
          <a:prstGeom prst="rect">
            <a:avLst/>
          </a:prstGeom>
        </p:spPr>
        <p:txBody>
          <a:bodyPr>
            <a:spAutoFit/>
          </a:bodyPr>
          <a:lstStyle/>
          <a:p>
            <a:r>
              <a:rPr lang="fr-FR" sz="1400" b="1" dirty="0" err="1" smtClean="0">
                <a:solidFill>
                  <a:srgbClr val="FFFF00"/>
                </a:solidFill>
                <a:latin typeface="Tw Cen MT" pitchFamily="34" charset="0"/>
              </a:rPr>
              <a:t>Brics</a:t>
            </a:r>
            <a:r>
              <a:rPr lang="fr-FR" sz="1400" b="1" dirty="0" smtClean="0">
                <a:solidFill>
                  <a:srgbClr val="FFFF00"/>
                </a:solidFill>
                <a:latin typeface="Tw Cen MT" pitchFamily="34" charset="0"/>
              </a:rPr>
              <a:t> (Brésil, Russie, Inde, Chine, Afrique du Sud +</a:t>
            </a:r>
            <a:endParaRPr lang="fr-FR" dirty="0">
              <a:solidFill>
                <a:srgbClr val="FFFF00"/>
              </a:solidFill>
            </a:endParaRPr>
          </a:p>
        </p:txBody>
      </p:sp>
      <p:sp>
        <p:nvSpPr>
          <p:cNvPr id="32" name="Rectangle 31"/>
          <p:cNvSpPr/>
          <p:nvPr/>
        </p:nvSpPr>
        <p:spPr>
          <a:xfrm>
            <a:off x="2286000" y="1643050"/>
            <a:ext cx="6858000" cy="307777"/>
          </a:xfrm>
          <a:prstGeom prst="rect">
            <a:avLst/>
          </a:prstGeom>
        </p:spPr>
        <p:txBody>
          <a:bodyPr wrap="square">
            <a:spAutoFit/>
          </a:bodyPr>
          <a:lstStyle/>
          <a:p>
            <a:r>
              <a:rPr lang="fr-FR" sz="1400" b="1" dirty="0" smtClean="0">
                <a:solidFill>
                  <a:srgbClr val="FFFF00"/>
                </a:solidFill>
                <a:latin typeface="Tw Cen MT" pitchFamily="34" charset="0"/>
              </a:rPr>
              <a:t>pays émergents +  G20 + organisations régionales des Sud (MERCOSUR, ASEAN…)</a:t>
            </a:r>
            <a:endParaRPr lang="fr-FR" dirty="0">
              <a:solidFill>
                <a:srgbClr val="FFFF00"/>
              </a:solidFill>
            </a:endParaRPr>
          </a:p>
        </p:txBody>
      </p:sp>
      <p:sp>
        <p:nvSpPr>
          <p:cNvPr id="33" name="Rectangle 32"/>
          <p:cNvSpPr/>
          <p:nvPr/>
        </p:nvSpPr>
        <p:spPr>
          <a:xfrm>
            <a:off x="3143240" y="3071810"/>
            <a:ext cx="2357454" cy="1384995"/>
          </a:xfrm>
          <a:prstGeom prst="rect">
            <a:avLst/>
          </a:prstGeom>
        </p:spPr>
        <p:txBody>
          <a:bodyPr wrap="square">
            <a:spAutoFit/>
          </a:bodyPr>
          <a:lstStyle/>
          <a:p>
            <a:pPr lvl="0"/>
            <a:r>
              <a:rPr lang="fr-FR" sz="1400" b="1" dirty="0" smtClean="0">
                <a:solidFill>
                  <a:srgbClr val="FFFF00"/>
                </a:solidFill>
                <a:latin typeface="Tw Cen MT" pitchFamily="34" charset="0"/>
              </a:rPr>
              <a:t>- Terrorisme international</a:t>
            </a:r>
          </a:p>
          <a:p>
            <a:pPr lvl="0"/>
            <a:r>
              <a:rPr lang="fr-FR" sz="1400" b="1" dirty="0" smtClean="0">
                <a:solidFill>
                  <a:srgbClr val="FFFF00"/>
                </a:solidFill>
                <a:latin typeface="Tw Cen MT" pitchFamily="34" charset="0"/>
              </a:rPr>
              <a:t>- Enlèvements, attentats</a:t>
            </a:r>
          </a:p>
          <a:p>
            <a:pPr lvl="0"/>
            <a:r>
              <a:rPr lang="fr-FR" sz="1400" b="1" dirty="0" smtClean="0">
                <a:solidFill>
                  <a:srgbClr val="FFFF00"/>
                </a:solidFill>
                <a:latin typeface="Tw Cen MT" pitchFamily="34" charset="0"/>
              </a:rPr>
              <a:t>- Piraterie maritime</a:t>
            </a:r>
          </a:p>
          <a:p>
            <a:pPr lvl="0"/>
            <a:r>
              <a:rPr lang="fr-FR" sz="1400" b="1" dirty="0" smtClean="0">
                <a:solidFill>
                  <a:srgbClr val="FFFF00"/>
                </a:solidFill>
                <a:latin typeface="Tw Cen MT" pitchFamily="34" charset="0"/>
              </a:rPr>
              <a:t>- Cyber guerre</a:t>
            </a:r>
          </a:p>
          <a:p>
            <a:pPr lvl="0"/>
            <a:r>
              <a:rPr lang="fr-FR" sz="1400" b="1" dirty="0" smtClean="0">
                <a:solidFill>
                  <a:srgbClr val="FFFF00"/>
                </a:solidFill>
                <a:latin typeface="Tw Cen MT" pitchFamily="34" charset="0"/>
              </a:rPr>
              <a:t>- Prolifération nucléaire</a:t>
            </a:r>
          </a:p>
          <a:p>
            <a:pPr lvl="0"/>
            <a:r>
              <a:rPr lang="fr-FR" sz="1400" b="1" dirty="0" smtClean="0">
                <a:solidFill>
                  <a:srgbClr val="FFFF00"/>
                </a:solidFill>
                <a:latin typeface="Tw Cen MT" pitchFamily="34" charset="0"/>
              </a:rPr>
              <a:t>- Guerres civiles</a:t>
            </a:r>
          </a:p>
        </p:txBody>
      </p:sp>
      <p:sp>
        <p:nvSpPr>
          <p:cNvPr id="34" name="Rectangle 33"/>
          <p:cNvSpPr/>
          <p:nvPr/>
        </p:nvSpPr>
        <p:spPr>
          <a:xfrm>
            <a:off x="5929322" y="2857496"/>
            <a:ext cx="2928942" cy="738664"/>
          </a:xfrm>
          <a:prstGeom prst="rect">
            <a:avLst/>
          </a:prstGeom>
        </p:spPr>
        <p:txBody>
          <a:bodyPr wrap="square">
            <a:spAutoFit/>
          </a:bodyPr>
          <a:lstStyle/>
          <a:p>
            <a:pPr lvl="0"/>
            <a:r>
              <a:rPr lang="fr-FR" sz="1400" b="1" dirty="0" smtClean="0">
                <a:solidFill>
                  <a:srgbClr val="FFFF00"/>
                </a:solidFill>
                <a:latin typeface="Tw Cen MT" pitchFamily="34" charset="0"/>
              </a:rPr>
              <a:t>- Afrique subsaharienne</a:t>
            </a:r>
          </a:p>
          <a:p>
            <a:pPr lvl="0"/>
            <a:r>
              <a:rPr lang="fr-FR" sz="1400" b="1" dirty="0" smtClean="0">
                <a:solidFill>
                  <a:srgbClr val="FFFF00"/>
                </a:solidFill>
                <a:latin typeface="Tw Cen MT" pitchFamily="34" charset="0"/>
              </a:rPr>
              <a:t>- Moyen Orient</a:t>
            </a:r>
          </a:p>
          <a:p>
            <a:pPr lvl="0"/>
            <a:r>
              <a:rPr lang="fr-FR" sz="1400" b="1" dirty="0" smtClean="0">
                <a:solidFill>
                  <a:srgbClr val="FFFF00"/>
                </a:solidFill>
                <a:latin typeface="Tw Cen MT" pitchFamily="34" charset="0"/>
              </a:rPr>
              <a:t>- Extrême Orient </a:t>
            </a:r>
          </a:p>
        </p:txBody>
      </p:sp>
      <p:sp>
        <p:nvSpPr>
          <p:cNvPr id="35" name="Rectangle 34"/>
          <p:cNvSpPr/>
          <p:nvPr/>
        </p:nvSpPr>
        <p:spPr>
          <a:xfrm>
            <a:off x="6215074" y="4143380"/>
            <a:ext cx="2324932" cy="307777"/>
          </a:xfrm>
          <a:prstGeom prst="rect">
            <a:avLst/>
          </a:prstGeom>
        </p:spPr>
        <p:txBody>
          <a:bodyPr wrap="none">
            <a:spAutoFit/>
          </a:bodyPr>
          <a:lstStyle/>
          <a:p>
            <a:r>
              <a:rPr lang="fr-FR" sz="1400" b="1" dirty="0" smtClean="0">
                <a:solidFill>
                  <a:srgbClr val="FFFF00"/>
                </a:solidFill>
                <a:latin typeface="Tw Cen MT" pitchFamily="34" charset="0"/>
              </a:rPr>
              <a:t>en retard de développement </a:t>
            </a:r>
            <a:endParaRPr lang="fr-FR" dirty="0">
              <a:solidFill>
                <a:srgbClr val="FFFF00"/>
              </a:solidFill>
            </a:endParaRPr>
          </a:p>
        </p:txBody>
      </p:sp>
      <p:sp>
        <p:nvSpPr>
          <p:cNvPr id="36" name="Rectangle 35"/>
          <p:cNvSpPr/>
          <p:nvPr/>
        </p:nvSpPr>
        <p:spPr>
          <a:xfrm>
            <a:off x="5572132" y="4929198"/>
            <a:ext cx="3429024" cy="1384995"/>
          </a:xfrm>
          <a:prstGeom prst="rect">
            <a:avLst/>
          </a:prstGeom>
        </p:spPr>
        <p:txBody>
          <a:bodyPr wrap="square">
            <a:spAutoFit/>
          </a:bodyPr>
          <a:lstStyle/>
          <a:p>
            <a:pPr lvl="0"/>
            <a:r>
              <a:rPr lang="fr-FR" sz="1400" b="1" dirty="0" smtClean="0">
                <a:solidFill>
                  <a:srgbClr val="FFFF00"/>
                </a:solidFill>
                <a:latin typeface="Tw Cen MT" pitchFamily="34" charset="0"/>
              </a:rPr>
              <a:t>- Contestation de l’autorité légale d’un état par des groupes armés</a:t>
            </a:r>
          </a:p>
          <a:p>
            <a:pPr lvl="0"/>
            <a:r>
              <a:rPr lang="fr-FR" sz="1400" b="1" dirty="0" smtClean="0">
                <a:solidFill>
                  <a:srgbClr val="FFFF00"/>
                </a:solidFill>
                <a:latin typeface="Tw Cen MT" pitchFamily="34" charset="0"/>
              </a:rPr>
              <a:t>- Mouvements autonomistes et ou sécessionnistes</a:t>
            </a:r>
          </a:p>
          <a:p>
            <a:pPr lvl="0"/>
            <a:r>
              <a:rPr lang="fr-FR" sz="1400" b="1" dirty="0" smtClean="0">
                <a:solidFill>
                  <a:srgbClr val="FFFF00"/>
                </a:solidFill>
                <a:latin typeface="Tw Cen MT" pitchFamily="34" charset="0"/>
              </a:rPr>
              <a:t>- Conflits interétatiques (frontières disputées)</a:t>
            </a:r>
          </a:p>
        </p:txBody>
      </p:sp>
      <p:sp>
        <p:nvSpPr>
          <p:cNvPr id="37" name="Rectangle 36"/>
          <p:cNvSpPr/>
          <p:nvPr/>
        </p:nvSpPr>
        <p:spPr>
          <a:xfrm>
            <a:off x="71438" y="5643578"/>
            <a:ext cx="2214546" cy="954107"/>
          </a:xfrm>
          <a:prstGeom prst="rect">
            <a:avLst/>
          </a:prstGeom>
        </p:spPr>
        <p:txBody>
          <a:bodyPr wrap="square">
            <a:spAutoFit/>
          </a:bodyPr>
          <a:lstStyle/>
          <a:p>
            <a:r>
              <a:rPr lang="fr-FR" sz="1400" b="1" dirty="0" smtClean="0">
                <a:solidFill>
                  <a:srgbClr val="FFFF00"/>
                </a:solidFill>
                <a:latin typeface="Tw Cen MT" pitchFamily="34" charset="0"/>
              </a:rPr>
              <a:t>- Au niveau national et continental  : les Etats</a:t>
            </a:r>
          </a:p>
          <a:p>
            <a:r>
              <a:rPr lang="fr-FR" sz="1400" b="1" dirty="0" smtClean="0">
                <a:solidFill>
                  <a:srgbClr val="FFFF00"/>
                </a:solidFill>
                <a:latin typeface="Tw Cen MT" pitchFamily="34" charset="0"/>
              </a:rPr>
              <a:t>- Au niveau international : ONU</a:t>
            </a:r>
          </a:p>
        </p:txBody>
      </p:sp>
      <p:sp>
        <p:nvSpPr>
          <p:cNvPr id="38" name="Rectangle 37"/>
          <p:cNvSpPr/>
          <p:nvPr/>
        </p:nvSpPr>
        <p:spPr>
          <a:xfrm>
            <a:off x="2214546" y="5643578"/>
            <a:ext cx="2286016" cy="954107"/>
          </a:xfrm>
          <a:prstGeom prst="rect">
            <a:avLst/>
          </a:prstGeom>
        </p:spPr>
        <p:txBody>
          <a:bodyPr wrap="square">
            <a:spAutoFit/>
          </a:bodyPr>
          <a:lstStyle/>
          <a:p>
            <a:pPr lvl="0"/>
            <a:r>
              <a:rPr lang="fr-FR" sz="1400" b="1" dirty="0" smtClean="0">
                <a:solidFill>
                  <a:srgbClr val="FFFF00"/>
                </a:solidFill>
                <a:latin typeface="Tw Cen MT" pitchFamily="34" charset="0"/>
              </a:rPr>
              <a:t>- Diplomatie internationale</a:t>
            </a:r>
          </a:p>
          <a:p>
            <a:pPr lvl="0"/>
            <a:r>
              <a:rPr lang="fr-FR" sz="1400" b="1" dirty="0" smtClean="0">
                <a:solidFill>
                  <a:srgbClr val="FFFF00"/>
                </a:solidFill>
                <a:latin typeface="Tw Cen MT" pitchFamily="34" charset="0"/>
              </a:rPr>
              <a:t>- Alliances militaires : forces d’interventions ( OTAN, forces Onusiennes)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lide(fromBottom)">
                                      <p:cBhvr>
                                        <p:cTn id="7" dur="500"/>
                                        <p:tgtEl>
                                          <p:spTgt spid="22"/>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2289"/>
                                        </p:tgtEl>
                                        <p:attrNameLst>
                                          <p:attrName>style.visibility</p:attrName>
                                        </p:attrNameLst>
                                      </p:cBhvr>
                                      <p:to>
                                        <p:strVal val="visible"/>
                                      </p:to>
                                    </p:set>
                                    <p:anim calcmode="lin" valueType="num">
                                      <p:cBhvr>
                                        <p:cTn id="10" dur="500" fill="hold"/>
                                        <p:tgtEl>
                                          <p:spTgt spid="12289"/>
                                        </p:tgtEl>
                                        <p:attrNameLst>
                                          <p:attrName>ppt_w</p:attrName>
                                        </p:attrNameLst>
                                      </p:cBhvr>
                                      <p:tavLst>
                                        <p:tav tm="0">
                                          <p:val>
                                            <p:fltVal val="0"/>
                                          </p:val>
                                        </p:tav>
                                        <p:tav tm="100000">
                                          <p:val>
                                            <p:strVal val="#ppt_w"/>
                                          </p:val>
                                        </p:tav>
                                      </p:tavLst>
                                    </p:anim>
                                    <p:anim calcmode="lin" valueType="num">
                                      <p:cBhvr>
                                        <p:cTn id="11" dur="500" fill="hold"/>
                                        <p:tgtEl>
                                          <p:spTgt spid="12289"/>
                                        </p:tgtEl>
                                        <p:attrNameLst>
                                          <p:attrName>ppt_h</p:attrName>
                                        </p:attrNameLst>
                                      </p:cBhvr>
                                      <p:tavLst>
                                        <p:tav tm="0">
                                          <p:val>
                                            <p:fltVal val="0"/>
                                          </p:val>
                                        </p:tav>
                                        <p:tav tm="100000">
                                          <p:val>
                                            <p:strVal val="#ppt_h"/>
                                          </p:val>
                                        </p:tav>
                                      </p:tavLst>
                                    </p:anim>
                                    <p:anim calcmode="lin" valueType="num">
                                      <p:cBhvr>
                                        <p:cTn id="12" dur="500" fill="hold"/>
                                        <p:tgtEl>
                                          <p:spTgt spid="12289"/>
                                        </p:tgtEl>
                                        <p:attrNameLst>
                                          <p:attrName>style.rotation</p:attrName>
                                        </p:attrNameLst>
                                      </p:cBhvr>
                                      <p:tavLst>
                                        <p:tav tm="0">
                                          <p:val>
                                            <p:fltVal val="360"/>
                                          </p:val>
                                        </p:tav>
                                        <p:tav tm="100000">
                                          <p:val>
                                            <p:fltVal val="0"/>
                                          </p:val>
                                        </p:tav>
                                      </p:tavLst>
                                    </p:anim>
                                    <p:animEffect transition="in" filter="fade">
                                      <p:cBhvr>
                                        <p:cTn id="13" dur="500"/>
                                        <p:tgtEl>
                                          <p:spTgt spid="12289"/>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21" dur="1000" fill="hold"/>
                                        <p:tgtEl>
                                          <p:spTgt spid="26"/>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slide(fromBottom)">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slide(fromBottom)">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slide(fromBottom)">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slide(fromBottom)">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slide(fromBottom)">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animEffect transition="in" filter="wipe(left)">
                                      <p:cBhvr>
                                        <p:cTn id="55" dur="500"/>
                                        <p:tgtEl>
                                          <p:spTgt spid="3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3">
                                            <p:txEl>
                                              <p:pRg st="1" end="1"/>
                                            </p:txEl>
                                          </p:spTgt>
                                        </p:tgtEl>
                                        <p:attrNameLst>
                                          <p:attrName>style.visibility</p:attrName>
                                        </p:attrNameLst>
                                      </p:cBhvr>
                                      <p:to>
                                        <p:strVal val="visible"/>
                                      </p:to>
                                    </p:set>
                                    <p:animEffect transition="in" filter="wipe(left)">
                                      <p:cBhvr>
                                        <p:cTn id="60" dur="500"/>
                                        <p:tgtEl>
                                          <p:spTgt spid="33">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3">
                                            <p:txEl>
                                              <p:pRg st="2" end="2"/>
                                            </p:txEl>
                                          </p:spTgt>
                                        </p:tgtEl>
                                        <p:attrNameLst>
                                          <p:attrName>style.visibility</p:attrName>
                                        </p:attrNameLst>
                                      </p:cBhvr>
                                      <p:to>
                                        <p:strVal val="visible"/>
                                      </p:to>
                                    </p:set>
                                    <p:animEffect transition="in" filter="wipe(left)">
                                      <p:cBhvr>
                                        <p:cTn id="65" dur="500"/>
                                        <p:tgtEl>
                                          <p:spTgt spid="33">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3">
                                            <p:txEl>
                                              <p:pRg st="3" end="3"/>
                                            </p:txEl>
                                          </p:spTgt>
                                        </p:tgtEl>
                                        <p:attrNameLst>
                                          <p:attrName>style.visibility</p:attrName>
                                        </p:attrNameLst>
                                      </p:cBhvr>
                                      <p:to>
                                        <p:strVal val="visible"/>
                                      </p:to>
                                    </p:set>
                                    <p:animEffect transition="in" filter="wipe(left)">
                                      <p:cBhvr>
                                        <p:cTn id="70" dur="500"/>
                                        <p:tgtEl>
                                          <p:spTgt spid="33">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3">
                                            <p:txEl>
                                              <p:pRg st="4" end="4"/>
                                            </p:txEl>
                                          </p:spTgt>
                                        </p:tgtEl>
                                        <p:attrNameLst>
                                          <p:attrName>style.visibility</p:attrName>
                                        </p:attrNameLst>
                                      </p:cBhvr>
                                      <p:to>
                                        <p:strVal val="visible"/>
                                      </p:to>
                                    </p:set>
                                    <p:animEffect transition="in" filter="wipe(left)">
                                      <p:cBhvr>
                                        <p:cTn id="75" dur="500"/>
                                        <p:tgtEl>
                                          <p:spTgt spid="33">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3">
                                            <p:txEl>
                                              <p:pRg st="5" end="5"/>
                                            </p:txEl>
                                          </p:spTgt>
                                        </p:tgtEl>
                                        <p:attrNameLst>
                                          <p:attrName>style.visibility</p:attrName>
                                        </p:attrNameLst>
                                      </p:cBhvr>
                                      <p:to>
                                        <p:strVal val="visible"/>
                                      </p:to>
                                    </p:set>
                                    <p:animEffect transition="in" filter="wipe(left)">
                                      <p:cBhvr>
                                        <p:cTn id="80" dur="500"/>
                                        <p:tgtEl>
                                          <p:spTgt spid="33">
                                            <p:txEl>
                                              <p:pRg st="5" end="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34">
                                            <p:txEl>
                                              <p:pRg st="0" end="0"/>
                                            </p:txEl>
                                          </p:spTgt>
                                        </p:tgtEl>
                                        <p:attrNameLst>
                                          <p:attrName>style.visibility</p:attrName>
                                        </p:attrNameLst>
                                      </p:cBhvr>
                                      <p:to>
                                        <p:strVal val="visible"/>
                                      </p:to>
                                    </p:set>
                                    <p:animEffect transition="in" filter="wipe(left)">
                                      <p:cBhvr>
                                        <p:cTn id="85" dur="500"/>
                                        <p:tgtEl>
                                          <p:spTgt spid="34">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34">
                                            <p:txEl>
                                              <p:pRg st="1" end="1"/>
                                            </p:txEl>
                                          </p:spTgt>
                                        </p:tgtEl>
                                        <p:attrNameLst>
                                          <p:attrName>style.visibility</p:attrName>
                                        </p:attrNameLst>
                                      </p:cBhvr>
                                      <p:to>
                                        <p:strVal val="visible"/>
                                      </p:to>
                                    </p:set>
                                    <p:animEffect transition="in" filter="wipe(left)">
                                      <p:cBhvr>
                                        <p:cTn id="90" dur="500"/>
                                        <p:tgtEl>
                                          <p:spTgt spid="34">
                                            <p:txEl>
                                              <p:pRg st="1" end="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34">
                                            <p:txEl>
                                              <p:pRg st="2" end="2"/>
                                            </p:txEl>
                                          </p:spTgt>
                                        </p:tgtEl>
                                        <p:attrNameLst>
                                          <p:attrName>style.visibility</p:attrName>
                                        </p:attrNameLst>
                                      </p:cBhvr>
                                      <p:to>
                                        <p:strVal val="visible"/>
                                      </p:to>
                                    </p:set>
                                    <p:animEffect transition="in" filter="wipe(left)">
                                      <p:cBhvr>
                                        <p:cTn id="95" dur="500"/>
                                        <p:tgtEl>
                                          <p:spTgt spid="34">
                                            <p:txEl>
                                              <p:pRg st="2" end="2"/>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2" presetClass="entr" presetSubtype="4" fill="hold" grpId="0" nodeType="click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slide(fromBottom)">
                                      <p:cBhvr>
                                        <p:cTn id="100" dur="500"/>
                                        <p:tgtEl>
                                          <p:spTgt spid="3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36">
                                            <p:txEl>
                                              <p:pRg st="0" end="0"/>
                                            </p:txEl>
                                          </p:spTgt>
                                        </p:tgtEl>
                                        <p:attrNameLst>
                                          <p:attrName>style.visibility</p:attrName>
                                        </p:attrNameLst>
                                      </p:cBhvr>
                                      <p:to>
                                        <p:strVal val="visible"/>
                                      </p:to>
                                    </p:set>
                                    <p:animEffect transition="in" filter="wipe(left)">
                                      <p:cBhvr>
                                        <p:cTn id="105" dur="500"/>
                                        <p:tgtEl>
                                          <p:spTgt spid="36">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36">
                                            <p:txEl>
                                              <p:pRg st="1" end="1"/>
                                            </p:txEl>
                                          </p:spTgt>
                                        </p:tgtEl>
                                        <p:attrNameLst>
                                          <p:attrName>style.visibility</p:attrName>
                                        </p:attrNameLst>
                                      </p:cBhvr>
                                      <p:to>
                                        <p:strVal val="visible"/>
                                      </p:to>
                                    </p:set>
                                    <p:animEffect transition="in" filter="wipe(left)">
                                      <p:cBhvr>
                                        <p:cTn id="110" dur="500"/>
                                        <p:tgtEl>
                                          <p:spTgt spid="36">
                                            <p:txEl>
                                              <p:pRg st="1" end="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36">
                                            <p:txEl>
                                              <p:pRg st="2" end="2"/>
                                            </p:txEl>
                                          </p:spTgt>
                                        </p:tgtEl>
                                        <p:attrNameLst>
                                          <p:attrName>style.visibility</p:attrName>
                                        </p:attrNameLst>
                                      </p:cBhvr>
                                      <p:to>
                                        <p:strVal val="visible"/>
                                      </p:to>
                                    </p:set>
                                    <p:animEffect transition="in" filter="wipe(left)">
                                      <p:cBhvr>
                                        <p:cTn id="115" dur="500"/>
                                        <p:tgtEl>
                                          <p:spTgt spid="36">
                                            <p:txEl>
                                              <p:pRg st="2" end="2"/>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37">
                                            <p:txEl>
                                              <p:pRg st="0" end="0"/>
                                            </p:txEl>
                                          </p:spTgt>
                                        </p:tgtEl>
                                        <p:attrNameLst>
                                          <p:attrName>style.visibility</p:attrName>
                                        </p:attrNameLst>
                                      </p:cBhvr>
                                      <p:to>
                                        <p:strVal val="visible"/>
                                      </p:to>
                                    </p:set>
                                    <p:animEffect transition="in" filter="wipe(left)">
                                      <p:cBhvr>
                                        <p:cTn id="120" dur="500"/>
                                        <p:tgtEl>
                                          <p:spTgt spid="37">
                                            <p:txEl>
                                              <p:pRg st="0" end="0"/>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37">
                                            <p:txEl>
                                              <p:pRg st="1" end="1"/>
                                            </p:txEl>
                                          </p:spTgt>
                                        </p:tgtEl>
                                        <p:attrNameLst>
                                          <p:attrName>style.visibility</p:attrName>
                                        </p:attrNameLst>
                                      </p:cBhvr>
                                      <p:to>
                                        <p:strVal val="visible"/>
                                      </p:to>
                                    </p:set>
                                    <p:animEffect transition="in" filter="wipe(left)">
                                      <p:cBhvr>
                                        <p:cTn id="125" dur="500"/>
                                        <p:tgtEl>
                                          <p:spTgt spid="37">
                                            <p:txEl>
                                              <p:pRg st="1" end="1"/>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38">
                                            <p:txEl>
                                              <p:pRg st="0" end="0"/>
                                            </p:txEl>
                                          </p:spTgt>
                                        </p:tgtEl>
                                        <p:attrNameLst>
                                          <p:attrName>style.visibility</p:attrName>
                                        </p:attrNameLst>
                                      </p:cBhvr>
                                      <p:to>
                                        <p:strVal val="visible"/>
                                      </p:to>
                                    </p:set>
                                    <p:animEffect transition="in" filter="wipe(left)">
                                      <p:cBhvr>
                                        <p:cTn id="130" dur="500"/>
                                        <p:tgtEl>
                                          <p:spTgt spid="38">
                                            <p:txEl>
                                              <p:pRg st="0" end="0"/>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38">
                                            <p:txEl>
                                              <p:pRg st="1" end="1"/>
                                            </p:txEl>
                                          </p:spTgt>
                                        </p:tgtEl>
                                        <p:attrNameLst>
                                          <p:attrName>style.visibility</p:attrName>
                                        </p:attrNameLst>
                                      </p:cBhvr>
                                      <p:to>
                                        <p:strVal val="visible"/>
                                      </p:to>
                                    </p:set>
                                    <p:animEffect transition="in" filter="wipe(left)">
                                      <p:cBhvr>
                                        <p:cTn id="135" dur="500"/>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28" grpId="0"/>
      <p:bldP spid="30" grpId="0"/>
      <p:bldP spid="31" grpId="0"/>
      <p:bldP spid="32" grpId="0"/>
      <p:bldP spid="33" grpId="0" build="p" advAuto="0"/>
      <p:bldP spid="34" grpId="0" build="p"/>
      <p:bldP spid="35" grpId="0"/>
      <p:bldP spid="36" grpId="0" build="p"/>
      <p:bldP spid="37" grpId="0" build="p"/>
      <p:bldP spid="3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4"/>
            <a:ext cx="9144000" cy="507831"/>
          </a:xfrm>
          <a:prstGeom prst="rect">
            <a:avLst/>
          </a:prstGeom>
          <a:solidFill>
            <a:schemeClr val="bg2">
              <a:lumMod val="25000"/>
              <a:alpha val="24000"/>
            </a:schemeClr>
          </a:solidFill>
        </p:spPr>
        <p:txBody>
          <a:bodyPr wrap="square" rtlCol="0">
            <a:spAutoFit/>
          </a:bodyPr>
          <a:lstStyle/>
          <a:p>
            <a:pPr algn="ctr"/>
            <a:r>
              <a:rPr lang="fr-FR" sz="2700" b="1" u="sng" dirty="0" smtClean="0">
                <a:solidFill>
                  <a:schemeClr val="bg2">
                    <a:lumMod val="90000"/>
                  </a:schemeClr>
                </a:solidFill>
                <a:effectLst>
                  <a:outerShdw blurRad="38100" dist="38100" dir="2700000" algn="tl">
                    <a:srgbClr val="000000">
                      <a:alpha val="43137"/>
                    </a:srgbClr>
                  </a:outerShdw>
                </a:effectLst>
                <a:latin typeface="John Handy LET" pitchFamily="2" charset="0"/>
              </a:rPr>
              <a:t>3. Lecture géoculturelle : vers un monde uniformisé ?</a:t>
            </a:r>
            <a:endParaRPr lang="fr-FR" sz="2700" b="1" u="sng" dirty="0">
              <a:solidFill>
                <a:schemeClr val="bg2">
                  <a:lumMod val="90000"/>
                </a:schemeClr>
              </a:solidFill>
              <a:effectLst>
                <a:outerShdw blurRad="38100" dist="38100" dir="2700000" algn="tl">
                  <a:srgbClr val="000000">
                    <a:alpha val="43137"/>
                  </a:srgbClr>
                </a:outerShdw>
              </a:effectLst>
              <a:latin typeface="John Handy LET" pitchFamily="2" charset="0"/>
            </a:endParaRPr>
          </a:p>
        </p:txBody>
      </p:sp>
      <p:pic>
        <p:nvPicPr>
          <p:cNvPr id="59394" name="sb-player" descr="carte-actu-popularite-du-football-dans-le-monde"/>
          <p:cNvPicPr>
            <a:picLocks noChangeAspect="1" noChangeArrowheads="1"/>
          </p:cNvPicPr>
          <p:nvPr/>
        </p:nvPicPr>
        <p:blipFill>
          <a:blip r:embed="rId3"/>
          <a:srcRect t="7262"/>
          <a:stretch>
            <a:fillRect/>
          </a:stretch>
        </p:blipFill>
        <p:spPr bwMode="auto">
          <a:xfrm>
            <a:off x="71406" y="571480"/>
            <a:ext cx="6677025" cy="4267200"/>
          </a:xfrm>
          <a:prstGeom prst="rect">
            <a:avLst/>
          </a:prstGeom>
          <a:noFill/>
          <a:ln w="9525">
            <a:solidFill>
              <a:schemeClr val="tx1"/>
            </a:solidFill>
            <a:miter lim="800000"/>
            <a:headEnd/>
            <a:tailEnd/>
          </a:ln>
        </p:spPr>
      </p:pic>
      <p:sp>
        <p:nvSpPr>
          <p:cNvPr id="59395" name="Rectangle 3"/>
          <p:cNvSpPr>
            <a:spLocks noChangeArrowheads="1"/>
          </p:cNvSpPr>
          <p:nvPr/>
        </p:nvSpPr>
        <p:spPr bwMode="auto">
          <a:xfrm>
            <a:off x="3357554" y="571480"/>
            <a:ext cx="342902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1" i="0" strike="noStrike" cap="small" normalizeH="0" dirty="0" smtClean="0">
                <a:ln>
                  <a:noFill/>
                </a:ln>
                <a:solidFill>
                  <a:srgbClr val="AE0D18"/>
                </a:solidFill>
                <a:effectLst>
                  <a:outerShdw blurRad="38100" dist="38100" dir="2700000" algn="tl">
                    <a:srgbClr val="000000">
                      <a:alpha val="43137"/>
                    </a:srgbClr>
                  </a:outerShdw>
                </a:effectLst>
                <a:latin typeface="Tw Cen MT" pitchFamily="34" charset="0"/>
                <a:ea typeface="Gill Sans MT" pitchFamily="34" charset="0"/>
                <a:cs typeface="Arial" pitchFamily="34" charset="0"/>
              </a:rPr>
              <a:t>Football : nombre de licenciés en 2010</a:t>
            </a:r>
            <a:endParaRPr kumimoji="0" lang="fr-FR" sz="1400" b="0" i="0" strike="noStrike" cap="small" normalizeH="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a:spLocks noChangeArrowheads="1"/>
          </p:cNvSpPr>
          <p:nvPr/>
        </p:nvSpPr>
        <p:spPr bwMode="auto">
          <a:xfrm>
            <a:off x="6858016" y="744566"/>
            <a:ext cx="2124000" cy="3970318"/>
          </a:xfrm>
          <a:prstGeom prst="rect">
            <a:avLst/>
          </a:prstGeom>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400" b="1" u="sng" cap="small" dirty="0" smtClean="0">
                <a:solidFill>
                  <a:schemeClr val="tx1"/>
                </a:solidFill>
                <a:effectLst>
                  <a:outerShdw blurRad="38100" dist="38100" dir="2700000" algn="tl">
                    <a:srgbClr val="000000">
                      <a:alpha val="43137"/>
                    </a:srgbClr>
                  </a:outerShdw>
                </a:effectLst>
                <a:latin typeface="Tw Cen MT" pitchFamily="34" charset="0"/>
                <a:ea typeface="Gill Sans MT" pitchFamily="34" charset="0"/>
                <a:cs typeface="Times New Roman" pitchFamily="18" charset="0"/>
                <a:sym typeface="Wingdings" pitchFamily="2" charset="2"/>
              </a:rPr>
              <a:t>Questions</a:t>
            </a:r>
          </a:p>
          <a:p>
            <a:pPr algn="ctr">
              <a:spcAft>
                <a:spcPts val="0"/>
              </a:spcAft>
            </a:pPr>
            <a:r>
              <a:rPr lang="fr-FR" sz="1400" b="1" dirty="0" smtClean="0">
                <a:latin typeface="Tw Cen MT"/>
                <a:ea typeface="Gill Sans MT"/>
                <a:cs typeface="Times New Roman"/>
                <a:sym typeface="Wingdings"/>
              </a:rPr>
              <a:t></a:t>
            </a:r>
            <a:r>
              <a:rPr lang="fr-FR" sz="1400" b="1" dirty="0" smtClean="0">
                <a:latin typeface="Tw Cen MT"/>
                <a:ea typeface="Gill Sans MT"/>
                <a:cs typeface="Times New Roman"/>
              </a:rPr>
              <a:t> Présentez le document (source, thème et date). </a:t>
            </a:r>
            <a:endParaRPr lang="fr-FR" sz="2000" dirty="0" smtClean="0">
              <a:latin typeface="Gill Sans MT"/>
              <a:ea typeface="Gill Sans MT"/>
              <a:cs typeface="Times New Roman"/>
            </a:endParaRPr>
          </a:p>
          <a:p>
            <a:pPr algn="ctr">
              <a:spcAft>
                <a:spcPts val="0"/>
              </a:spcAft>
            </a:pPr>
            <a:r>
              <a:rPr lang="fr-FR" sz="1400" b="1" dirty="0" smtClean="0">
                <a:latin typeface="Tw Cen MT"/>
                <a:ea typeface="Gill Sans MT"/>
                <a:cs typeface="Times New Roman"/>
                <a:sym typeface="Wingdings"/>
              </a:rPr>
              <a:t></a:t>
            </a:r>
            <a:r>
              <a:rPr lang="fr-FR" sz="1400" b="1" dirty="0" smtClean="0">
                <a:latin typeface="Tw Cen MT"/>
                <a:ea typeface="Gill Sans MT"/>
                <a:cs typeface="Times New Roman"/>
              </a:rPr>
              <a:t> Analysez la légende : Quel est le pays qui possède le plus de licenciés ? Quelles sont les aires géographiques qui possèdent le plus grand nombre de licences pour 1000 habitants ? Quelles sont les régions où la pratique du foot semble moins importante ? </a:t>
            </a:r>
            <a:endParaRPr lang="fr-FR" sz="2000" dirty="0" smtClean="0">
              <a:latin typeface="Gill Sans MT"/>
              <a:ea typeface="Gill Sans MT"/>
              <a:cs typeface="Times New Roman"/>
            </a:endParaRPr>
          </a:p>
          <a:p>
            <a:pPr algn="ctr">
              <a:spcAft>
                <a:spcPts val="0"/>
              </a:spcAft>
            </a:pPr>
            <a:r>
              <a:rPr lang="fr-FR" sz="1400" b="1" dirty="0" smtClean="0">
                <a:latin typeface="Tw Cen MT"/>
                <a:ea typeface="Gill Sans MT"/>
                <a:cs typeface="Times New Roman"/>
                <a:sym typeface="Wingdings"/>
              </a:rPr>
              <a:t></a:t>
            </a:r>
            <a:r>
              <a:rPr lang="fr-FR" sz="1400" b="1" dirty="0" smtClean="0">
                <a:latin typeface="Tw Cen MT"/>
                <a:ea typeface="Gill Sans MT"/>
                <a:cs typeface="Times New Roman"/>
              </a:rPr>
              <a:t> Pourquoi peut-on parler d’un sport mondialisé ? </a:t>
            </a:r>
            <a:endParaRPr lang="fr-FR" sz="2000" dirty="0" smtClean="0">
              <a:latin typeface="Gill Sans MT"/>
              <a:ea typeface="Gill Sans MT"/>
              <a:cs typeface="Times New Roman"/>
            </a:endParaRPr>
          </a:p>
        </p:txBody>
      </p:sp>
      <p:sp>
        <p:nvSpPr>
          <p:cNvPr id="59396" name="Rectangle 4"/>
          <p:cNvSpPr>
            <a:spLocks noChangeArrowheads="1"/>
          </p:cNvSpPr>
          <p:nvPr/>
        </p:nvSpPr>
        <p:spPr bwMode="auto">
          <a:xfrm>
            <a:off x="71438" y="4929198"/>
            <a:ext cx="4000496" cy="1815882"/>
          </a:xfrm>
          <a:prstGeom prst="rect">
            <a:avLst/>
          </a:prstGeom>
          <a:solidFill>
            <a:schemeClr val="bg2">
              <a:lumMod val="75000"/>
              <a:alpha val="50000"/>
            </a:schemeClr>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Le document proposé est une carte réalisée en 2010 à l’époque de la dernière coupe de monde de football. Elle recense le nombre de licenciés (joueurs inscrits dans un club) dans les pays participant à la compétition. Il s’agit d’un document se basant sur les données de la FIFA (Fédération Internationale du Football Association), organisatrice de la coupe. </a:t>
            </a:r>
            <a:endParaRPr kumimoji="0" lang="fr-FR"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p:txBody>
      </p:sp>
      <p:sp>
        <p:nvSpPr>
          <p:cNvPr id="7" name="Rectangle 4"/>
          <p:cNvSpPr>
            <a:spLocks noChangeArrowheads="1"/>
          </p:cNvSpPr>
          <p:nvPr/>
        </p:nvSpPr>
        <p:spPr bwMode="auto">
          <a:xfrm>
            <a:off x="4143372" y="4929198"/>
            <a:ext cx="4824000" cy="1600438"/>
          </a:xfrm>
          <a:prstGeom prst="rect">
            <a:avLst/>
          </a:prstGeom>
          <a:solidFill>
            <a:schemeClr val="bg2">
              <a:lumMod val="75000"/>
              <a:alpha val="50000"/>
            </a:schemeClr>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Le pays qui compte le plus de licencié au monde est les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Etats-Unis</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Les aires géographiques qui pratiquent le football à grande échelle sont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l’Amérique du Sud</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et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l’Europe</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l’Océanie</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Australie</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et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Nouvelle Zélande</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ainsi qu’une partie de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l’Afrique</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Algérie, Afrique du Sud, pays du golfe de Guinée</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Sur la carte,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l’Asie</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est le continent qui pratique le moins ce sport (exception faite du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Japon</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et de la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Corée du Sud</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a:t>
            </a:r>
            <a:endParaRPr kumimoji="0" lang="fr-FR"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p:txBody>
      </p:sp>
      <p:sp>
        <p:nvSpPr>
          <p:cNvPr id="8" name="Rectangle 4"/>
          <p:cNvSpPr>
            <a:spLocks noChangeArrowheads="1"/>
          </p:cNvSpPr>
          <p:nvPr/>
        </p:nvSpPr>
        <p:spPr bwMode="auto">
          <a:xfrm>
            <a:off x="71470" y="4929198"/>
            <a:ext cx="4000464" cy="1600438"/>
          </a:xfrm>
          <a:prstGeom prst="rect">
            <a:avLst/>
          </a:prstGeom>
          <a:solidFill>
            <a:schemeClr val="bg2">
              <a:lumMod val="75000"/>
              <a:alpha val="50000"/>
            </a:schemeClr>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La carte montre une diffusion quasi planétaire du football. De plus, ce sport dispose d’une fédération internationale qui tous les quatre ans organise une compétition mondiale qui rassemble des équipes nationales. Cet événement est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largement retransmis par toutes les télévisions du monde</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donc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suivi par un public international</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9394"/>
                                        </p:tgtEl>
                                        <p:attrNameLst>
                                          <p:attrName>style.visibility</p:attrName>
                                        </p:attrNameLst>
                                      </p:cBhvr>
                                      <p:to>
                                        <p:strVal val="visible"/>
                                      </p:to>
                                    </p:set>
                                    <p:anim calcmode="lin" valueType="num">
                                      <p:cBhvr>
                                        <p:cTn id="12" dur="500" decel="50000" fill="hold">
                                          <p:stCondLst>
                                            <p:cond delay="0"/>
                                          </p:stCondLst>
                                        </p:cTn>
                                        <p:tgtEl>
                                          <p:spTgt spid="5939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939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9394"/>
                                        </p:tgtEl>
                                        <p:attrNameLst>
                                          <p:attrName>ppt_w</p:attrName>
                                        </p:attrNameLst>
                                      </p:cBhvr>
                                      <p:tavLst>
                                        <p:tav tm="0">
                                          <p:val>
                                            <p:strVal val="#ppt_w*.05"/>
                                          </p:val>
                                        </p:tav>
                                        <p:tav tm="100000">
                                          <p:val>
                                            <p:strVal val="#ppt_w"/>
                                          </p:val>
                                        </p:tav>
                                      </p:tavLst>
                                    </p:anim>
                                    <p:anim calcmode="lin" valueType="num">
                                      <p:cBhvr>
                                        <p:cTn id="15" dur="1000" fill="hold"/>
                                        <p:tgtEl>
                                          <p:spTgt spid="5939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939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939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939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9394"/>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59395"/>
                                        </p:tgtEl>
                                        <p:attrNameLst>
                                          <p:attrName>style.visibility</p:attrName>
                                        </p:attrNameLst>
                                      </p:cBhvr>
                                      <p:to>
                                        <p:strVal val="visible"/>
                                      </p:to>
                                    </p:set>
                                    <p:animEffect transition="in" filter="wipe(left)">
                                      <p:cBhvr>
                                        <p:cTn id="23" dur="500"/>
                                        <p:tgtEl>
                                          <p:spTgt spid="5939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lide(fromBottom)">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59396"/>
                                        </p:tgtEl>
                                        <p:attrNameLst>
                                          <p:attrName>style.visibility</p:attrName>
                                        </p:attrNameLst>
                                      </p:cBhvr>
                                      <p:to>
                                        <p:strVal val="visible"/>
                                      </p:to>
                                    </p:set>
                                    <p:anim calcmode="lin" valueType="num">
                                      <p:cBhvr>
                                        <p:cTn id="33" dur="500" fill="hold"/>
                                        <p:tgtEl>
                                          <p:spTgt spid="59396"/>
                                        </p:tgtEl>
                                        <p:attrNameLst>
                                          <p:attrName>ppt_w</p:attrName>
                                        </p:attrNameLst>
                                      </p:cBhvr>
                                      <p:tavLst>
                                        <p:tav tm="0">
                                          <p:val>
                                            <p:fltVal val="0"/>
                                          </p:val>
                                        </p:tav>
                                        <p:tav tm="100000">
                                          <p:val>
                                            <p:strVal val="#ppt_w"/>
                                          </p:val>
                                        </p:tav>
                                      </p:tavLst>
                                    </p:anim>
                                    <p:anim calcmode="lin" valueType="num">
                                      <p:cBhvr>
                                        <p:cTn id="34" dur="500" fill="hold"/>
                                        <p:tgtEl>
                                          <p:spTgt spid="59396"/>
                                        </p:tgtEl>
                                        <p:attrNameLst>
                                          <p:attrName>ppt_h</p:attrName>
                                        </p:attrNameLst>
                                      </p:cBhvr>
                                      <p:tavLst>
                                        <p:tav tm="0">
                                          <p:val>
                                            <p:fltVal val="0"/>
                                          </p:val>
                                        </p:tav>
                                        <p:tav tm="100000">
                                          <p:val>
                                            <p:strVal val="#ppt_h"/>
                                          </p:val>
                                        </p:tav>
                                      </p:tavLst>
                                    </p:anim>
                                    <p:animEffect transition="in" filter="fade">
                                      <p:cBhvr>
                                        <p:cTn id="35" dur="500"/>
                                        <p:tgtEl>
                                          <p:spTgt spid="5939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xit" presetSubtype="0" fill="hold" grpId="1" nodeType="clickEffect">
                                  <p:stCondLst>
                                    <p:cond delay="0"/>
                                  </p:stCondLst>
                                  <p:childTnLst>
                                    <p:anim calcmode="lin" valueType="num">
                                      <p:cBhvr>
                                        <p:cTn id="46" dur="1000"/>
                                        <p:tgtEl>
                                          <p:spTgt spid="59396"/>
                                        </p:tgtEl>
                                        <p:attrNameLst>
                                          <p:attrName>ppt_w</p:attrName>
                                        </p:attrNameLst>
                                      </p:cBhvr>
                                      <p:tavLst>
                                        <p:tav tm="0">
                                          <p:val>
                                            <p:strVal val="ppt_w"/>
                                          </p:val>
                                        </p:tav>
                                        <p:tav tm="100000">
                                          <p:val>
                                            <p:strVal val="ppt_w*0.70"/>
                                          </p:val>
                                        </p:tav>
                                      </p:tavLst>
                                    </p:anim>
                                    <p:anim calcmode="lin" valueType="num">
                                      <p:cBhvr>
                                        <p:cTn id="47" dur="1000"/>
                                        <p:tgtEl>
                                          <p:spTgt spid="59396"/>
                                        </p:tgtEl>
                                        <p:attrNameLst>
                                          <p:attrName>ppt_h</p:attrName>
                                        </p:attrNameLst>
                                      </p:cBhvr>
                                      <p:tavLst>
                                        <p:tav tm="0">
                                          <p:val>
                                            <p:strVal val="ppt_h"/>
                                          </p:val>
                                        </p:tav>
                                        <p:tav tm="100000">
                                          <p:val>
                                            <p:strVal val="ppt_h"/>
                                          </p:val>
                                        </p:tav>
                                      </p:tavLst>
                                    </p:anim>
                                    <p:animEffect transition="out" filter="fade">
                                      <p:cBhvr>
                                        <p:cTn id="48" dur="1000"/>
                                        <p:tgtEl>
                                          <p:spTgt spid="59396"/>
                                        </p:tgtEl>
                                      </p:cBhvr>
                                    </p:animEffect>
                                    <p:set>
                                      <p:cBhvr>
                                        <p:cTn id="49" dur="1" fill="hold">
                                          <p:stCondLst>
                                            <p:cond delay="999"/>
                                          </p:stCondLst>
                                        </p:cTn>
                                        <p:tgtEl>
                                          <p:spTgt spid="5939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9395" grpId="0"/>
      <p:bldP spid="5" grpId="0" animBg="1"/>
      <p:bldP spid="59396" grpId="0" animBg="1"/>
      <p:bldP spid="59396" grpId="1"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142876" y="571480"/>
            <a:ext cx="6357950" cy="5078313"/>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sng" strike="noStrike" cap="small" normalizeH="0" dirty="0" smtClean="0">
                <a:ln>
                  <a:noFill/>
                </a:ln>
                <a:solidFill>
                  <a:schemeClr val="tx1"/>
                </a:solidFill>
                <a:effectLst/>
                <a:latin typeface="Tw Cen MT" pitchFamily="34" charset="0"/>
                <a:ea typeface="Gill Sans MT" pitchFamily="34" charset="0"/>
                <a:cs typeface="Times New Roman" pitchFamily="18" charset="0"/>
              </a:rPr>
              <a:t>McDonald’s : le fer de lance de la globalisation</a:t>
            </a:r>
            <a:endParaRPr kumimoji="0" lang="fr-FR" sz="1200" b="0" i="0" u="none" strike="noStrike" cap="small" normalizeH="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Les établissements McDonald’s sont devenus le fer de lance de l’impérialisme américain et l’uniformisation culturelle dans le monde, au moins symboliquement. Les drapeaux posés sur les pays conquis s’appellent désormais MTV, Coca-Cola, ou </a:t>
            </a:r>
            <a:r>
              <a:rPr kumimoji="0" lang="fr-FR" sz="1200" b="1" i="0" u="none" strike="noStrike" cap="none" normalizeH="0" baseline="0" dirty="0" err="1" smtClean="0">
                <a:ln>
                  <a:noFill/>
                </a:ln>
                <a:solidFill>
                  <a:schemeClr val="tx1"/>
                </a:solidFill>
                <a:effectLst/>
                <a:latin typeface="Tw Cen MT" pitchFamily="34" charset="0"/>
                <a:ea typeface="Gill Sans MT" pitchFamily="34" charset="0"/>
                <a:cs typeface="Times New Roman" pitchFamily="18" charset="0"/>
              </a:rPr>
              <a:t>Macdo</a:t>
            </a:r>
            <a:r>
              <a:rPr kumimoji="0" lang="fr-FR" sz="12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symboles de la nouvelle colonisation culturelle. L’exemple de l’importance que donne l’empire américain à sa guerre culturelle est l’ensemble des moyens mis en œuvre dans le monde entier, aussi bien dans des pays occidentalisés que non alignés, allant même jusqu’à s’approprier des lieux de cultures, comme le Louvre, à Paris.</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La contestation prend forme dans de nombreux pays, sous différents aspects. En Chine, une campagne de publicité montrant un homme à genoux qui souhaitait avoir de l’argent pour aller manger au fast-food a été très mal perçue (position humiliante du mendiant dans la culture chinoise). </a:t>
            </a:r>
            <a:r>
              <a:rPr kumimoji="0" lang="fr-FR" sz="1200" b="1" i="0" u="none" strike="noStrike" cap="none" normalizeH="0" baseline="0" dirty="0" err="1" smtClean="0">
                <a:ln>
                  <a:noFill/>
                </a:ln>
                <a:solidFill>
                  <a:schemeClr val="tx1"/>
                </a:solidFill>
                <a:effectLst/>
                <a:latin typeface="Tw Cen MT" pitchFamily="34" charset="0"/>
                <a:ea typeface="Gill Sans MT" pitchFamily="34" charset="0"/>
                <a:cs typeface="Times New Roman" pitchFamily="18" charset="0"/>
              </a:rPr>
              <a:t>GreenPeace</a:t>
            </a:r>
            <a:r>
              <a:rPr kumimoji="0" lang="fr-FR" sz="12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avait en 1994 lancé une campagne de protestation contre </a:t>
            </a:r>
            <a:r>
              <a:rPr kumimoji="0" lang="fr-FR" sz="1200" b="1" i="0" u="none" strike="noStrike" cap="none" normalizeH="0" baseline="0" dirty="0" err="1" smtClean="0">
                <a:ln>
                  <a:noFill/>
                </a:ln>
                <a:solidFill>
                  <a:schemeClr val="tx1"/>
                </a:solidFill>
                <a:effectLst/>
                <a:latin typeface="Tw Cen MT" pitchFamily="34" charset="0"/>
                <a:ea typeface="Gill Sans MT" pitchFamily="34" charset="0"/>
                <a:cs typeface="Times New Roman" pitchFamily="18" charset="0"/>
              </a:rPr>
              <a:t>Macdo</a:t>
            </a:r>
            <a:r>
              <a:rPr kumimoji="0" lang="fr-FR" sz="12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pour protester contre les matières premières utilisées par cette chaîne, véritable atteinte à la salubrité publique. En Russie, et notamment à St </a:t>
            </a:r>
            <a:r>
              <a:rPr kumimoji="0" lang="fr-FR" sz="1200" b="1" i="0" u="none" strike="noStrike" cap="none" normalizeH="0" baseline="0" dirty="0" err="1" smtClean="0">
                <a:ln>
                  <a:noFill/>
                </a:ln>
                <a:solidFill>
                  <a:schemeClr val="tx1"/>
                </a:solidFill>
                <a:effectLst/>
                <a:latin typeface="Tw Cen MT" pitchFamily="34" charset="0"/>
                <a:ea typeface="Gill Sans MT" pitchFamily="34" charset="0"/>
                <a:cs typeface="Times New Roman" pitchFamily="18" charset="0"/>
              </a:rPr>
              <a:t>Petersbourg</a:t>
            </a:r>
            <a:r>
              <a:rPr kumimoji="0" lang="fr-FR" sz="12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des établissements sont carrément attaqués, </a:t>
            </a:r>
            <a:r>
              <a:rPr kumimoji="0" lang="fr-FR" sz="1200" b="1" i="0" u="none" strike="noStrike" cap="none" normalizeH="0" baseline="0" smtClean="0">
                <a:ln>
                  <a:noFill/>
                </a:ln>
                <a:solidFill>
                  <a:schemeClr val="tx1"/>
                </a:solidFill>
                <a:effectLst/>
                <a:latin typeface="Tw Cen MT" pitchFamily="34" charset="0"/>
                <a:ea typeface="Gill Sans MT" pitchFamily="34" charset="0"/>
                <a:cs typeface="Times New Roman" pitchFamily="18" charset="0"/>
              </a:rPr>
              <a:t>ou repeints.</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Dans le monde entier, le 16 octobre, est devenu la journée mondiale anti-</a:t>
            </a:r>
            <a:r>
              <a:rPr kumimoji="0" lang="fr-FR" sz="1200" b="1" i="0" u="none" strike="noStrike" cap="none" normalizeH="0" baseline="0" dirty="0" err="1" smtClean="0">
                <a:ln>
                  <a:noFill/>
                </a:ln>
                <a:solidFill>
                  <a:schemeClr val="tx1"/>
                </a:solidFill>
                <a:effectLst/>
                <a:latin typeface="Tw Cen MT" pitchFamily="34" charset="0"/>
                <a:ea typeface="Gill Sans MT" pitchFamily="34" charset="0"/>
                <a:cs typeface="Times New Roman" pitchFamily="18" charset="0"/>
              </a:rPr>
              <a:t>Macdo</a:t>
            </a:r>
            <a:r>
              <a:rPr kumimoji="0" lang="fr-FR" sz="12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relayée par des millions de personnes. Ce ne sont que des petits exemples de ce que provoque </a:t>
            </a:r>
            <a:r>
              <a:rPr kumimoji="0" lang="fr-FR" sz="1200" b="1" i="0" u="none" strike="noStrike" cap="none" normalizeH="0" baseline="0" dirty="0" err="1" smtClean="0">
                <a:ln>
                  <a:noFill/>
                </a:ln>
                <a:solidFill>
                  <a:schemeClr val="tx1"/>
                </a:solidFill>
                <a:effectLst/>
                <a:latin typeface="Tw Cen MT" pitchFamily="34" charset="0"/>
                <a:ea typeface="Gill Sans MT" pitchFamily="34" charset="0"/>
                <a:cs typeface="Times New Roman" pitchFamily="18" charset="0"/>
              </a:rPr>
              <a:t>Macdonald’s</a:t>
            </a:r>
            <a:r>
              <a:rPr kumimoji="0" lang="fr-FR" sz="12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comme rejet à travers le monde. Malbouffe, insalubrité, toxicité, voilà qui a de quoi inquiéter les gens (Voir à ce sujet le film documentaire de </a:t>
            </a:r>
            <a:r>
              <a:rPr kumimoji="0" lang="fr-FR" sz="1200" b="1" i="0" u="none" strike="noStrike" cap="none" normalizeH="0" baseline="0" dirty="0" err="1" smtClean="0">
                <a:ln>
                  <a:noFill/>
                </a:ln>
                <a:solidFill>
                  <a:schemeClr val="tx1"/>
                </a:solidFill>
                <a:effectLst/>
                <a:latin typeface="Tw Cen MT" pitchFamily="34" charset="0"/>
                <a:ea typeface="Gill Sans MT" pitchFamily="34" charset="0"/>
                <a:cs typeface="Times New Roman" pitchFamily="18" charset="0"/>
              </a:rPr>
              <a:t>Mirgan</a:t>
            </a:r>
            <a:r>
              <a:rPr kumimoji="0" lang="fr-FR" sz="12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a:t>
            </a:r>
            <a:r>
              <a:rPr kumimoji="0" lang="fr-FR" sz="1200" b="1" i="0" u="none" strike="noStrike" cap="none" normalizeH="0" baseline="0" dirty="0" err="1" smtClean="0">
                <a:ln>
                  <a:noFill/>
                </a:ln>
                <a:solidFill>
                  <a:schemeClr val="tx1"/>
                </a:solidFill>
                <a:effectLst/>
                <a:latin typeface="Tw Cen MT" pitchFamily="34" charset="0"/>
                <a:ea typeface="Gill Sans MT" pitchFamily="34" charset="0"/>
                <a:cs typeface="Times New Roman" pitchFamily="18" charset="0"/>
              </a:rPr>
              <a:t>Spurlock</a:t>
            </a:r>
            <a:r>
              <a:rPr kumimoji="0" lang="fr-FR" sz="12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a:t>
            </a:r>
            <a:r>
              <a:rPr kumimoji="0" lang="fr-FR" sz="1200" b="1" i="0" u="none" strike="noStrike" cap="none" normalizeH="0" baseline="0" dirty="0" err="1" smtClean="0">
                <a:ln>
                  <a:noFill/>
                </a:ln>
                <a:solidFill>
                  <a:schemeClr val="tx1"/>
                </a:solidFill>
                <a:effectLst/>
                <a:latin typeface="Tw Cen MT" pitchFamily="34" charset="0"/>
                <a:ea typeface="Gill Sans MT" pitchFamily="34" charset="0"/>
                <a:cs typeface="Times New Roman" pitchFamily="18" charset="0"/>
              </a:rPr>
              <a:t>SuperSizeMe</a:t>
            </a:r>
            <a:r>
              <a:rPr kumimoji="0" lang="fr-FR" sz="12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On peut y rajouter l’exploitation des travailleurs (en Chine, les entrepreneurs ont été accusés de verser un salaire dérisoire, 4 Yuans de l’heure, loin des 7€ recommandés.) et la fâcheuse manière de cibler particulièrement les enfants dans les campagnes de publicité.</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En Espagne, McDonald’s compte 396 restaurants ouverts et des recettes de 755 millions d’euros à la fin de l’année 2008, soit une augmentation de 7% par rapport à l’année précédente, malgré la crise mondiale. «  La société profite de la crise  », a déclaré Patricia </a:t>
            </a:r>
            <a:r>
              <a:rPr kumimoji="0" lang="fr-FR" sz="1200" b="1" i="0" u="none" strike="noStrike" cap="none" normalizeH="0" baseline="0" dirty="0" err="1" smtClean="0">
                <a:ln>
                  <a:noFill/>
                </a:ln>
                <a:solidFill>
                  <a:schemeClr val="tx1"/>
                </a:solidFill>
                <a:effectLst/>
                <a:latin typeface="Tw Cen MT" pitchFamily="34" charset="0"/>
                <a:ea typeface="Gill Sans MT" pitchFamily="34" charset="0"/>
                <a:cs typeface="Times New Roman" pitchFamily="18" charset="0"/>
              </a:rPr>
              <a:t>Abril</a:t>
            </a:r>
            <a:r>
              <a:rPr kumimoji="0" lang="fr-FR" sz="12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Président de </a:t>
            </a:r>
            <a:r>
              <a:rPr kumimoji="0" lang="fr-FR" sz="1200" b="1" i="0" u="none" strike="noStrike" cap="none" normalizeH="0" baseline="0" dirty="0" err="1" smtClean="0">
                <a:ln>
                  <a:noFill/>
                </a:ln>
                <a:solidFill>
                  <a:schemeClr val="tx1"/>
                </a:solidFill>
                <a:effectLst/>
                <a:latin typeface="Tw Cen MT" pitchFamily="34" charset="0"/>
                <a:ea typeface="Gill Sans MT" pitchFamily="34" charset="0"/>
                <a:cs typeface="Times New Roman" pitchFamily="18" charset="0"/>
              </a:rPr>
              <a:t>MacDonald’s</a:t>
            </a:r>
            <a:r>
              <a:rPr kumimoji="0" lang="fr-FR" sz="12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Espagne                      </a:t>
            </a: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a:t>
            </a:r>
            <a:r>
              <a:rPr kumimoji="0" lang="fr-FR" sz="1200" b="1" i="1" u="sng"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http://archives-fr.novopress.info/39806/macdonalds-le-fer-de-lance-de-la-globalisation/</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ZoneTexte 1"/>
          <p:cNvSpPr txBox="1"/>
          <p:nvPr/>
        </p:nvSpPr>
        <p:spPr>
          <a:xfrm>
            <a:off x="0" y="-24"/>
            <a:ext cx="9144000" cy="507831"/>
          </a:xfrm>
          <a:prstGeom prst="rect">
            <a:avLst/>
          </a:prstGeom>
          <a:solidFill>
            <a:schemeClr val="bg2">
              <a:lumMod val="25000"/>
              <a:alpha val="24000"/>
            </a:schemeClr>
          </a:solidFill>
        </p:spPr>
        <p:txBody>
          <a:bodyPr wrap="square" rtlCol="0">
            <a:spAutoFit/>
          </a:bodyPr>
          <a:lstStyle/>
          <a:p>
            <a:r>
              <a:rPr lang="fr-FR" sz="2700" b="1" u="sng" dirty="0" smtClean="0">
                <a:solidFill>
                  <a:schemeClr val="bg2">
                    <a:lumMod val="90000"/>
                  </a:schemeClr>
                </a:solidFill>
                <a:effectLst>
                  <a:outerShdw blurRad="38100" dist="38100" dir="2700000" algn="tl">
                    <a:srgbClr val="000000">
                      <a:alpha val="43137"/>
                    </a:srgbClr>
                  </a:outerShdw>
                </a:effectLst>
                <a:latin typeface="John Handy LET" pitchFamily="2" charset="0"/>
              </a:rPr>
              <a:t>3. Lecture géoculturelle : vers un monde uniformisé ?</a:t>
            </a:r>
            <a:endParaRPr lang="fr-FR" sz="2700" b="1" u="sng" dirty="0">
              <a:solidFill>
                <a:schemeClr val="bg2">
                  <a:lumMod val="90000"/>
                </a:schemeClr>
              </a:solidFill>
              <a:effectLst>
                <a:outerShdw blurRad="38100" dist="38100" dir="2700000" algn="tl">
                  <a:srgbClr val="000000">
                    <a:alpha val="43137"/>
                  </a:srgbClr>
                </a:outerShdw>
              </a:effectLst>
              <a:latin typeface="John Handy LET" pitchFamily="2" charset="0"/>
            </a:endParaRPr>
          </a:p>
        </p:txBody>
      </p:sp>
      <p:sp>
        <p:nvSpPr>
          <p:cNvPr id="5" name="Rectangle 4"/>
          <p:cNvSpPr>
            <a:spLocks noChangeArrowheads="1"/>
          </p:cNvSpPr>
          <p:nvPr/>
        </p:nvSpPr>
        <p:spPr bwMode="auto">
          <a:xfrm>
            <a:off x="6572264" y="571480"/>
            <a:ext cx="2500298" cy="4832092"/>
          </a:xfrm>
          <a:prstGeom prst="rect">
            <a:avLst/>
          </a:prstGeom>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400" b="1" u="sng" cap="small" dirty="0" smtClean="0">
                <a:solidFill>
                  <a:schemeClr val="tx1"/>
                </a:solidFill>
                <a:effectLst>
                  <a:outerShdw blurRad="38100" dist="38100" dir="2700000" algn="tl">
                    <a:srgbClr val="000000">
                      <a:alpha val="43137"/>
                    </a:srgbClr>
                  </a:outerShdw>
                </a:effectLst>
                <a:latin typeface="Tw Cen MT" pitchFamily="34" charset="0"/>
                <a:ea typeface="Gill Sans MT" pitchFamily="34" charset="0"/>
                <a:cs typeface="Times New Roman" pitchFamily="18" charset="0"/>
                <a:sym typeface="Wingdings" pitchFamily="2" charset="2"/>
              </a:rPr>
              <a:t>Questions</a:t>
            </a:r>
          </a:p>
          <a:p>
            <a:pPr algn="ctr">
              <a:spcAft>
                <a:spcPts val="0"/>
              </a:spcAft>
            </a:pPr>
            <a:r>
              <a:rPr lang="fr-FR" sz="1400" b="1" dirty="0" smtClean="0">
                <a:latin typeface="Tw Cen MT"/>
                <a:ea typeface="Gill Sans MT"/>
                <a:cs typeface="Times New Roman"/>
                <a:sym typeface="Wingdings"/>
              </a:rPr>
              <a:t></a:t>
            </a:r>
            <a:r>
              <a:rPr lang="fr-FR" sz="1400" b="1" dirty="0" smtClean="0">
                <a:latin typeface="Tw Cen MT"/>
                <a:ea typeface="Gill Sans MT"/>
                <a:cs typeface="Times New Roman"/>
              </a:rPr>
              <a:t> Définir le terme de globalisation. </a:t>
            </a:r>
            <a:endParaRPr lang="fr-FR" sz="2000" dirty="0" smtClean="0">
              <a:latin typeface="Gill Sans MT"/>
              <a:ea typeface="Gill Sans MT"/>
              <a:cs typeface="Times New Roman"/>
            </a:endParaRPr>
          </a:p>
          <a:p>
            <a:pPr algn="ctr">
              <a:spcAft>
                <a:spcPts val="0"/>
              </a:spcAft>
            </a:pPr>
            <a:r>
              <a:rPr lang="fr-FR" sz="1400" b="1" dirty="0" smtClean="0">
                <a:solidFill>
                  <a:srgbClr val="C00000"/>
                </a:solidFill>
                <a:latin typeface="Tw Cen MT"/>
                <a:ea typeface="Gill Sans MT"/>
                <a:cs typeface="Times New Roman"/>
                <a:sym typeface="Wingdings"/>
              </a:rPr>
              <a:t></a:t>
            </a:r>
            <a:r>
              <a:rPr lang="fr-FR" sz="1400" b="1" dirty="0" smtClean="0">
                <a:solidFill>
                  <a:srgbClr val="C00000"/>
                </a:solidFill>
                <a:latin typeface="Tw Cen MT"/>
                <a:ea typeface="Gill Sans MT"/>
                <a:cs typeface="Times New Roman"/>
              </a:rPr>
              <a:t> Quelle est l’idée générale du texte ? </a:t>
            </a:r>
            <a:endParaRPr lang="fr-FR" sz="2000" dirty="0" smtClean="0">
              <a:solidFill>
                <a:srgbClr val="C00000"/>
              </a:solidFill>
              <a:latin typeface="Gill Sans MT"/>
              <a:ea typeface="Gill Sans MT"/>
              <a:cs typeface="Times New Roman"/>
            </a:endParaRPr>
          </a:p>
          <a:p>
            <a:pPr algn="ctr">
              <a:spcAft>
                <a:spcPts val="0"/>
              </a:spcAft>
            </a:pPr>
            <a:r>
              <a:rPr lang="fr-FR" sz="1400" b="1" dirty="0" smtClean="0">
                <a:solidFill>
                  <a:srgbClr val="00B050"/>
                </a:solidFill>
                <a:latin typeface="Tw Cen MT"/>
                <a:ea typeface="Gill Sans MT"/>
                <a:cs typeface="Times New Roman"/>
                <a:sym typeface="Wingdings"/>
              </a:rPr>
              <a:t></a:t>
            </a:r>
            <a:r>
              <a:rPr lang="fr-FR" sz="1400" b="1" dirty="0" smtClean="0">
                <a:solidFill>
                  <a:srgbClr val="00B050"/>
                </a:solidFill>
                <a:latin typeface="Tw Cen MT"/>
                <a:ea typeface="Gill Sans MT"/>
                <a:cs typeface="Times New Roman"/>
              </a:rPr>
              <a:t> Par quel moyen, la firme McDonald’s impose-t-elle  sa domination ? </a:t>
            </a:r>
            <a:endParaRPr lang="fr-FR" sz="2000" dirty="0" smtClean="0">
              <a:solidFill>
                <a:srgbClr val="00B050"/>
              </a:solidFill>
              <a:latin typeface="Gill Sans MT"/>
              <a:ea typeface="Gill Sans MT"/>
              <a:cs typeface="Times New Roman"/>
            </a:endParaRPr>
          </a:p>
          <a:p>
            <a:pPr algn="ctr">
              <a:spcAft>
                <a:spcPts val="0"/>
              </a:spcAft>
            </a:pPr>
            <a:r>
              <a:rPr lang="fr-FR" sz="1400" b="1" dirty="0" smtClean="0">
                <a:solidFill>
                  <a:srgbClr val="0070C0"/>
                </a:solidFill>
                <a:latin typeface="Tw Cen MT"/>
                <a:ea typeface="Gill Sans MT"/>
                <a:cs typeface="Times New Roman"/>
                <a:sym typeface="Wingdings"/>
              </a:rPr>
              <a:t></a:t>
            </a:r>
            <a:r>
              <a:rPr lang="fr-FR" sz="1400" b="1" dirty="0" smtClean="0">
                <a:solidFill>
                  <a:srgbClr val="0070C0"/>
                </a:solidFill>
                <a:latin typeface="Tw Cen MT"/>
                <a:ea typeface="Gill Sans MT"/>
                <a:cs typeface="Times New Roman"/>
              </a:rPr>
              <a:t> Où et comment tente-t-on de résister à l’hégémonie de cette firme américaine ? Pour quelles raisons ? </a:t>
            </a:r>
            <a:endParaRPr lang="fr-FR" sz="2000" dirty="0" smtClean="0">
              <a:solidFill>
                <a:srgbClr val="0070C0"/>
              </a:solidFill>
              <a:latin typeface="Gill Sans MT"/>
              <a:ea typeface="Gill Sans MT"/>
              <a:cs typeface="Times New Roman"/>
            </a:endParaRPr>
          </a:p>
          <a:p>
            <a:pPr algn="ctr">
              <a:spcAft>
                <a:spcPts val="0"/>
              </a:spcAft>
            </a:pPr>
            <a:r>
              <a:rPr lang="fr-FR" sz="1400" b="1" dirty="0" smtClean="0">
                <a:solidFill>
                  <a:srgbClr val="7030A0"/>
                </a:solidFill>
                <a:latin typeface="Tw Cen MT"/>
                <a:ea typeface="Gill Sans MT"/>
                <a:cs typeface="Times New Roman"/>
                <a:sym typeface="Wingdings"/>
              </a:rPr>
              <a:t></a:t>
            </a:r>
            <a:r>
              <a:rPr lang="fr-FR" sz="1400" b="1" dirty="0" smtClean="0">
                <a:solidFill>
                  <a:srgbClr val="7030A0"/>
                </a:solidFill>
                <a:latin typeface="Tw Cen MT"/>
                <a:ea typeface="Gill Sans MT"/>
                <a:cs typeface="Times New Roman"/>
              </a:rPr>
              <a:t> Au final, les tentatives de résistance affectent-elles le chiffre d’affaire de la firme ? Oui, non. Justifiez par des chiffres.</a:t>
            </a:r>
            <a:endParaRPr lang="fr-FR" sz="2000" dirty="0" smtClean="0">
              <a:solidFill>
                <a:srgbClr val="7030A0"/>
              </a:solidFill>
              <a:latin typeface="Gill Sans MT"/>
              <a:ea typeface="Gill Sans MT"/>
              <a:cs typeface="Times New Roman"/>
            </a:endParaRPr>
          </a:p>
          <a:p>
            <a:pPr algn="ctr">
              <a:spcAft>
                <a:spcPts val="0"/>
              </a:spcAft>
            </a:pPr>
            <a:r>
              <a:rPr lang="fr-FR" sz="1400" b="1" dirty="0" smtClean="0">
                <a:latin typeface="Tw Cen MT"/>
                <a:ea typeface="Gill Sans MT"/>
                <a:cs typeface="Times New Roman"/>
                <a:sym typeface="Wingdings"/>
              </a:rPr>
              <a:t></a:t>
            </a:r>
            <a:r>
              <a:rPr lang="fr-FR" sz="1400" b="1" dirty="0" smtClean="0">
                <a:latin typeface="Tw Cen MT"/>
                <a:ea typeface="Gill Sans MT"/>
                <a:cs typeface="Times New Roman"/>
              </a:rPr>
              <a:t> Recherchez sur internet qui se cache derrière le groupe « </a:t>
            </a:r>
            <a:r>
              <a:rPr lang="fr-FR" sz="1400" b="1" dirty="0" err="1" smtClean="0">
                <a:latin typeface="Tw Cen MT"/>
                <a:ea typeface="Gill Sans MT"/>
                <a:cs typeface="Times New Roman"/>
              </a:rPr>
              <a:t>Novopress</a:t>
            </a:r>
            <a:r>
              <a:rPr lang="fr-FR" sz="1400" b="1" dirty="0" smtClean="0">
                <a:latin typeface="Tw Cen MT"/>
                <a:ea typeface="Gill Sans MT"/>
                <a:cs typeface="Times New Roman"/>
              </a:rPr>
              <a:t> ». Quelle précaution doit-on prendre vis-à-vis de ce document ?</a:t>
            </a:r>
            <a:endParaRPr lang="fr-FR" sz="2000" dirty="0">
              <a:latin typeface="Gill Sans MT"/>
              <a:ea typeface="Gill Sans MT"/>
              <a:cs typeface="Times New Roman"/>
            </a:endParaRPr>
          </a:p>
        </p:txBody>
      </p:sp>
      <p:sp>
        <p:nvSpPr>
          <p:cNvPr id="7" name="Rectangle 6"/>
          <p:cNvSpPr/>
          <p:nvPr/>
        </p:nvSpPr>
        <p:spPr>
          <a:xfrm>
            <a:off x="3714744" y="857232"/>
            <a:ext cx="2520000" cy="144000"/>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14282" y="1044000"/>
            <a:ext cx="1692000" cy="144000"/>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14282" y="1428736"/>
            <a:ext cx="1476000" cy="144000"/>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571736" y="4500570"/>
            <a:ext cx="1584000" cy="144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140000" y="1584000"/>
            <a:ext cx="900000" cy="1440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243636" y="1764000"/>
            <a:ext cx="1188000" cy="1440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214282" y="1764000"/>
            <a:ext cx="2412000" cy="1440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2357422" y="3786190"/>
            <a:ext cx="1944000" cy="1440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428596" y="4714884"/>
            <a:ext cx="576000" cy="144000"/>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4357686" y="4714884"/>
            <a:ext cx="468000" cy="144000"/>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000100" y="4896000"/>
            <a:ext cx="4932000" cy="144000"/>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4"/>
          <p:cNvSpPr>
            <a:spLocks noChangeArrowheads="1"/>
          </p:cNvSpPr>
          <p:nvPr/>
        </p:nvSpPr>
        <p:spPr bwMode="auto">
          <a:xfrm>
            <a:off x="396000" y="5857892"/>
            <a:ext cx="8352000" cy="523220"/>
          </a:xfrm>
          <a:prstGeom prst="rect">
            <a:avLst/>
          </a:prstGeom>
          <a:solidFill>
            <a:schemeClr val="bg2">
              <a:lumMod val="75000"/>
              <a:alpha val="50000"/>
            </a:schemeClr>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R="179070" algn="just">
              <a:spcAft>
                <a:spcPts val="0"/>
              </a:spcAft>
              <a:tabLst>
                <a:tab pos="287655" algn="l"/>
                <a:tab pos="4986020" algn="ctr"/>
              </a:tabLst>
            </a:pPr>
            <a:r>
              <a:rPr lang="fr-FR" sz="1400" b="1" dirty="0" smtClean="0">
                <a:latin typeface="Tw Cen MT" pitchFamily="34" charset="0"/>
                <a:ea typeface="Gill Sans MT"/>
                <a:cs typeface="Times New Roman"/>
                <a:sym typeface="Wingdings"/>
              </a:rPr>
              <a:t></a:t>
            </a:r>
            <a:r>
              <a:rPr lang="fr-FR" sz="1400" b="1" dirty="0" smtClean="0">
                <a:latin typeface="Tw Cen MT" pitchFamily="34" charset="0"/>
                <a:ea typeface="Gill Sans MT"/>
                <a:cs typeface="Times New Roman"/>
              </a:rPr>
              <a:t> La </a:t>
            </a:r>
            <a:r>
              <a:rPr lang="fr-FR" sz="1400" b="1" dirty="0" smtClean="0">
                <a:solidFill>
                  <a:srgbClr val="C00000"/>
                </a:solidFill>
                <a:latin typeface="Tw Cen MT" pitchFamily="34" charset="0"/>
                <a:ea typeface="Gill Sans MT"/>
                <a:cs typeface="Times New Roman"/>
              </a:rPr>
              <a:t>globalisation</a:t>
            </a:r>
            <a:r>
              <a:rPr lang="fr-FR" sz="1400" b="1" dirty="0" smtClean="0">
                <a:latin typeface="Tw Cen MT" pitchFamily="34" charset="0"/>
                <a:ea typeface="Gill Sans MT"/>
                <a:cs typeface="Times New Roman"/>
              </a:rPr>
              <a:t> est l’autre terme donné pour définir la mondialisation c'est-à-dire une intensification et une accélération des échanges économiques, financiers et culturels à l'échelle du monde.</a:t>
            </a:r>
            <a:endParaRPr lang="fr-FR" sz="1400" dirty="0" smtClean="0">
              <a:latin typeface="Tw Cen MT" pitchFamily="34" charset="0"/>
              <a:ea typeface="Gill Sans MT"/>
              <a:cs typeface="Times New Roman"/>
            </a:endParaRPr>
          </a:p>
        </p:txBody>
      </p:sp>
      <p:sp>
        <p:nvSpPr>
          <p:cNvPr id="20" name="Rectangle 4"/>
          <p:cNvSpPr>
            <a:spLocks noChangeArrowheads="1"/>
          </p:cNvSpPr>
          <p:nvPr/>
        </p:nvSpPr>
        <p:spPr bwMode="auto">
          <a:xfrm>
            <a:off x="126000" y="5643578"/>
            <a:ext cx="8892000" cy="1169551"/>
          </a:xfrm>
          <a:prstGeom prst="rect">
            <a:avLst/>
          </a:prstGeom>
          <a:solidFill>
            <a:schemeClr val="bg2">
              <a:lumMod val="75000"/>
              <a:alpha val="50000"/>
            </a:schemeClr>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R="179070" algn="just">
              <a:spcAft>
                <a:spcPts val="0"/>
              </a:spcAft>
              <a:tabLst>
                <a:tab pos="287655" algn="l"/>
                <a:tab pos="4986020" algn="ctr"/>
              </a:tabLst>
            </a:pPr>
            <a:r>
              <a:rPr lang="fr-FR" sz="1400" b="1" dirty="0" smtClean="0">
                <a:latin typeface="Tw Cen MT"/>
                <a:ea typeface="Gill Sans MT"/>
                <a:cs typeface="Times New Roman"/>
                <a:sym typeface="Wingdings"/>
              </a:rPr>
              <a:t></a:t>
            </a:r>
            <a:r>
              <a:rPr lang="fr-FR" sz="1400" b="1" dirty="0" smtClean="0">
                <a:latin typeface="Tw Cen MT"/>
                <a:ea typeface="Gill Sans MT"/>
                <a:cs typeface="Times New Roman"/>
              </a:rPr>
              <a:t> Si « </a:t>
            </a:r>
            <a:r>
              <a:rPr lang="fr-FR" sz="1400" b="1" dirty="0" err="1" smtClean="0">
                <a:solidFill>
                  <a:srgbClr val="C00000"/>
                </a:solidFill>
                <a:latin typeface="Tw Cen MT"/>
                <a:ea typeface="Gill Sans MT"/>
                <a:cs typeface="Times New Roman"/>
              </a:rPr>
              <a:t>Novopress</a:t>
            </a:r>
            <a:r>
              <a:rPr lang="fr-FR" sz="1400" b="1" dirty="0" smtClean="0">
                <a:latin typeface="Tw Cen MT"/>
                <a:ea typeface="Gill Sans MT"/>
                <a:cs typeface="Times New Roman"/>
              </a:rPr>
              <a:t> » se présente sur son site comme une « une agence de presse indépendante », elle est en fait  </a:t>
            </a:r>
            <a:r>
              <a:rPr lang="fr-FR" sz="1400" b="1" dirty="0" smtClean="0">
                <a:solidFill>
                  <a:srgbClr val="C00000"/>
                </a:solidFill>
                <a:latin typeface="Tw Cen MT"/>
                <a:ea typeface="Gill Sans MT"/>
                <a:cs typeface="Times New Roman"/>
              </a:rPr>
              <a:t>l’émanation d’un mouvement d’extrême droite</a:t>
            </a:r>
            <a:r>
              <a:rPr lang="fr-FR" sz="1400" b="1" dirty="0" smtClean="0">
                <a:latin typeface="Tw Cen MT"/>
                <a:ea typeface="Gill Sans MT"/>
                <a:cs typeface="Times New Roman"/>
              </a:rPr>
              <a:t> qui prône un repli identitaire radical : « bloc identitaire » ou « mouvement social européen ». Il se caractérise entre autre par une </a:t>
            </a:r>
            <a:r>
              <a:rPr lang="fr-FR" sz="1400" b="1" dirty="0" smtClean="0">
                <a:solidFill>
                  <a:srgbClr val="C00000"/>
                </a:solidFill>
                <a:latin typeface="Tw Cen MT"/>
                <a:ea typeface="Gill Sans MT"/>
                <a:cs typeface="Times New Roman"/>
              </a:rPr>
              <a:t>hostilité affichée contre l’hégémonie américaine</a:t>
            </a:r>
            <a:r>
              <a:rPr lang="fr-FR" sz="1400" b="1" dirty="0" smtClean="0">
                <a:latin typeface="Tw Cen MT"/>
                <a:ea typeface="Gill Sans MT"/>
                <a:cs typeface="Times New Roman"/>
              </a:rPr>
              <a:t>. La dénonciation systématique des actions de la firme américaine fait donc partie de leur ligne politique, comme le montre le ton de l’article qui n’est pas neutre.</a:t>
            </a:r>
            <a:endParaRPr lang="fr-FR" sz="1400" dirty="0">
              <a:latin typeface="Gill Sans MT"/>
              <a:ea typeface="Gill Sans MT"/>
              <a:cs typeface="Times New Roman"/>
            </a:endParaRPr>
          </a:p>
        </p:txBody>
      </p:sp>
      <p:pic>
        <p:nvPicPr>
          <p:cNvPr id="62471" name="Picture 7" descr="http://www.programme-presidentiel.com/wp-content/uploads/2007/11/m-mc-do.jpg"/>
          <p:cNvPicPr>
            <a:picLocks noChangeAspect="1" noChangeArrowheads="1"/>
          </p:cNvPicPr>
          <p:nvPr/>
        </p:nvPicPr>
        <p:blipFill>
          <a:blip r:embed="rId3" cstate="print">
            <a:clrChange>
              <a:clrFrom>
                <a:srgbClr val="FFFFFF"/>
              </a:clrFrom>
              <a:clrTo>
                <a:srgbClr val="FFFFFF">
                  <a:alpha val="0"/>
                </a:srgbClr>
              </a:clrTo>
            </a:clrChange>
          </a:blip>
          <a:srcRect r="4187"/>
          <a:stretch>
            <a:fillRect/>
          </a:stretch>
        </p:blipFill>
        <p:spPr bwMode="auto">
          <a:xfrm>
            <a:off x="8286776" y="0"/>
            <a:ext cx="721339" cy="60643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2465"/>
                                        </p:tgtEl>
                                        <p:attrNameLst>
                                          <p:attrName>style.visibility</p:attrName>
                                        </p:attrNameLst>
                                      </p:cBhvr>
                                      <p:to>
                                        <p:strVal val="visible"/>
                                      </p:to>
                                    </p:set>
                                    <p:anim calcmode="lin" valueType="num">
                                      <p:cBhvr>
                                        <p:cTn id="7" dur="500" decel="50000" fill="hold">
                                          <p:stCondLst>
                                            <p:cond delay="0"/>
                                          </p:stCondLst>
                                        </p:cTn>
                                        <p:tgtEl>
                                          <p:spTgt spid="6246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246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2465"/>
                                        </p:tgtEl>
                                        <p:attrNameLst>
                                          <p:attrName>ppt_w</p:attrName>
                                        </p:attrNameLst>
                                      </p:cBhvr>
                                      <p:tavLst>
                                        <p:tav tm="0">
                                          <p:val>
                                            <p:strVal val="#ppt_w*.05"/>
                                          </p:val>
                                        </p:tav>
                                        <p:tav tm="100000">
                                          <p:val>
                                            <p:strVal val="#ppt_w"/>
                                          </p:val>
                                        </p:tav>
                                      </p:tavLst>
                                    </p:anim>
                                    <p:anim calcmode="lin" valueType="num">
                                      <p:cBhvr>
                                        <p:cTn id="10" dur="1000" fill="hold"/>
                                        <p:tgtEl>
                                          <p:spTgt spid="6246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246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246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246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2465"/>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62471"/>
                                        </p:tgtEl>
                                        <p:attrNameLst>
                                          <p:attrName>style.visibility</p:attrName>
                                        </p:attrNameLst>
                                      </p:cBhvr>
                                      <p:to>
                                        <p:strVal val="visible"/>
                                      </p:to>
                                    </p:set>
                                    <p:anim calcmode="lin" valueType="num">
                                      <p:cBhvr>
                                        <p:cTn id="17" dur="500" fill="hold"/>
                                        <p:tgtEl>
                                          <p:spTgt spid="62471"/>
                                        </p:tgtEl>
                                        <p:attrNameLst>
                                          <p:attrName>ppt_w</p:attrName>
                                        </p:attrNameLst>
                                      </p:cBhvr>
                                      <p:tavLst>
                                        <p:tav tm="0">
                                          <p:val>
                                            <p:fltVal val="0"/>
                                          </p:val>
                                        </p:tav>
                                        <p:tav tm="100000">
                                          <p:val>
                                            <p:strVal val="#ppt_w"/>
                                          </p:val>
                                        </p:tav>
                                      </p:tavLst>
                                    </p:anim>
                                    <p:anim calcmode="lin" valueType="num">
                                      <p:cBhvr>
                                        <p:cTn id="18" dur="500" fill="hold"/>
                                        <p:tgtEl>
                                          <p:spTgt spid="62471"/>
                                        </p:tgtEl>
                                        <p:attrNameLst>
                                          <p:attrName>ppt_h</p:attrName>
                                        </p:attrNameLst>
                                      </p:cBhvr>
                                      <p:tavLst>
                                        <p:tav tm="0">
                                          <p:val>
                                            <p:fltVal val="0"/>
                                          </p:val>
                                        </p:tav>
                                        <p:tav tm="100000">
                                          <p:val>
                                            <p:strVal val="#ppt_h"/>
                                          </p:val>
                                        </p:tav>
                                      </p:tavLst>
                                    </p:anim>
                                    <p:anim calcmode="lin" valueType="num">
                                      <p:cBhvr>
                                        <p:cTn id="19" dur="500" fill="hold"/>
                                        <p:tgtEl>
                                          <p:spTgt spid="62471"/>
                                        </p:tgtEl>
                                        <p:attrNameLst>
                                          <p:attrName>style.rotation</p:attrName>
                                        </p:attrNameLst>
                                      </p:cBhvr>
                                      <p:tavLst>
                                        <p:tav tm="0">
                                          <p:val>
                                            <p:fltVal val="360"/>
                                          </p:val>
                                        </p:tav>
                                        <p:tav tm="100000">
                                          <p:val>
                                            <p:fltVal val="0"/>
                                          </p:val>
                                        </p:tav>
                                      </p:tavLst>
                                    </p:anim>
                                    <p:animEffect transition="in" filter="fade">
                                      <p:cBhvr>
                                        <p:cTn id="20" dur="500"/>
                                        <p:tgtEl>
                                          <p:spTgt spid="6247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lide(fromBottom)">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left)">
                                      <p:cBhvr>
                                        <p:cTn id="63" dur="500"/>
                                        <p:tgtEl>
                                          <p:spTgt spid="12"/>
                                        </p:tgtEl>
                                      </p:cBhvr>
                                    </p:animEffect>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par>
                          <p:cTn id="77" fill="hold">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ipe(left)">
                                      <p:cBhvr>
                                        <p:cTn id="80" dur="5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55" presetClass="exit" presetSubtype="0" fill="hold" grpId="1" nodeType="clickEffect">
                                  <p:stCondLst>
                                    <p:cond delay="0"/>
                                  </p:stCondLst>
                                  <p:childTnLst>
                                    <p:anim calcmode="lin" valueType="num">
                                      <p:cBhvr>
                                        <p:cTn id="84" dur="1000"/>
                                        <p:tgtEl>
                                          <p:spTgt spid="18"/>
                                        </p:tgtEl>
                                        <p:attrNameLst>
                                          <p:attrName>ppt_w</p:attrName>
                                        </p:attrNameLst>
                                      </p:cBhvr>
                                      <p:tavLst>
                                        <p:tav tm="0">
                                          <p:val>
                                            <p:strVal val="ppt_w"/>
                                          </p:val>
                                        </p:tav>
                                        <p:tav tm="100000">
                                          <p:val>
                                            <p:strVal val="ppt_w*0.70"/>
                                          </p:val>
                                        </p:tav>
                                      </p:tavLst>
                                    </p:anim>
                                    <p:anim calcmode="lin" valueType="num">
                                      <p:cBhvr>
                                        <p:cTn id="85" dur="1000"/>
                                        <p:tgtEl>
                                          <p:spTgt spid="18"/>
                                        </p:tgtEl>
                                        <p:attrNameLst>
                                          <p:attrName>ppt_h</p:attrName>
                                        </p:attrNameLst>
                                      </p:cBhvr>
                                      <p:tavLst>
                                        <p:tav tm="0">
                                          <p:val>
                                            <p:strVal val="ppt_h"/>
                                          </p:val>
                                        </p:tav>
                                        <p:tav tm="100000">
                                          <p:val>
                                            <p:strVal val="ppt_h"/>
                                          </p:val>
                                        </p:tav>
                                      </p:tavLst>
                                    </p:anim>
                                    <p:animEffect transition="out" filter="fade">
                                      <p:cBhvr>
                                        <p:cTn id="86" dur="1000"/>
                                        <p:tgtEl>
                                          <p:spTgt spid="18"/>
                                        </p:tgtEl>
                                      </p:cBhvr>
                                    </p:animEffect>
                                    <p:set>
                                      <p:cBhvr>
                                        <p:cTn id="87" dur="1" fill="hold">
                                          <p:stCondLst>
                                            <p:cond delay="999"/>
                                          </p:stCondLst>
                                        </p:cTn>
                                        <p:tgtEl>
                                          <p:spTgt spid="1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53" presetClass="entr" presetSubtype="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5"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8" grpId="1"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fullhdwallpapersforfree.com/wp-content/uploads/2012/03/Painting_the_Earth.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ZoneTexte 2"/>
          <p:cNvSpPr txBox="1"/>
          <p:nvPr/>
        </p:nvSpPr>
        <p:spPr>
          <a:xfrm>
            <a:off x="3143240" y="76778"/>
            <a:ext cx="5931367" cy="923330"/>
          </a:xfrm>
          <a:prstGeom prst="rect">
            <a:avLst/>
          </a:prstGeom>
          <a:noFill/>
        </p:spPr>
        <p:txBody>
          <a:bodyPr wrap="none" rtlCol="0">
            <a:spAutoFit/>
          </a:bodyPr>
          <a:lstStyle/>
          <a:p>
            <a:r>
              <a:rPr lang="fr-FR" sz="5400" u="sng" dirty="0" smtClean="0">
                <a:solidFill>
                  <a:schemeClr val="accent1">
                    <a:lumMod val="20000"/>
                    <a:lumOff val="80000"/>
                  </a:schemeClr>
                </a:solidFill>
                <a:effectLst>
                  <a:outerShdw blurRad="38100" dist="38100" dir="2700000" algn="tl">
                    <a:srgbClr val="000000">
                      <a:alpha val="43137"/>
                    </a:srgbClr>
                  </a:outerShdw>
                </a:effectLst>
                <a:latin typeface="John Handy LET" pitchFamily="2" charset="0"/>
              </a:rPr>
              <a:t>Progression du cours</a:t>
            </a:r>
            <a:endParaRPr lang="fr-FR" sz="5400" u="sng" dirty="0">
              <a:solidFill>
                <a:schemeClr val="accent1">
                  <a:lumMod val="20000"/>
                  <a:lumOff val="80000"/>
                </a:schemeClr>
              </a:solidFill>
              <a:effectLst>
                <a:outerShdw blurRad="38100" dist="38100" dir="2700000" algn="tl">
                  <a:srgbClr val="000000">
                    <a:alpha val="43137"/>
                  </a:srgbClr>
                </a:outerShdw>
              </a:effectLst>
              <a:latin typeface="John Handy LET" pitchFamily="2" charset="0"/>
            </a:endParaRPr>
          </a:p>
        </p:txBody>
      </p:sp>
      <p:sp>
        <p:nvSpPr>
          <p:cNvPr id="4" name="Vague 3"/>
          <p:cNvSpPr/>
          <p:nvPr/>
        </p:nvSpPr>
        <p:spPr>
          <a:xfrm>
            <a:off x="0" y="1268760"/>
            <a:ext cx="9144000" cy="5292000"/>
          </a:xfrm>
          <a:prstGeom prst="wave">
            <a:avLst>
              <a:gd name="adj1" fmla="val 3093"/>
              <a:gd name="adj2" fmla="val 0"/>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Introduction</a:t>
            </a:r>
            <a:r>
              <a:rPr lang="fr-FR" b="1" u="sng" cap="small" dirty="0" smtClean="0">
                <a:solidFill>
                  <a:schemeClr val="accent2">
                    <a:lumMod val="50000"/>
                  </a:schemeClr>
                </a:solidFill>
                <a:latin typeface="Tw Cen MT" pitchFamily="34" charset="0"/>
              </a:rPr>
              <a:t> </a:t>
            </a:r>
            <a:endParaRPr lang="fr-FR" b="1" u="sng" cap="small" dirty="0" smtClean="0">
              <a:solidFill>
                <a:schemeClr val="accent2">
                  <a:lumMod val="50000"/>
                </a:schemeClr>
              </a:solidFill>
              <a:latin typeface="Tw Cen MT" pitchFamily="34" charset="0"/>
            </a:endParaRPr>
          </a:p>
          <a:p>
            <a:pPr algn="ctr"/>
            <a:endParaRPr lang="fr-FR" dirty="0" smtClean="0">
              <a:solidFill>
                <a:schemeClr val="accent2">
                  <a:lumMod val="50000"/>
                </a:schemeClr>
              </a:solidFill>
              <a:latin typeface="Tw Cen MT" pitchFamily="34" charset="0"/>
            </a:endParaRPr>
          </a:p>
          <a:p>
            <a:pPr algn="ctr"/>
            <a:r>
              <a:rPr lang="fr-FR"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Questionnement autour de la carte</a:t>
            </a:r>
            <a:r>
              <a:rPr lang="fr-FR" b="1"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 : </a:t>
            </a:r>
            <a:r>
              <a:rPr lang="fr-FR" b="1" i="1" dirty="0" smtClean="0">
                <a:solidFill>
                  <a:schemeClr val="accent3">
                    <a:lumMod val="50000"/>
                  </a:schemeClr>
                </a:solidFill>
                <a:latin typeface="Tw Cen MT" pitchFamily="34" charset="0"/>
              </a:rPr>
              <a:t>qu’est ce qu’une carte ? Quelle est son utilité ? Est-ce un document objectif ?</a:t>
            </a:r>
            <a:endParaRPr lang="fr-FR" dirty="0" smtClean="0">
              <a:solidFill>
                <a:schemeClr val="accent3">
                  <a:lumMod val="50000"/>
                </a:schemeClr>
              </a:solidFill>
              <a:latin typeface="Tw Cen MT" pitchFamily="34" charset="0"/>
            </a:endParaRPr>
          </a:p>
          <a:p>
            <a:pPr algn="ctr"/>
            <a:r>
              <a:rPr lang="fr-FR"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Comment lire le monde aujourd’hui</a:t>
            </a:r>
            <a:r>
              <a:rPr lang="fr-FR" b="1"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 : </a:t>
            </a:r>
            <a:r>
              <a:rPr lang="fr-FR" b="1" i="1" dirty="0" smtClean="0">
                <a:solidFill>
                  <a:schemeClr val="accent3">
                    <a:lumMod val="50000"/>
                  </a:schemeClr>
                </a:solidFill>
                <a:latin typeface="Tw Cen MT" pitchFamily="34" charset="0"/>
              </a:rPr>
              <a:t>quels sont les enjeux incontournables qui permettent de saisir la complexité du monde aujourd’hui ?</a:t>
            </a:r>
            <a:r>
              <a:rPr lang="fr-FR" dirty="0" smtClean="0">
                <a:solidFill>
                  <a:schemeClr val="accent3">
                    <a:lumMod val="50000"/>
                  </a:schemeClr>
                </a:solidFill>
                <a:latin typeface="Tw Cen MT" pitchFamily="34" charset="0"/>
              </a:rPr>
              <a:t> </a:t>
            </a:r>
          </a:p>
          <a:p>
            <a:r>
              <a:rPr lang="fr-FR" b="1" cap="small" dirty="0" smtClean="0">
                <a:solidFill>
                  <a:srgbClr val="C00000"/>
                </a:solidFill>
                <a:latin typeface="Tw Cen MT" pitchFamily="34" charset="0"/>
              </a:rPr>
              <a:t> </a:t>
            </a:r>
            <a:endParaRPr lang="fr-FR" dirty="0" smtClean="0">
              <a:solidFill>
                <a:srgbClr val="C00000"/>
              </a:solidFill>
              <a:effectLst>
                <a:outerShdw blurRad="38100" dist="38100" dir="2700000" algn="tl">
                  <a:srgbClr val="000000">
                    <a:alpha val="43137"/>
                  </a:srgbClr>
                </a:outerShdw>
              </a:effectLst>
              <a:latin typeface="Tw Cen MT" pitchFamily="34" charset="0"/>
            </a:endParaRPr>
          </a:p>
          <a:p>
            <a:pPr marL="342900" indent="-342900"/>
            <a:r>
              <a:rPr lang="fr-FR" b="1" u="sng" cap="small" dirty="0" smtClean="0">
                <a:solidFill>
                  <a:schemeClr val="accent2">
                    <a:lumMod val="50000"/>
                  </a:schemeClr>
                </a:solidFill>
                <a:latin typeface="Tw Cen MT" pitchFamily="34" charset="0"/>
              </a:rPr>
              <a:t>1. Grille de lecture géoéconomique : un monde inégal</a:t>
            </a:r>
          </a:p>
          <a:p>
            <a:pPr marL="342900" indent="-342900">
              <a:buAutoNum type="arabicPeriod"/>
            </a:pPr>
            <a:endParaRPr lang="fr-FR" dirty="0" smtClean="0">
              <a:solidFill>
                <a:schemeClr val="accent2">
                  <a:lumMod val="50000"/>
                </a:schemeClr>
              </a:solidFill>
              <a:latin typeface="Tw Cen MT" pitchFamily="34" charset="0"/>
            </a:endParaRPr>
          </a:p>
          <a:p>
            <a:r>
              <a:rPr lang="fr-FR" b="1" u="sng" cap="small" dirty="0" smtClean="0">
                <a:solidFill>
                  <a:schemeClr val="accent2">
                    <a:lumMod val="50000"/>
                  </a:schemeClr>
                </a:solidFill>
                <a:latin typeface="Tw Cen MT" pitchFamily="34" charset="0"/>
              </a:rPr>
              <a:t>2. Grille de lecture géopolitique : un monde conflictuel</a:t>
            </a:r>
          </a:p>
          <a:p>
            <a:endParaRPr lang="fr-FR" dirty="0" smtClean="0">
              <a:solidFill>
                <a:schemeClr val="accent2">
                  <a:lumMod val="50000"/>
                </a:schemeClr>
              </a:solidFill>
              <a:latin typeface="Tw Cen MT" pitchFamily="34" charset="0"/>
            </a:endParaRPr>
          </a:p>
          <a:p>
            <a:r>
              <a:rPr lang="fr-FR" b="1" u="sng" cap="small" dirty="0" smtClean="0">
                <a:solidFill>
                  <a:schemeClr val="accent2">
                    <a:lumMod val="50000"/>
                  </a:schemeClr>
                </a:solidFill>
                <a:latin typeface="Tw Cen MT" pitchFamily="34" charset="0"/>
              </a:rPr>
              <a:t>3. Grille de lecture géoculturelle : vers une uniformisation du monde ?</a:t>
            </a:r>
          </a:p>
          <a:p>
            <a:endParaRPr lang="fr-FR" dirty="0" smtClean="0">
              <a:solidFill>
                <a:schemeClr val="accent2">
                  <a:lumMod val="50000"/>
                </a:schemeClr>
              </a:solidFill>
              <a:latin typeface="Tw Cen MT" pitchFamily="34" charset="0"/>
            </a:endParaRPr>
          </a:p>
          <a:p>
            <a:r>
              <a:rPr lang="fr-FR" b="1" u="sng" cap="small" dirty="0" smtClean="0">
                <a:solidFill>
                  <a:schemeClr val="accent2">
                    <a:lumMod val="50000"/>
                  </a:schemeClr>
                </a:solidFill>
                <a:latin typeface="Tw Cen MT" pitchFamily="34" charset="0"/>
              </a:rPr>
              <a:t>4. Grille de lecture </a:t>
            </a:r>
            <a:r>
              <a:rPr lang="fr-FR" b="1" u="sng" cap="small" dirty="0" err="1" smtClean="0">
                <a:solidFill>
                  <a:schemeClr val="accent2">
                    <a:lumMod val="50000"/>
                  </a:schemeClr>
                </a:solidFill>
                <a:latin typeface="Tw Cen MT" pitchFamily="34" charset="0"/>
              </a:rPr>
              <a:t>géoenvironnementale</a:t>
            </a:r>
            <a:r>
              <a:rPr lang="fr-FR" b="1" u="sng" cap="small" dirty="0" smtClean="0">
                <a:solidFill>
                  <a:schemeClr val="accent2">
                    <a:lumMod val="50000"/>
                  </a:schemeClr>
                </a:solidFill>
                <a:latin typeface="Tw Cen MT" pitchFamily="34" charset="0"/>
              </a:rPr>
              <a:t> : vers un monde plus durable ?</a:t>
            </a:r>
            <a:endParaRPr lang="fr-FR" dirty="0" smtClean="0">
              <a:solidFill>
                <a:schemeClr val="accent2">
                  <a:lumMod val="50000"/>
                </a:schemeClr>
              </a:solidFill>
              <a:latin typeface="Tw Cen MT" pitchFamily="34" charset="0"/>
            </a:endParaRPr>
          </a:p>
          <a:p>
            <a:r>
              <a:rPr lang="fr-FR" b="1" cap="small" dirty="0" smtClean="0">
                <a:solidFill>
                  <a:schemeClr val="accent2">
                    <a:lumMod val="50000"/>
                  </a:schemeClr>
                </a:solidFill>
                <a:latin typeface="Tw Cen MT" pitchFamily="34" charset="0"/>
              </a:rPr>
              <a:t> </a:t>
            </a:r>
            <a:endParaRPr lang="fr-FR" dirty="0" smtClean="0">
              <a:solidFill>
                <a:schemeClr val="accent2">
                  <a:lumMod val="50000"/>
                </a:schemeClr>
              </a:solidFill>
              <a:latin typeface="Tw Cen MT" pitchFamily="34" charset="0"/>
            </a:endParaRPr>
          </a:p>
          <a:p>
            <a:pPr algn="ctr"/>
            <a:r>
              <a:rPr lang="fr-FR" b="1" u="sng" cap="small" dirty="0" smtClean="0">
                <a:solidFill>
                  <a:schemeClr val="accent2">
                    <a:lumMod val="50000"/>
                  </a:schemeClr>
                </a:solidFill>
                <a:latin typeface="Tw Cen MT" pitchFamily="34" charset="0"/>
              </a:rPr>
              <a:t>Conclusion</a:t>
            </a:r>
            <a:endParaRPr lang="fr-FR" dirty="0" smtClean="0">
              <a:solidFill>
                <a:schemeClr val="accent2">
                  <a:lumMod val="50000"/>
                </a:schemeClr>
              </a:solidFill>
              <a:latin typeface="Tw Cen MT" pitchFamily="34" charset="0"/>
            </a:endParaRPr>
          </a:p>
          <a:p>
            <a:pPr algn="ctr"/>
            <a:endParaRPr lang="fr-FR" sz="1400" b="1" dirty="0" smtClean="0">
              <a:solidFill>
                <a:srgbClr val="C00000"/>
              </a:solidFill>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0" y="-24"/>
            <a:ext cx="9144000" cy="600164"/>
          </a:xfrm>
          <a:prstGeom prst="rect">
            <a:avLst/>
          </a:prstGeom>
          <a:solidFill>
            <a:schemeClr val="bg2">
              <a:lumMod val="25000"/>
              <a:alpha val="24000"/>
            </a:schemeClr>
          </a:solidFill>
        </p:spPr>
        <p:txBody>
          <a:bodyPr wrap="square" rtlCol="0">
            <a:spAutoFit/>
          </a:bodyPr>
          <a:lstStyle/>
          <a:p>
            <a:pPr algn="ctr"/>
            <a:r>
              <a:rPr lang="fr-FR" sz="3300" b="1" u="sng" dirty="0" smtClean="0">
                <a:solidFill>
                  <a:schemeClr val="bg2">
                    <a:lumMod val="90000"/>
                  </a:schemeClr>
                </a:solidFill>
                <a:effectLst>
                  <a:outerShdw blurRad="38100" dist="38100" dir="2700000" algn="tl">
                    <a:srgbClr val="000000">
                      <a:alpha val="43137"/>
                    </a:srgbClr>
                  </a:outerShdw>
                </a:effectLst>
                <a:latin typeface="John Handy LET" pitchFamily="2" charset="0"/>
              </a:rPr>
              <a:t>3. Lecture géoculturelle (Synthèse)</a:t>
            </a:r>
            <a:endParaRPr lang="fr-FR" sz="3300" b="1" u="sng" dirty="0">
              <a:solidFill>
                <a:schemeClr val="bg2">
                  <a:lumMod val="90000"/>
                </a:schemeClr>
              </a:solidFill>
              <a:effectLst>
                <a:outerShdw blurRad="38100" dist="38100" dir="2700000" algn="tl">
                  <a:srgbClr val="000000">
                    <a:alpha val="43137"/>
                  </a:srgbClr>
                </a:outerShdw>
              </a:effectLst>
              <a:latin typeface="John Handy LET" pitchFamily="2" charset="0"/>
            </a:endParaRPr>
          </a:p>
        </p:txBody>
      </p:sp>
      <p:grpSp>
        <p:nvGrpSpPr>
          <p:cNvPr id="11" name="Groupe 13"/>
          <p:cNvGrpSpPr/>
          <p:nvPr/>
        </p:nvGrpSpPr>
        <p:grpSpPr>
          <a:xfrm>
            <a:off x="357158" y="714356"/>
            <a:ext cx="8358246" cy="5786478"/>
            <a:chOff x="357158" y="142852"/>
            <a:chExt cx="8358246" cy="5786478"/>
          </a:xfrm>
        </p:grpSpPr>
        <p:sp>
          <p:nvSpPr>
            <p:cNvPr id="3" name="Rectangle 2"/>
            <p:cNvSpPr/>
            <p:nvPr/>
          </p:nvSpPr>
          <p:spPr>
            <a:xfrm>
              <a:off x="357158" y="3643314"/>
              <a:ext cx="3929090" cy="228601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400" b="1" u="sng" cap="small" dirty="0" smtClean="0">
                  <a:effectLst>
                    <a:outerShdw blurRad="38100" dist="38100" dir="2700000" algn="tl">
                      <a:srgbClr val="000000">
                        <a:alpha val="43137"/>
                      </a:srgbClr>
                    </a:outerShdw>
                  </a:effectLst>
                  <a:latin typeface="Tw Cen MT" pitchFamily="34" charset="0"/>
                </a:rPr>
                <a:t>L’espace monde, un « village global »</a:t>
              </a: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dirty="0" smtClean="0">
                <a:effectLst>
                  <a:outerShdw blurRad="38100" dist="38100" dir="2700000" algn="tl">
                    <a:srgbClr val="000000">
                      <a:alpha val="43137"/>
                    </a:srgbClr>
                  </a:outerShdw>
                </a:effectLst>
                <a:latin typeface="Tw Cen MT" pitchFamily="34" charset="0"/>
              </a:endParaRPr>
            </a:p>
          </p:txBody>
        </p:sp>
        <p:sp>
          <p:nvSpPr>
            <p:cNvPr id="4" name="Rectangle 3"/>
            <p:cNvSpPr/>
            <p:nvPr/>
          </p:nvSpPr>
          <p:spPr>
            <a:xfrm>
              <a:off x="3286116" y="1557562"/>
              <a:ext cx="2571768" cy="1800000"/>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400" b="1" u="sng" cap="small" dirty="0" smtClean="0">
                  <a:effectLst>
                    <a:outerShdw blurRad="38100" dist="38100" dir="2700000" algn="tl">
                      <a:srgbClr val="000000">
                        <a:alpha val="43137"/>
                      </a:srgbClr>
                    </a:outerShdw>
                  </a:effectLst>
                  <a:latin typeface="Tw Cen MT" pitchFamily="34" charset="0"/>
                </a:rPr>
                <a:t>Mondialisation/globalisation</a:t>
              </a: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p:txBody>
        </p:sp>
        <p:sp>
          <p:nvSpPr>
            <p:cNvPr id="6" name="ZoneTexte 5"/>
            <p:cNvSpPr txBox="1"/>
            <p:nvPr/>
          </p:nvSpPr>
          <p:spPr>
            <a:xfrm>
              <a:off x="1079084" y="2143116"/>
              <a:ext cx="2064156"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fr-FR" sz="1400" b="1" dirty="0">
                <a:latin typeface="Tw Cen MT" pitchFamily="34" charset="0"/>
              </a:endParaRPr>
            </a:p>
          </p:txBody>
        </p:sp>
        <p:sp>
          <p:nvSpPr>
            <p:cNvPr id="7" name="ZoneTexte 6"/>
            <p:cNvSpPr txBox="1"/>
            <p:nvPr/>
          </p:nvSpPr>
          <p:spPr>
            <a:xfrm>
              <a:off x="6000760" y="2121091"/>
              <a:ext cx="2071702"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lang="fr-FR" sz="1400" b="1" dirty="0">
                <a:latin typeface="Tw Cen MT" pitchFamily="34" charset="0"/>
              </a:endParaRPr>
            </a:p>
          </p:txBody>
        </p:sp>
        <p:sp>
          <p:nvSpPr>
            <p:cNvPr id="8" name="Forme libre 7"/>
            <p:cNvSpPr/>
            <p:nvPr/>
          </p:nvSpPr>
          <p:spPr>
            <a:xfrm flipH="1" flipV="1">
              <a:off x="5857884" y="2428868"/>
              <a:ext cx="2214578" cy="1214446"/>
            </a:xfrm>
            <a:custGeom>
              <a:avLst/>
              <a:gdLst>
                <a:gd name="connsiteX0" fmla="*/ 0 w 1552575"/>
                <a:gd name="connsiteY0" fmla="*/ 0 h 1285875"/>
                <a:gd name="connsiteX1" fmla="*/ 0 w 1552575"/>
                <a:gd name="connsiteY1" fmla="*/ 1285875 h 1285875"/>
                <a:gd name="connsiteX2" fmla="*/ 1552575 w 1552575"/>
                <a:gd name="connsiteY2" fmla="*/ 1285875 h 1285875"/>
              </a:gdLst>
              <a:ahLst/>
              <a:cxnLst>
                <a:cxn ang="0">
                  <a:pos x="connsiteX0" y="connsiteY0"/>
                </a:cxn>
                <a:cxn ang="0">
                  <a:pos x="connsiteX1" y="connsiteY1"/>
                </a:cxn>
                <a:cxn ang="0">
                  <a:pos x="connsiteX2" y="connsiteY2"/>
                </a:cxn>
              </a:cxnLst>
              <a:rect l="l" t="t" r="r" b="b"/>
              <a:pathLst>
                <a:path w="1552575" h="1285875">
                  <a:moveTo>
                    <a:pt x="0" y="0"/>
                  </a:moveTo>
                  <a:lnTo>
                    <a:pt x="0" y="1285875"/>
                  </a:lnTo>
                  <a:lnTo>
                    <a:pt x="1552575" y="1285875"/>
                  </a:lnTo>
                </a:path>
              </a:pathLst>
            </a:custGeom>
            <a:ln>
              <a:headEnd type="triangl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9" name="Rectangle 8"/>
            <p:cNvSpPr/>
            <p:nvPr/>
          </p:nvSpPr>
          <p:spPr>
            <a:xfrm>
              <a:off x="4786314" y="3643314"/>
              <a:ext cx="3929090" cy="2286016"/>
            </a:xfrm>
            <a:prstGeom prst="rect">
              <a:avLst/>
            </a:prstGeom>
            <a:solidFill>
              <a:srgbClr val="0070C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400" b="1" u="sng" cap="small" dirty="0" smtClean="0">
                  <a:effectLst>
                    <a:outerShdw blurRad="38100" dist="38100" dir="2700000" algn="tl">
                      <a:srgbClr val="000000">
                        <a:alpha val="43137"/>
                      </a:srgbClr>
                    </a:outerShdw>
                  </a:effectLst>
                  <a:latin typeface="Tw Cen MT" pitchFamily="34" charset="0"/>
                </a:rPr>
                <a:t>Un monde fracturé et pluriel</a:t>
              </a: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p:txBody>
        </p:sp>
        <p:sp>
          <p:nvSpPr>
            <p:cNvPr id="5" name="Forme libre 4"/>
            <p:cNvSpPr/>
            <p:nvPr/>
          </p:nvSpPr>
          <p:spPr>
            <a:xfrm flipV="1">
              <a:off x="1071538" y="2428868"/>
              <a:ext cx="2214578" cy="1214446"/>
            </a:xfrm>
            <a:custGeom>
              <a:avLst/>
              <a:gdLst>
                <a:gd name="connsiteX0" fmla="*/ 0 w 1552575"/>
                <a:gd name="connsiteY0" fmla="*/ 0 h 1285875"/>
                <a:gd name="connsiteX1" fmla="*/ 0 w 1552575"/>
                <a:gd name="connsiteY1" fmla="*/ 1285875 h 1285875"/>
                <a:gd name="connsiteX2" fmla="*/ 1552575 w 1552575"/>
                <a:gd name="connsiteY2" fmla="*/ 1285875 h 1285875"/>
              </a:gdLst>
              <a:ahLst/>
              <a:cxnLst>
                <a:cxn ang="0">
                  <a:pos x="connsiteX0" y="connsiteY0"/>
                </a:cxn>
                <a:cxn ang="0">
                  <a:pos x="connsiteX1" y="connsiteY1"/>
                </a:cxn>
                <a:cxn ang="0">
                  <a:pos x="connsiteX2" y="connsiteY2"/>
                </a:cxn>
              </a:cxnLst>
              <a:rect l="l" t="t" r="r" b="b"/>
              <a:pathLst>
                <a:path w="1552575" h="1285875">
                  <a:moveTo>
                    <a:pt x="0" y="0"/>
                  </a:moveTo>
                  <a:lnTo>
                    <a:pt x="0" y="1285875"/>
                  </a:lnTo>
                  <a:lnTo>
                    <a:pt x="1552575" y="1285875"/>
                  </a:lnTo>
                </a:path>
              </a:pathLst>
            </a:custGeom>
            <a:ln>
              <a:headEnd type="triangl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cxnSp>
          <p:nvCxnSpPr>
            <p:cNvPr id="10" name="Connecteur droit avec flèche 9"/>
            <p:cNvCxnSpPr/>
            <p:nvPr/>
          </p:nvCxnSpPr>
          <p:spPr>
            <a:xfrm rot="16200000" flipH="1">
              <a:off x="4428000" y="1429860"/>
              <a:ext cx="288000" cy="1"/>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2" name="Ellipse 1"/>
            <p:cNvSpPr/>
            <p:nvPr/>
          </p:nvSpPr>
          <p:spPr>
            <a:xfrm>
              <a:off x="3464711" y="142852"/>
              <a:ext cx="2214578" cy="1143008"/>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b="1" dirty="0" smtClean="0">
                  <a:latin typeface="Tw Cen MT" pitchFamily="34" charset="0"/>
                </a:rPr>
                <a:t>Peut-on parler d’un monde uniformisé aujourd’hui ?</a:t>
              </a:r>
              <a:endParaRPr lang="fr-FR" sz="1400" b="1" dirty="0">
                <a:latin typeface="Tw Cen MT" pitchFamily="34" charset="0"/>
              </a:endParaRPr>
            </a:p>
          </p:txBody>
        </p:sp>
      </p:grpSp>
      <p:pic>
        <p:nvPicPr>
          <p:cNvPr id="13" name="il_fi" descr="ballon-coupe-du-monde-20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48650" y="0"/>
            <a:ext cx="895350" cy="895350"/>
          </a:xfrm>
          <a:prstGeom prst="rect">
            <a:avLst/>
          </a:prstGeom>
          <a:noFill/>
          <a:ln w="9525">
            <a:noFill/>
            <a:miter lim="800000"/>
            <a:headEnd/>
            <a:tailEnd/>
          </a:ln>
        </p:spPr>
      </p:pic>
      <p:sp>
        <p:nvSpPr>
          <p:cNvPr id="15" name="Rectangle 14"/>
          <p:cNvSpPr/>
          <p:nvPr/>
        </p:nvSpPr>
        <p:spPr>
          <a:xfrm>
            <a:off x="3286116" y="2428868"/>
            <a:ext cx="2571768" cy="1384995"/>
          </a:xfrm>
          <a:prstGeom prst="rect">
            <a:avLst/>
          </a:prstGeom>
        </p:spPr>
        <p:txBody>
          <a:bodyPr wrap="square">
            <a:spAutoFit/>
          </a:bodyPr>
          <a:lstStyle/>
          <a:p>
            <a:pPr lvl="0"/>
            <a:r>
              <a:rPr lang="fr-FR" sz="1400" b="1" dirty="0" smtClean="0">
                <a:solidFill>
                  <a:srgbClr val="FFFF00"/>
                </a:solidFill>
                <a:latin typeface="Tw Cen MT" pitchFamily="34" charset="0"/>
              </a:rPr>
              <a:t>- Intensification et accélération des échanges économiques, financiers et culturels à l'échelle du monde</a:t>
            </a:r>
          </a:p>
          <a:p>
            <a:pPr lvl="0"/>
            <a:r>
              <a:rPr lang="fr-FR" sz="1400" b="1" dirty="0" smtClean="0">
                <a:solidFill>
                  <a:srgbClr val="FFFF00"/>
                </a:solidFill>
                <a:latin typeface="Tw Cen MT" pitchFamily="34" charset="0"/>
              </a:rPr>
              <a:t> - Processus de mise en relation croissante des espaces </a:t>
            </a:r>
            <a:endParaRPr lang="fr-FR" sz="1400" dirty="0" smtClean="0">
              <a:solidFill>
                <a:srgbClr val="FFFF00"/>
              </a:solidFill>
              <a:latin typeface="Tw Cen MT" pitchFamily="34" charset="0"/>
            </a:endParaRPr>
          </a:p>
        </p:txBody>
      </p:sp>
      <p:sp>
        <p:nvSpPr>
          <p:cNvPr id="16" name="Rectangle 15"/>
          <p:cNvSpPr/>
          <p:nvPr/>
        </p:nvSpPr>
        <p:spPr>
          <a:xfrm>
            <a:off x="357158" y="4500570"/>
            <a:ext cx="3929090" cy="2031325"/>
          </a:xfrm>
          <a:prstGeom prst="rect">
            <a:avLst/>
          </a:prstGeom>
        </p:spPr>
        <p:txBody>
          <a:bodyPr wrap="square">
            <a:spAutoFit/>
          </a:bodyPr>
          <a:lstStyle/>
          <a:p>
            <a:pPr lvl="0"/>
            <a:r>
              <a:rPr lang="fr-FR" sz="1400" b="1" dirty="0" smtClean="0">
                <a:solidFill>
                  <a:srgbClr val="FFFF00"/>
                </a:solidFill>
                <a:latin typeface="Tw Cen MT" pitchFamily="34" charset="0"/>
              </a:rPr>
              <a:t>- Révolution des communications (Internet, réseaux sociaux…)</a:t>
            </a:r>
          </a:p>
          <a:p>
            <a:pPr lvl="0"/>
            <a:r>
              <a:rPr lang="fr-FR" sz="1400" b="1" dirty="0" smtClean="0">
                <a:solidFill>
                  <a:srgbClr val="FFFF00"/>
                </a:solidFill>
                <a:latin typeface="Tw Cen MT" pitchFamily="34" charset="0"/>
              </a:rPr>
              <a:t>- Anglais, langue internationale</a:t>
            </a:r>
          </a:p>
          <a:p>
            <a:pPr lvl="0"/>
            <a:r>
              <a:rPr lang="fr-FR" sz="1400" b="1" dirty="0" smtClean="0">
                <a:solidFill>
                  <a:srgbClr val="FFFF00"/>
                </a:solidFill>
                <a:latin typeface="Tw Cen MT" pitchFamily="34" charset="0"/>
              </a:rPr>
              <a:t>- Multiplication des moyens de transports</a:t>
            </a:r>
          </a:p>
          <a:p>
            <a:pPr lvl="0"/>
            <a:r>
              <a:rPr lang="fr-FR" sz="1400" b="1" dirty="0" smtClean="0">
                <a:solidFill>
                  <a:srgbClr val="FFFF00"/>
                </a:solidFill>
                <a:latin typeface="Tw Cen MT" pitchFamily="34" charset="0"/>
              </a:rPr>
              <a:t>- Universalité de certains sports (foot) et produits culturels (cinéma, alimentation…)</a:t>
            </a:r>
          </a:p>
          <a:p>
            <a:pPr lvl="0"/>
            <a:r>
              <a:rPr lang="fr-FR" sz="1400" b="1" dirty="0" smtClean="0">
                <a:solidFill>
                  <a:srgbClr val="FFFF00"/>
                </a:solidFill>
                <a:latin typeface="Tw Cen MT" pitchFamily="34" charset="0"/>
              </a:rPr>
              <a:t>- Métissage, brassage des populations</a:t>
            </a:r>
          </a:p>
          <a:p>
            <a:pPr lvl="0" algn="ctr"/>
            <a:r>
              <a:rPr lang="fr-FR" sz="1400" b="1" dirty="0" smtClean="0">
                <a:solidFill>
                  <a:srgbClr val="FFFF00"/>
                </a:solidFill>
                <a:latin typeface="Tw Cen MT" pitchFamily="34" charset="0"/>
              </a:rPr>
              <a:t>= Uniformisation</a:t>
            </a:r>
          </a:p>
          <a:p>
            <a:pPr lvl="0" algn="ctr"/>
            <a:r>
              <a:rPr lang="fr-FR" sz="1400" b="1" dirty="0" smtClean="0">
                <a:solidFill>
                  <a:srgbClr val="FFFF00"/>
                </a:solidFill>
                <a:latin typeface="Tw Cen MT" pitchFamily="34" charset="0"/>
              </a:rPr>
              <a:t>Occidentalisation des sociétés</a:t>
            </a:r>
          </a:p>
        </p:txBody>
      </p:sp>
      <p:sp>
        <p:nvSpPr>
          <p:cNvPr id="17" name="Rectangle 16"/>
          <p:cNvSpPr/>
          <p:nvPr/>
        </p:nvSpPr>
        <p:spPr>
          <a:xfrm>
            <a:off x="4786314" y="4469509"/>
            <a:ext cx="3929090" cy="2031325"/>
          </a:xfrm>
          <a:prstGeom prst="rect">
            <a:avLst/>
          </a:prstGeom>
        </p:spPr>
        <p:txBody>
          <a:bodyPr wrap="square">
            <a:spAutoFit/>
          </a:bodyPr>
          <a:lstStyle/>
          <a:p>
            <a:pPr lvl="0"/>
            <a:r>
              <a:rPr lang="fr-FR" sz="1400" b="1" dirty="0" smtClean="0">
                <a:solidFill>
                  <a:srgbClr val="FFFF00"/>
                </a:solidFill>
                <a:latin typeface="Tw Cen MT" pitchFamily="34" charset="0"/>
              </a:rPr>
              <a:t>- Conflit et/ou repli identitaire : les sociétés humaines se replient sur ce qui les singularise (religion, traditions, habitudes de vie)</a:t>
            </a:r>
          </a:p>
          <a:p>
            <a:pPr lvl="0"/>
            <a:r>
              <a:rPr lang="fr-FR" sz="1400" b="1" dirty="0" smtClean="0">
                <a:solidFill>
                  <a:srgbClr val="FFFF00"/>
                </a:solidFill>
                <a:latin typeface="Tw Cen MT" pitchFamily="34" charset="0"/>
              </a:rPr>
              <a:t>- Amplification du rôle des frontières comme « murs » infranchissables (ex : Israël, Mexique/EUA, Corée du Nord/Sud)</a:t>
            </a:r>
          </a:p>
          <a:p>
            <a:pPr lvl="0"/>
            <a:r>
              <a:rPr lang="fr-FR" sz="1400" b="1" dirty="0" smtClean="0">
                <a:solidFill>
                  <a:srgbClr val="FFFF00"/>
                </a:solidFill>
                <a:latin typeface="Tw Cen MT" pitchFamily="34" charset="0"/>
              </a:rPr>
              <a:t>- Tensions culturelles, religieuses qui peuvent déboucher sur des conflits armés violents</a:t>
            </a:r>
          </a:p>
          <a:p>
            <a:pPr lvl="0"/>
            <a:r>
              <a:rPr lang="fr-FR" sz="1400" b="1" dirty="0" smtClean="0">
                <a:solidFill>
                  <a:srgbClr val="FFFF00"/>
                </a:solidFill>
                <a:latin typeface="Tw Cen MT" pitchFamily="34" charset="0"/>
              </a:rPr>
              <a:t>- Mouvements altermondialistes </a:t>
            </a:r>
          </a:p>
        </p:txBody>
      </p:sp>
      <p:sp>
        <p:nvSpPr>
          <p:cNvPr id="18" name="Rectangle 17"/>
          <p:cNvSpPr/>
          <p:nvPr/>
        </p:nvSpPr>
        <p:spPr>
          <a:xfrm>
            <a:off x="1071538" y="2714620"/>
            <a:ext cx="2041713" cy="307777"/>
          </a:xfrm>
          <a:prstGeom prst="rect">
            <a:avLst/>
          </a:prstGeom>
        </p:spPr>
        <p:txBody>
          <a:bodyPr wrap="none">
            <a:spAutoFit/>
          </a:bodyPr>
          <a:lstStyle/>
          <a:p>
            <a:pPr lvl="0"/>
            <a:r>
              <a:rPr lang="fr-FR" sz="1400" b="1" dirty="0" smtClean="0">
                <a:solidFill>
                  <a:srgbClr val="C00000"/>
                </a:solidFill>
                <a:latin typeface="Tw Cen MT" pitchFamily="34" charset="0"/>
              </a:rPr>
              <a:t>Transforme les territoires</a:t>
            </a:r>
            <a:endParaRPr lang="fr-FR" sz="1400" b="1" dirty="0">
              <a:solidFill>
                <a:srgbClr val="C00000"/>
              </a:solidFill>
              <a:latin typeface="Tw Cen MT" pitchFamily="34" charset="0"/>
            </a:endParaRPr>
          </a:p>
        </p:txBody>
      </p:sp>
      <p:sp>
        <p:nvSpPr>
          <p:cNvPr id="19" name="Rectangle 18"/>
          <p:cNvSpPr/>
          <p:nvPr/>
        </p:nvSpPr>
        <p:spPr>
          <a:xfrm>
            <a:off x="6000760" y="2714621"/>
            <a:ext cx="2071702" cy="307777"/>
          </a:xfrm>
          <a:prstGeom prst="rect">
            <a:avLst/>
          </a:prstGeom>
        </p:spPr>
        <p:txBody>
          <a:bodyPr wrap="square">
            <a:spAutoFit/>
          </a:bodyPr>
          <a:lstStyle/>
          <a:p>
            <a:pPr lvl="0" algn="ctr"/>
            <a:r>
              <a:rPr lang="fr-FR" sz="1400" b="1" dirty="0" smtClean="0">
                <a:solidFill>
                  <a:srgbClr val="C00000"/>
                </a:solidFill>
                <a:latin typeface="Tw Cen MT" pitchFamily="34" charset="0"/>
              </a:rPr>
              <a:t>Génère des résistances</a:t>
            </a:r>
            <a:endParaRPr lang="fr-FR" sz="1400" b="1" dirty="0">
              <a:solidFill>
                <a:srgbClr val="C00000"/>
              </a:solidFill>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 calcmode="lin" valueType="num">
                                      <p:cBhvr>
                                        <p:cTn id="12" dur="500" fill="hold"/>
                                        <p:tgtEl>
                                          <p:spTgt spid="13"/>
                                        </p:tgtEl>
                                        <p:attrNameLst>
                                          <p:attrName>style.rotation</p:attrName>
                                        </p:attrNameLst>
                                      </p:cBhvr>
                                      <p:tavLst>
                                        <p:tav tm="0">
                                          <p:val>
                                            <p:fltVal val="360"/>
                                          </p:val>
                                        </p:tav>
                                        <p:tav tm="100000">
                                          <p:val>
                                            <p:fltVal val="0"/>
                                          </p:val>
                                        </p:tav>
                                      </p:tavLst>
                                    </p:anim>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wipe(left)">
                                      <p:cBhvr>
                                        <p:cTn id="30" dur="500"/>
                                        <p:tgtEl>
                                          <p:spTgt spid="1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xEl>
                                              <p:pRg st="1" end="1"/>
                                            </p:txEl>
                                          </p:spTgt>
                                        </p:tgtEl>
                                        <p:attrNameLst>
                                          <p:attrName>style.visibility</p:attrName>
                                        </p:attrNameLst>
                                      </p:cBhvr>
                                      <p:to>
                                        <p:strVal val="visible"/>
                                      </p:to>
                                    </p:set>
                                    <p:animEffect transition="in" filter="wipe(left)">
                                      <p:cBhvr>
                                        <p:cTn id="35" dur="500"/>
                                        <p:tgtEl>
                                          <p:spTgt spid="1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wipe(left)">
                                      <p:cBhvr>
                                        <p:cTn id="40" dur="500"/>
                                        <p:tgtEl>
                                          <p:spTgt spid="1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6">
                                            <p:txEl>
                                              <p:pRg st="1" end="1"/>
                                            </p:txEl>
                                          </p:spTgt>
                                        </p:tgtEl>
                                        <p:attrNameLst>
                                          <p:attrName>style.visibility</p:attrName>
                                        </p:attrNameLst>
                                      </p:cBhvr>
                                      <p:to>
                                        <p:strVal val="visible"/>
                                      </p:to>
                                    </p:set>
                                    <p:animEffect transition="in" filter="wipe(left)">
                                      <p:cBhvr>
                                        <p:cTn id="45" dur="500"/>
                                        <p:tgtEl>
                                          <p:spTgt spid="1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xEl>
                                              <p:pRg st="2" end="2"/>
                                            </p:txEl>
                                          </p:spTgt>
                                        </p:tgtEl>
                                        <p:attrNameLst>
                                          <p:attrName>style.visibility</p:attrName>
                                        </p:attrNameLst>
                                      </p:cBhvr>
                                      <p:to>
                                        <p:strVal val="visible"/>
                                      </p:to>
                                    </p:set>
                                    <p:animEffect transition="in" filter="wipe(left)">
                                      <p:cBhvr>
                                        <p:cTn id="50" dur="500"/>
                                        <p:tgtEl>
                                          <p:spTgt spid="16">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6">
                                            <p:txEl>
                                              <p:pRg st="3" end="3"/>
                                            </p:txEl>
                                          </p:spTgt>
                                        </p:tgtEl>
                                        <p:attrNameLst>
                                          <p:attrName>style.visibility</p:attrName>
                                        </p:attrNameLst>
                                      </p:cBhvr>
                                      <p:to>
                                        <p:strVal val="visible"/>
                                      </p:to>
                                    </p:set>
                                    <p:animEffect transition="in" filter="wipe(left)">
                                      <p:cBhvr>
                                        <p:cTn id="55" dur="500"/>
                                        <p:tgtEl>
                                          <p:spTgt spid="16">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6">
                                            <p:txEl>
                                              <p:pRg st="4" end="4"/>
                                            </p:txEl>
                                          </p:spTgt>
                                        </p:tgtEl>
                                        <p:attrNameLst>
                                          <p:attrName>style.visibility</p:attrName>
                                        </p:attrNameLst>
                                      </p:cBhvr>
                                      <p:to>
                                        <p:strVal val="visible"/>
                                      </p:to>
                                    </p:set>
                                    <p:animEffect transition="in" filter="wipe(left)">
                                      <p:cBhvr>
                                        <p:cTn id="60" dur="500"/>
                                        <p:tgtEl>
                                          <p:spTgt spid="16">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6">
                                            <p:txEl>
                                              <p:pRg st="5" end="5"/>
                                            </p:txEl>
                                          </p:spTgt>
                                        </p:tgtEl>
                                        <p:attrNameLst>
                                          <p:attrName>style.visibility</p:attrName>
                                        </p:attrNameLst>
                                      </p:cBhvr>
                                      <p:to>
                                        <p:strVal val="visible"/>
                                      </p:to>
                                    </p:set>
                                    <p:animEffect transition="in" filter="wipe(left)">
                                      <p:cBhvr>
                                        <p:cTn id="65" dur="500"/>
                                        <p:tgtEl>
                                          <p:spTgt spid="16">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6">
                                            <p:txEl>
                                              <p:pRg st="6" end="6"/>
                                            </p:txEl>
                                          </p:spTgt>
                                        </p:tgtEl>
                                        <p:attrNameLst>
                                          <p:attrName>style.visibility</p:attrName>
                                        </p:attrNameLst>
                                      </p:cBhvr>
                                      <p:to>
                                        <p:strVal val="visible"/>
                                      </p:to>
                                    </p:set>
                                    <p:animEffect transition="in" filter="wipe(left)">
                                      <p:cBhvr>
                                        <p:cTn id="70" dur="500"/>
                                        <p:tgtEl>
                                          <p:spTgt spid="16">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wipe(left)">
                                      <p:cBhvr>
                                        <p:cTn id="75" dur="500"/>
                                        <p:tgtEl>
                                          <p:spTgt spid="17">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7">
                                            <p:txEl>
                                              <p:pRg st="1" end="1"/>
                                            </p:txEl>
                                          </p:spTgt>
                                        </p:tgtEl>
                                        <p:attrNameLst>
                                          <p:attrName>style.visibility</p:attrName>
                                        </p:attrNameLst>
                                      </p:cBhvr>
                                      <p:to>
                                        <p:strVal val="visible"/>
                                      </p:to>
                                    </p:set>
                                    <p:animEffect transition="in" filter="wipe(left)">
                                      <p:cBhvr>
                                        <p:cTn id="80" dur="500"/>
                                        <p:tgtEl>
                                          <p:spTgt spid="17">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7">
                                            <p:txEl>
                                              <p:pRg st="2" end="2"/>
                                            </p:txEl>
                                          </p:spTgt>
                                        </p:tgtEl>
                                        <p:attrNameLst>
                                          <p:attrName>style.visibility</p:attrName>
                                        </p:attrNameLst>
                                      </p:cBhvr>
                                      <p:to>
                                        <p:strVal val="visible"/>
                                      </p:to>
                                    </p:set>
                                    <p:animEffect transition="in" filter="wipe(left)">
                                      <p:cBhvr>
                                        <p:cTn id="85" dur="500"/>
                                        <p:tgtEl>
                                          <p:spTgt spid="17">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7">
                                            <p:txEl>
                                              <p:pRg st="3" end="3"/>
                                            </p:txEl>
                                          </p:spTgt>
                                        </p:tgtEl>
                                        <p:attrNameLst>
                                          <p:attrName>style.visibility</p:attrName>
                                        </p:attrNameLst>
                                      </p:cBhvr>
                                      <p:to>
                                        <p:strVal val="visible"/>
                                      </p:to>
                                    </p:set>
                                    <p:animEffect transition="in" filter="wipe(left)">
                                      <p:cBhvr>
                                        <p:cTn id="90" dur="500"/>
                                        <p:tgtEl>
                                          <p:spTgt spid="17">
                                            <p:txEl>
                                              <p:pRg st="3" end="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2" presetClass="entr" presetSubtype="4"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slide(fromBottom)">
                                      <p:cBhvr>
                                        <p:cTn id="95" dur="500"/>
                                        <p:tgtEl>
                                          <p:spTgt spid="18"/>
                                        </p:tgtEl>
                                      </p:cBhvr>
                                    </p:animEffect>
                                  </p:childTnLst>
                                </p:cTn>
                              </p:par>
                            </p:childTnLst>
                          </p:cTn>
                        </p:par>
                      </p:childTnLst>
                    </p:cTn>
                  </p:par>
                  <p:par>
                    <p:cTn id="96" fill="hold">
                      <p:stCondLst>
                        <p:cond delay="indefinite"/>
                      </p:stCondLst>
                      <p:childTnLst>
                        <p:par>
                          <p:cTn id="97" fill="hold">
                            <p:stCondLst>
                              <p:cond delay="0"/>
                            </p:stCondLst>
                            <p:childTnLst>
                              <p:par>
                                <p:cTn id="98" presetID="12" presetClass="entr" presetSubtype="4" fill="hold" grpId="0" nodeType="click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slide(fromBottom)">
                                      <p:cBhvr>
                                        <p:cTn id="10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build="p"/>
      <p:bldP spid="16" grpId="0" build="p"/>
      <p:bldP spid="17" grpId="0" build="p"/>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4"/>
            <a:ext cx="9144000" cy="477054"/>
          </a:xfrm>
          <a:prstGeom prst="rect">
            <a:avLst/>
          </a:prstGeom>
          <a:solidFill>
            <a:schemeClr val="bg2">
              <a:lumMod val="25000"/>
              <a:alpha val="24000"/>
            </a:schemeClr>
          </a:solidFill>
        </p:spPr>
        <p:txBody>
          <a:bodyPr wrap="square" rtlCol="0">
            <a:spAutoFit/>
          </a:bodyPr>
          <a:lstStyle/>
          <a:p>
            <a:pPr algn="ctr"/>
            <a:r>
              <a:rPr lang="fr-FR" sz="2500" b="1" u="sng" dirty="0" smtClean="0">
                <a:solidFill>
                  <a:schemeClr val="bg2">
                    <a:lumMod val="90000"/>
                  </a:schemeClr>
                </a:solidFill>
                <a:effectLst>
                  <a:outerShdw blurRad="38100" dist="38100" dir="2700000" algn="tl">
                    <a:srgbClr val="000000">
                      <a:alpha val="43137"/>
                    </a:srgbClr>
                  </a:outerShdw>
                </a:effectLst>
                <a:latin typeface="John Handy LET" pitchFamily="2" charset="0"/>
              </a:rPr>
              <a:t>4. Lecture </a:t>
            </a:r>
            <a:r>
              <a:rPr lang="fr-FR" sz="2500" b="1" u="sng" dirty="0" err="1" smtClean="0">
                <a:solidFill>
                  <a:schemeClr val="bg2">
                    <a:lumMod val="90000"/>
                  </a:schemeClr>
                </a:solidFill>
                <a:effectLst>
                  <a:outerShdw blurRad="38100" dist="38100" dir="2700000" algn="tl">
                    <a:srgbClr val="000000">
                      <a:alpha val="43137"/>
                    </a:srgbClr>
                  </a:outerShdw>
                </a:effectLst>
                <a:latin typeface="John Handy LET" pitchFamily="2" charset="0"/>
              </a:rPr>
              <a:t>géoenvironnemtale</a:t>
            </a:r>
            <a:r>
              <a:rPr lang="fr-FR" sz="2500" b="1" u="sng" dirty="0" smtClean="0">
                <a:solidFill>
                  <a:schemeClr val="bg2">
                    <a:lumMod val="90000"/>
                  </a:schemeClr>
                </a:solidFill>
                <a:effectLst>
                  <a:outerShdw blurRad="38100" dist="38100" dir="2700000" algn="tl">
                    <a:srgbClr val="000000">
                      <a:alpha val="43137"/>
                    </a:srgbClr>
                  </a:outerShdw>
                </a:effectLst>
                <a:latin typeface="John Handy LET" pitchFamily="2" charset="0"/>
              </a:rPr>
              <a:t> : vers un monde plus durable ?</a:t>
            </a:r>
            <a:endParaRPr lang="fr-FR" sz="2500" b="1" u="sng" dirty="0">
              <a:solidFill>
                <a:schemeClr val="bg2">
                  <a:lumMod val="90000"/>
                </a:schemeClr>
              </a:solidFill>
              <a:effectLst>
                <a:outerShdw blurRad="38100" dist="38100" dir="2700000" algn="tl">
                  <a:srgbClr val="000000">
                    <a:alpha val="43137"/>
                  </a:srgbClr>
                </a:outerShdw>
              </a:effectLst>
              <a:latin typeface="John Handy LET" pitchFamily="2" charset="0"/>
            </a:endParaRPr>
          </a:p>
        </p:txBody>
      </p:sp>
      <p:pic>
        <p:nvPicPr>
          <p:cNvPr id="65538" name="Image 10" descr="http://www.diploweb.com/IMG/jpg/ep-137-migrations.jpg"/>
          <p:cNvPicPr>
            <a:picLocks noChangeAspect="1" noChangeArrowheads="1"/>
          </p:cNvPicPr>
          <p:nvPr/>
        </p:nvPicPr>
        <p:blipFill>
          <a:blip r:embed="rId3">
            <a:lum bright="-28000" contrast="36000"/>
          </a:blip>
          <a:srcRect/>
          <a:stretch>
            <a:fillRect/>
          </a:stretch>
        </p:blipFill>
        <p:spPr bwMode="auto">
          <a:xfrm>
            <a:off x="142844" y="571480"/>
            <a:ext cx="6928975" cy="4572032"/>
          </a:xfrm>
          <a:prstGeom prst="rect">
            <a:avLst/>
          </a:prstGeom>
          <a:noFill/>
          <a:ln w="9525">
            <a:solidFill>
              <a:schemeClr val="tx1"/>
            </a:solidFill>
            <a:miter lim="800000"/>
            <a:headEnd/>
            <a:tailEnd/>
          </a:ln>
        </p:spPr>
      </p:pic>
      <p:sp>
        <p:nvSpPr>
          <p:cNvPr id="4" name="Rectangle 3"/>
          <p:cNvSpPr>
            <a:spLocks noChangeArrowheads="1"/>
          </p:cNvSpPr>
          <p:nvPr/>
        </p:nvSpPr>
        <p:spPr bwMode="auto">
          <a:xfrm>
            <a:off x="7143768" y="928670"/>
            <a:ext cx="1872000" cy="3754874"/>
          </a:xfrm>
          <a:prstGeom prst="rect">
            <a:avLst/>
          </a:prstGeom>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400" b="1" u="sng" cap="small" dirty="0" smtClean="0">
                <a:solidFill>
                  <a:schemeClr val="tx1"/>
                </a:solidFill>
                <a:effectLst>
                  <a:outerShdw blurRad="38100" dist="38100" dir="2700000" algn="tl">
                    <a:srgbClr val="000000">
                      <a:alpha val="43137"/>
                    </a:srgbClr>
                  </a:outerShdw>
                </a:effectLst>
                <a:latin typeface="Tw Cen MT" pitchFamily="34" charset="0"/>
                <a:ea typeface="Gill Sans MT" pitchFamily="34" charset="0"/>
                <a:cs typeface="Times New Roman" pitchFamily="18" charset="0"/>
                <a:sym typeface="Wingdings" pitchFamily="2" charset="2"/>
              </a:rPr>
              <a:t>Questions</a:t>
            </a:r>
          </a:p>
          <a:p>
            <a:pPr algn="ctr"/>
            <a:r>
              <a:rPr lang="fr-FR" sz="1400" b="1" dirty="0" smtClean="0">
                <a:latin typeface="Tw Cen MT" pitchFamily="34" charset="0"/>
                <a:sym typeface="Wingdings"/>
              </a:rPr>
              <a:t></a:t>
            </a:r>
            <a:r>
              <a:rPr lang="fr-FR" sz="1400" b="1" dirty="0" smtClean="0">
                <a:latin typeface="Tw Cen MT" pitchFamily="34" charset="0"/>
              </a:rPr>
              <a:t> Qu’appelle-t-on migrations environnementales ?</a:t>
            </a:r>
            <a:endParaRPr lang="fr-FR" sz="1400" dirty="0" smtClean="0">
              <a:latin typeface="Tw Cen MT" pitchFamily="34" charset="0"/>
            </a:endParaRPr>
          </a:p>
          <a:p>
            <a:pPr algn="ctr"/>
            <a:r>
              <a:rPr lang="fr-FR" sz="1400" b="1" dirty="0" smtClean="0">
                <a:latin typeface="Tw Cen MT" pitchFamily="34" charset="0"/>
                <a:sym typeface="Wingdings"/>
              </a:rPr>
              <a:t></a:t>
            </a:r>
            <a:r>
              <a:rPr lang="fr-FR" sz="1400" b="1" dirty="0" smtClean="0">
                <a:latin typeface="Tw Cen MT" pitchFamily="34" charset="0"/>
              </a:rPr>
              <a:t> Quelles sont les causes de ces migrations ? </a:t>
            </a:r>
            <a:endParaRPr lang="fr-FR" sz="1400" dirty="0" smtClean="0">
              <a:latin typeface="Tw Cen MT" pitchFamily="34" charset="0"/>
            </a:endParaRPr>
          </a:p>
          <a:p>
            <a:pPr algn="ctr"/>
            <a:r>
              <a:rPr lang="fr-FR" sz="1400" b="1" dirty="0" smtClean="0">
                <a:latin typeface="Tw Cen MT" pitchFamily="34" charset="0"/>
                <a:sym typeface="Wingdings"/>
              </a:rPr>
              <a:t></a:t>
            </a:r>
            <a:r>
              <a:rPr lang="fr-FR" sz="1400" b="1" dirty="0" smtClean="0">
                <a:latin typeface="Tw Cen MT" pitchFamily="34" charset="0"/>
              </a:rPr>
              <a:t> Quels sont les pays de départ, les pays d’accueil des migrants ?</a:t>
            </a:r>
            <a:endParaRPr lang="fr-FR" sz="1400" dirty="0" smtClean="0">
              <a:latin typeface="Tw Cen MT" pitchFamily="34" charset="0"/>
            </a:endParaRPr>
          </a:p>
          <a:p>
            <a:pPr algn="ctr"/>
            <a:r>
              <a:rPr lang="fr-FR" sz="1400" b="1" dirty="0" smtClean="0">
                <a:latin typeface="Tw Cen MT" pitchFamily="34" charset="0"/>
                <a:sym typeface="Wingdings"/>
              </a:rPr>
              <a:t></a:t>
            </a:r>
            <a:r>
              <a:rPr lang="fr-FR" sz="1400" b="1" dirty="0" smtClean="0">
                <a:latin typeface="Tw Cen MT" pitchFamily="34" charset="0"/>
              </a:rPr>
              <a:t> Mettez vos observations en relation avec une carte sur l’IDH dans le monde : que remarquez-vous ?</a:t>
            </a:r>
            <a:endParaRPr lang="fr-FR" sz="1400" dirty="0" smtClean="0">
              <a:latin typeface="Tw Cen MT" pitchFamily="34" charset="0"/>
            </a:endParaRPr>
          </a:p>
        </p:txBody>
      </p:sp>
      <p:sp>
        <p:nvSpPr>
          <p:cNvPr id="5" name="Rectangle 4"/>
          <p:cNvSpPr>
            <a:spLocks noChangeArrowheads="1"/>
          </p:cNvSpPr>
          <p:nvPr/>
        </p:nvSpPr>
        <p:spPr bwMode="auto">
          <a:xfrm>
            <a:off x="142844" y="5214950"/>
            <a:ext cx="3500462" cy="1384995"/>
          </a:xfrm>
          <a:prstGeom prst="rect">
            <a:avLst/>
          </a:prstGeom>
          <a:solidFill>
            <a:schemeClr val="bg2">
              <a:lumMod val="75000"/>
              <a:alpha val="50000"/>
            </a:schemeClr>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fr-FR" sz="1400" b="1" dirty="0" smtClean="0">
                <a:latin typeface="Tw Cen MT" pitchFamily="34" charset="0"/>
                <a:ea typeface="Gill Sans MT" pitchFamily="34" charset="0"/>
                <a:cs typeface="Times New Roman" pitchFamily="18" charset="0"/>
                <a:sym typeface="Wingdings" pitchFamily="2" charset="2"/>
              </a:rPr>
              <a:t> Il n’existe à l’heure actuelle aucune définition universelle du terme « migrations environnementales » mais la carte nous montre les causes des déplacements de populations qui sont clairement liées au changement climatique.</a:t>
            </a:r>
          </a:p>
        </p:txBody>
      </p:sp>
      <p:sp>
        <p:nvSpPr>
          <p:cNvPr id="65539" name="Rectangle 3"/>
          <p:cNvSpPr>
            <a:spLocks noChangeArrowheads="1"/>
          </p:cNvSpPr>
          <p:nvPr/>
        </p:nvSpPr>
        <p:spPr bwMode="auto">
          <a:xfrm>
            <a:off x="3714744" y="5214950"/>
            <a:ext cx="5286412" cy="1384995"/>
          </a:xfrm>
          <a:prstGeom prst="rect">
            <a:avLst/>
          </a:prstGeom>
          <a:solidFill>
            <a:schemeClr val="bg2">
              <a:lumMod val="75000"/>
              <a:alpha val="50000"/>
            </a:schemeClr>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D’après la carte, les causes qui poussent les populations à migrer définitivement sont donc liées au changement climatique : la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fonte des glaciers</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continentaux, l’</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eustatisme</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(Inondations périodiques et élévation du niveau des mers) ou encore la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désertification</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et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l’augmentation de l’activité cyclonique</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provoque le départ volontaire ou en urgence des populations soumises à ces aléas. </a:t>
            </a:r>
            <a:endParaRPr kumimoji="0" lang="fr-FR"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p:txBody>
      </p:sp>
      <p:sp>
        <p:nvSpPr>
          <p:cNvPr id="7" name="Rectangle 3"/>
          <p:cNvSpPr>
            <a:spLocks noChangeArrowheads="1"/>
          </p:cNvSpPr>
          <p:nvPr/>
        </p:nvSpPr>
        <p:spPr bwMode="auto">
          <a:xfrm>
            <a:off x="142844" y="5214950"/>
            <a:ext cx="8858312" cy="954107"/>
          </a:xfrm>
          <a:prstGeom prst="rect">
            <a:avLst/>
          </a:prstGeom>
          <a:solidFill>
            <a:schemeClr val="bg2">
              <a:lumMod val="75000"/>
              <a:alpha val="50000"/>
            </a:schemeClr>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Les éco-réfugiés sont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issus de tous les continents</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mais on remarque qu’ils sont en plus grand nombre en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Afrique</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et en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Extrême Orient</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ainsi qu’en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Indonésie</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 Ils migrent en général vers des régions proches (pays voisins) ou tentent d’intégrer les pays développés (Amérique du Nord, Europe, Australie…)</a:t>
            </a:r>
            <a:endParaRPr kumimoji="0" lang="fr-FR"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Les zones les plus pauvres sont les plus menacées.</a:t>
            </a:r>
            <a:endPar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sym typeface="Wingdings" pitchFamily="2" charset="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65538"/>
                                        </p:tgtEl>
                                        <p:attrNameLst>
                                          <p:attrName>style.visibility</p:attrName>
                                        </p:attrNameLst>
                                      </p:cBhvr>
                                      <p:to>
                                        <p:strVal val="visible"/>
                                      </p:to>
                                    </p:set>
                                    <p:anim calcmode="lin" valueType="num">
                                      <p:cBhvr>
                                        <p:cTn id="12" dur="500" decel="50000" fill="hold">
                                          <p:stCondLst>
                                            <p:cond delay="0"/>
                                          </p:stCondLst>
                                        </p:cTn>
                                        <p:tgtEl>
                                          <p:spTgt spid="65538"/>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65538"/>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65538"/>
                                        </p:tgtEl>
                                        <p:attrNameLst>
                                          <p:attrName>ppt_w</p:attrName>
                                        </p:attrNameLst>
                                      </p:cBhvr>
                                      <p:tavLst>
                                        <p:tav tm="0">
                                          <p:val>
                                            <p:strVal val="#ppt_w*.05"/>
                                          </p:val>
                                        </p:tav>
                                        <p:tav tm="100000">
                                          <p:val>
                                            <p:strVal val="#ppt_w"/>
                                          </p:val>
                                        </p:tav>
                                      </p:tavLst>
                                    </p:anim>
                                    <p:anim calcmode="lin" valueType="num">
                                      <p:cBhvr>
                                        <p:cTn id="15" dur="1000" fill="hold"/>
                                        <p:tgtEl>
                                          <p:spTgt spid="65538"/>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65538"/>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65538"/>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65538"/>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6553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lide(fromBottom)">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1" nodeType="clickEffect">
                                  <p:stCondLst>
                                    <p:cond delay="0"/>
                                  </p:stCondLst>
                                  <p:childTnLst>
                                    <p:set>
                                      <p:cBhvr>
                                        <p:cTn id="35" dur="1" fill="hold">
                                          <p:stCondLst>
                                            <p:cond delay="0"/>
                                          </p:stCondLst>
                                        </p:cTn>
                                        <p:tgtEl>
                                          <p:spTgt spid="65539"/>
                                        </p:tgtEl>
                                        <p:attrNameLst>
                                          <p:attrName>style.visibility</p:attrName>
                                        </p:attrNameLst>
                                      </p:cBhvr>
                                      <p:to>
                                        <p:strVal val="visible"/>
                                      </p:to>
                                    </p:set>
                                    <p:anim calcmode="lin" valueType="num">
                                      <p:cBhvr>
                                        <p:cTn id="36" dur="500" fill="hold"/>
                                        <p:tgtEl>
                                          <p:spTgt spid="65539"/>
                                        </p:tgtEl>
                                        <p:attrNameLst>
                                          <p:attrName>ppt_w</p:attrName>
                                        </p:attrNameLst>
                                      </p:cBhvr>
                                      <p:tavLst>
                                        <p:tav tm="0">
                                          <p:val>
                                            <p:fltVal val="0"/>
                                          </p:val>
                                        </p:tav>
                                        <p:tav tm="100000">
                                          <p:val>
                                            <p:strVal val="#ppt_w"/>
                                          </p:val>
                                        </p:tav>
                                      </p:tavLst>
                                    </p:anim>
                                    <p:anim calcmode="lin" valueType="num">
                                      <p:cBhvr>
                                        <p:cTn id="37" dur="500" fill="hold"/>
                                        <p:tgtEl>
                                          <p:spTgt spid="65539"/>
                                        </p:tgtEl>
                                        <p:attrNameLst>
                                          <p:attrName>ppt_h</p:attrName>
                                        </p:attrNameLst>
                                      </p:cBhvr>
                                      <p:tavLst>
                                        <p:tav tm="0">
                                          <p:val>
                                            <p:fltVal val="0"/>
                                          </p:val>
                                        </p:tav>
                                        <p:tav tm="100000">
                                          <p:val>
                                            <p:strVal val="#ppt_h"/>
                                          </p:val>
                                        </p:tav>
                                      </p:tavLst>
                                    </p:anim>
                                    <p:animEffect transition="in" filter="fade">
                                      <p:cBhvr>
                                        <p:cTn id="38" dur="500"/>
                                        <p:tgtEl>
                                          <p:spTgt spid="65539"/>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xit" presetSubtype="0" fill="hold" grpId="0" nodeType="clickEffect">
                                  <p:stCondLst>
                                    <p:cond delay="0"/>
                                  </p:stCondLst>
                                  <p:childTnLst>
                                    <p:anim calcmode="lin" valueType="num">
                                      <p:cBhvr>
                                        <p:cTn id="42" dur="1000"/>
                                        <p:tgtEl>
                                          <p:spTgt spid="65539"/>
                                        </p:tgtEl>
                                        <p:attrNameLst>
                                          <p:attrName>ppt_w</p:attrName>
                                        </p:attrNameLst>
                                      </p:cBhvr>
                                      <p:tavLst>
                                        <p:tav tm="0">
                                          <p:val>
                                            <p:strVal val="ppt_w"/>
                                          </p:val>
                                        </p:tav>
                                        <p:tav tm="100000">
                                          <p:val>
                                            <p:strVal val="ppt_w*0.70"/>
                                          </p:val>
                                        </p:tav>
                                      </p:tavLst>
                                    </p:anim>
                                    <p:anim calcmode="lin" valueType="num">
                                      <p:cBhvr>
                                        <p:cTn id="43" dur="1000"/>
                                        <p:tgtEl>
                                          <p:spTgt spid="65539"/>
                                        </p:tgtEl>
                                        <p:attrNameLst>
                                          <p:attrName>ppt_h</p:attrName>
                                        </p:attrNameLst>
                                      </p:cBhvr>
                                      <p:tavLst>
                                        <p:tav tm="0">
                                          <p:val>
                                            <p:strVal val="ppt_h"/>
                                          </p:val>
                                        </p:tav>
                                        <p:tav tm="100000">
                                          <p:val>
                                            <p:strVal val="ppt_h"/>
                                          </p:val>
                                        </p:tav>
                                      </p:tavLst>
                                    </p:anim>
                                    <p:animEffect transition="out" filter="fade">
                                      <p:cBhvr>
                                        <p:cTn id="44" dur="1000"/>
                                        <p:tgtEl>
                                          <p:spTgt spid="65539"/>
                                        </p:tgtEl>
                                      </p:cBhvr>
                                    </p:animEffect>
                                    <p:set>
                                      <p:cBhvr>
                                        <p:cTn id="45" dur="1" fill="hold">
                                          <p:stCondLst>
                                            <p:cond delay="999"/>
                                          </p:stCondLst>
                                        </p:cTn>
                                        <p:tgtEl>
                                          <p:spTgt spid="65539"/>
                                        </p:tgtEl>
                                        <p:attrNameLst>
                                          <p:attrName>style.visibility</p:attrName>
                                        </p:attrNameLst>
                                      </p:cBhvr>
                                      <p:to>
                                        <p:strVal val="hidden"/>
                                      </p:to>
                                    </p:set>
                                  </p:childTnLst>
                                </p:cTn>
                              </p:par>
                              <p:par>
                                <p:cTn id="46" presetID="55" presetClass="exit" presetSubtype="0" fill="hold" grpId="1" nodeType="withEffect">
                                  <p:stCondLst>
                                    <p:cond delay="0"/>
                                  </p:stCondLst>
                                  <p:childTnLst>
                                    <p:anim calcmode="lin" valueType="num">
                                      <p:cBhvr>
                                        <p:cTn id="47" dur="1000"/>
                                        <p:tgtEl>
                                          <p:spTgt spid="5"/>
                                        </p:tgtEl>
                                        <p:attrNameLst>
                                          <p:attrName>ppt_w</p:attrName>
                                        </p:attrNameLst>
                                      </p:cBhvr>
                                      <p:tavLst>
                                        <p:tav tm="0">
                                          <p:val>
                                            <p:strVal val="ppt_w"/>
                                          </p:val>
                                        </p:tav>
                                        <p:tav tm="100000">
                                          <p:val>
                                            <p:strVal val="ppt_w*0.70"/>
                                          </p:val>
                                        </p:tav>
                                      </p:tavLst>
                                    </p:anim>
                                    <p:anim calcmode="lin" valueType="num">
                                      <p:cBhvr>
                                        <p:cTn id="48" dur="1000"/>
                                        <p:tgtEl>
                                          <p:spTgt spid="5"/>
                                        </p:tgtEl>
                                        <p:attrNameLst>
                                          <p:attrName>ppt_h</p:attrName>
                                        </p:attrNameLst>
                                      </p:cBhvr>
                                      <p:tavLst>
                                        <p:tav tm="0">
                                          <p:val>
                                            <p:strVal val="ppt_h"/>
                                          </p:val>
                                        </p:tav>
                                        <p:tav tm="100000">
                                          <p:val>
                                            <p:strVal val="ppt_h"/>
                                          </p:val>
                                        </p:tav>
                                      </p:tavLst>
                                    </p:anim>
                                    <p:animEffect transition="out" filter="fade">
                                      <p:cBhvr>
                                        <p:cTn id="49" dur="1000"/>
                                        <p:tgtEl>
                                          <p:spTgt spid="5"/>
                                        </p:tgtEl>
                                      </p:cBhvr>
                                    </p:animEffect>
                                    <p:set>
                                      <p:cBhvr>
                                        <p:cTn id="50" dur="1" fill="hold">
                                          <p:stCondLst>
                                            <p:cond delay="999"/>
                                          </p:stCondLst>
                                        </p:cTn>
                                        <p:tgtEl>
                                          <p:spTgt spid="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5" grpId="1" animBg="1"/>
      <p:bldP spid="65539" grpId="0" animBg="1"/>
      <p:bldP spid="65539" grpId="1"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4"/>
            <a:ext cx="9144000" cy="477054"/>
          </a:xfrm>
          <a:prstGeom prst="rect">
            <a:avLst/>
          </a:prstGeom>
          <a:solidFill>
            <a:schemeClr val="bg2">
              <a:lumMod val="25000"/>
              <a:alpha val="24000"/>
            </a:schemeClr>
          </a:solidFill>
        </p:spPr>
        <p:txBody>
          <a:bodyPr wrap="square" rtlCol="0">
            <a:spAutoFit/>
          </a:bodyPr>
          <a:lstStyle/>
          <a:p>
            <a:pPr algn="ctr"/>
            <a:r>
              <a:rPr lang="fr-FR" sz="2500" b="1" u="sng" dirty="0" smtClean="0">
                <a:solidFill>
                  <a:schemeClr val="bg2">
                    <a:lumMod val="90000"/>
                  </a:schemeClr>
                </a:solidFill>
                <a:effectLst>
                  <a:outerShdw blurRad="38100" dist="38100" dir="2700000" algn="tl">
                    <a:srgbClr val="000000">
                      <a:alpha val="43137"/>
                    </a:srgbClr>
                  </a:outerShdw>
                </a:effectLst>
                <a:latin typeface="John Handy LET" pitchFamily="2" charset="0"/>
              </a:rPr>
              <a:t>4. Lecture </a:t>
            </a:r>
            <a:r>
              <a:rPr lang="fr-FR" sz="2500" b="1" u="sng" dirty="0" err="1" smtClean="0">
                <a:solidFill>
                  <a:schemeClr val="bg2">
                    <a:lumMod val="90000"/>
                  </a:schemeClr>
                </a:solidFill>
                <a:effectLst>
                  <a:outerShdw blurRad="38100" dist="38100" dir="2700000" algn="tl">
                    <a:srgbClr val="000000">
                      <a:alpha val="43137"/>
                    </a:srgbClr>
                  </a:outerShdw>
                </a:effectLst>
                <a:latin typeface="John Handy LET" pitchFamily="2" charset="0"/>
              </a:rPr>
              <a:t>géoenvironnemtale</a:t>
            </a:r>
            <a:r>
              <a:rPr lang="fr-FR" sz="2500" b="1" u="sng" dirty="0" smtClean="0">
                <a:solidFill>
                  <a:schemeClr val="bg2">
                    <a:lumMod val="90000"/>
                  </a:schemeClr>
                </a:solidFill>
                <a:effectLst>
                  <a:outerShdw blurRad="38100" dist="38100" dir="2700000" algn="tl">
                    <a:srgbClr val="000000">
                      <a:alpha val="43137"/>
                    </a:srgbClr>
                  </a:outerShdw>
                </a:effectLst>
                <a:latin typeface="John Handy LET" pitchFamily="2" charset="0"/>
              </a:rPr>
              <a:t> : vers un monde plus durable ?</a:t>
            </a:r>
            <a:endParaRPr lang="fr-FR" sz="2500" b="1" u="sng" dirty="0">
              <a:solidFill>
                <a:schemeClr val="bg2">
                  <a:lumMod val="90000"/>
                </a:schemeClr>
              </a:solidFill>
              <a:effectLst>
                <a:outerShdw blurRad="38100" dist="38100" dir="2700000" algn="tl">
                  <a:srgbClr val="000000">
                    <a:alpha val="43137"/>
                  </a:srgbClr>
                </a:outerShdw>
              </a:effectLst>
              <a:latin typeface="John Handy LET" pitchFamily="2" charset="0"/>
            </a:endParaRPr>
          </a:p>
        </p:txBody>
      </p:sp>
      <p:sp>
        <p:nvSpPr>
          <p:cNvPr id="68609" name="Rectangle 1"/>
          <p:cNvSpPr>
            <a:spLocks noChangeArrowheads="1"/>
          </p:cNvSpPr>
          <p:nvPr/>
        </p:nvSpPr>
        <p:spPr bwMode="auto">
          <a:xfrm>
            <a:off x="0" y="500042"/>
            <a:ext cx="6643702" cy="5893921"/>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sng" strike="noStrike" cap="small" normalizeH="0" dirty="0" smtClean="0">
                <a:ln>
                  <a:noFill/>
                </a:ln>
                <a:solidFill>
                  <a:schemeClr val="tx1"/>
                </a:solidFill>
                <a:effectLst>
                  <a:outerShdw blurRad="38100" dist="38100" dir="2700000" algn="tl">
                    <a:srgbClr val="000000">
                      <a:alpha val="43137"/>
                    </a:srgbClr>
                  </a:outerShdw>
                </a:effectLst>
                <a:latin typeface="Tw Cen MT" pitchFamily="34" charset="0"/>
                <a:ea typeface="Gill Sans MT" pitchFamily="34" charset="0"/>
                <a:cs typeface="Times New Roman" pitchFamily="18" charset="0"/>
              </a:rPr>
              <a:t>Rio + 20, une chance pour l’avenir que nous voulons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300" b="1" i="0" u="sng" strike="noStrike" cap="small" normalizeH="0" dirty="0" smtClean="0">
              <a:ln>
                <a:noFill/>
              </a:ln>
              <a:solidFill>
                <a:schemeClr val="tx1"/>
              </a:solidFill>
              <a:effectLst>
                <a:outerShdw blurRad="38100" dist="38100" dir="2700000" algn="tl">
                  <a:srgbClr val="000000">
                    <a:alpha val="43137"/>
                  </a:srgbClr>
                </a:outerShdw>
              </a:effectLst>
              <a:latin typeface="Tw Cen MT"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300" b="0"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Il y a de cela vingt ans se tenait le sommet «Planète Terre». Les dirigeants du monde, réunis à Rio de Janeiro, se sont entendus sur un plan ambitieux pour un avenir plus sûr. Ils ont tenté de parvenir à un équilibre entre une croissance économique robuste et les besoins d’une population en augmentation, d’une part, et la nécessité de préserver les ressources les plus précieuses de la planète - la terre, l’air et l’eau, d’autre part. Ils ont conclu que le seul moyen d’y parvenir était de s’affranchir du vieux modèle économique et d’en inventer un nouveau, qu’ils ont appelé «développement durable». Vingt ans plus tard, nous en sommes au même point. Les problèmes auxquels l’humanité doit faire face aujourd’hui sont les mêmes que ceux d’hier, mais à une échelle encore plus vaste. (…). La croissance économique mondiale et l’augmentation de la population - celle-ci a dépassé les 7 milliards de personnes l’année dernière - mettent à mal des écosystèmes fragiles. (…) Nous n’avons pas mis en œuvre la solution qui s’impose, la seule solution, celle que nous avions déjà retenue il y a vingt ans : le développement durable. Une deuxième chance nous a cependant été donnée. Dans moins d’un mois, les dirigeants du monde se réuniront de nouveau à Rio - cette fois-ci dans le cadre de la conférence des Nations unies sur le développement durable, la Conférence Rio + 20. Une fois de plus, Rio nous donnera l’occasion de recommencer à zéro, de mettre le cap sur un avenir dans lequel les dimensions économiques, sociales et environnementales de la prospérité et le bien-être de l’humanité s’équilibrent. Plus de 130 chefs d’Etat et de gouvernement seront à Rio, en compagnie de quelques 50 000 chefs d’entreprise, maires, militants et investisseurs, constituant ainsi une coalition mondiale pour le changement. Le succès de la conférence n’est cependant pas garanti. Pour assurer la viabilité de la planète pour les générations futures, nous devons nouer un partenariat avec les dirigeants du monde et obtenir la pleine participation des (…) petits pays comme des grands. Le but fondamental est de mobiliser un appui mondial en faveur d’un programme pour le changement, de révolutionner la façon dont nous pensons afin de créer une croissance dynamique et durable au XXIe siècle et au-delà. (…) Si je pouvais donner un conseil en ma qualité de secrétaire général de l’ONU, ce serait de donner la priorité à trois grands axes afin que la Conférence Rio + 20 sonne le début d’une nouvelle ère.</a:t>
            </a: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68610" name="Rectangle 2"/>
          <p:cNvSpPr>
            <a:spLocks noChangeArrowheads="1"/>
          </p:cNvSpPr>
          <p:nvPr/>
        </p:nvSpPr>
        <p:spPr bwMode="auto">
          <a:xfrm>
            <a:off x="6715140" y="500042"/>
            <a:ext cx="2340000" cy="3323987"/>
          </a:xfrm>
          <a:prstGeom prst="rect">
            <a:avLst/>
          </a:prstGeom>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sng" strike="noStrike" cap="small" normalizeH="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Questions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sym typeface="Wingdings" pitchFamily="2" charset="2"/>
              </a:rPr>
              <a:t></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a:t>
            </a:r>
            <a:r>
              <a:rPr kumimoji="0" lang="fr-FR" sz="1400" b="1" i="0" u="none" strike="noStrike" cap="none" normalizeH="0" baseline="0" dirty="0" smtClean="0">
                <a:ln>
                  <a:noFill/>
                </a:ln>
                <a:solidFill>
                  <a:srgbClr val="C00000"/>
                </a:solidFill>
                <a:effectLst/>
                <a:latin typeface="Tw Cen MT" pitchFamily="34" charset="0"/>
                <a:ea typeface="Gill Sans MT" pitchFamily="34" charset="0"/>
                <a:cs typeface="Times New Roman" pitchFamily="18" charset="0"/>
              </a:rPr>
              <a:t>Qui est l’auteur du texte : en quelle qualité prend-t-il la parole ?</a:t>
            </a:r>
            <a:endParaRPr kumimoji="0" lang="fr-FR" sz="1400" b="0" i="0" u="none" strike="noStrike" cap="none" normalizeH="0" baseline="0" dirty="0" smtClean="0">
              <a:ln>
                <a:noFill/>
              </a:ln>
              <a:solidFill>
                <a:srgbClr val="C00000"/>
              </a:solidFill>
              <a:effectLst/>
              <a:latin typeface="Arial" pitchFamily="34" charset="0"/>
              <a:cs typeface="Arial" pitchFamily="34" charset="0"/>
              <a:sym typeface="Wingdings"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B050"/>
                </a:solidFill>
                <a:effectLst/>
                <a:latin typeface="Tw Cen MT" pitchFamily="34" charset="0"/>
                <a:ea typeface="Gill Sans MT" pitchFamily="34" charset="0"/>
                <a:cs typeface="Times New Roman" pitchFamily="18" charset="0"/>
                <a:sym typeface="Wingdings" pitchFamily="2" charset="2"/>
              </a:rPr>
              <a:t></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a:t>
            </a:r>
            <a:r>
              <a:rPr kumimoji="0" lang="fr-FR" sz="1400" b="1" i="0" u="none" strike="noStrike" cap="none" normalizeH="0" baseline="0" dirty="0" smtClean="0">
                <a:ln>
                  <a:noFill/>
                </a:ln>
                <a:solidFill>
                  <a:srgbClr val="00B050"/>
                </a:solidFill>
                <a:effectLst/>
                <a:latin typeface="Tw Cen MT" pitchFamily="34" charset="0"/>
                <a:ea typeface="Gill Sans MT" pitchFamily="34" charset="0"/>
                <a:cs typeface="Times New Roman" pitchFamily="18" charset="0"/>
              </a:rPr>
              <a:t>Définissez avec exactitude ce qu’est « Rio + 20 » (histoire, acteurs, enjeux…)</a:t>
            </a:r>
            <a:endParaRPr kumimoji="0" lang="fr-FR" sz="1400" b="0" i="0" u="none" strike="noStrike" cap="none" normalizeH="0" baseline="0" dirty="0" smtClean="0">
              <a:ln>
                <a:noFill/>
              </a:ln>
              <a:solidFill>
                <a:srgbClr val="00B050"/>
              </a:solidFill>
              <a:effectLst/>
              <a:latin typeface="Arial" pitchFamily="34" charset="0"/>
              <a:cs typeface="Arial" pitchFamily="34" charset="0"/>
              <a:sym typeface="Wingdings"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70C0"/>
                </a:solidFill>
                <a:effectLst/>
                <a:latin typeface="Tw Cen MT" pitchFamily="34" charset="0"/>
                <a:ea typeface="Gill Sans MT" pitchFamily="34" charset="0"/>
                <a:cs typeface="Times New Roman" pitchFamily="18" charset="0"/>
                <a:sym typeface="Wingdings" pitchFamily="2" charset="2"/>
              </a:rPr>
              <a:t></a:t>
            </a:r>
            <a:r>
              <a:rPr kumimoji="0" lang="fr-FR" sz="14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a:t>
            </a:r>
            <a:r>
              <a:rPr kumimoji="0" lang="fr-FR" sz="1400" b="1" i="0" u="none" strike="noStrike" cap="none" normalizeH="0" baseline="0" dirty="0" smtClean="0">
                <a:ln>
                  <a:noFill/>
                </a:ln>
                <a:solidFill>
                  <a:srgbClr val="0070C0"/>
                </a:solidFill>
                <a:effectLst/>
                <a:latin typeface="Tw Cen MT" pitchFamily="34" charset="0"/>
                <a:ea typeface="Gill Sans MT" pitchFamily="34" charset="0"/>
                <a:cs typeface="Times New Roman" pitchFamily="18" charset="0"/>
              </a:rPr>
              <a:t>Quel constat dresse Ban </a:t>
            </a:r>
            <a:r>
              <a:rPr kumimoji="0" lang="fr-FR" sz="1400" b="1" i="0" u="none" strike="noStrike" cap="none" normalizeH="0" baseline="0" dirty="0" err="1" smtClean="0">
                <a:ln>
                  <a:noFill/>
                </a:ln>
                <a:solidFill>
                  <a:srgbClr val="0070C0"/>
                </a:solidFill>
                <a:effectLst/>
                <a:latin typeface="Tw Cen MT" pitchFamily="34" charset="0"/>
                <a:ea typeface="Gill Sans MT" pitchFamily="34" charset="0"/>
                <a:cs typeface="Times New Roman" pitchFamily="18" charset="0"/>
              </a:rPr>
              <a:t>Ki</a:t>
            </a:r>
            <a:r>
              <a:rPr kumimoji="0" lang="fr-FR" sz="1400" b="1" i="0" u="none" strike="noStrike" cap="none" normalizeH="0" baseline="0" dirty="0" smtClean="0">
                <a:ln>
                  <a:noFill/>
                </a:ln>
                <a:solidFill>
                  <a:srgbClr val="0070C0"/>
                </a:solidFill>
                <a:effectLst/>
                <a:latin typeface="Tw Cen MT" pitchFamily="34" charset="0"/>
                <a:ea typeface="Gill Sans MT" pitchFamily="34" charset="0"/>
                <a:cs typeface="Times New Roman" pitchFamily="18" charset="0"/>
              </a:rPr>
              <a:t> Moon de la situation actuelle en matière de développement durable ? Justifiez vos affirmations par des arguments pris dans le texte. </a:t>
            </a:r>
            <a:endParaRPr kumimoji="0" lang="fr-FR" sz="1400" b="1" i="0" u="none" strike="noStrike" cap="none" normalizeH="0" baseline="0" dirty="0" smtClean="0">
              <a:ln>
                <a:noFill/>
              </a:ln>
              <a:solidFill>
                <a:srgbClr val="0070C0"/>
              </a:solidFill>
              <a:effectLst/>
              <a:latin typeface="Tw Cen MT" pitchFamily="34" charset="0"/>
              <a:ea typeface="Gill Sans MT" pitchFamily="34" charset="0"/>
              <a:cs typeface="Times New Roman" pitchFamily="18" charset="0"/>
              <a:sym typeface="Wingdings" pitchFamily="2" charset="2"/>
            </a:endParaRPr>
          </a:p>
        </p:txBody>
      </p:sp>
      <p:sp>
        <p:nvSpPr>
          <p:cNvPr id="5" name="Rectangle 4"/>
          <p:cNvSpPr/>
          <p:nvPr/>
        </p:nvSpPr>
        <p:spPr>
          <a:xfrm>
            <a:off x="4000496" y="5760000"/>
            <a:ext cx="1944000" cy="142876"/>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6" name="Rectangle 5"/>
          <p:cNvSpPr/>
          <p:nvPr/>
        </p:nvSpPr>
        <p:spPr>
          <a:xfrm>
            <a:off x="1000100" y="1000108"/>
            <a:ext cx="5580000" cy="142876"/>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8" name="Rectangle 7"/>
          <p:cNvSpPr/>
          <p:nvPr/>
        </p:nvSpPr>
        <p:spPr>
          <a:xfrm>
            <a:off x="500034" y="1404000"/>
            <a:ext cx="6084000" cy="142876"/>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9" name="Rectangle 8"/>
          <p:cNvSpPr/>
          <p:nvPr/>
        </p:nvSpPr>
        <p:spPr>
          <a:xfrm>
            <a:off x="71406" y="1602000"/>
            <a:ext cx="6516000" cy="142876"/>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10" name="Rectangle 9"/>
          <p:cNvSpPr/>
          <p:nvPr/>
        </p:nvSpPr>
        <p:spPr>
          <a:xfrm>
            <a:off x="71406" y="1785926"/>
            <a:ext cx="2088000" cy="142876"/>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11" name="Rectangle 10"/>
          <p:cNvSpPr/>
          <p:nvPr/>
        </p:nvSpPr>
        <p:spPr>
          <a:xfrm>
            <a:off x="3000364" y="3571876"/>
            <a:ext cx="3600000" cy="142876"/>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12" name="Rectangle 11"/>
          <p:cNvSpPr/>
          <p:nvPr/>
        </p:nvSpPr>
        <p:spPr>
          <a:xfrm>
            <a:off x="71406" y="3786190"/>
            <a:ext cx="2232000" cy="142876"/>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13" name="Rectangle 12"/>
          <p:cNvSpPr/>
          <p:nvPr/>
        </p:nvSpPr>
        <p:spPr>
          <a:xfrm>
            <a:off x="5857884" y="4176000"/>
            <a:ext cx="720000" cy="1440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14" name="Rectangle 13"/>
          <p:cNvSpPr/>
          <p:nvPr/>
        </p:nvSpPr>
        <p:spPr>
          <a:xfrm>
            <a:off x="71406" y="4357694"/>
            <a:ext cx="1836000" cy="142876"/>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15" name="Rectangle 14"/>
          <p:cNvSpPr/>
          <p:nvPr/>
        </p:nvSpPr>
        <p:spPr>
          <a:xfrm>
            <a:off x="4786314" y="4357694"/>
            <a:ext cx="1800000" cy="142876"/>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16" name="Rectangle 15"/>
          <p:cNvSpPr/>
          <p:nvPr/>
        </p:nvSpPr>
        <p:spPr>
          <a:xfrm>
            <a:off x="71406" y="4572008"/>
            <a:ext cx="2124000" cy="142876"/>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17" name="Rectangle 16"/>
          <p:cNvSpPr/>
          <p:nvPr/>
        </p:nvSpPr>
        <p:spPr>
          <a:xfrm>
            <a:off x="2500298" y="4968000"/>
            <a:ext cx="4104000" cy="142876"/>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18" name="Rectangle 17"/>
          <p:cNvSpPr/>
          <p:nvPr/>
        </p:nvSpPr>
        <p:spPr>
          <a:xfrm>
            <a:off x="71406" y="5184000"/>
            <a:ext cx="4500000" cy="142876"/>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19" name="Rectangle 18"/>
          <p:cNvSpPr/>
          <p:nvPr/>
        </p:nvSpPr>
        <p:spPr>
          <a:xfrm>
            <a:off x="71406" y="2376000"/>
            <a:ext cx="6480000" cy="142876"/>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20" name="Rectangle 19"/>
          <p:cNvSpPr/>
          <p:nvPr/>
        </p:nvSpPr>
        <p:spPr>
          <a:xfrm>
            <a:off x="72000" y="2592000"/>
            <a:ext cx="6480000" cy="142876"/>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21" name="Rectangle 20"/>
          <p:cNvSpPr/>
          <p:nvPr/>
        </p:nvSpPr>
        <p:spPr>
          <a:xfrm>
            <a:off x="71406" y="2808000"/>
            <a:ext cx="6480000" cy="142876"/>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22" name="Rectangle 21"/>
          <p:cNvSpPr/>
          <p:nvPr/>
        </p:nvSpPr>
        <p:spPr>
          <a:xfrm>
            <a:off x="92264" y="3000372"/>
            <a:ext cx="622084" cy="142876"/>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8609"/>
                                        </p:tgtEl>
                                        <p:attrNameLst>
                                          <p:attrName>style.visibility</p:attrName>
                                        </p:attrNameLst>
                                      </p:cBhvr>
                                      <p:to>
                                        <p:strVal val="visible"/>
                                      </p:to>
                                    </p:set>
                                    <p:anim calcmode="lin" valueType="num">
                                      <p:cBhvr>
                                        <p:cTn id="7" dur="500" decel="50000" fill="hold">
                                          <p:stCondLst>
                                            <p:cond delay="0"/>
                                          </p:stCondLst>
                                        </p:cTn>
                                        <p:tgtEl>
                                          <p:spTgt spid="6860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860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8609"/>
                                        </p:tgtEl>
                                        <p:attrNameLst>
                                          <p:attrName>ppt_w</p:attrName>
                                        </p:attrNameLst>
                                      </p:cBhvr>
                                      <p:tavLst>
                                        <p:tav tm="0">
                                          <p:val>
                                            <p:strVal val="#ppt_w*.05"/>
                                          </p:val>
                                        </p:tav>
                                        <p:tav tm="100000">
                                          <p:val>
                                            <p:strVal val="#ppt_w"/>
                                          </p:val>
                                        </p:tav>
                                      </p:tavLst>
                                    </p:anim>
                                    <p:anim calcmode="lin" valueType="num">
                                      <p:cBhvr>
                                        <p:cTn id="10" dur="1000" fill="hold"/>
                                        <p:tgtEl>
                                          <p:spTgt spid="6860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860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860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860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860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8610"/>
                                        </p:tgtEl>
                                        <p:attrNameLst>
                                          <p:attrName>style.visibility</p:attrName>
                                        </p:attrNameLst>
                                      </p:cBhvr>
                                      <p:to>
                                        <p:strVal val="visible"/>
                                      </p:to>
                                    </p:set>
                                    <p:animEffect transition="in" filter="slide(fromBottom)">
                                      <p:cBhvr>
                                        <p:cTn id="19" dur="500"/>
                                        <p:tgtEl>
                                          <p:spTgt spid="686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par>
                          <p:cTn id="62" fill="hold">
                            <p:stCondLst>
                              <p:cond delay="4500"/>
                            </p:stCondLst>
                            <p:childTnLst>
                              <p:par>
                                <p:cTn id="63" presetID="22" presetClass="entr" presetSubtype="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500"/>
                                        <p:tgtEl>
                                          <p:spTgt spid="16"/>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par>
                          <p:cTn id="70" fill="hold">
                            <p:stCondLst>
                              <p:cond delay="5500"/>
                            </p:stCondLst>
                            <p:childTnLst>
                              <p:par>
                                <p:cTn id="71" presetID="22" presetClass="entr" presetSubtype="8"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left)">
                                      <p:cBhvr>
                                        <p:cTn id="78" dur="500"/>
                                        <p:tgtEl>
                                          <p:spTgt spid="19"/>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left)">
                                      <p:cBhvr>
                                        <p:cTn id="82" dur="500"/>
                                        <p:tgtEl>
                                          <p:spTgt spid="20"/>
                                        </p:tgtEl>
                                      </p:cBhvr>
                                    </p:animEffect>
                                  </p:childTnLst>
                                </p:cTn>
                              </p:par>
                            </p:childTnLst>
                          </p:cTn>
                        </p:par>
                        <p:par>
                          <p:cTn id="83" fill="hold">
                            <p:stCondLst>
                              <p:cond delay="1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500"/>
                                        <p:tgtEl>
                                          <p:spTgt spid="21"/>
                                        </p:tgtEl>
                                      </p:cBhvr>
                                    </p:animEffect>
                                  </p:childTnLst>
                                </p:cTn>
                              </p:par>
                            </p:childTnLst>
                          </p:cTn>
                        </p:par>
                        <p:par>
                          <p:cTn id="87" fill="hold">
                            <p:stCondLst>
                              <p:cond delay="1500"/>
                            </p:stCondLst>
                            <p:childTnLst>
                              <p:par>
                                <p:cTn id="88" presetID="22" presetClass="entr" presetSubtype="8"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left)">
                                      <p:cBhvr>
                                        <p:cTn id="9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9" grpId="0" animBg="1"/>
      <p:bldP spid="68610"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4"/>
            <a:ext cx="9144000" cy="477054"/>
          </a:xfrm>
          <a:prstGeom prst="rect">
            <a:avLst/>
          </a:prstGeom>
          <a:solidFill>
            <a:schemeClr val="bg2">
              <a:lumMod val="25000"/>
              <a:alpha val="24000"/>
            </a:schemeClr>
          </a:solidFill>
        </p:spPr>
        <p:txBody>
          <a:bodyPr wrap="square" rtlCol="0">
            <a:spAutoFit/>
          </a:bodyPr>
          <a:lstStyle/>
          <a:p>
            <a:pPr algn="ctr"/>
            <a:r>
              <a:rPr lang="fr-FR" sz="2500" b="1" u="sng" dirty="0" smtClean="0">
                <a:solidFill>
                  <a:schemeClr val="bg2">
                    <a:lumMod val="90000"/>
                  </a:schemeClr>
                </a:solidFill>
                <a:effectLst>
                  <a:outerShdw blurRad="38100" dist="38100" dir="2700000" algn="tl">
                    <a:srgbClr val="000000">
                      <a:alpha val="43137"/>
                    </a:srgbClr>
                  </a:outerShdw>
                </a:effectLst>
                <a:latin typeface="John Handy LET" pitchFamily="2" charset="0"/>
              </a:rPr>
              <a:t>4. Lecture </a:t>
            </a:r>
            <a:r>
              <a:rPr lang="fr-FR" sz="2500" b="1" u="sng" dirty="0" err="1" smtClean="0">
                <a:solidFill>
                  <a:schemeClr val="bg2">
                    <a:lumMod val="90000"/>
                  </a:schemeClr>
                </a:solidFill>
                <a:effectLst>
                  <a:outerShdw blurRad="38100" dist="38100" dir="2700000" algn="tl">
                    <a:srgbClr val="000000">
                      <a:alpha val="43137"/>
                    </a:srgbClr>
                  </a:outerShdw>
                </a:effectLst>
                <a:latin typeface="John Handy LET" pitchFamily="2" charset="0"/>
              </a:rPr>
              <a:t>géoenvironnemtale</a:t>
            </a:r>
            <a:r>
              <a:rPr lang="fr-FR" sz="2500" b="1" u="sng" dirty="0" smtClean="0">
                <a:solidFill>
                  <a:schemeClr val="bg2">
                    <a:lumMod val="90000"/>
                  </a:schemeClr>
                </a:solidFill>
                <a:effectLst>
                  <a:outerShdw blurRad="38100" dist="38100" dir="2700000" algn="tl">
                    <a:srgbClr val="000000">
                      <a:alpha val="43137"/>
                    </a:srgbClr>
                  </a:outerShdw>
                </a:effectLst>
                <a:latin typeface="John Handy LET" pitchFamily="2" charset="0"/>
              </a:rPr>
              <a:t> : vers un monde plus durable ?</a:t>
            </a:r>
            <a:endParaRPr lang="fr-FR" sz="2500" b="1" u="sng" dirty="0">
              <a:solidFill>
                <a:schemeClr val="bg2">
                  <a:lumMod val="90000"/>
                </a:schemeClr>
              </a:solidFill>
              <a:effectLst>
                <a:outerShdw blurRad="38100" dist="38100" dir="2700000" algn="tl">
                  <a:srgbClr val="000000">
                    <a:alpha val="43137"/>
                  </a:srgbClr>
                </a:outerShdw>
              </a:effectLst>
              <a:latin typeface="John Handy LET" pitchFamily="2" charset="0"/>
            </a:endParaRPr>
          </a:p>
        </p:txBody>
      </p:sp>
      <p:sp>
        <p:nvSpPr>
          <p:cNvPr id="70657" name="Rectangle 1"/>
          <p:cNvSpPr>
            <a:spLocks noChangeArrowheads="1"/>
          </p:cNvSpPr>
          <p:nvPr/>
        </p:nvSpPr>
        <p:spPr bwMode="auto">
          <a:xfrm>
            <a:off x="0" y="363915"/>
            <a:ext cx="6858016" cy="6494085"/>
          </a:xfrm>
          <a:prstGeom prst="rect">
            <a:avLst/>
          </a:prstGeom>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Tout d’abord, celle-ci doit inspirer un nouveau courant de pensée et de nouvelles mesures. Manifestement, l’ancien modèle économique a trouvé ses limites. La croissance s’enlise en trop d’endroits, les emplois se raréfient, l’écart entre riches et pauvres ne cesse de se creuser et notre civilisation est mise à mal par d’inquiétantes pénuries de nourriture, d’énergie et de ressources naturelles. A Rio, les négociateurs s’attacheront à mettre en lumière les progrès accomplis au regard des objectifs du Millénaire pour le développement, qui ont permis de mettre des millions de personnes à l’abri de la pauvreté. Remettre l’accent sur le développement durable offre un triple avantage : une croissance économique créatrice d’emplois, la protection de l’environnement et l’inclusion sociale.</a:t>
            </a: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300" b="0"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Deuxièmement, la Conférence Rio + 20 doit être axée sur les populations et offrir un espoir concret de voir les conditions de vie s’améliorer véritablement. Plusieurs choix s’offrent aux négociateurs, notamment la possibilité de tendre vers un avenir où la faim n’existe plus, où plus aucun enfant ne souffre d’un retard de croissance faute d’une nutrition adaptée et où l’on ne gaspille plus les aliments et les moyens de production agricoles dans des sociétés où les gens ne mangent pas à leur faim. La Conférence Rio + 20 doit être l’occasion de donner la parole à ceux que l’on entend le moins : les femmes et les jeunes. Les femmes représentent 50% de la population et méritent une place égale à celles des hommes dans la société. Nous devons leur donner les moyens d’agir et de jouer un rôle moteur dans la vie économique et le développement social. Quant aux jeunes, ils sont les forces vives de l’avenir et nous devons créer des débouchés pour eux, d’autant que près de 80 millions d’entre eux arrivent sur le marché de l’emploi chaque année.</a:t>
            </a: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300" b="0"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Troisièmement, la Conférence Rio + 20 doit donner le signal de l’action pour que nous cessions de gaspiller. La planète Terre se montre accueillante à l’égard de l’humanité, mais l’humanité doit aussi en respecter les limites naturelles. (…) Nous devons protéger les océans, l’eau, l’air et les forêts. </a:t>
            </a: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300" b="0"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A la Conférence Rio + 20, j’engagerai les gouvernements, les entreprises et les autres groupes à œuvrer en faveur de l’initiative intitulée Energie durable pour tous. Il s’agit de donner à tous un accès à l’énergie durable, de doubler le rendement énergétique et de multiplier par deux le recours à des formes d’énergie renouvelable d’ici à 2030. </a:t>
            </a: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300" b="0"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Nombre des problèmes qui existent aujourd’hui se posent à l’échelle mondiale et exigent une réponse mondiale : nous devons exercer notre pouvoir d’action collectif dans le cadre d’un partenariat fort. L’heure n’est pas aux querelles de clocher. Le moment est venu pour les</a:t>
            </a:r>
            <a:r>
              <a:rPr kumimoji="0" lang="fr-FR" sz="1300" b="1" i="0" u="sng"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 </a:t>
            </a:r>
            <a:r>
              <a:rPr kumimoji="0" lang="fr-FR" sz="1300" b="0"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dirigeants et les peuples du monde de s’unir autour d’un objectif commun afin de façonner l’avenir que nous voulons.                                                        </a:t>
            </a:r>
            <a:r>
              <a:rPr kumimoji="0" lang="fr-FR" sz="1300" b="1" i="0" u="none" strike="noStrike" cap="none" normalizeH="0" baseline="0" dirty="0" smtClean="0">
                <a:ln>
                  <a:noFill/>
                </a:ln>
                <a:solidFill>
                  <a:schemeClr val="tx1"/>
                </a:solidFill>
                <a:effectLst/>
                <a:latin typeface="Tw Cen MT" pitchFamily="34" charset="0"/>
                <a:ea typeface="Gill Sans MT" pitchFamily="34" charset="0"/>
                <a:cs typeface="Times New Roman" pitchFamily="18" charset="0"/>
              </a:rPr>
              <a:t>Par BAN KI-MOON, Libération, le 28 mai 2012</a:t>
            </a: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2"/>
          <p:cNvSpPr>
            <a:spLocks noChangeArrowheads="1"/>
          </p:cNvSpPr>
          <p:nvPr/>
        </p:nvSpPr>
        <p:spPr bwMode="auto">
          <a:xfrm>
            <a:off x="7000892" y="500042"/>
            <a:ext cx="2054248" cy="1815882"/>
          </a:xfrm>
          <a:prstGeom prst="rect">
            <a:avLst/>
          </a:prstGeom>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sng" strike="noStrike" cap="small" normalizeH="0" dirty="0" smtClean="0">
                <a:ln>
                  <a:noFill/>
                </a:ln>
                <a:solidFill>
                  <a:schemeClr val="tx1"/>
                </a:solidFill>
                <a:effectLst/>
                <a:latin typeface="Tw Cen MT" pitchFamily="34" charset="0"/>
                <a:ea typeface="Gill Sans MT" pitchFamily="34" charset="0"/>
                <a:cs typeface="Times New Roman" pitchFamily="18" charset="0"/>
                <a:sym typeface="Wingdings" pitchFamily="2" charset="2"/>
              </a:rPr>
              <a:t>Questions</a:t>
            </a:r>
          </a:p>
          <a:p>
            <a:pPr algn="ctr"/>
            <a:r>
              <a:rPr lang="fr-FR" sz="1400" b="1" dirty="0" smtClean="0">
                <a:solidFill>
                  <a:schemeClr val="accent6">
                    <a:lumMod val="50000"/>
                  </a:schemeClr>
                </a:solidFill>
                <a:latin typeface="Tw Cen MT" pitchFamily="34" charset="0"/>
                <a:sym typeface="Wingdings"/>
              </a:rPr>
              <a:t></a:t>
            </a:r>
            <a:r>
              <a:rPr lang="fr-FR" sz="1400" b="1" dirty="0" smtClean="0">
                <a:solidFill>
                  <a:schemeClr val="accent6">
                    <a:lumMod val="50000"/>
                  </a:schemeClr>
                </a:solidFill>
                <a:latin typeface="Tw Cen MT" pitchFamily="34" charset="0"/>
              </a:rPr>
              <a:t> Quelles doivent être selon l’auteur, les principales priorités de la conférence Rio +20 ? </a:t>
            </a:r>
            <a:endParaRPr lang="fr-FR" sz="1400" dirty="0" smtClean="0">
              <a:solidFill>
                <a:schemeClr val="accent6">
                  <a:lumMod val="50000"/>
                </a:schemeClr>
              </a:solidFill>
              <a:latin typeface="Tw Cen MT" pitchFamily="34" charset="0"/>
            </a:endParaRPr>
          </a:p>
          <a:p>
            <a:pPr algn="ctr"/>
            <a:r>
              <a:rPr lang="fr-FR" sz="1400" b="1" dirty="0" smtClean="0">
                <a:solidFill>
                  <a:srgbClr val="7030A0"/>
                </a:solidFill>
                <a:latin typeface="Tw Cen MT" pitchFamily="34" charset="0"/>
                <a:sym typeface="Wingdings"/>
              </a:rPr>
              <a:t></a:t>
            </a:r>
            <a:r>
              <a:rPr lang="fr-FR" sz="1400" b="1" dirty="0" smtClean="0">
                <a:solidFill>
                  <a:srgbClr val="7030A0"/>
                </a:solidFill>
                <a:latin typeface="Tw Cen MT" pitchFamily="34" charset="0"/>
              </a:rPr>
              <a:t>Que propose-t-il pour que ces priorités puissent un jour devenir réalité ?</a:t>
            </a:r>
            <a:endParaRPr lang="fr-FR" sz="1400" dirty="0">
              <a:solidFill>
                <a:srgbClr val="7030A0"/>
              </a:solidFill>
              <a:latin typeface="Tw Cen MT" pitchFamily="34" charset="0"/>
            </a:endParaRPr>
          </a:p>
        </p:txBody>
      </p:sp>
      <p:sp>
        <p:nvSpPr>
          <p:cNvPr id="5" name="Rectangle 4"/>
          <p:cNvSpPr/>
          <p:nvPr/>
        </p:nvSpPr>
        <p:spPr>
          <a:xfrm>
            <a:off x="2500298" y="1656000"/>
            <a:ext cx="4286280" cy="144000"/>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6" name="Rectangle 5"/>
          <p:cNvSpPr/>
          <p:nvPr/>
        </p:nvSpPr>
        <p:spPr>
          <a:xfrm>
            <a:off x="71406" y="1872000"/>
            <a:ext cx="6732000" cy="144000"/>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7" name="Rectangle 6"/>
          <p:cNvSpPr/>
          <p:nvPr/>
        </p:nvSpPr>
        <p:spPr>
          <a:xfrm>
            <a:off x="71406" y="2071678"/>
            <a:ext cx="1224000" cy="144000"/>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8" name="Rectangle 7"/>
          <p:cNvSpPr/>
          <p:nvPr/>
        </p:nvSpPr>
        <p:spPr>
          <a:xfrm>
            <a:off x="3357554" y="2268000"/>
            <a:ext cx="3456000" cy="144000"/>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9" name="Rectangle 8"/>
          <p:cNvSpPr/>
          <p:nvPr/>
        </p:nvSpPr>
        <p:spPr>
          <a:xfrm>
            <a:off x="71406" y="2484000"/>
            <a:ext cx="3780000" cy="144000"/>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10" name="Rectangle 9"/>
          <p:cNvSpPr/>
          <p:nvPr/>
        </p:nvSpPr>
        <p:spPr>
          <a:xfrm>
            <a:off x="3071802" y="3240000"/>
            <a:ext cx="3744000" cy="144000"/>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11" name="Rectangle 10"/>
          <p:cNvSpPr/>
          <p:nvPr/>
        </p:nvSpPr>
        <p:spPr>
          <a:xfrm>
            <a:off x="71406" y="3429000"/>
            <a:ext cx="1440000" cy="144000"/>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12" name="Rectangle 11"/>
          <p:cNvSpPr/>
          <p:nvPr/>
        </p:nvSpPr>
        <p:spPr>
          <a:xfrm>
            <a:off x="5357818" y="4428008"/>
            <a:ext cx="1440000" cy="144000"/>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13" name="Rectangle 12"/>
          <p:cNvSpPr/>
          <p:nvPr/>
        </p:nvSpPr>
        <p:spPr>
          <a:xfrm>
            <a:off x="71406" y="4643446"/>
            <a:ext cx="648000" cy="144000"/>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14" name="Rectangle 13"/>
          <p:cNvSpPr/>
          <p:nvPr/>
        </p:nvSpPr>
        <p:spPr>
          <a:xfrm>
            <a:off x="3500430" y="4857760"/>
            <a:ext cx="2916000" cy="144000"/>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15" name="Rectangle 14"/>
          <p:cNvSpPr/>
          <p:nvPr/>
        </p:nvSpPr>
        <p:spPr>
          <a:xfrm>
            <a:off x="71406" y="5256000"/>
            <a:ext cx="4392000" cy="144000"/>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16" name="Rectangle 15"/>
          <p:cNvSpPr/>
          <p:nvPr/>
        </p:nvSpPr>
        <p:spPr>
          <a:xfrm>
            <a:off x="72000" y="5832000"/>
            <a:ext cx="5148000" cy="144000"/>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17" name="Rectangle 16"/>
          <p:cNvSpPr/>
          <p:nvPr/>
        </p:nvSpPr>
        <p:spPr>
          <a:xfrm>
            <a:off x="5429256" y="5832000"/>
            <a:ext cx="1368000" cy="144000"/>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18" name="Rectangle 17"/>
          <p:cNvSpPr/>
          <p:nvPr/>
        </p:nvSpPr>
        <p:spPr>
          <a:xfrm>
            <a:off x="71406" y="6048000"/>
            <a:ext cx="4248000" cy="144000"/>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19" name="Rectangle 18"/>
          <p:cNvSpPr/>
          <p:nvPr/>
        </p:nvSpPr>
        <p:spPr>
          <a:xfrm>
            <a:off x="2928926" y="6213958"/>
            <a:ext cx="3852000" cy="144000"/>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20" name="Rectangle 19"/>
          <p:cNvSpPr/>
          <p:nvPr/>
        </p:nvSpPr>
        <p:spPr>
          <a:xfrm>
            <a:off x="66942" y="6429396"/>
            <a:ext cx="3420000" cy="144000"/>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0657"/>
                                        </p:tgtEl>
                                        <p:attrNameLst>
                                          <p:attrName>style.visibility</p:attrName>
                                        </p:attrNameLst>
                                      </p:cBhvr>
                                      <p:to>
                                        <p:strVal val="visible"/>
                                      </p:to>
                                    </p:set>
                                    <p:anim calcmode="lin" valueType="num">
                                      <p:cBhvr>
                                        <p:cTn id="7" dur="500" decel="50000" fill="hold">
                                          <p:stCondLst>
                                            <p:cond delay="0"/>
                                          </p:stCondLst>
                                        </p:cTn>
                                        <p:tgtEl>
                                          <p:spTgt spid="7065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065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0657"/>
                                        </p:tgtEl>
                                        <p:attrNameLst>
                                          <p:attrName>ppt_w</p:attrName>
                                        </p:attrNameLst>
                                      </p:cBhvr>
                                      <p:tavLst>
                                        <p:tav tm="0">
                                          <p:val>
                                            <p:strVal val="#ppt_w*.05"/>
                                          </p:val>
                                        </p:tav>
                                        <p:tav tm="100000">
                                          <p:val>
                                            <p:strVal val="#ppt_w"/>
                                          </p:val>
                                        </p:tav>
                                      </p:tavLst>
                                    </p:anim>
                                    <p:anim calcmode="lin" valueType="num">
                                      <p:cBhvr>
                                        <p:cTn id="10" dur="1000" fill="hold"/>
                                        <p:tgtEl>
                                          <p:spTgt spid="7065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065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065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065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065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lide(fromBottom)">
                                      <p:cBhvr>
                                        <p:cTn id="19" dur="500"/>
                                        <p:tgtEl>
                                          <p:spTgt spid="4"/>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500"/>
                                        <p:tgtEl>
                                          <p:spTgt spid="18"/>
                                        </p:tgtEl>
                                      </p:cBhvr>
                                    </p:animEffect>
                                  </p:childTnLst>
                                </p:cTn>
                              </p:par>
                            </p:childTnLst>
                          </p:cTn>
                        </p:par>
                        <p:par>
                          <p:cTn id="77" fill="hold">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left)">
                                      <p:cBhvr>
                                        <p:cTn id="80" dur="500"/>
                                        <p:tgtEl>
                                          <p:spTgt spid="19"/>
                                        </p:tgtEl>
                                      </p:cBhvr>
                                    </p:animEffect>
                                  </p:childTnLst>
                                </p:cTn>
                              </p:par>
                            </p:childTnLst>
                          </p:cTn>
                        </p:par>
                        <p:par>
                          <p:cTn id="81" fill="hold">
                            <p:stCondLst>
                              <p:cond delay="2000"/>
                            </p:stCondLst>
                            <p:childTnLst>
                              <p:par>
                                <p:cTn id="82" presetID="22" presetClass="entr" presetSubtype="8" fill="hold" grpId="0" nodeType="after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wipe(left)">
                                      <p:cBhvr>
                                        <p:cTn id="8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7" grpId="0" animBg="1"/>
      <p:bldP spid="4" grpId="1"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0" y="-24"/>
            <a:ext cx="3571868" cy="646331"/>
          </a:xfrm>
          <a:prstGeom prst="rect">
            <a:avLst/>
          </a:prstGeom>
          <a:solidFill>
            <a:schemeClr val="bg2">
              <a:lumMod val="25000"/>
              <a:alpha val="24000"/>
            </a:schemeClr>
          </a:solidFill>
        </p:spPr>
        <p:txBody>
          <a:bodyPr wrap="square" rtlCol="0">
            <a:spAutoFit/>
          </a:bodyPr>
          <a:lstStyle/>
          <a:p>
            <a:pPr algn="ctr"/>
            <a:r>
              <a:rPr lang="fr-FR" b="1" u="sng" dirty="0" smtClean="0">
                <a:solidFill>
                  <a:schemeClr val="bg2">
                    <a:lumMod val="90000"/>
                  </a:schemeClr>
                </a:solidFill>
                <a:effectLst>
                  <a:outerShdw blurRad="38100" dist="38100" dir="2700000" algn="tl">
                    <a:srgbClr val="000000">
                      <a:alpha val="43137"/>
                    </a:srgbClr>
                  </a:outerShdw>
                </a:effectLst>
                <a:latin typeface="John Handy LET" pitchFamily="2" charset="0"/>
              </a:rPr>
              <a:t>4. Lecture </a:t>
            </a:r>
            <a:r>
              <a:rPr lang="fr-FR" b="1" u="sng" dirty="0" err="1" smtClean="0">
                <a:solidFill>
                  <a:schemeClr val="bg2">
                    <a:lumMod val="90000"/>
                  </a:schemeClr>
                </a:solidFill>
                <a:effectLst>
                  <a:outerShdw blurRad="38100" dist="38100" dir="2700000" algn="tl">
                    <a:srgbClr val="000000">
                      <a:alpha val="43137"/>
                    </a:srgbClr>
                  </a:outerShdw>
                </a:effectLst>
                <a:latin typeface="John Handy LET" pitchFamily="2" charset="0"/>
              </a:rPr>
              <a:t>géoenvironnemtale</a:t>
            </a:r>
            <a:r>
              <a:rPr lang="fr-FR" b="1" u="sng" dirty="0" smtClean="0">
                <a:solidFill>
                  <a:schemeClr val="bg2">
                    <a:lumMod val="90000"/>
                  </a:schemeClr>
                </a:solidFill>
                <a:effectLst>
                  <a:outerShdw blurRad="38100" dist="38100" dir="2700000" algn="tl">
                    <a:srgbClr val="000000">
                      <a:alpha val="43137"/>
                    </a:srgbClr>
                  </a:outerShdw>
                </a:effectLst>
                <a:latin typeface="John Handy LET" pitchFamily="2" charset="0"/>
              </a:rPr>
              <a:t> (Synthèse)</a:t>
            </a:r>
            <a:endParaRPr lang="fr-FR" b="1" u="sng" dirty="0">
              <a:solidFill>
                <a:schemeClr val="bg2">
                  <a:lumMod val="90000"/>
                </a:schemeClr>
              </a:solidFill>
              <a:effectLst>
                <a:outerShdw blurRad="38100" dist="38100" dir="2700000" algn="tl">
                  <a:srgbClr val="000000">
                    <a:alpha val="43137"/>
                  </a:srgbClr>
                </a:outerShdw>
              </a:effectLst>
              <a:latin typeface="John Handy LET" pitchFamily="2" charset="0"/>
            </a:endParaRPr>
          </a:p>
        </p:txBody>
      </p:sp>
      <p:grpSp>
        <p:nvGrpSpPr>
          <p:cNvPr id="27" name="Groupe 26"/>
          <p:cNvGrpSpPr/>
          <p:nvPr/>
        </p:nvGrpSpPr>
        <p:grpSpPr>
          <a:xfrm>
            <a:off x="357158" y="142852"/>
            <a:ext cx="8643998" cy="6572296"/>
            <a:chOff x="357158" y="142852"/>
            <a:chExt cx="8643998" cy="6572296"/>
          </a:xfrm>
        </p:grpSpPr>
        <p:cxnSp>
          <p:nvCxnSpPr>
            <p:cNvPr id="4" name="Connecteur droit avec flèche 3"/>
            <p:cNvCxnSpPr/>
            <p:nvPr/>
          </p:nvCxnSpPr>
          <p:spPr>
            <a:xfrm rot="16200000" flipH="1">
              <a:off x="4428000" y="1429860"/>
              <a:ext cx="288000" cy="1"/>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5" name="Rectangle 4"/>
            <p:cNvSpPr/>
            <p:nvPr/>
          </p:nvSpPr>
          <p:spPr>
            <a:xfrm>
              <a:off x="357158" y="1500174"/>
              <a:ext cx="2571768" cy="2500330"/>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400" b="1" u="sng" cap="small" dirty="0" smtClean="0">
                  <a:solidFill>
                    <a:schemeClr val="bg1"/>
                  </a:solidFill>
                  <a:effectLst>
                    <a:outerShdw blurRad="38100" dist="38100" dir="2700000" algn="tl">
                      <a:srgbClr val="000000">
                        <a:alpha val="43137"/>
                      </a:srgbClr>
                    </a:outerShdw>
                  </a:effectLst>
                  <a:latin typeface="Tw Cen MT" pitchFamily="34" charset="0"/>
                </a:rPr>
                <a:t>Quelles menaces globales ?</a:t>
              </a: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r>
                <a:rPr lang="fr-FR" sz="1400" b="1" u="sng" cap="small" dirty="0" smtClean="0">
                  <a:solidFill>
                    <a:schemeClr val="accent2">
                      <a:lumMod val="20000"/>
                      <a:lumOff val="80000"/>
                    </a:schemeClr>
                  </a:solidFill>
                  <a:effectLst>
                    <a:outerShdw blurRad="38100" dist="38100" dir="2700000" algn="tl">
                      <a:srgbClr val="000000">
                        <a:alpha val="43137"/>
                      </a:srgbClr>
                    </a:outerShdw>
                  </a:effectLst>
                  <a:latin typeface="Tw Cen MT" pitchFamily="34" charset="0"/>
                </a:rPr>
                <a:t>Cause majeure</a:t>
              </a:r>
              <a:endParaRPr lang="fr-FR" sz="1400" b="1" dirty="0" smtClean="0">
                <a:solidFill>
                  <a:schemeClr val="accent2">
                    <a:lumMod val="20000"/>
                    <a:lumOff val="80000"/>
                  </a:schemeClr>
                </a:solidFill>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endParaRPr lang="fr-FR" sz="1400" b="1" u="sng" cap="small" dirty="0" smtClean="0">
                <a:effectLst>
                  <a:outerShdw blurRad="38100" dist="38100" dir="2700000" algn="tl">
                    <a:srgbClr val="000000">
                      <a:alpha val="43137"/>
                    </a:srgbClr>
                  </a:outerShdw>
                </a:effectLst>
                <a:latin typeface="Tw Cen MT" pitchFamily="34" charset="0"/>
              </a:endParaRPr>
            </a:p>
          </p:txBody>
        </p:sp>
        <p:sp>
          <p:nvSpPr>
            <p:cNvPr id="6" name="Rectangle 5"/>
            <p:cNvSpPr/>
            <p:nvPr/>
          </p:nvSpPr>
          <p:spPr>
            <a:xfrm>
              <a:off x="6215074" y="142852"/>
              <a:ext cx="2786082" cy="4643470"/>
            </a:xfrm>
            <a:prstGeom prst="rect">
              <a:avLst/>
            </a:prstGeom>
            <a:solidFill>
              <a:schemeClr val="accent3">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400" b="1" u="sng" cap="small" dirty="0" smtClean="0">
                  <a:solidFill>
                    <a:schemeClr val="tx1"/>
                  </a:solidFill>
                  <a:effectLst>
                    <a:outerShdw blurRad="38100" dist="38100" dir="2700000" algn="tl">
                      <a:srgbClr val="000000">
                        <a:alpha val="43137"/>
                      </a:srgbClr>
                    </a:outerShdw>
                  </a:effectLst>
                  <a:latin typeface="Tw Cen MT" pitchFamily="34" charset="0"/>
                </a:rPr>
                <a:t>Quels enjeux ?</a:t>
              </a:r>
            </a:p>
            <a:p>
              <a:pPr algn="just"/>
              <a:r>
                <a:rPr lang="fr-FR" sz="1400" b="1" dirty="0" smtClean="0">
                  <a:solidFill>
                    <a:schemeClr val="tx1"/>
                  </a:solidFill>
                  <a:latin typeface="Tw Cen MT" pitchFamily="34" charset="0"/>
                </a:rPr>
                <a:t>- </a:t>
              </a:r>
              <a:r>
                <a:rPr lang="fr-FR" sz="1400" b="1" u="sng" dirty="0" smtClean="0">
                  <a:solidFill>
                    <a:schemeClr val="tx1"/>
                  </a:solidFill>
                  <a:latin typeface="Tw Cen MT" pitchFamily="34" charset="0"/>
                </a:rPr>
                <a:t>Une terre «vivable »</a:t>
              </a:r>
              <a:r>
                <a:rPr lang="fr-FR" sz="1400" b="1" dirty="0" smtClean="0">
                  <a:solidFill>
                    <a:schemeClr val="tx1"/>
                  </a:solidFill>
                  <a:latin typeface="Tw Cen MT" pitchFamily="34" charset="0"/>
                </a:rPr>
                <a:t> pour les générations futures </a:t>
              </a:r>
              <a:r>
                <a:rPr lang="fr-FR" sz="1400" b="1" dirty="0" smtClean="0">
                  <a:solidFill>
                    <a:schemeClr val="tx1"/>
                  </a:solidFill>
                  <a:effectLst>
                    <a:outerShdw blurRad="38100" dist="38100" dir="2700000" algn="tl">
                      <a:srgbClr val="000000">
                        <a:alpha val="43137"/>
                      </a:srgbClr>
                    </a:outerShdw>
                  </a:effectLst>
                  <a:latin typeface="Tw Cen MT" pitchFamily="34" charset="0"/>
                </a:rPr>
                <a:t>(</a:t>
              </a:r>
              <a:r>
                <a:rPr lang="fr-FR" sz="1400" b="1" dirty="0" smtClean="0">
                  <a:solidFill>
                    <a:schemeClr val="tx1"/>
                  </a:solidFill>
                  <a:latin typeface="Tw Cen MT" pitchFamily="34" charset="0"/>
                </a:rPr>
                <a:t>Préserver la diversité des espèces, les ressources naturelles et énergétiques)</a:t>
              </a:r>
              <a:endParaRPr lang="fr-FR" sz="1400" b="1" u="sng" cap="small" dirty="0" smtClean="0">
                <a:solidFill>
                  <a:schemeClr val="tx1"/>
                </a:solidFill>
                <a:effectLst>
                  <a:outerShdw blurRad="38100" dist="38100" dir="2700000" algn="tl">
                    <a:srgbClr val="000000">
                      <a:alpha val="43137"/>
                    </a:srgbClr>
                  </a:outerShdw>
                </a:effectLst>
                <a:latin typeface="Tw Cen MT" pitchFamily="34" charset="0"/>
              </a:endParaRPr>
            </a:p>
            <a:p>
              <a:pPr algn="just"/>
              <a:r>
                <a:rPr lang="fr-FR" sz="1400" b="1" dirty="0" smtClean="0">
                  <a:solidFill>
                    <a:schemeClr val="tx1"/>
                  </a:solidFill>
                  <a:latin typeface="Tw Cen MT" pitchFamily="34" charset="0"/>
                </a:rPr>
                <a:t>- </a:t>
              </a:r>
              <a:r>
                <a:rPr lang="fr-FR" sz="1400" b="1" u="sng" dirty="0" smtClean="0">
                  <a:solidFill>
                    <a:schemeClr val="tx1"/>
                  </a:solidFill>
                  <a:latin typeface="Tw Cen MT" pitchFamily="34" charset="0"/>
                </a:rPr>
                <a:t>Une terre viable</a:t>
              </a:r>
              <a:r>
                <a:rPr lang="fr-FR" sz="1400" b="1" dirty="0" smtClean="0">
                  <a:solidFill>
                    <a:schemeClr val="tx1"/>
                  </a:solidFill>
                  <a:latin typeface="Tw Cen MT" pitchFamily="34" charset="0"/>
                </a:rPr>
                <a:t> (Assurer une croissance soutenable à long terme : créer des richesses et améliorer les conditions de vie matérielles)</a:t>
              </a:r>
            </a:p>
            <a:p>
              <a:pPr algn="just"/>
              <a:r>
                <a:rPr lang="fr-FR" sz="1400" b="1" dirty="0" smtClean="0">
                  <a:solidFill>
                    <a:schemeClr val="tx1"/>
                  </a:solidFill>
                  <a:latin typeface="Tw Cen MT" pitchFamily="34" charset="0"/>
                </a:rPr>
                <a:t>- </a:t>
              </a:r>
              <a:r>
                <a:rPr lang="fr-FR" sz="1400" b="1" u="sng" dirty="0" smtClean="0">
                  <a:solidFill>
                    <a:schemeClr val="tx1"/>
                  </a:solidFill>
                  <a:latin typeface="Tw Cen MT" pitchFamily="34" charset="0"/>
                </a:rPr>
                <a:t>Un partage équitable des richesses</a:t>
              </a:r>
              <a:r>
                <a:rPr lang="fr-FR" sz="1400" b="1" dirty="0" smtClean="0">
                  <a:solidFill>
                    <a:schemeClr val="tx1"/>
                  </a:solidFill>
                  <a:latin typeface="Tw Cen MT" pitchFamily="34" charset="0"/>
                </a:rPr>
                <a:t> (Réduire les inégalités entre les hommes : satisfaire les besoins en santé, éducation, prévenir l’exclusion, respecter l’équité intergénérationnelle)</a:t>
              </a:r>
            </a:p>
            <a:p>
              <a:pPr algn="ctr"/>
              <a:r>
                <a:rPr lang="fr-FR" sz="1400" b="1" u="sng" cap="small" dirty="0" smtClean="0">
                  <a:solidFill>
                    <a:srgbClr val="C00000"/>
                  </a:solidFill>
                  <a:effectLst>
                    <a:outerShdw blurRad="38100" dist="38100" dir="2700000" algn="tl">
                      <a:srgbClr val="000000">
                        <a:alpha val="43137"/>
                      </a:srgbClr>
                    </a:outerShdw>
                  </a:effectLst>
                  <a:latin typeface="Tw Cen MT" pitchFamily="34" charset="0"/>
                </a:rPr>
                <a:t>Un changement de cap inévitable</a:t>
              </a:r>
            </a:p>
            <a:p>
              <a:pPr algn="ctr"/>
              <a:endParaRPr lang="fr-FR" sz="1400" b="1" u="sng" cap="small" dirty="0" smtClean="0">
                <a:solidFill>
                  <a:srgbClr val="C00000"/>
                </a:solidFill>
                <a:effectLst>
                  <a:outerShdw blurRad="38100" dist="38100" dir="2700000" algn="tl">
                    <a:srgbClr val="000000">
                      <a:alpha val="43137"/>
                    </a:srgbClr>
                  </a:outerShdw>
                </a:effectLst>
                <a:latin typeface="Tw Cen MT" pitchFamily="34" charset="0"/>
              </a:endParaRPr>
            </a:p>
            <a:p>
              <a:pPr algn="ctr"/>
              <a:endParaRPr lang="fr-FR" sz="1400" b="1" u="sng" cap="small" dirty="0" smtClean="0">
                <a:solidFill>
                  <a:srgbClr val="C00000"/>
                </a:solidFill>
                <a:effectLst>
                  <a:outerShdw blurRad="38100" dist="38100" dir="2700000" algn="tl">
                    <a:srgbClr val="000000">
                      <a:alpha val="43137"/>
                    </a:srgbClr>
                  </a:outerShdw>
                </a:effectLst>
                <a:latin typeface="Tw Cen MT" pitchFamily="34" charset="0"/>
              </a:endParaRPr>
            </a:p>
            <a:p>
              <a:pPr algn="ctr"/>
              <a:endParaRPr lang="fr-FR" sz="1400" b="1" u="sng" cap="small" dirty="0" smtClean="0">
                <a:solidFill>
                  <a:srgbClr val="C00000"/>
                </a:solidFill>
                <a:effectLst>
                  <a:outerShdw blurRad="38100" dist="38100" dir="2700000" algn="tl">
                    <a:srgbClr val="000000">
                      <a:alpha val="43137"/>
                    </a:srgbClr>
                  </a:outerShdw>
                </a:effectLst>
                <a:latin typeface="Tw Cen MT" pitchFamily="34" charset="0"/>
              </a:endParaRPr>
            </a:p>
            <a:p>
              <a:pPr algn="ctr"/>
              <a:endParaRPr lang="fr-FR" sz="1400" b="1" u="sng" cap="small" dirty="0" smtClean="0">
                <a:solidFill>
                  <a:srgbClr val="C00000"/>
                </a:solidFill>
                <a:effectLst>
                  <a:outerShdw blurRad="38100" dist="38100" dir="2700000" algn="tl">
                    <a:srgbClr val="000000">
                      <a:alpha val="43137"/>
                    </a:srgbClr>
                  </a:outerShdw>
                </a:effectLst>
                <a:latin typeface="Tw Cen MT" pitchFamily="34" charset="0"/>
              </a:endParaRPr>
            </a:p>
          </p:txBody>
        </p:sp>
        <p:sp>
          <p:nvSpPr>
            <p:cNvPr id="8" name="Rectangle 7"/>
            <p:cNvSpPr/>
            <p:nvPr/>
          </p:nvSpPr>
          <p:spPr>
            <a:xfrm>
              <a:off x="357158" y="4337438"/>
              <a:ext cx="2571768" cy="2377710"/>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400" b="1" u="sng" cap="small" dirty="0" smtClean="0">
                  <a:solidFill>
                    <a:schemeClr val="bg1"/>
                  </a:solidFill>
                  <a:effectLst>
                    <a:outerShdw blurRad="38100" dist="38100" dir="2700000" algn="tl">
                      <a:srgbClr val="000000">
                        <a:alpha val="43137"/>
                      </a:srgbClr>
                    </a:outerShdw>
                  </a:effectLst>
                  <a:latin typeface="Tw Cen MT" pitchFamily="34" charset="0"/>
                </a:rPr>
                <a:t>Quelles difficultés et freins ?</a:t>
              </a:r>
            </a:p>
            <a:p>
              <a:pPr algn="ctr"/>
              <a:endParaRPr lang="fr-FR" sz="1400" b="1" u="sng" cap="small" dirty="0" smtClean="0">
                <a:solidFill>
                  <a:schemeClr val="bg1"/>
                </a:solidFill>
                <a:effectLst>
                  <a:outerShdw blurRad="38100" dist="38100" dir="2700000" algn="tl">
                    <a:srgbClr val="000000">
                      <a:alpha val="43137"/>
                    </a:srgbClr>
                  </a:outerShdw>
                </a:effectLst>
                <a:latin typeface="Tw Cen MT" pitchFamily="34" charset="0"/>
              </a:endParaRPr>
            </a:p>
            <a:p>
              <a:pPr algn="ctr"/>
              <a:endParaRPr lang="fr-FR" sz="1400" b="1" u="sng" cap="small" dirty="0" smtClean="0">
                <a:solidFill>
                  <a:schemeClr val="bg1"/>
                </a:solidFill>
                <a:effectLst>
                  <a:outerShdw blurRad="38100" dist="38100" dir="2700000" algn="tl">
                    <a:srgbClr val="000000">
                      <a:alpha val="43137"/>
                    </a:srgbClr>
                  </a:outerShdw>
                </a:effectLst>
                <a:latin typeface="Tw Cen MT" pitchFamily="34" charset="0"/>
              </a:endParaRPr>
            </a:p>
            <a:p>
              <a:pPr algn="ctr"/>
              <a:endParaRPr lang="fr-FR" sz="1400" b="1" u="sng" cap="small" dirty="0" smtClean="0">
                <a:solidFill>
                  <a:schemeClr val="bg1"/>
                </a:solidFill>
                <a:effectLst>
                  <a:outerShdw blurRad="38100" dist="38100" dir="2700000" algn="tl">
                    <a:srgbClr val="000000">
                      <a:alpha val="43137"/>
                    </a:srgbClr>
                  </a:outerShdw>
                </a:effectLst>
                <a:latin typeface="Tw Cen MT" pitchFamily="34" charset="0"/>
              </a:endParaRPr>
            </a:p>
            <a:p>
              <a:pPr algn="ctr"/>
              <a:endParaRPr lang="fr-FR" sz="1400" b="1" u="sng" cap="small" dirty="0" smtClean="0">
                <a:solidFill>
                  <a:schemeClr val="bg1"/>
                </a:solidFill>
                <a:effectLst>
                  <a:outerShdw blurRad="38100" dist="38100" dir="2700000" algn="tl">
                    <a:srgbClr val="000000">
                      <a:alpha val="43137"/>
                    </a:srgbClr>
                  </a:outerShdw>
                </a:effectLst>
                <a:latin typeface="Tw Cen MT" pitchFamily="34" charset="0"/>
              </a:endParaRPr>
            </a:p>
            <a:p>
              <a:pPr algn="ctr"/>
              <a:endParaRPr lang="fr-FR" sz="1400" b="1" u="sng" cap="small" dirty="0" smtClean="0">
                <a:solidFill>
                  <a:schemeClr val="bg1"/>
                </a:solidFill>
                <a:effectLst>
                  <a:outerShdw blurRad="38100" dist="38100" dir="2700000" algn="tl">
                    <a:srgbClr val="000000">
                      <a:alpha val="43137"/>
                    </a:srgbClr>
                  </a:outerShdw>
                </a:effectLst>
                <a:latin typeface="Tw Cen MT" pitchFamily="34" charset="0"/>
              </a:endParaRPr>
            </a:p>
            <a:p>
              <a:pPr algn="ctr"/>
              <a:endParaRPr lang="fr-FR" sz="1400" b="1" u="sng" cap="small" dirty="0" smtClean="0">
                <a:solidFill>
                  <a:schemeClr val="bg1"/>
                </a:solidFill>
                <a:effectLst>
                  <a:outerShdw blurRad="38100" dist="38100" dir="2700000" algn="tl">
                    <a:srgbClr val="000000">
                      <a:alpha val="43137"/>
                    </a:srgbClr>
                  </a:outerShdw>
                </a:effectLst>
                <a:latin typeface="Tw Cen MT" pitchFamily="34" charset="0"/>
              </a:endParaRPr>
            </a:p>
            <a:p>
              <a:pPr algn="ctr"/>
              <a:endParaRPr lang="fr-FR" sz="1400" b="1" u="sng" cap="small" dirty="0" smtClean="0">
                <a:solidFill>
                  <a:schemeClr val="bg1"/>
                </a:solidFill>
                <a:effectLst>
                  <a:outerShdw blurRad="38100" dist="38100" dir="2700000" algn="tl">
                    <a:srgbClr val="000000">
                      <a:alpha val="43137"/>
                    </a:srgbClr>
                  </a:outerShdw>
                </a:effectLst>
                <a:latin typeface="Tw Cen MT" pitchFamily="34" charset="0"/>
              </a:endParaRPr>
            </a:p>
            <a:p>
              <a:pPr algn="ctr"/>
              <a:endParaRPr lang="fr-FR" sz="1400" b="1" u="sng" cap="small" dirty="0" smtClean="0">
                <a:solidFill>
                  <a:schemeClr val="bg1"/>
                </a:solidFill>
                <a:effectLst>
                  <a:outerShdw blurRad="38100" dist="38100" dir="2700000" algn="tl">
                    <a:srgbClr val="000000">
                      <a:alpha val="43137"/>
                    </a:srgbClr>
                  </a:outerShdw>
                </a:effectLst>
                <a:latin typeface="Tw Cen MT" pitchFamily="34" charset="0"/>
              </a:endParaRPr>
            </a:p>
            <a:p>
              <a:pPr algn="ctr"/>
              <a:endParaRPr lang="fr-FR" sz="1400" b="1" u="sng" cap="small" dirty="0" smtClean="0">
                <a:solidFill>
                  <a:schemeClr val="bg1"/>
                </a:solidFill>
                <a:effectLst>
                  <a:outerShdw blurRad="38100" dist="38100" dir="2700000" algn="tl">
                    <a:srgbClr val="000000">
                      <a:alpha val="43137"/>
                    </a:srgbClr>
                  </a:outerShdw>
                </a:effectLst>
                <a:latin typeface="Tw Cen MT" pitchFamily="34" charset="0"/>
              </a:endParaRPr>
            </a:p>
            <a:p>
              <a:pPr algn="ctr"/>
              <a:endParaRPr lang="fr-FR" sz="1400" b="1" dirty="0" smtClean="0">
                <a:solidFill>
                  <a:schemeClr val="bg1"/>
                </a:solidFill>
                <a:effectLst>
                  <a:outerShdw blurRad="38100" dist="38100" dir="2700000" algn="tl">
                    <a:srgbClr val="000000">
                      <a:alpha val="43137"/>
                    </a:srgbClr>
                  </a:outerShdw>
                </a:effectLst>
                <a:latin typeface="Tw Cen MT" pitchFamily="34" charset="0"/>
              </a:endParaRPr>
            </a:p>
          </p:txBody>
        </p:sp>
        <p:sp>
          <p:nvSpPr>
            <p:cNvPr id="12" name="Forme libre 11"/>
            <p:cNvSpPr/>
            <p:nvPr/>
          </p:nvSpPr>
          <p:spPr>
            <a:xfrm flipV="1">
              <a:off x="1700992" y="720000"/>
              <a:ext cx="1728000" cy="756000"/>
            </a:xfrm>
            <a:custGeom>
              <a:avLst/>
              <a:gdLst>
                <a:gd name="connsiteX0" fmla="*/ 0 w 1552575"/>
                <a:gd name="connsiteY0" fmla="*/ 0 h 1285875"/>
                <a:gd name="connsiteX1" fmla="*/ 0 w 1552575"/>
                <a:gd name="connsiteY1" fmla="*/ 1285875 h 1285875"/>
                <a:gd name="connsiteX2" fmla="*/ 1552575 w 1552575"/>
                <a:gd name="connsiteY2" fmla="*/ 1285875 h 1285875"/>
              </a:gdLst>
              <a:ahLst/>
              <a:cxnLst>
                <a:cxn ang="0">
                  <a:pos x="connsiteX0" y="connsiteY0"/>
                </a:cxn>
                <a:cxn ang="0">
                  <a:pos x="connsiteX1" y="connsiteY1"/>
                </a:cxn>
                <a:cxn ang="0">
                  <a:pos x="connsiteX2" y="connsiteY2"/>
                </a:cxn>
              </a:cxnLst>
              <a:rect l="l" t="t" r="r" b="b"/>
              <a:pathLst>
                <a:path w="1552575" h="1285875">
                  <a:moveTo>
                    <a:pt x="0" y="0"/>
                  </a:moveTo>
                  <a:lnTo>
                    <a:pt x="0" y="1285875"/>
                  </a:lnTo>
                  <a:lnTo>
                    <a:pt x="1552575" y="1285875"/>
                  </a:lnTo>
                </a:path>
              </a:pathLst>
            </a:custGeom>
            <a:ln w="76200">
              <a:solidFill>
                <a:srgbClr val="C00000"/>
              </a:solidFill>
              <a:headEnd type="triangle" w="med" len="med"/>
              <a:tailEnd type="non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13" name="Rectangle 12"/>
            <p:cNvSpPr/>
            <p:nvPr/>
          </p:nvSpPr>
          <p:spPr>
            <a:xfrm>
              <a:off x="6215074" y="5114710"/>
              <a:ext cx="2786082" cy="160043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sz="1400" b="1" u="sng" cap="small" dirty="0" smtClean="0">
                  <a:solidFill>
                    <a:schemeClr val="bg1"/>
                  </a:solidFill>
                  <a:effectLst>
                    <a:outerShdw blurRad="38100" dist="38100" dir="2700000" algn="tl">
                      <a:srgbClr val="000000">
                        <a:alpha val="43137"/>
                      </a:srgbClr>
                    </a:outerShdw>
                  </a:effectLst>
                  <a:latin typeface="Tw Cen MT" pitchFamily="34" charset="0"/>
                </a:rPr>
                <a:t>Conclusion</a:t>
              </a:r>
            </a:p>
            <a:p>
              <a:pPr algn="ctr"/>
              <a:endParaRPr lang="fr-FR" sz="1400" b="1" u="sng" cap="small" dirty="0" smtClean="0">
                <a:solidFill>
                  <a:schemeClr val="bg1"/>
                </a:solidFill>
                <a:effectLst>
                  <a:outerShdw blurRad="38100" dist="38100" dir="2700000" algn="tl">
                    <a:srgbClr val="000000">
                      <a:alpha val="43137"/>
                    </a:srgbClr>
                  </a:outerShdw>
                </a:effectLst>
                <a:latin typeface="Tw Cen MT" pitchFamily="34" charset="0"/>
              </a:endParaRPr>
            </a:p>
            <a:p>
              <a:pPr algn="ctr"/>
              <a:endParaRPr lang="fr-FR" sz="1400" b="1" u="sng" cap="small" dirty="0" smtClean="0">
                <a:solidFill>
                  <a:schemeClr val="bg1"/>
                </a:solidFill>
                <a:effectLst>
                  <a:outerShdw blurRad="38100" dist="38100" dir="2700000" algn="tl">
                    <a:srgbClr val="000000">
                      <a:alpha val="43137"/>
                    </a:srgbClr>
                  </a:outerShdw>
                </a:effectLst>
                <a:latin typeface="Tw Cen MT" pitchFamily="34" charset="0"/>
              </a:endParaRPr>
            </a:p>
            <a:p>
              <a:pPr algn="ctr"/>
              <a:endParaRPr lang="fr-FR" sz="1400" b="1" u="sng" cap="small" dirty="0" smtClean="0">
                <a:solidFill>
                  <a:schemeClr val="bg1"/>
                </a:solidFill>
                <a:effectLst>
                  <a:outerShdw blurRad="38100" dist="38100" dir="2700000" algn="tl">
                    <a:srgbClr val="000000">
                      <a:alpha val="43137"/>
                    </a:srgbClr>
                  </a:outerShdw>
                </a:effectLst>
                <a:latin typeface="Tw Cen MT" pitchFamily="34" charset="0"/>
              </a:endParaRPr>
            </a:p>
            <a:p>
              <a:pPr algn="ctr"/>
              <a:endParaRPr lang="fr-FR" sz="1400" b="1" u="sng" cap="small" dirty="0" smtClean="0">
                <a:solidFill>
                  <a:schemeClr val="bg1"/>
                </a:solidFill>
                <a:effectLst>
                  <a:outerShdw blurRad="38100" dist="38100" dir="2700000" algn="tl">
                    <a:srgbClr val="000000">
                      <a:alpha val="43137"/>
                    </a:srgbClr>
                  </a:outerShdw>
                </a:effectLst>
                <a:latin typeface="Tw Cen MT" pitchFamily="34" charset="0"/>
              </a:endParaRPr>
            </a:p>
            <a:p>
              <a:pPr algn="ctr"/>
              <a:endParaRPr lang="fr-FR" sz="1400" b="1" u="sng" cap="small" dirty="0" smtClean="0">
                <a:solidFill>
                  <a:schemeClr val="bg1"/>
                </a:solidFill>
                <a:effectLst>
                  <a:outerShdw blurRad="38100" dist="38100" dir="2700000" algn="tl">
                    <a:srgbClr val="000000">
                      <a:alpha val="43137"/>
                    </a:srgbClr>
                  </a:outerShdw>
                </a:effectLst>
                <a:latin typeface="Tw Cen MT" pitchFamily="34" charset="0"/>
              </a:endParaRPr>
            </a:p>
            <a:p>
              <a:pPr algn="ctr"/>
              <a:endParaRPr lang="fr-FR" sz="1400" b="1" dirty="0" smtClean="0">
                <a:solidFill>
                  <a:schemeClr val="bg1"/>
                </a:solidFill>
                <a:latin typeface="Tw Cen MT" pitchFamily="34" charset="0"/>
              </a:endParaRPr>
            </a:p>
          </p:txBody>
        </p:sp>
        <p:sp>
          <p:nvSpPr>
            <p:cNvPr id="2" name="Ellipse 1"/>
            <p:cNvSpPr/>
            <p:nvPr/>
          </p:nvSpPr>
          <p:spPr>
            <a:xfrm>
              <a:off x="3464711" y="142852"/>
              <a:ext cx="2214578" cy="1143008"/>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b="1" dirty="0" smtClean="0">
                  <a:latin typeface="Tw Cen MT" pitchFamily="34" charset="0"/>
                </a:rPr>
                <a:t>Vers une planète plus durable : réalité ou utopie ?</a:t>
              </a:r>
              <a:endParaRPr lang="fr-FR" sz="1400" b="1" dirty="0">
                <a:latin typeface="Tw Cen MT" pitchFamily="34" charset="0"/>
              </a:endParaRPr>
            </a:p>
          </p:txBody>
        </p:sp>
        <p:cxnSp>
          <p:nvCxnSpPr>
            <p:cNvPr id="15" name="Connecteur droit avec flèche 14"/>
            <p:cNvCxnSpPr/>
            <p:nvPr/>
          </p:nvCxnSpPr>
          <p:spPr>
            <a:xfrm rot="10800000">
              <a:off x="2903074" y="2571744"/>
              <a:ext cx="3312000" cy="1"/>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20" name="Connecteur droit avec flèche 19"/>
            <p:cNvCxnSpPr/>
            <p:nvPr/>
          </p:nvCxnSpPr>
          <p:spPr>
            <a:xfrm rot="5400000">
              <a:off x="4266794" y="3877082"/>
              <a:ext cx="612000" cy="1588"/>
            </a:xfrm>
            <a:prstGeom prst="straightConnector1">
              <a:avLst/>
            </a:prstGeom>
            <a:ln w="76200">
              <a:solidFill>
                <a:srgbClr val="C00000"/>
              </a:solidFill>
              <a:headEnd type="none" w="med" len="med"/>
              <a:tailEnd type="triangle" w="med" len="med"/>
            </a:ln>
            <a:effectLst>
              <a:outerShdw blurRad="50800" dist="38100" dir="13500000" algn="br"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 name="Rectangle 2"/>
            <p:cNvSpPr/>
            <p:nvPr/>
          </p:nvSpPr>
          <p:spPr>
            <a:xfrm>
              <a:off x="3214678" y="1629000"/>
              <a:ext cx="2714644" cy="2014314"/>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400" b="1" u="sng" cap="small" dirty="0" smtClean="0">
                  <a:effectLst>
                    <a:outerShdw blurRad="38100" dist="38100" dir="2700000" algn="tl">
                      <a:srgbClr val="000000">
                        <a:alpha val="43137"/>
                      </a:srgbClr>
                    </a:outerShdw>
                  </a:effectLst>
                  <a:latin typeface="Tw Cen MT" pitchFamily="34" charset="0"/>
                </a:rPr>
                <a:t>Développement durable</a:t>
              </a:r>
            </a:p>
            <a:p>
              <a:pPr algn="r"/>
              <a:endParaRPr lang="fr-FR" sz="1400" b="1" i="1" u="sng" dirty="0" smtClean="0">
                <a:latin typeface="Tw Cen MT" pitchFamily="34" charset="0"/>
              </a:endParaRPr>
            </a:p>
            <a:p>
              <a:pPr algn="r"/>
              <a:endParaRPr lang="fr-FR" sz="1400" b="1" i="1" u="sng" dirty="0" smtClean="0">
                <a:latin typeface="Tw Cen MT" pitchFamily="34" charset="0"/>
              </a:endParaRPr>
            </a:p>
            <a:p>
              <a:pPr algn="r"/>
              <a:endParaRPr lang="fr-FR" sz="1400" b="1" i="1" u="sng" dirty="0" smtClean="0">
                <a:latin typeface="Tw Cen MT" pitchFamily="34" charset="0"/>
              </a:endParaRPr>
            </a:p>
            <a:p>
              <a:pPr algn="r"/>
              <a:endParaRPr lang="fr-FR" sz="1400" b="1" i="1" u="sng" dirty="0" smtClean="0">
                <a:latin typeface="Tw Cen MT" pitchFamily="34" charset="0"/>
              </a:endParaRPr>
            </a:p>
            <a:p>
              <a:pPr algn="r"/>
              <a:endParaRPr lang="fr-FR" sz="1400" b="1" i="1" u="sng" dirty="0" smtClean="0">
                <a:latin typeface="Tw Cen MT" pitchFamily="34" charset="0"/>
              </a:endParaRPr>
            </a:p>
            <a:p>
              <a:pPr algn="r"/>
              <a:endParaRPr lang="fr-FR" sz="1400" b="1" i="1" u="sng" dirty="0" smtClean="0">
                <a:latin typeface="Tw Cen MT" pitchFamily="34" charset="0"/>
              </a:endParaRPr>
            </a:p>
            <a:p>
              <a:pPr algn="r"/>
              <a:r>
                <a:rPr lang="fr-FR" sz="1400" b="1" i="1" u="sng" dirty="0" smtClean="0">
                  <a:latin typeface="Tw Cen MT" pitchFamily="34" charset="0"/>
                </a:rPr>
                <a:t>Définition de la commission Brundtland (1987)</a:t>
              </a:r>
              <a:endParaRPr lang="fr-FR" sz="1400" i="1" u="sng" dirty="0" smtClean="0">
                <a:latin typeface="Tw Cen MT" pitchFamily="34" charset="0"/>
              </a:endParaRPr>
            </a:p>
          </p:txBody>
        </p:sp>
        <p:cxnSp>
          <p:nvCxnSpPr>
            <p:cNvPr id="21" name="Connecteur droit avec flèche 20"/>
            <p:cNvCxnSpPr/>
            <p:nvPr/>
          </p:nvCxnSpPr>
          <p:spPr>
            <a:xfrm rot="10800000">
              <a:off x="2928926" y="5857892"/>
              <a:ext cx="3312000" cy="1588"/>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7" name="Rectangle 6"/>
            <p:cNvSpPr/>
            <p:nvPr/>
          </p:nvSpPr>
          <p:spPr>
            <a:xfrm>
              <a:off x="3214678" y="4214842"/>
              <a:ext cx="2714644" cy="250030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400" b="1" u="sng" cap="small" dirty="0" smtClean="0">
                <a:effectLst>
                  <a:outerShdw blurRad="38100" dist="38100" dir="2700000" algn="tl">
                    <a:srgbClr val="000000">
                      <a:alpha val="43137"/>
                    </a:srgbClr>
                  </a:outerShdw>
                </a:effectLst>
                <a:latin typeface="Tw Cen MT" pitchFamily="34" charset="0"/>
              </a:endParaRPr>
            </a:p>
            <a:p>
              <a:pPr algn="ctr"/>
              <a:r>
                <a:rPr lang="fr-FR" sz="1400" b="1" u="sng" cap="small" dirty="0" smtClean="0">
                  <a:effectLst>
                    <a:outerShdw blurRad="38100" dist="38100" dir="2700000" algn="tl">
                      <a:srgbClr val="000000">
                        <a:alpha val="43137"/>
                      </a:srgbClr>
                    </a:outerShdw>
                  </a:effectLst>
                  <a:latin typeface="Tw Cen MT" pitchFamily="34" charset="0"/>
                </a:rPr>
                <a:t>Quelles solutions ?</a:t>
              </a:r>
            </a:p>
            <a:p>
              <a:endParaRPr lang="fr-FR" sz="1400" b="1" u="sng" cap="small" dirty="0" smtClean="0">
                <a:effectLst>
                  <a:outerShdw blurRad="38100" dist="38100" dir="2700000" algn="tl">
                    <a:srgbClr val="000000">
                      <a:alpha val="43137"/>
                    </a:srgbClr>
                  </a:outerShdw>
                </a:effectLst>
                <a:latin typeface="Tw Cen MT" pitchFamily="34" charset="0"/>
              </a:endParaRPr>
            </a:p>
            <a:p>
              <a:endParaRPr lang="fr-FR" sz="1400" b="1" u="sng" cap="small" dirty="0" smtClean="0">
                <a:effectLst>
                  <a:outerShdw blurRad="38100" dist="38100" dir="2700000" algn="tl">
                    <a:srgbClr val="000000">
                      <a:alpha val="43137"/>
                    </a:srgbClr>
                  </a:outerShdw>
                </a:effectLst>
                <a:latin typeface="Tw Cen MT" pitchFamily="34" charset="0"/>
              </a:endParaRPr>
            </a:p>
            <a:p>
              <a:endParaRPr lang="fr-FR" sz="1400" b="1" u="sng" cap="small" dirty="0" smtClean="0">
                <a:effectLst>
                  <a:outerShdw blurRad="38100" dist="38100" dir="2700000" algn="tl">
                    <a:srgbClr val="000000">
                      <a:alpha val="43137"/>
                    </a:srgbClr>
                  </a:outerShdw>
                </a:effectLst>
                <a:latin typeface="Tw Cen MT" pitchFamily="34" charset="0"/>
              </a:endParaRPr>
            </a:p>
            <a:p>
              <a:endParaRPr lang="fr-FR" sz="1400" b="1" u="sng" cap="small" dirty="0" smtClean="0">
                <a:effectLst>
                  <a:outerShdw blurRad="38100" dist="38100" dir="2700000" algn="tl">
                    <a:srgbClr val="000000">
                      <a:alpha val="43137"/>
                    </a:srgbClr>
                  </a:outerShdw>
                </a:effectLst>
                <a:latin typeface="Tw Cen MT" pitchFamily="34" charset="0"/>
              </a:endParaRPr>
            </a:p>
            <a:p>
              <a:endParaRPr lang="fr-FR" sz="1400" b="1" u="sng" cap="small" dirty="0" smtClean="0">
                <a:effectLst>
                  <a:outerShdw blurRad="38100" dist="38100" dir="2700000" algn="tl">
                    <a:srgbClr val="000000">
                      <a:alpha val="43137"/>
                    </a:srgbClr>
                  </a:outerShdw>
                </a:effectLst>
                <a:latin typeface="Tw Cen MT" pitchFamily="34" charset="0"/>
              </a:endParaRPr>
            </a:p>
            <a:p>
              <a:endParaRPr lang="fr-FR" sz="1400" b="1" u="sng" cap="small" dirty="0" smtClean="0">
                <a:effectLst>
                  <a:outerShdw blurRad="38100" dist="38100" dir="2700000" algn="tl">
                    <a:srgbClr val="000000">
                      <a:alpha val="43137"/>
                    </a:srgbClr>
                  </a:outerShdw>
                </a:effectLst>
                <a:latin typeface="Tw Cen MT" pitchFamily="34" charset="0"/>
              </a:endParaRPr>
            </a:p>
            <a:p>
              <a:endParaRPr lang="fr-FR" sz="1400" b="1" u="sng" cap="small" dirty="0" smtClean="0">
                <a:effectLst>
                  <a:outerShdw blurRad="38100" dist="38100" dir="2700000" algn="tl">
                    <a:srgbClr val="000000">
                      <a:alpha val="43137"/>
                    </a:srgbClr>
                  </a:outerShdw>
                </a:effectLst>
                <a:latin typeface="Tw Cen MT" pitchFamily="34" charset="0"/>
              </a:endParaRPr>
            </a:p>
            <a:p>
              <a:endParaRPr lang="fr-FR" sz="1400" b="1" u="sng" cap="small" dirty="0" smtClean="0">
                <a:effectLst>
                  <a:outerShdw blurRad="38100" dist="38100" dir="2700000" algn="tl">
                    <a:srgbClr val="000000">
                      <a:alpha val="43137"/>
                    </a:srgbClr>
                  </a:outerShdw>
                </a:effectLst>
                <a:latin typeface="Tw Cen MT" pitchFamily="34" charset="0"/>
              </a:endParaRPr>
            </a:p>
            <a:p>
              <a:endParaRPr lang="fr-FR" sz="1400" b="1" u="sng" cap="small" dirty="0" smtClean="0">
                <a:effectLst>
                  <a:outerShdw blurRad="38100" dist="38100" dir="2700000" algn="tl">
                    <a:srgbClr val="000000">
                      <a:alpha val="43137"/>
                    </a:srgbClr>
                  </a:outerShdw>
                </a:effectLst>
                <a:latin typeface="Tw Cen MT" pitchFamily="34" charset="0"/>
              </a:endParaRPr>
            </a:p>
            <a:p>
              <a:endParaRPr lang="fr-FR" sz="1400" b="1" u="sng" cap="small" dirty="0" smtClean="0">
                <a:effectLst>
                  <a:outerShdw blurRad="38100" dist="38100" dir="2700000" algn="tl">
                    <a:srgbClr val="000000">
                      <a:alpha val="43137"/>
                    </a:srgbClr>
                  </a:outerShdw>
                </a:effectLst>
                <a:latin typeface="Tw Cen MT" pitchFamily="34" charset="0"/>
              </a:endParaRPr>
            </a:p>
            <a:p>
              <a:endParaRPr lang="fr-FR" sz="1400" b="1" dirty="0" smtClean="0">
                <a:latin typeface="Tw Cen MT" pitchFamily="34" charset="0"/>
              </a:endParaRPr>
            </a:p>
          </p:txBody>
        </p:sp>
        <p:cxnSp>
          <p:nvCxnSpPr>
            <p:cNvPr id="25" name="Connecteur droit avec flèche 24"/>
            <p:cNvCxnSpPr/>
            <p:nvPr/>
          </p:nvCxnSpPr>
          <p:spPr>
            <a:xfrm rot="16200000" flipH="1">
              <a:off x="1481041" y="4162504"/>
              <a:ext cx="324000" cy="1"/>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26" name="Connecteur droit avec flèche 25"/>
            <p:cNvCxnSpPr/>
            <p:nvPr/>
          </p:nvCxnSpPr>
          <p:spPr>
            <a:xfrm rot="16200000" flipH="1">
              <a:off x="7499833" y="4930322"/>
              <a:ext cx="288000" cy="1"/>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grpSp>
      <p:sp>
        <p:nvSpPr>
          <p:cNvPr id="18" name="Rectangle 17"/>
          <p:cNvSpPr/>
          <p:nvPr/>
        </p:nvSpPr>
        <p:spPr>
          <a:xfrm>
            <a:off x="3214678" y="1829691"/>
            <a:ext cx="2714644" cy="1384995"/>
          </a:xfrm>
          <a:prstGeom prst="rect">
            <a:avLst/>
          </a:prstGeom>
        </p:spPr>
        <p:txBody>
          <a:bodyPr wrap="square">
            <a:spAutoFit/>
          </a:bodyPr>
          <a:lstStyle/>
          <a:p>
            <a:pPr lvl="0" algn="ctr"/>
            <a:r>
              <a:rPr lang="fr-FR" sz="1400" b="1" dirty="0" smtClean="0">
                <a:solidFill>
                  <a:srgbClr val="FFFF00"/>
                </a:solidFill>
                <a:latin typeface="Tw Cen MT" pitchFamily="34" charset="0"/>
              </a:rPr>
              <a:t>« Le développement durable est un mode de développement qui répond aux besoins du présent sans compromettre la capacité des générations futures de répondre aux leurs »</a:t>
            </a:r>
          </a:p>
        </p:txBody>
      </p:sp>
      <p:sp>
        <p:nvSpPr>
          <p:cNvPr id="19" name="Rectangle 18"/>
          <p:cNvSpPr/>
          <p:nvPr/>
        </p:nvSpPr>
        <p:spPr>
          <a:xfrm>
            <a:off x="6215074" y="3786190"/>
            <a:ext cx="2786082" cy="954107"/>
          </a:xfrm>
          <a:prstGeom prst="rect">
            <a:avLst/>
          </a:prstGeom>
        </p:spPr>
        <p:txBody>
          <a:bodyPr wrap="square">
            <a:spAutoFit/>
          </a:bodyPr>
          <a:lstStyle/>
          <a:p>
            <a:pPr lvl="0" algn="just"/>
            <a:r>
              <a:rPr lang="fr-FR" sz="1400" b="1" i="1" dirty="0" smtClean="0">
                <a:solidFill>
                  <a:srgbClr val="C00000"/>
                </a:solidFill>
                <a:latin typeface="Tw Cen MT" pitchFamily="34" charset="0"/>
              </a:rPr>
              <a:t>= repenser le modèle de développement </a:t>
            </a:r>
            <a:r>
              <a:rPr lang="fr-FR" sz="1400" b="1" i="1" dirty="0" smtClean="0">
                <a:solidFill>
                  <a:srgbClr val="C00000"/>
                </a:solidFill>
                <a:latin typeface="Tw Cen MT" pitchFamily="34" charset="0"/>
                <a:sym typeface="Wingdings" pitchFamily="2" charset="2"/>
              </a:rPr>
              <a:t> nécessité de s’orienter vers une croissance plus économe, plus juste et solidaire.</a:t>
            </a:r>
            <a:endParaRPr lang="fr-FR" sz="1400" b="1" i="1" dirty="0" smtClean="0">
              <a:solidFill>
                <a:srgbClr val="C00000"/>
              </a:solidFill>
              <a:latin typeface="Tw Cen MT" pitchFamily="34" charset="0"/>
            </a:endParaRPr>
          </a:p>
        </p:txBody>
      </p:sp>
      <p:sp>
        <p:nvSpPr>
          <p:cNvPr id="22" name="Rectangle 21"/>
          <p:cNvSpPr/>
          <p:nvPr/>
        </p:nvSpPr>
        <p:spPr>
          <a:xfrm>
            <a:off x="357158" y="1643050"/>
            <a:ext cx="2571768" cy="1600438"/>
          </a:xfrm>
          <a:prstGeom prst="rect">
            <a:avLst/>
          </a:prstGeom>
        </p:spPr>
        <p:txBody>
          <a:bodyPr wrap="square">
            <a:spAutoFit/>
          </a:bodyPr>
          <a:lstStyle/>
          <a:p>
            <a:pPr lvl="0"/>
            <a:r>
              <a:rPr lang="fr-FR" sz="1400" b="1" dirty="0" smtClean="0">
                <a:solidFill>
                  <a:srgbClr val="FFFF00"/>
                </a:solidFill>
                <a:latin typeface="Tw Cen MT" pitchFamily="34" charset="0"/>
              </a:rPr>
              <a:t>- Pollutions terrestres</a:t>
            </a:r>
          </a:p>
          <a:p>
            <a:pPr lvl="0"/>
            <a:r>
              <a:rPr lang="fr-FR" sz="1400" b="1" dirty="0" smtClean="0">
                <a:solidFill>
                  <a:srgbClr val="FFFF00"/>
                </a:solidFill>
                <a:latin typeface="Tw Cen MT" pitchFamily="34" charset="0"/>
              </a:rPr>
              <a:t>- Epuisements des ressources</a:t>
            </a:r>
          </a:p>
          <a:p>
            <a:pPr lvl="0"/>
            <a:r>
              <a:rPr lang="fr-FR" sz="1400" b="1" dirty="0" smtClean="0">
                <a:solidFill>
                  <a:srgbClr val="FFFF00"/>
                </a:solidFill>
                <a:latin typeface="Tw Cen MT" pitchFamily="34" charset="0"/>
              </a:rPr>
              <a:t>- Changements climatiques</a:t>
            </a:r>
          </a:p>
          <a:p>
            <a:pPr lvl="0"/>
            <a:r>
              <a:rPr lang="fr-FR" sz="1400" b="1" dirty="0" smtClean="0">
                <a:solidFill>
                  <a:srgbClr val="FFFF00"/>
                </a:solidFill>
                <a:latin typeface="Tw Cen MT" pitchFamily="34" charset="0"/>
              </a:rPr>
              <a:t>- Dégradation des milieux (forêts, sols agricoles)</a:t>
            </a:r>
          </a:p>
          <a:p>
            <a:pPr lvl="0" algn="ctr"/>
            <a:r>
              <a:rPr lang="fr-FR" sz="1400" b="1" dirty="0" smtClean="0">
                <a:solidFill>
                  <a:srgbClr val="FFFF00"/>
                </a:solidFill>
                <a:latin typeface="Tw Cen MT" pitchFamily="34" charset="0"/>
              </a:rPr>
              <a:t>= pression de plus en plus importante sur l’environnement</a:t>
            </a:r>
          </a:p>
        </p:txBody>
      </p:sp>
      <p:sp>
        <p:nvSpPr>
          <p:cNvPr id="23" name="Rectangle 22"/>
          <p:cNvSpPr/>
          <p:nvPr/>
        </p:nvSpPr>
        <p:spPr>
          <a:xfrm>
            <a:off x="357159" y="3429000"/>
            <a:ext cx="2571768" cy="523220"/>
          </a:xfrm>
          <a:prstGeom prst="rect">
            <a:avLst/>
          </a:prstGeom>
        </p:spPr>
        <p:txBody>
          <a:bodyPr wrap="square">
            <a:spAutoFit/>
          </a:bodyPr>
          <a:lstStyle/>
          <a:p>
            <a:pPr algn="ctr"/>
            <a:r>
              <a:rPr lang="fr-FR" sz="1400" b="1" dirty="0" smtClean="0">
                <a:solidFill>
                  <a:schemeClr val="accent2">
                    <a:lumMod val="20000"/>
                    <a:lumOff val="80000"/>
                  </a:schemeClr>
                </a:solidFill>
                <a:latin typeface="Tw Cen MT" pitchFamily="34" charset="0"/>
              </a:rPr>
              <a:t>l’intensification des activités humaines</a:t>
            </a:r>
            <a:endParaRPr lang="fr-FR" dirty="0">
              <a:solidFill>
                <a:schemeClr val="accent2">
                  <a:lumMod val="20000"/>
                  <a:lumOff val="80000"/>
                </a:schemeClr>
              </a:solidFill>
            </a:endParaRPr>
          </a:p>
        </p:txBody>
      </p:sp>
      <p:sp>
        <p:nvSpPr>
          <p:cNvPr id="24" name="Rectangle 23"/>
          <p:cNvSpPr/>
          <p:nvPr/>
        </p:nvSpPr>
        <p:spPr>
          <a:xfrm>
            <a:off x="285720" y="4500570"/>
            <a:ext cx="2643206" cy="2246769"/>
          </a:xfrm>
          <a:prstGeom prst="rect">
            <a:avLst/>
          </a:prstGeom>
        </p:spPr>
        <p:txBody>
          <a:bodyPr wrap="square">
            <a:spAutoFit/>
          </a:bodyPr>
          <a:lstStyle/>
          <a:p>
            <a:pPr lvl="0"/>
            <a:r>
              <a:rPr lang="fr-FR" sz="1400" b="1" dirty="0" smtClean="0">
                <a:solidFill>
                  <a:srgbClr val="FFFF00"/>
                </a:solidFill>
                <a:latin typeface="Tw Cen MT" pitchFamily="34" charset="0"/>
              </a:rPr>
              <a:t>- Explosion démographique : augmentation de la population (7 milliards aujourd’hui/9 milliards en 2050) + Croissance urbaine</a:t>
            </a:r>
          </a:p>
          <a:p>
            <a:pPr lvl="0"/>
            <a:r>
              <a:rPr lang="fr-FR" sz="1400" b="1" dirty="0" smtClean="0">
                <a:solidFill>
                  <a:srgbClr val="FFFF00"/>
                </a:solidFill>
                <a:latin typeface="Tw Cen MT" pitchFamily="34" charset="0"/>
              </a:rPr>
              <a:t>- Croissance économique extensive</a:t>
            </a:r>
          </a:p>
          <a:p>
            <a:pPr lvl="0"/>
            <a:r>
              <a:rPr lang="fr-FR" sz="1400" b="1" dirty="0" smtClean="0">
                <a:solidFill>
                  <a:srgbClr val="FFFF00"/>
                </a:solidFill>
                <a:latin typeface="Tw Cen MT" pitchFamily="34" charset="0"/>
              </a:rPr>
              <a:t>- Gaspillage des ressources non renouvelables (ex : pétrole)</a:t>
            </a:r>
          </a:p>
          <a:p>
            <a:pPr lvl="0"/>
            <a:r>
              <a:rPr lang="fr-FR" sz="1400" b="1" dirty="0" smtClean="0">
                <a:solidFill>
                  <a:srgbClr val="FFFF00"/>
                </a:solidFill>
                <a:latin typeface="Tw Cen MT" pitchFamily="34" charset="0"/>
              </a:rPr>
              <a:t>- Egoïsmes nationaux</a:t>
            </a:r>
          </a:p>
        </p:txBody>
      </p:sp>
      <p:sp>
        <p:nvSpPr>
          <p:cNvPr id="28" name="Rectangle 27"/>
          <p:cNvSpPr/>
          <p:nvPr/>
        </p:nvSpPr>
        <p:spPr>
          <a:xfrm>
            <a:off x="3214678" y="4540947"/>
            <a:ext cx="2714644" cy="2031325"/>
          </a:xfrm>
          <a:prstGeom prst="rect">
            <a:avLst/>
          </a:prstGeom>
        </p:spPr>
        <p:txBody>
          <a:bodyPr wrap="square">
            <a:spAutoFit/>
          </a:bodyPr>
          <a:lstStyle/>
          <a:p>
            <a:pPr lvl="0"/>
            <a:r>
              <a:rPr lang="fr-FR" sz="1400" b="1" dirty="0" smtClean="0">
                <a:solidFill>
                  <a:srgbClr val="FFFF00"/>
                </a:solidFill>
                <a:latin typeface="Tw Cen MT" pitchFamily="34" charset="0"/>
              </a:rPr>
              <a:t>- Prise de conscience individuelle et collective</a:t>
            </a:r>
          </a:p>
          <a:p>
            <a:pPr lvl="0"/>
            <a:r>
              <a:rPr lang="fr-FR" sz="1400" b="1" dirty="0" smtClean="0">
                <a:solidFill>
                  <a:srgbClr val="FFFF00"/>
                </a:solidFill>
                <a:latin typeface="Tw Cen MT" pitchFamily="34" charset="0"/>
              </a:rPr>
              <a:t>- Sommets de la Terre : quatre en vingt ans (Nairobi 1982/Rio 92/</a:t>
            </a:r>
          </a:p>
          <a:p>
            <a:pPr lvl="0"/>
            <a:r>
              <a:rPr lang="fr-FR" sz="1400" b="1" dirty="0" smtClean="0">
                <a:solidFill>
                  <a:srgbClr val="FFFF00"/>
                </a:solidFill>
                <a:latin typeface="Tw Cen MT" pitchFamily="34" charset="0"/>
              </a:rPr>
              <a:t>Johannesburg 2002/Rio 2012)</a:t>
            </a:r>
          </a:p>
          <a:p>
            <a:pPr lvl="0"/>
            <a:r>
              <a:rPr lang="fr-FR" sz="1400" b="1" dirty="0" smtClean="0">
                <a:solidFill>
                  <a:srgbClr val="FFFF00"/>
                </a:solidFill>
                <a:latin typeface="Tw Cen MT" pitchFamily="34" charset="0"/>
              </a:rPr>
              <a:t>- Gouvernance mondiale supranationale : union des peuples et des gouvernements pour un avenir viable.</a:t>
            </a:r>
          </a:p>
        </p:txBody>
      </p:sp>
      <p:sp>
        <p:nvSpPr>
          <p:cNvPr id="29" name="Rectangle 28"/>
          <p:cNvSpPr/>
          <p:nvPr/>
        </p:nvSpPr>
        <p:spPr>
          <a:xfrm>
            <a:off x="6215074" y="5330153"/>
            <a:ext cx="2772000" cy="1384995"/>
          </a:xfrm>
          <a:prstGeom prst="rect">
            <a:avLst/>
          </a:prstGeom>
        </p:spPr>
        <p:txBody>
          <a:bodyPr wrap="square">
            <a:spAutoFit/>
          </a:bodyPr>
          <a:lstStyle/>
          <a:p>
            <a:pPr lvl="0" algn="ctr"/>
            <a:r>
              <a:rPr lang="fr-FR" sz="1400" b="1" dirty="0" smtClean="0">
                <a:solidFill>
                  <a:srgbClr val="FFFF00"/>
                </a:solidFill>
                <a:latin typeface="Tw Cen MT" pitchFamily="34" charset="0"/>
              </a:rPr>
              <a:t>La réponse aux problèmes environnementaux est complexe car elle doit croiser le politique, les sciences, la technologie, l’économie et les sociétés humaines</a:t>
            </a:r>
          </a:p>
        </p:txBody>
      </p:sp>
      <p:pic>
        <p:nvPicPr>
          <p:cNvPr id="1026" name="Image 1" descr="http://1.bp.blogspot.com/-wI2TQ-DzTIw/TzBJjJBzWgI/AAAAAAAABa8/28YGFt1tPMA/s1600/rio20.jpg"/>
          <p:cNvPicPr>
            <a:picLocks noChangeAspect="1" noChangeArrowheads="1"/>
          </p:cNvPicPr>
          <p:nvPr/>
        </p:nvPicPr>
        <p:blipFill>
          <a:blip r:embed="rId3" cstate="print">
            <a:clrChange>
              <a:clrFrom>
                <a:srgbClr val="FFFFFF"/>
              </a:clrFrom>
              <a:clrTo>
                <a:srgbClr val="FFFFFF">
                  <a:alpha val="0"/>
                </a:srgbClr>
              </a:clrTo>
            </a:clrChange>
          </a:blip>
          <a:srcRect l="17270" t="5000" r="18585" b="20000"/>
          <a:stretch>
            <a:fillRect/>
          </a:stretch>
        </p:blipFill>
        <p:spPr bwMode="auto">
          <a:xfrm>
            <a:off x="604815" y="571480"/>
            <a:ext cx="752475" cy="838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500" fill="hold"/>
                                        <p:tgtEl>
                                          <p:spTgt spid="1026"/>
                                        </p:tgtEl>
                                        <p:attrNameLst>
                                          <p:attrName>ppt_w</p:attrName>
                                        </p:attrNameLst>
                                      </p:cBhvr>
                                      <p:tavLst>
                                        <p:tav tm="0">
                                          <p:val>
                                            <p:fltVal val="0"/>
                                          </p:val>
                                        </p:tav>
                                        <p:tav tm="100000">
                                          <p:val>
                                            <p:strVal val="#ppt_w"/>
                                          </p:val>
                                        </p:tav>
                                      </p:tavLst>
                                    </p:anim>
                                    <p:anim calcmode="lin" valueType="num">
                                      <p:cBhvr>
                                        <p:cTn id="11" dur="500" fill="hold"/>
                                        <p:tgtEl>
                                          <p:spTgt spid="1026"/>
                                        </p:tgtEl>
                                        <p:attrNameLst>
                                          <p:attrName>ppt_h</p:attrName>
                                        </p:attrNameLst>
                                      </p:cBhvr>
                                      <p:tavLst>
                                        <p:tav tm="0">
                                          <p:val>
                                            <p:fltVal val="0"/>
                                          </p:val>
                                        </p:tav>
                                        <p:tav tm="100000">
                                          <p:val>
                                            <p:strVal val="#ppt_h"/>
                                          </p:val>
                                        </p:tav>
                                      </p:tavLst>
                                    </p:anim>
                                    <p:anim calcmode="lin" valueType="num">
                                      <p:cBhvr>
                                        <p:cTn id="12" dur="500" fill="hold"/>
                                        <p:tgtEl>
                                          <p:spTgt spid="1026"/>
                                        </p:tgtEl>
                                        <p:attrNameLst>
                                          <p:attrName>style.rotation</p:attrName>
                                        </p:attrNameLst>
                                      </p:cBhvr>
                                      <p:tavLst>
                                        <p:tav tm="0">
                                          <p:val>
                                            <p:fltVal val="360"/>
                                          </p:val>
                                        </p:tav>
                                        <p:tav tm="100000">
                                          <p:val>
                                            <p:fltVal val="0"/>
                                          </p:val>
                                        </p:tav>
                                      </p:tavLst>
                                    </p:anim>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21" dur="1000" fill="hold"/>
                                        <p:tgtEl>
                                          <p:spTgt spid="27"/>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lide(fromBottom)">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lide(fromBottom)">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xEl>
                                              <p:pRg st="0" end="0"/>
                                            </p:txEl>
                                          </p:spTgt>
                                        </p:tgtEl>
                                        <p:attrNameLst>
                                          <p:attrName>style.visibility</p:attrName>
                                        </p:attrNameLst>
                                      </p:cBhvr>
                                      <p:to>
                                        <p:strVal val="visible"/>
                                      </p:to>
                                    </p:set>
                                    <p:animEffect transition="in" filter="wipe(left)">
                                      <p:cBhvr>
                                        <p:cTn id="40" dur="500"/>
                                        <p:tgtEl>
                                          <p:spTgt spid="2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2">
                                            <p:txEl>
                                              <p:pRg st="1" end="1"/>
                                            </p:txEl>
                                          </p:spTgt>
                                        </p:tgtEl>
                                        <p:attrNameLst>
                                          <p:attrName>style.visibility</p:attrName>
                                        </p:attrNameLst>
                                      </p:cBhvr>
                                      <p:to>
                                        <p:strVal val="visible"/>
                                      </p:to>
                                    </p:set>
                                    <p:animEffect transition="in" filter="wipe(left)">
                                      <p:cBhvr>
                                        <p:cTn id="45" dur="500"/>
                                        <p:tgtEl>
                                          <p:spTgt spid="2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2">
                                            <p:txEl>
                                              <p:pRg st="2" end="2"/>
                                            </p:txEl>
                                          </p:spTgt>
                                        </p:tgtEl>
                                        <p:attrNameLst>
                                          <p:attrName>style.visibility</p:attrName>
                                        </p:attrNameLst>
                                      </p:cBhvr>
                                      <p:to>
                                        <p:strVal val="visible"/>
                                      </p:to>
                                    </p:set>
                                    <p:animEffect transition="in" filter="wipe(left)">
                                      <p:cBhvr>
                                        <p:cTn id="50" dur="500"/>
                                        <p:tgtEl>
                                          <p:spTgt spid="22">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2">
                                            <p:txEl>
                                              <p:pRg st="3" end="3"/>
                                            </p:txEl>
                                          </p:spTgt>
                                        </p:tgtEl>
                                        <p:attrNameLst>
                                          <p:attrName>style.visibility</p:attrName>
                                        </p:attrNameLst>
                                      </p:cBhvr>
                                      <p:to>
                                        <p:strVal val="visible"/>
                                      </p:to>
                                    </p:set>
                                    <p:animEffect transition="in" filter="wipe(left)">
                                      <p:cBhvr>
                                        <p:cTn id="55" dur="500"/>
                                        <p:tgtEl>
                                          <p:spTgt spid="22">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2">
                                            <p:txEl>
                                              <p:pRg st="4" end="4"/>
                                            </p:txEl>
                                          </p:spTgt>
                                        </p:tgtEl>
                                        <p:attrNameLst>
                                          <p:attrName>style.visibility</p:attrName>
                                        </p:attrNameLst>
                                      </p:cBhvr>
                                      <p:to>
                                        <p:strVal val="visible"/>
                                      </p:to>
                                    </p:set>
                                    <p:animEffect transition="in" filter="wipe(left)">
                                      <p:cBhvr>
                                        <p:cTn id="60" dur="500"/>
                                        <p:tgtEl>
                                          <p:spTgt spid="22">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slide(fromBottom)">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4">
                                            <p:txEl>
                                              <p:pRg st="0" end="0"/>
                                            </p:txEl>
                                          </p:spTgt>
                                        </p:tgtEl>
                                        <p:attrNameLst>
                                          <p:attrName>style.visibility</p:attrName>
                                        </p:attrNameLst>
                                      </p:cBhvr>
                                      <p:to>
                                        <p:strVal val="visible"/>
                                      </p:to>
                                    </p:set>
                                    <p:animEffect transition="in" filter="wipe(left)">
                                      <p:cBhvr>
                                        <p:cTn id="70" dur="500"/>
                                        <p:tgtEl>
                                          <p:spTgt spid="24">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4">
                                            <p:txEl>
                                              <p:pRg st="1" end="1"/>
                                            </p:txEl>
                                          </p:spTgt>
                                        </p:tgtEl>
                                        <p:attrNameLst>
                                          <p:attrName>style.visibility</p:attrName>
                                        </p:attrNameLst>
                                      </p:cBhvr>
                                      <p:to>
                                        <p:strVal val="visible"/>
                                      </p:to>
                                    </p:set>
                                    <p:animEffect transition="in" filter="wipe(left)">
                                      <p:cBhvr>
                                        <p:cTn id="75" dur="500"/>
                                        <p:tgtEl>
                                          <p:spTgt spid="24">
                                            <p:txEl>
                                              <p:pRg st="1" end="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4">
                                            <p:txEl>
                                              <p:pRg st="2" end="2"/>
                                            </p:txEl>
                                          </p:spTgt>
                                        </p:tgtEl>
                                        <p:attrNameLst>
                                          <p:attrName>style.visibility</p:attrName>
                                        </p:attrNameLst>
                                      </p:cBhvr>
                                      <p:to>
                                        <p:strVal val="visible"/>
                                      </p:to>
                                    </p:set>
                                    <p:animEffect transition="in" filter="wipe(left)">
                                      <p:cBhvr>
                                        <p:cTn id="80" dur="500"/>
                                        <p:tgtEl>
                                          <p:spTgt spid="24">
                                            <p:txEl>
                                              <p:pRg st="2" end="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4">
                                            <p:txEl>
                                              <p:pRg st="3" end="3"/>
                                            </p:txEl>
                                          </p:spTgt>
                                        </p:tgtEl>
                                        <p:attrNameLst>
                                          <p:attrName>style.visibility</p:attrName>
                                        </p:attrNameLst>
                                      </p:cBhvr>
                                      <p:to>
                                        <p:strVal val="visible"/>
                                      </p:to>
                                    </p:set>
                                    <p:animEffect transition="in" filter="wipe(left)">
                                      <p:cBhvr>
                                        <p:cTn id="85" dur="500"/>
                                        <p:tgtEl>
                                          <p:spTgt spid="24">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8">
                                            <p:txEl>
                                              <p:pRg st="0" end="0"/>
                                            </p:txEl>
                                          </p:spTgt>
                                        </p:tgtEl>
                                        <p:attrNameLst>
                                          <p:attrName>style.visibility</p:attrName>
                                        </p:attrNameLst>
                                      </p:cBhvr>
                                      <p:to>
                                        <p:strVal val="visible"/>
                                      </p:to>
                                    </p:set>
                                    <p:animEffect transition="in" filter="wipe(left)">
                                      <p:cBhvr>
                                        <p:cTn id="90" dur="500"/>
                                        <p:tgtEl>
                                          <p:spTgt spid="28">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8">
                                            <p:txEl>
                                              <p:pRg st="1" end="1"/>
                                            </p:txEl>
                                          </p:spTgt>
                                        </p:tgtEl>
                                        <p:attrNameLst>
                                          <p:attrName>style.visibility</p:attrName>
                                        </p:attrNameLst>
                                      </p:cBhvr>
                                      <p:to>
                                        <p:strVal val="visible"/>
                                      </p:to>
                                    </p:set>
                                    <p:animEffect transition="in" filter="wipe(left)">
                                      <p:cBhvr>
                                        <p:cTn id="95" dur="500"/>
                                        <p:tgtEl>
                                          <p:spTgt spid="28">
                                            <p:txEl>
                                              <p:pRg st="1" end="1"/>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8">
                                            <p:txEl>
                                              <p:pRg st="2" end="2"/>
                                            </p:txEl>
                                          </p:spTgt>
                                        </p:tgtEl>
                                        <p:attrNameLst>
                                          <p:attrName>style.visibility</p:attrName>
                                        </p:attrNameLst>
                                      </p:cBhvr>
                                      <p:to>
                                        <p:strVal val="visible"/>
                                      </p:to>
                                    </p:set>
                                    <p:animEffect transition="in" filter="wipe(left)">
                                      <p:cBhvr>
                                        <p:cTn id="100" dur="500"/>
                                        <p:tgtEl>
                                          <p:spTgt spid="28">
                                            <p:txEl>
                                              <p:pRg st="2" end="2"/>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28">
                                            <p:txEl>
                                              <p:pRg st="3" end="3"/>
                                            </p:txEl>
                                          </p:spTgt>
                                        </p:tgtEl>
                                        <p:attrNameLst>
                                          <p:attrName>style.visibility</p:attrName>
                                        </p:attrNameLst>
                                      </p:cBhvr>
                                      <p:to>
                                        <p:strVal val="visible"/>
                                      </p:to>
                                    </p:set>
                                    <p:animEffect transition="in" filter="wipe(left)">
                                      <p:cBhvr>
                                        <p:cTn id="105" dur="500"/>
                                        <p:tgtEl>
                                          <p:spTgt spid="28">
                                            <p:txEl>
                                              <p:pRg st="3" end="3"/>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2" presetClass="entr" presetSubtype="4" fill="hold" grpId="0" nodeType="click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slide(fromBottom)">
                                      <p:cBhvr>
                                        <p:cTn id="1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2" grpId="0" build="p"/>
      <p:bldP spid="23" grpId="0"/>
      <p:bldP spid="24" grpId="0" build="p"/>
      <p:bldP spid="28" grpId="0" build="p"/>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fullhdwallpapersforfree.com/wp-content/uploads/2012/03/Painting_the_Earth.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ZoneTexte 2"/>
          <p:cNvSpPr txBox="1"/>
          <p:nvPr/>
        </p:nvSpPr>
        <p:spPr>
          <a:xfrm>
            <a:off x="5734092" y="76778"/>
            <a:ext cx="3409908" cy="923330"/>
          </a:xfrm>
          <a:prstGeom prst="rect">
            <a:avLst/>
          </a:prstGeom>
          <a:noFill/>
        </p:spPr>
        <p:txBody>
          <a:bodyPr wrap="none" rtlCol="0">
            <a:spAutoFit/>
          </a:bodyPr>
          <a:lstStyle/>
          <a:p>
            <a:pPr algn="r"/>
            <a:r>
              <a:rPr lang="fr-FR" sz="5400" u="sng" dirty="0" smtClean="0">
                <a:solidFill>
                  <a:schemeClr val="accent1">
                    <a:lumMod val="20000"/>
                    <a:lumOff val="80000"/>
                  </a:schemeClr>
                </a:solidFill>
                <a:effectLst>
                  <a:outerShdw blurRad="38100" dist="38100" dir="2700000" algn="tl">
                    <a:srgbClr val="000000">
                      <a:alpha val="43137"/>
                    </a:srgbClr>
                  </a:outerShdw>
                </a:effectLst>
                <a:latin typeface="John Handy LET" pitchFamily="2" charset="0"/>
              </a:rPr>
              <a:t>Conclusion</a:t>
            </a:r>
            <a:endParaRPr lang="fr-FR" sz="5400" u="sng" dirty="0">
              <a:solidFill>
                <a:schemeClr val="accent1">
                  <a:lumMod val="20000"/>
                  <a:lumOff val="80000"/>
                </a:schemeClr>
              </a:solidFill>
              <a:effectLst>
                <a:outerShdw blurRad="38100" dist="38100" dir="2700000" algn="tl">
                  <a:srgbClr val="000000">
                    <a:alpha val="43137"/>
                  </a:srgbClr>
                </a:outerShdw>
              </a:effectLst>
              <a:latin typeface="John Handy LET" pitchFamily="2" charset="0"/>
            </a:endParaRPr>
          </a:p>
        </p:txBody>
      </p:sp>
      <p:sp>
        <p:nvSpPr>
          <p:cNvPr id="4" name="Vague 3"/>
          <p:cNvSpPr/>
          <p:nvPr/>
        </p:nvSpPr>
        <p:spPr>
          <a:xfrm>
            <a:off x="0" y="857232"/>
            <a:ext cx="9144000" cy="4250549"/>
          </a:xfrm>
          <a:prstGeom prst="wave">
            <a:avLst>
              <a:gd name="adj1" fmla="val 7810"/>
              <a:gd name="adj2" fmla="val 0"/>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638" algn="just">
              <a:lnSpc>
                <a:spcPct val="150000"/>
              </a:lnSpc>
              <a:tabLst>
                <a:tab pos="8791575" algn="l"/>
              </a:tabLst>
            </a:pPr>
            <a:r>
              <a:rPr lang="fr-FR" sz="1600" b="1" dirty="0" smtClean="0">
                <a:solidFill>
                  <a:schemeClr val="tx1"/>
                </a:solidFill>
                <a:latin typeface="Tw Cen MT" pitchFamily="34" charset="0"/>
              </a:rPr>
              <a:t>Le monde du XXI</a:t>
            </a:r>
            <a:r>
              <a:rPr lang="fr-FR" sz="1600" b="1" baseline="30000" dirty="0" smtClean="0">
                <a:solidFill>
                  <a:schemeClr val="tx1"/>
                </a:solidFill>
                <a:latin typeface="Tw Cen MT" pitchFamily="34" charset="0"/>
              </a:rPr>
              <a:t>ème</a:t>
            </a:r>
            <a:r>
              <a:rPr lang="fr-FR" sz="1600" b="1" dirty="0" smtClean="0">
                <a:solidFill>
                  <a:schemeClr val="tx1"/>
                </a:solidFill>
                <a:latin typeface="Tw Cen MT" pitchFamily="34" charset="0"/>
              </a:rPr>
              <a:t> siècle est donc d’une grande complexité : c’est ce que montrent les différentes grilles de lecture (géoéconomique, géopolitique, géoculturelle, </a:t>
            </a:r>
            <a:r>
              <a:rPr lang="fr-FR" sz="1600" b="1" dirty="0" err="1" smtClean="0">
                <a:solidFill>
                  <a:schemeClr val="tx1"/>
                </a:solidFill>
                <a:latin typeface="Tw Cen MT" pitchFamily="34" charset="0"/>
              </a:rPr>
              <a:t>géoenvironnementale</a:t>
            </a:r>
            <a:r>
              <a:rPr lang="fr-FR" sz="1600" b="1" dirty="0" smtClean="0">
                <a:solidFill>
                  <a:schemeClr val="tx1"/>
                </a:solidFill>
                <a:latin typeface="Tw Cen MT" pitchFamily="34" charset="0"/>
              </a:rPr>
              <a:t>) qu’il est indispensable de croiser pour comprendre les nouveaux enjeux territoriaux. </a:t>
            </a:r>
          </a:p>
          <a:p>
            <a:pPr marL="274638" algn="just">
              <a:lnSpc>
                <a:spcPct val="150000"/>
              </a:lnSpc>
              <a:tabLst>
                <a:tab pos="8791575" algn="l"/>
              </a:tabLst>
            </a:pPr>
            <a:r>
              <a:rPr lang="fr-FR" sz="1600" b="1" dirty="0" smtClean="0">
                <a:solidFill>
                  <a:schemeClr val="tx1"/>
                </a:solidFill>
                <a:latin typeface="Tw Cen MT" pitchFamily="34" charset="0"/>
              </a:rPr>
              <a:t>Les cartes sont un outil précieux pour comprendre ces nouvelles réalités mais il ne faut pas oublier qu’elles sont, au mieux, faites dans un esprit de synthétisation (pour simplifier, rendre compréhensible une situation complexe), au pire, élaborées pour répondre à une volonté politique et servir ainsi de moyen de  propagande.</a:t>
            </a:r>
          </a:p>
          <a:p>
            <a:pPr algn="ctr"/>
            <a:endParaRPr lang="fr-FR" sz="1400" b="1" dirty="0">
              <a:solidFill>
                <a:schemeClr val="bg2">
                  <a:lumMod val="10000"/>
                </a:schemeClr>
              </a:solidFill>
              <a:latin typeface="Tw Cen MT" pitchFamily="34" charset="0"/>
            </a:endParaRPr>
          </a:p>
        </p:txBody>
      </p:sp>
      <p:sp>
        <p:nvSpPr>
          <p:cNvPr id="5" name="ZoneTexte 4"/>
          <p:cNvSpPr txBox="1"/>
          <p:nvPr/>
        </p:nvSpPr>
        <p:spPr>
          <a:xfrm>
            <a:off x="611560" y="5357826"/>
            <a:ext cx="7920880" cy="738664"/>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1400" b="1" i="1" dirty="0" smtClean="0">
                <a:solidFill>
                  <a:schemeClr val="bg1"/>
                </a:solidFill>
                <a:latin typeface="Tw Cen MT" pitchFamily="34" charset="0"/>
              </a:rPr>
              <a:t>Il faut donc éviter ce double écueil : « Penser que toute carte est fausse, croire naïvement que la carte est une photographie parfaite du monde »</a:t>
            </a:r>
          </a:p>
          <a:p>
            <a:pPr algn="r"/>
            <a:r>
              <a:rPr lang="fr-FR" sz="1400" b="1" dirty="0" smtClean="0">
                <a:solidFill>
                  <a:schemeClr val="bg1"/>
                </a:solidFill>
                <a:latin typeface="Tw Cen MT" pitchFamily="34" charset="0"/>
              </a:rPr>
              <a:t> Michel Foucher, </a:t>
            </a:r>
            <a:r>
              <a:rPr lang="fr-FR" sz="1400" b="1" i="1" dirty="0" smtClean="0">
                <a:solidFill>
                  <a:schemeClr val="bg1"/>
                </a:solidFill>
                <a:latin typeface="Tw Cen MT" pitchFamily="34" charset="0"/>
              </a:rPr>
              <a:t>La bataille des cartes</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Bottom)">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3554" name="Picture 2" descr="http://hdwallpapernet.com/wp-content/gallery/earth_wallpaper_02/6797-earth-wallpaper.jpg"/>
          <p:cNvPicPr>
            <a:picLocks noChangeAspect="1" noChangeArrowheads="1"/>
          </p:cNvPicPr>
          <p:nvPr/>
        </p:nvPicPr>
        <p:blipFill>
          <a:blip r:embed="rId3">
            <a:lum/>
          </a:blip>
          <a:srcRect/>
          <a:stretch>
            <a:fillRect/>
          </a:stretch>
        </p:blipFill>
        <p:spPr bwMode="auto">
          <a:xfrm>
            <a:off x="-32" y="-24"/>
            <a:ext cx="9144000" cy="6860267"/>
          </a:xfrm>
          <a:prstGeom prst="rect">
            <a:avLst/>
          </a:prstGeom>
          <a:noFill/>
        </p:spPr>
      </p:pic>
      <p:sp>
        <p:nvSpPr>
          <p:cNvPr id="5" name="ZoneTexte 4"/>
          <p:cNvSpPr txBox="1"/>
          <p:nvPr/>
        </p:nvSpPr>
        <p:spPr>
          <a:xfrm>
            <a:off x="5924849" y="-24"/>
            <a:ext cx="3219151" cy="923330"/>
          </a:xfrm>
          <a:prstGeom prst="rect">
            <a:avLst/>
          </a:prstGeom>
          <a:noFill/>
        </p:spPr>
        <p:txBody>
          <a:bodyPr wrap="none" rtlCol="0">
            <a:spAutoFit/>
          </a:bodyPr>
          <a:lstStyle/>
          <a:p>
            <a:r>
              <a:rPr lang="fr-FR" sz="5400" u="sng" dirty="0" smtClean="0">
                <a:solidFill>
                  <a:schemeClr val="accent1">
                    <a:lumMod val="20000"/>
                    <a:lumOff val="80000"/>
                  </a:schemeClr>
                </a:solidFill>
                <a:effectLst>
                  <a:outerShdw blurRad="38100" dist="38100" dir="2700000" algn="tl">
                    <a:srgbClr val="000000">
                      <a:alpha val="43137"/>
                    </a:srgbClr>
                  </a:outerShdw>
                </a:effectLst>
                <a:latin typeface="John Handy LET" pitchFamily="2" charset="0"/>
              </a:rPr>
              <a:t>Ressources</a:t>
            </a:r>
            <a:endParaRPr lang="fr-FR" sz="5400" u="sng" dirty="0">
              <a:solidFill>
                <a:schemeClr val="accent1">
                  <a:lumMod val="20000"/>
                  <a:lumOff val="80000"/>
                </a:schemeClr>
              </a:solidFill>
              <a:effectLst>
                <a:outerShdw blurRad="38100" dist="38100" dir="2700000" algn="tl">
                  <a:srgbClr val="000000">
                    <a:alpha val="43137"/>
                  </a:srgbClr>
                </a:outerShdw>
              </a:effectLst>
              <a:latin typeface="John Handy LET" pitchFamily="2" charset="0"/>
            </a:endParaRPr>
          </a:p>
        </p:txBody>
      </p:sp>
      <p:sp>
        <p:nvSpPr>
          <p:cNvPr id="6" name="Rectangle 5"/>
          <p:cNvSpPr/>
          <p:nvPr/>
        </p:nvSpPr>
        <p:spPr>
          <a:xfrm>
            <a:off x="0" y="714356"/>
            <a:ext cx="9144000" cy="6143644"/>
          </a:xfrm>
          <a:prstGeom prst="rect">
            <a:avLst/>
          </a:prstGeom>
          <a:solidFill>
            <a:schemeClr val="tx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b="1" u="sng" dirty="0" smtClean="0">
              <a:solidFill>
                <a:srgbClr val="002060"/>
              </a:solidFill>
              <a:effectLst>
                <a:outerShdw blurRad="38100" dist="38100" dir="2700000" algn="tl">
                  <a:srgbClr val="000000">
                    <a:alpha val="43137"/>
                  </a:srgbClr>
                </a:outerShdw>
              </a:effectLst>
              <a:latin typeface="Tw Cen MT" pitchFamily="34" charset="0"/>
            </a:endParaRPr>
          </a:p>
          <a:p>
            <a:endParaRPr lang="fr-FR" sz="1600" b="1" u="sng" dirty="0" smtClean="0">
              <a:solidFill>
                <a:srgbClr val="002060"/>
              </a:solidFill>
              <a:effectLst>
                <a:outerShdw blurRad="38100" dist="38100" dir="2700000" algn="tl">
                  <a:srgbClr val="000000">
                    <a:alpha val="43137"/>
                  </a:srgbClr>
                </a:outerShdw>
              </a:effectLst>
              <a:latin typeface="Tw Cen MT" pitchFamily="34" charset="0"/>
            </a:endParaRPr>
          </a:p>
          <a:p>
            <a:endParaRPr lang="fr-FR" sz="1600" b="1" u="sng" dirty="0" smtClean="0">
              <a:solidFill>
                <a:srgbClr val="002060"/>
              </a:solidFill>
              <a:effectLst>
                <a:outerShdw blurRad="38100" dist="38100" dir="2700000" algn="tl">
                  <a:srgbClr val="000000">
                    <a:alpha val="43137"/>
                  </a:srgbClr>
                </a:outerShdw>
              </a:effectLst>
              <a:latin typeface="Tw Cen MT" pitchFamily="34" charset="0"/>
            </a:endParaRPr>
          </a:p>
          <a:p>
            <a:endParaRPr lang="fr-FR" sz="1600" b="1" u="sng" dirty="0" smtClean="0">
              <a:solidFill>
                <a:srgbClr val="002060"/>
              </a:solidFill>
              <a:effectLst>
                <a:outerShdw blurRad="38100" dist="38100" dir="2700000" algn="tl">
                  <a:srgbClr val="000000">
                    <a:alpha val="43137"/>
                  </a:srgbClr>
                </a:outerShdw>
              </a:effectLst>
              <a:latin typeface="Tw Cen MT" pitchFamily="34" charset="0"/>
            </a:endParaRPr>
          </a:p>
          <a:p>
            <a:endParaRPr lang="fr-FR" sz="1600" b="1" u="sng" dirty="0" smtClean="0">
              <a:solidFill>
                <a:srgbClr val="002060"/>
              </a:solidFill>
              <a:effectLst>
                <a:outerShdw blurRad="38100" dist="38100" dir="2700000" algn="tl">
                  <a:srgbClr val="000000">
                    <a:alpha val="43137"/>
                  </a:srgbClr>
                </a:outerShdw>
              </a:effectLst>
              <a:latin typeface="Tw Cen MT" pitchFamily="34" charset="0"/>
            </a:endParaRPr>
          </a:p>
          <a:p>
            <a:endParaRPr lang="fr-FR" sz="1600" b="1" u="sng" dirty="0" smtClean="0">
              <a:solidFill>
                <a:srgbClr val="002060"/>
              </a:solidFill>
              <a:effectLst>
                <a:outerShdw blurRad="38100" dist="38100" dir="2700000" algn="tl">
                  <a:srgbClr val="000000">
                    <a:alpha val="43137"/>
                  </a:srgbClr>
                </a:outerShdw>
              </a:effectLst>
              <a:latin typeface="Tw Cen MT" pitchFamily="34" charset="0"/>
            </a:endParaRPr>
          </a:p>
          <a:p>
            <a:endParaRPr lang="fr-FR" sz="1600" b="1" u="sng" dirty="0" smtClean="0">
              <a:solidFill>
                <a:srgbClr val="002060"/>
              </a:solidFill>
              <a:effectLst>
                <a:outerShdw blurRad="38100" dist="38100" dir="2700000" algn="tl">
                  <a:srgbClr val="000000">
                    <a:alpha val="43137"/>
                  </a:srgbClr>
                </a:outerShdw>
              </a:effectLst>
              <a:latin typeface="Tw Cen MT" pitchFamily="34" charset="0"/>
            </a:endParaRPr>
          </a:p>
          <a:p>
            <a:endParaRPr lang="fr-FR" sz="1600" b="1" u="sng" dirty="0" smtClean="0">
              <a:solidFill>
                <a:srgbClr val="002060"/>
              </a:solidFill>
              <a:effectLst>
                <a:outerShdw blurRad="38100" dist="38100" dir="2700000" algn="tl">
                  <a:srgbClr val="000000">
                    <a:alpha val="43137"/>
                  </a:srgbClr>
                </a:outerShdw>
              </a:effectLst>
              <a:latin typeface="Tw Cen MT" pitchFamily="34" charset="0"/>
            </a:endParaRPr>
          </a:p>
          <a:p>
            <a:endParaRPr lang="fr-FR" sz="1600" b="1" u="sng" dirty="0" smtClean="0">
              <a:solidFill>
                <a:srgbClr val="002060"/>
              </a:solidFill>
              <a:effectLst>
                <a:outerShdw blurRad="38100" dist="38100" dir="2700000" algn="tl">
                  <a:srgbClr val="000000">
                    <a:alpha val="43137"/>
                  </a:srgbClr>
                </a:outerShdw>
              </a:effectLst>
              <a:latin typeface="Tw Cen MT" pitchFamily="34" charset="0"/>
            </a:endParaRPr>
          </a:p>
          <a:p>
            <a:endParaRPr lang="fr-FR" sz="1600" b="1" u="sng" dirty="0" smtClean="0">
              <a:solidFill>
                <a:srgbClr val="002060"/>
              </a:solidFill>
              <a:effectLst>
                <a:outerShdw blurRad="38100" dist="38100" dir="2700000" algn="tl">
                  <a:srgbClr val="000000">
                    <a:alpha val="43137"/>
                  </a:srgbClr>
                </a:outerShdw>
              </a:effectLst>
              <a:latin typeface="Tw Cen MT" pitchFamily="34" charset="0"/>
            </a:endParaRPr>
          </a:p>
          <a:p>
            <a:endParaRPr lang="fr-FR" sz="1600" b="1" u="sng" dirty="0" smtClean="0">
              <a:solidFill>
                <a:srgbClr val="002060"/>
              </a:solidFill>
              <a:effectLst>
                <a:outerShdw blurRad="38100" dist="38100" dir="2700000" algn="tl">
                  <a:srgbClr val="000000">
                    <a:alpha val="43137"/>
                  </a:srgbClr>
                </a:outerShdw>
              </a:effectLst>
              <a:latin typeface="Tw Cen MT" pitchFamily="34" charset="0"/>
            </a:endParaRPr>
          </a:p>
          <a:p>
            <a:endParaRPr lang="fr-FR" sz="1600" b="1" u="sng" dirty="0" smtClean="0">
              <a:solidFill>
                <a:srgbClr val="002060"/>
              </a:solidFill>
              <a:effectLst>
                <a:outerShdw blurRad="38100" dist="38100" dir="2700000" algn="tl">
                  <a:srgbClr val="000000">
                    <a:alpha val="43137"/>
                  </a:srgbClr>
                </a:outerShdw>
              </a:effectLst>
              <a:latin typeface="Tw Cen MT" pitchFamily="34" charset="0"/>
            </a:endParaRPr>
          </a:p>
          <a:p>
            <a:endParaRPr lang="fr-FR" sz="1600" b="1" u="sng" dirty="0" smtClean="0">
              <a:solidFill>
                <a:srgbClr val="002060"/>
              </a:solidFill>
              <a:effectLst>
                <a:outerShdw blurRad="38100" dist="38100" dir="2700000" algn="tl">
                  <a:srgbClr val="000000">
                    <a:alpha val="43137"/>
                  </a:srgbClr>
                </a:outerShdw>
              </a:effectLst>
              <a:latin typeface="Tw Cen MT" pitchFamily="34" charset="0"/>
            </a:endParaRPr>
          </a:p>
          <a:p>
            <a:endParaRPr lang="fr-FR" sz="1600" b="1" u="sng" dirty="0" smtClean="0">
              <a:solidFill>
                <a:srgbClr val="002060"/>
              </a:solidFill>
              <a:effectLst>
                <a:outerShdw blurRad="38100" dist="38100" dir="2700000" algn="tl">
                  <a:srgbClr val="000000">
                    <a:alpha val="43137"/>
                  </a:srgbClr>
                </a:outerShdw>
              </a:effectLst>
              <a:latin typeface="Tw Cen MT" pitchFamily="34" charset="0"/>
            </a:endParaRPr>
          </a:p>
          <a:p>
            <a:endParaRPr lang="fr-FR" sz="1400" b="1" u="sng" dirty="0" smtClean="0">
              <a:solidFill>
                <a:srgbClr val="002060"/>
              </a:solidFill>
              <a:effectLst>
                <a:outerShdw blurRad="38100" dist="38100" dir="2700000" algn="tl">
                  <a:srgbClr val="000000">
                    <a:alpha val="43137"/>
                  </a:srgbClr>
                </a:outerShdw>
              </a:effectLst>
              <a:latin typeface="Tw Cen MT" pitchFamily="34" charset="0"/>
            </a:endParaRPr>
          </a:p>
          <a:p>
            <a:pPr algn="ctr"/>
            <a:r>
              <a:rPr lang="fr-FR" sz="1400" b="1" u="sng" dirty="0" smtClean="0">
                <a:solidFill>
                  <a:srgbClr val="002060"/>
                </a:solidFill>
                <a:effectLst>
                  <a:outerShdw blurRad="38100" dist="38100" dir="2700000" algn="tl">
                    <a:srgbClr val="000000">
                      <a:alpha val="43137"/>
                    </a:srgbClr>
                  </a:outerShdw>
                </a:effectLst>
                <a:latin typeface="Tw Cen MT" pitchFamily="34" charset="0"/>
              </a:rPr>
              <a:t>Fiche Eduscol</a:t>
            </a:r>
          </a:p>
          <a:p>
            <a:r>
              <a:rPr lang="fr-FR" sz="1200" dirty="0" smtClean="0">
                <a:solidFill>
                  <a:srgbClr val="002060"/>
                </a:solidFill>
                <a:latin typeface="Tw Cen MT" pitchFamily="34" charset="0"/>
              </a:rPr>
              <a:t>http://media.eduscol.education.fr/file/lycee/43/3/LyceeGT_Ressources_Geo_T_03_Th1_Q1_Cartes_monde_213433.pdf</a:t>
            </a:r>
          </a:p>
          <a:p>
            <a:endParaRPr lang="fr-FR" sz="500" dirty="0">
              <a:solidFill>
                <a:srgbClr val="002060"/>
              </a:solidFill>
              <a:latin typeface="Tw Cen MT" pitchFamily="34" charset="0"/>
            </a:endParaRPr>
          </a:p>
          <a:p>
            <a:pPr algn="ctr"/>
            <a:r>
              <a:rPr lang="fr-FR" sz="1400" b="1" u="sng" dirty="0" smtClean="0">
                <a:solidFill>
                  <a:srgbClr val="002060"/>
                </a:solidFill>
                <a:effectLst>
                  <a:outerShdw blurRad="38100" dist="38100" dir="2700000" algn="tl">
                    <a:srgbClr val="000000">
                      <a:alpha val="43137"/>
                    </a:srgbClr>
                  </a:outerShdw>
                </a:effectLst>
                <a:latin typeface="Tw Cen MT" pitchFamily="34" charset="0"/>
              </a:rPr>
              <a:t>Des cartes pour apprendre et réfléchir</a:t>
            </a:r>
          </a:p>
          <a:p>
            <a:r>
              <a:rPr lang="fr-FR" sz="1300" dirty="0" smtClean="0">
                <a:solidFill>
                  <a:srgbClr val="002060"/>
                </a:solidFill>
                <a:latin typeface="Tw Cen MT" pitchFamily="34" charset="0"/>
              </a:rPr>
              <a:t>http://cartographie.sciences-po.fr/fr/cartotheque</a:t>
            </a:r>
          </a:p>
          <a:p>
            <a:r>
              <a:rPr lang="fr-FR" sz="1300" dirty="0" smtClean="0">
                <a:solidFill>
                  <a:srgbClr val="002060"/>
                </a:solidFill>
                <a:latin typeface="Tw Cen MT" pitchFamily="34" charset="0"/>
              </a:rPr>
              <a:t>http://www.ladocumentationfrancaise.fr/cartes</a:t>
            </a:r>
          </a:p>
          <a:p>
            <a:r>
              <a:rPr lang="fr-FR" sz="1300" dirty="0" smtClean="0">
                <a:solidFill>
                  <a:srgbClr val="002060"/>
                </a:solidFill>
                <a:latin typeface="Tw Cen MT" pitchFamily="34" charset="0"/>
              </a:rPr>
              <a:t>http://www.monde-diplomatique.fr/cartes/</a:t>
            </a:r>
          </a:p>
          <a:p>
            <a:r>
              <a:rPr lang="fr-FR" sz="1300" dirty="0" smtClean="0">
                <a:solidFill>
                  <a:srgbClr val="002060"/>
                </a:solidFill>
                <a:latin typeface="Tw Cen MT" pitchFamily="34" charset="0"/>
              </a:rPr>
              <a:t>http://www.unecartedumonde.fr/</a:t>
            </a:r>
          </a:p>
          <a:p>
            <a:r>
              <a:rPr lang="fr-FR" sz="1300" dirty="0" smtClean="0">
                <a:solidFill>
                  <a:srgbClr val="002060"/>
                </a:solidFill>
                <a:latin typeface="Tw Cen MT" pitchFamily="34" charset="0"/>
              </a:rPr>
              <a:t>http://clioweb.canalblog.com/tag/cartes</a:t>
            </a:r>
          </a:p>
          <a:p>
            <a:endParaRPr lang="fr-FR" sz="500" dirty="0" smtClean="0">
              <a:solidFill>
                <a:srgbClr val="002060"/>
              </a:solidFill>
              <a:latin typeface="Tw Cen MT" pitchFamily="34" charset="0"/>
            </a:endParaRPr>
          </a:p>
          <a:p>
            <a:pPr algn="ctr"/>
            <a:r>
              <a:rPr lang="fr-FR" sz="1400" b="1" u="sng" dirty="0" smtClean="0">
                <a:solidFill>
                  <a:srgbClr val="002060"/>
                </a:solidFill>
                <a:effectLst>
                  <a:outerShdw blurRad="38100" dist="38100" dir="2700000" algn="tl">
                    <a:srgbClr val="000000">
                      <a:alpha val="43137"/>
                    </a:srgbClr>
                  </a:outerShdw>
                </a:effectLst>
                <a:latin typeface="Tw Cen MT" pitchFamily="34" charset="0"/>
              </a:rPr>
              <a:t>Site académiques</a:t>
            </a:r>
          </a:p>
          <a:p>
            <a:r>
              <a:rPr lang="fr-FR" sz="1300" dirty="0" smtClean="0">
                <a:solidFill>
                  <a:srgbClr val="002060"/>
                </a:solidFill>
                <a:latin typeface="Tw Cen MT" pitchFamily="34" charset="0"/>
              </a:rPr>
              <a:t>http://histoire-geographie.ac-dijon.fr/SIG/Carto/</a:t>
            </a:r>
          </a:p>
          <a:p>
            <a:r>
              <a:rPr lang="fr-FR" sz="1300" dirty="0" smtClean="0">
                <a:solidFill>
                  <a:srgbClr val="002060"/>
                </a:solidFill>
                <a:latin typeface="Tw Cen MT" pitchFamily="34" charset="0"/>
              </a:rPr>
              <a:t>http://ww2.ac-poitiers.fr/hist_geo/spip.php?rubrique160</a:t>
            </a:r>
          </a:p>
          <a:p>
            <a:endParaRPr lang="fr-FR" sz="500" dirty="0" smtClean="0">
              <a:solidFill>
                <a:srgbClr val="002060"/>
              </a:solidFill>
              <a:latin typeface="Tw Cen MT" pitchFamily="34" charset="0"/>
            </a:endParaRPr>
          </a:p>
          <a:p>
            <a:pPr algn="ctr"/>
            <a:r>
              <a:rPr lang="fr-FR" sz="1400" b="1" u="sng" dirty="0" smtClean="0">
                <a:solidFill>
                  <a:srgbClr val="002060"/>
                </a:solidFill>
                <a:effectLst>
                  <a:outerShdw blurRad="38100" dist="38100" dir="2700000" algn="tl">
                    <a:srgbClr val="000000">
                      <a:alpha val="43137"/>
                    </a:srgbClr>
                  </a:outerShdw>
                </a:effectLst>
                <a:latin typeface="Tw Cen MT" pitchFamily="34" charset="0"/>
              </a:rPr>
              <a:t>Lecture géopolitique</a:t>
            </a:r>
          </a:p>
          <a:p>
            <a:r>
              <a:rPr lang="fr-FR" sz="1300" dirty="0" smtClean="0">
                <a:solidFill>
                  <a:srgbClr val="002060"/>
                </a:solidFill>
                <a:latin typeface="Tw Cen MT" pitchFamily="34" charset="0"/>
              </a:rPr>
              <a:t>http://leplus.nouvelobs.com/contribution/225090-la-possession-de-l-arme-nucleaire-fait-elle-encore-sens.html</a:t>
            </a:r>
          </a:p>
          <a:p>
            <a:r>
              <a:rPr lang="fr-FR" sz="1300" dirty="0" smtClean="0">
                <a:solidFill>
                  <a:srgbClr val="002060"/>
                </a:solidFill>
                <a:latin typeface="Tw Cen MT" pitchFamily="34" charset="0"/>
              </a:rPr>
              <a:t>http://cartographie.sciences-po.fr/en/conflits-arm-s-2009</a:t>
            </a:r>
          </a:p>
          <a:p>
            <a:endParaRPr lang="fr-FR" sz="500" dirty="0" smtClean="0">
              <a:solidFill>
                <a:srgbClr val="002060"/>
              </a:solidFill>
              <a:latin typeface="Tw Cen MT" pitchFamily="34" charset="0"/>
            </a:endParaRPr>
          </a:p>
          <a:p>
            <a:pPr algn="ctr"/>
            <a:r>
              <a:rPr lang="fr-FR" sz="1400" b="1" u="sng" dirty="0" smtClean="0">
                <a:solidFill>
                  <a:srgbClr val="002060"/>
                </a:solidFill>
                <a:effectLst>
                  <a:outerShdw blurRad="38100" dist="38100" dir="2700000" algn="tl">
                    <a:srgbClr val="000000">
                      <a:alpha val="43137"/>
                    </a:srgbClr>
                  </a:outerShdw>
                </a:effectLst>
                <a:latin typeface="Tw Cen MT" pitchFamily="34" charset="0"/>
              </a:rPr>
              <a:t>Lecture géoéconomique</a:t>
            </a:r>
          </a:p>
          <a:p>
            <a:r>
              <a:rPr lang="fr-FR" sz="1200" dirty="0" smtClean="0">
                <a:solidFill>
                  <a:srgbClr val="002060"/>
                </a:solidFill>
                <a:latin typeface="Tw Cen MT" pitchFamily="34" charset="0"/>
              </a:rPr>
              <a:t>http://www.lefigaro.fr/conjoncture/2012/03/01/20002-20120301ARTFIG00669-les-brics-locomotive-de-la-croissance.php</a:t>
            </a:r>
          </a:p>
          <a:p>
            <a:endParaRPr lang="fr-FR" sz="500" dirty="0" smtClean="0">
              <a:solidFill>
                <a:srgbClr val="002060"/>
              </a:solidFill>
              <a:latin typeface="Tw Cen MT" pitchFamily="34" charset="0"/>
            </a:endParaRPr>
          </a:p>
          <a:p>
            <a:pPr algn="ctr"/>
            <a:r>
              <a:rPr lang="fr-FR" sz="1400" b="1" u="sng" dirty="0" smtClean="0">
                <a:solidFill>
                  <a:srgbClr val="002060"/>
                </a:solidFill>
                <a:effectLst>
                  <a:outerShdw blurRad="38100" dist="38100" dir="2700000" algn="tl">
                    <a:srgbClr val="000000">
                      <a:alpha val="43137"/>
                    </a:srgbClr>
                  </a:outerShdw>
                </a:effectLst>
                <a:latin typeface="Tw Cen MT" pitchFamily="34" charset="0"/>
              </a:rPr>
              <a:t>Lecture </a:t>
            </a:r>
            <a:r>
              <a:rPr lang="fr-FR" sz="1400" b="1" u="sng" dirty="0" err="1" smtClean="0">
                <a:solidFill>
                  <a:srgbClr val="002060"/>
                </a:solidFill>
                <a:effectLst>
                  <a:outerShdw blurRad="38100" dist="38100" dir="2700000" algn="tl">
                    <a:srgbClr val="000000">
                      <a:alpha val="43137"/>
                    </a:srgbClr>
                  </a:outerShdw>
                </a:effectLst>
                <a:latin typeface="Tw Cen MT" pitchFamily="34" charset="0"/>
              </a:rPr>
              <a:t>géoenvironnementale</a:t>
            </a:r>
            <a:endParaRPr lang="fr-FR" sz="1400" b="1" u="sng" dirty="0" smtClean="0">
              <a:solidFill>
                <a:srgbClr val="002060"/>
              </a:solidFill>
              <a:effectLst>
                <a:outerShdw blurRad="38100" dist="38100" dir="2700000" algn="tl">
                  <a:srgbClr val="000000">
                    <a:alpha val="43137"/>
                  </a:srgbClr>
                </a:outerShdw>
              </a:effectLst>
              <a:latin typeface="Tw Cen MT" pitchFamily="34" charset="0"/>
            </a:endParaRPr>
          </a:p>
          <a:p>
            <a:r>
              <a:rPr lang="fr-FR" sz="1200" dirty="0" smtClean="0">
                <a:solidFill>
                  <a:srgbClr val="002060"/>
                </a:solidFill>
                <a:latin typeface="Tw Cen MT" pitchFamily="34" charset="0"/>
              </a:rPr>
              <a:t>http://www.das-baham.com/article-carte-migrations-environnementales-99226940.html</a:t>
            </a:r>
          </a:p>
          <a:p>
            <a:r>
              <a:rPr lang="fr-FR" sz="1200" dirty="0" smtClean="0">
                <a:solidFill>
                  <a:srgbClr val="002060"/>
                </a:solidFill>
                <a:latin typeface="Tw Cen MT" pitchFamily="34" charset="0"/>
              </a:rPr>
              <a:t>www.sosprepas.com/geopoflash/index-ep137.html (carte interactive) </a:t>
            </a:r>
          </a:p>
          <a:p>
            <a:r>
              <a:rPr lang="fr-FR" sz="1200" dirty="0" smtClean="0">
                <a:solidFill>
                  <a:srgbClr val="002060"/>
                </a:solidFill>
                <a:latin typeface="Tw Cen MT" pitchFamily="34" charset="0"/>
              </a:rPr>
              <a:t>http://www.liberation.fr/monde/2012/05/28/rio-20-une-chance-pour-l-avenir-que-nous-voulons_821961</a:t>
            </a:r>
          </a:p>
          <a:p>
            <a:r>
              <a:rPr lang="fr-FR" sz="1200" dirty="0" smtClean="0">
                <a:solidFill>
                  <a:srgbClr val="002060"/>
                </a:solidFill>
                <a:latin typeface="Tw Cen MT" pitchFamily="34" charset="0"/>
              </a:rPr>
              <a:t>http://ecologieplus.com/index.php?newsid=105</a:t>
            </a:r>
          </a:p>
          <a:p>
            <a:r>
              <a:rPr lang="fr-FR" sz="1200" dirty="0" smtClean="0">
                <a:solidFill>
                  <a:srgbClr val="002060"/>
                </a:solidFill>
                <a:latin typeface="Tw Cen MT" pitchFamily="34" charset="0"/>
              </a:rPr>
              <a:t>http://www.migrationforcee.org/pdf/MFR31/04.pdf (sur le concept de migrations environnementales)</a:t>
            </a:r>
          </a:p>
          <a:p>
            <a:r>
              <a:rPr lang="fr-FR" sz="1200" dirty="0" smtClean="0">
                <a:solidFill>
                  <a:srgbClr val="002060"/>
                </a:solidFill>
                <a:latin typeface="Tw Cen MT" pitchFamily="34" charset="0"/>
              </a:rPr>
              <a:t>http://www.etopia.be/IMG/pdf/Gemenne--migration-et-environnement.pdf (sur le concept de migrations environnementales)</a:t>
            </a:r>
          </a:p>
          <a:p>
            <a:endParaRPr lang="fr-FR" sz="500" dirty="0" smtClean="0">
              <a:solidFill>
                <a:srgbClr val="002060"/>
              </a:solidFill>
              <a:latin typeface="Tw Cen MT" pitchFamily="34" charset="0"/>
            </a:endParaRPr>
          </a:p>
          <a:p>
            <a:pPr algn="ctr"/>
            <a:r>
              <a:rPr lang="fr-FR" sz="1400" b="1" u="sng" dirty="0" smtClean="0">
                <a:solidFill>
                  <a:srgbClr val="002060"/>
                </a:solidFill>
                <a:effectLst>
                  <a:outerShdw blurRad="38100" dist="38100" dir="2700000" algn="tl">
                    <a:srgbClr val="000000">
                      <a:alpha val="43137"/>
                    </a:srgbClr>
                  </a:outerShdw>
                </a:effectLst>
                <a:latin typeface="Tw Cen MT" pitchFamily="34" charset="0"/>
              </a:rPr>
              <a:t>Lecture géoculturelle</a:t>
            </a:r>
          </a:p>
          <a:p>
            <a:r>
              <a:rPr lang="fr-FR" sz="1300" dirty="0" smtClean="0">
                <a:solidFill>
                  <a:srgbClr val="002060"/>
                </a:solidFill>
                <a:latin typeface="Tw Cen MT" pitchFamily="34" charset="0"/>
              </a:rPr>
              <a:t>http://www.articque.com/news/330/15/Quelle-est-la-popularite-du-football-dans-le-monde.html</a:t>
            </a:r>
          </a:p>
          <a:p>
            <a:r>
              <a:rPr lang="fr-FR" sz="1300" dirty="0" smtClean="0">
                <a:solidFill>
                  <a:srgbClr val="002060"/>
                </a:solidFill>
                <a:latin typeface="Tw Cen MT" pitchFamily="34" charset="0"/>
              </a:rPr>
              <a:t>http://archives-fr.novopress.info/39806/macdonalds-le-fer-de-lance-de-la-globalisation/</a:t>
            </a:r>
          </a:p>
          <a:p>
            <a:r>
              <a:rPr lang="fr-FR" sz="1300" dirty="0" smtClean="0">
                <a:solidFill>
                  <a:srgbClr val="002060"/>
                </a:solidFill>
                <a:latin typeface="Tw Cen MT" pitchFamily="34" charset="0"/>
              </a:rPr>
              <a:t>http://www.acrimed.org/article2106.html (le vrai visage de </a:t>
            </a:r>
            <a:r>
              <a:rPr lang="fr-FR" sz="1300" dirty="0" err="1" smtClean="0">
                <a:solidFill>
                  <a:srgbClr val="002060"/>
                </a:solidFill>
                <a:latin typeface="Tw Cen MT" pitchFamily="34" charset="0"/>
              </a:rPr>
              <a:t>Novopress</a:t>
            </a:r>
            <a:r>
              <a:rPr lang="fr-FR" sz="1300" dirty="0" smtClean="0">
                <a:solidFill>
                  <a:srgbClr val="002060"/>
                </a:solidFill>
                <a:latin typeface="Tw Cen MT" pitchFamily="34" charset="0"/>
              </a:rPr>
              <a:t>)</a:t>
            </a:r>
          </a:p>
          <a:p>
            <a:r>
              <a:rPr lang="fr-FR" sz="1300" dirty="0" smtClean="0">
                <a:solidFill>
                  <a:srgbClr val="002060"/>
                </a:solidFill>
                <a:latin typeface="Tw Cen MT" pitchFamily="34" charset="0"/>
              </a:rPr>
              <a:t>http://www.geotheque.org/wordpress/?tag=monde (explication carte violence religieuses dans le monde)</a:t>
            </a:r>
          </a:p>
          <a:p>
            <a:endParaRPr lang="fr-FR" sz="1300" dirty="0" smtClean="0">
              <a:solidFill>
                <a:srgbClr val="002060"/>
              </a:solidFill>
              <a:latin typeface="Tw Cen MT" pitchFamily="34" charset="0"/>
            </a:endParaRPr>
          </a:p>
          <a:p>
            <a:endParaRPr lang="fr-FR" sz="1300" dirty="0">
              <a:solidFill>
                <a:srgbClr val="002060"/>
              </a:solidFill>
              <a:latin typeface="Tw Cen MT" pitchFamily="34" charset="0"/>
            </a:endParaRPr>
          </a:p>
          <a:p>
            <a:endParaRPr lang="fr-FR" sz="1300" dirty="0" smtClean="0">
              <a:solidFill>
                <a:srgbClr val="002060"/>
              </a:solidFill>
              <a:latin typeface="Tw Cen MT" pitchFamily="34" charset="0"/>
            </a:endParaRPr>
          </a:p>
          <a:p>
            <a:endParaRPr lang="fr-FR" sz="1300" dirty="0">
              <a:solidFill>
                <a:srgbClr val="002060"/>
              </a:solidFill>
              <a:latin typeface="Tw Cen MT" pitchFamily="34" charset="0"/>
            </a:endParaRPr>
          </a:p>
          <a:p>
            <a:endParaRPr lang="fr-FR" sz="1300" dirty="0" smtClean="0">
              <a:solidFill>
                <a:srgbClr val="002060"/>
              </a:solidFill>
              <a:latin typeface="Tw Cen MT" pitchFamily="34" charset="0"/>
            </a:endParaRPr>
          </a:p>
          <a:p>
            <a:endParaRPr lang="fr-FR" sz="1300" dirty="0">
              <a:solidFill>
                <a:srgbClr val="002060"/>
              </a:solidFill>
              <a:latin typeface="Tw Cen MT" pitchFamily="34" charset="0"/>
            </a:endParaRPr>
          </a:p>
          <a:p>
            <a:endParaRPr lang="fr-FR" sz="1300" dirty="0" smtClean="0">
              <a:solidFill>
                <a:srgbClr val="002060"/>
              </a:solidFill>
              <a:latin typeface="Tw Cen MT" pitchFamily="34" charset="0"/>
            </a:endParaRPr>
          </a:p>
          <a:p>
            <a:endParaRPr lang="fr-FR" sz="1300" dirty="0">
              <a:solidFill>
                <a:srgbClr val="002060"/>
              </a:solidFill>
              <a:latin typeface="Tw Cen MT" pitchFamily="34" charset="0"/>
            </a:endParaRPr>
          </a:p>
          <a:p>
            <a:endParaRPr lang="fr-FR" sz="1300" dirty="0" smtClean="0">
              <a:solidFill>
                <a:srgbClr val="002060"/>
              </a:solidFill>
              <a:latin typeface="Tw Cen MT" pitchFamily="34" charset="0"/>
            </a:endParaRPr>
          </a:p>
          <a:p>
            <a:endParaRPr lang="fr-FR" sz="1300" dirty="0">
              <a:solidFill>
                <a:srgbClr val="002060"/>
              </a:solidFill>
              <a:latin typeface="Tw Cen MT" pitchFamily="34" charset="0"/>
            </a:endParaRPr>
          </a:p>
          <a:p>
            <a:endParaRPr lang="fr-FR" sz="1300" dirty="0" smtClean="0">
              <a:solidFill>
                <a:srgbClr val="002060"/>
              </a:solidFill>
              <a:latin typeface="Tw Cen MT" pitchFamily="34" charset="0"/>
            </a:endParaRPr>
          </a:p>
          <a:p>
            <a:endParaRPr lang="fr-FR" sz="1300" dirty="0">
              <a:solidFill>
                <a:srgbClr val="002060"/>
              </a:solidFill>
              <a:latin typeface="Tw Cen MT" pitchFamily="34" charset="0"/>
            </a:endParaRPr>
          </a:p>
          <a:p>
            <a:endParaRPr lang="fr-FR" sz="1300" dirty="0" smtClean="0">
              <a:solidFill>
                <a:srgbClr val="002060"/>
              </a:solidFill>
              <a:latin typeface="Tw Cen MT" pitchFamily="34" charset="0"/>
            </a:endParaRPr>
          </a:p>
          <a:p>
            <a:endParaRPr lang="fr-FR" sz="1300" dirty="0">
              <a:solidFill>
                <a:srgbClr val="002060"/>
              </a:solidFill>
              <a:latin typeface="Tw Cen MT" pitchFamily="34" charset="0"/>
            </a:endParaRPr>
          </a:p>
          <a:p>
            <a:endParaRPr lang="fr-FR" sz="1300" dirty="0" smtClean="0">
              <a:solidFill>
                <a:srgbClr val="002060"/>
              </a:solidFill>
              <a:latin typeface="Tw Cen MT" pitchFamily="34" charset="0"/>
            </a:endParaRPr>
          </a:p>
          <a:p>
            <a:endParaRPr lang="fr-FR" sz="1300" dirty="0">
              <a:solidFill>
                <a:srgbClr val="002060"/>
              </a:solidFill>
              <a:latin typeface="Tw Cen MT" pitchFamily="34" charset="0"/>
            </a:endParaRPr>
          </a:p>
          <a:p>
            <a:endParaRPr lang="fr-FR" sz="1300" dirty="0" smtClean="0">
              <a:solidFill>
                <a:srgbClr val="002060"/>
              </a:solidFill>
              <a:latin typeface="Tw Cen MT" pitchFamily="34" charset="0"/>
            </a:endParaRPr>
          </a:p>
          <a:p>
            <a:endParaRPr lang="fr-FR" sz="1300" dirty="0">
              <a:solidFill>
                <a:srgbClr val="002060"/>
              </a:solidFill>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00164"/>
          </a:xfrm>
          <a:prstGeom prst="rect">
            <a:avLst/>
          </a:prstGeom>
          <a:solidFill>
            <a:schemeClr val="bg2">
              <a:lumMod val="25000"/>
              <a:alpha val="24000"/>
            </a:schemeClr>
          </a:solidFill>
        </p:spPr>
        <p:txBody>
          <a:bodyPr wrap="square" rtlCol="0">
            <a:spAutoFit/>
          </a:bodyPr>
          <a:lstStyle/>
          <a:p>
            <a:pPr algn="ctr"/>
            <a:r>
              <a:rPr lang="fr-FR" sz="3300" u="sng" dirty="0" smtClean="0">
                <a:solidFill>
                  <a:schemeClr val="bg2">
                    <a:lumMod val="90000"/>
                  </a:schemeClr>
                </a:solidFill>
                <a:effectLst>
                  <a:outerShdw blurRad="38100" dist="38100" dir="2700000" algn="tl">
                    <a:srgbClr val="000000">
                      <a:alpha val="43137"/>
                    </a:srgbClr>
                  </a:outerShdw>
                </a:effectLst>
                <a:latin typeface="John Handy LET" pitchFamily="2" charset="0"/>
              </a:rPr>
              <a:t>Introduction : questionnement autour de la carte</a:t>
            </a:r>
            <a:endParaRPr lang="fr-FR" sz="3300" u="sng" dirty="0">
              <a:solidFill>
                <a:schemeClr val="bg2">
                  <a:lumMod val="90000"/>
                </a:schemeClr>
              </a:solidFill>
              <a:effectLst>
                <a:outerShdw blurRad="38100" dist="38100" dir="2700000" algn="tl">
                  <a:srgbClr val="000000">
                    <a:alpha val="43137"/>
                  </a:srgbClr>
                </a:outerShdw>
              </a:effectLst>
              <a:latin typeface="John Handy LET" pitchFamily="2" charset="0"/>
            </a:endParaRPr>
          </a:p>
        </p:txBody>
      </p:sp>
      <p:sp>
        <p:nvSpPr>
          <p:cNvPr id="3" name="ZoneTexte 2"/>
          <p:cNvSpPr txBox="1"/>
          <p:nvPr/>
        </p:nvSpPr>
        <p:spPr>
          <a:xfrm>
            <a:off x="4714876" y="3643315"/>
            <a:ext cx="4214842" cy="1384995"/>
          </a:xfrm>
          <a:prstGeom prst="rect">
            <a:avLst/>
          </a:prstGeom>
          <a:solidFill>
            <a:schemeClr val="bg2">
              <a:lumMod val="75000"/>
              <a:alpha val="5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u="sng" cap="small" dirty="0" smtClean="0">
                <a:latin typeface="Tw Cen MT" pitchFamily="34" charset="0"/>
              </a:rPr>
              <a:t>Qu’est ce qu’une carte ?</a:t>
            </a:r>
          </a:p>
          <a:p>
            <a:endParaRPr lang="fr-FR" sz="1400" b="1"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p:txBody>
      </p:sp>
      <p:pic>
        <p:nvPicPr>
          <p:cNvPr id="4" name="Picture 2" descr="http://enseignants.villamaria.qc.ca/usager7/Images/Photos%20de%20la%20Terre%20prise%20de%20l'espace/Terre%20-%20Moyen-Orient%20(01).jp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85784" y="571480"/>
            <a:ext cx="3714776" cy="2786082"/>
          </a:xfrm>
          <a:prstGeom prst="rect">
            <a:avLst/>
          </a:prstGeom>
          <a:noFill/>
        </p:spPr>
      </p:pic>
      <p:sp>
        <p:nvSpPr>
          <p:cNvPr id="5" name="ZoneTexte 4"/>
          <p:cNvSpPr txBox="1"/>
          <p:nvPr/>
        </p:nvSpPr>
        <p:spPr>
          <a:xfrm>
            <a:off x="551559" y="3286124"/>
            <a:ext cx="1948739" cy="307777"/>
          </a:xfrm>
          <a:prstGeom prst="rect">
            <a:avLst/>
          </a:prstGeom>
          <a:solidFill>
            <a:schemeClr val="bg2">
              <a:lumMod val="25000"/>
              <a:alpha val="50000"/>
            </a:schemeClr>
          </a:solidFill>
          <a:ln>
            <a:solidFill>
              <a:schemeClr val="bg1"/>
            </a:solidFill>
          </a:ln>
        </p:spPr>
        <p:txBody>
          <a:bodyPr wrap="none" rtlCol="0">
            <a:spAutoFit/>
          </a:bodyPr>
          <a:lstStyle/>
          <a:p>
            <a:r>
              <a:rPr lang="fr-FR" sz="1400" b="1" dirty="0" smtClean="0">
                <a:solidFill>
                  <a:schemeClr val="bg2">
                    <a:lumMod val="90000"/>
                  </a:schemeClr>
                </a:solidFill>
                <a:latin typeface="Tw Cen MT" pitchFamily="34" charset="0"/>
              </a:rPr>
              <a:t>La terre vue de l’espace</a:t>
            </a:r>
            <a:endParaRPr lang="fr-FR" sz="1400" b="1" dirty="0">
              <a:solidFill>
                <a:schemeClr val="bg2">
                  <a:lumMod val="90000"/>
                </a:schemeClr>
              </a:solidFill>
              <a:latin typeface="Tw Cen MT" pitchFamily="34" charset="0"/>
            </a:endParaRPr>
          </a:p>
        </p:txBody>
      </p:sp>
      <p:pic>
        <p:nvPicPr>
          <p:cNvPr id="6" name="Picture 4" descr="http://jcboulay.free.fr/astro/sommaire/image_jour/terre/terre_plan.jpg"/>
          <p:cNvPicPr>
            <a:picLocks noChangeAspect="1" noChangeArrowheads="1"/>
          </p:cNvPicPr>
          <p:nvPr/>
        </p:nvPicPr>
        <p:blipFill>
          <a:blip r:embed="rId4" cstate="print"/>
          <a:srcRect/>
          <a:stretch>
            <a:fillRect/>
          </a:stretch>
        </p:blipFill>
        <p:spPr bwMode="auto">
          <a:xfrm>
            <a:off x="3071802" y="571480"/>
            <a:ext cx="5865405" cy="2928958"/>
          </a:xfrm>
          <a:prstGeom prst="rect">
            <a:avLst/>
          </a:prstGeom>
          <a:noFill/>
          <a:ln>
            <a:solidFill>
              <a:schemeClr val="bg1"/>
            </a:solidFill>
          </a:ln>
        </p:spPr>
      </p:pic>
      <p:sp>
        <p:nvSpPr>
          <p:cNvPr id="7" name="ZoneTexte 6"/>
          <p:cNvSpPr txBox="1"/>
          <p:nvPr/>
        </p:nvSpPr>
        <p:spPr>
          <a:xfrm>
            <a:off x="3071802" y="3192661"/>
            <a:ext cx="5857916" cy="307777"/>
          </a:xfrm>
          <a:prstGeom prst="rect">
            <a:avLst/>
          </a:prstGeom>
          <a:solidFill>
            <a:schemeClr val="bg2">
              <a:lumMod val="25000"/>
              <a:alpha val="50000"/>
            </a:schemeClr>
          </a:solidFill>
          <a:ln>
            <a:solidFill>
              <a:schemeClr val="bg1"/>
            </a:solidFill>
          </a:ln>
        </p:spPr>
        <p:txBody>
          <a:bodyPr wrap="square" rtlCol="0">
            <a:spAutoFit/>
          </a:bodyPr>
          <a:lstStyle/>
          <a:p>
            <a:pPr algn="ctr"/>
            <a:r>
              <a:rPr lang="fr-FR" sz="1400" b="1" dirty="0" smtClean="0">
                <a:solidFill>
                  <a:schemeClr val="bg2">
                    <a:lumMod val="10000"/>
                  </a:schemeClr>
                </a:solidFill>
                <a:latin typeface="Tw Cen MT" pitchFamily="34" charset="0"/>
              </a:rPr>
              <a:t>Compilation réalisée par la Nasa : représentation du relief terrestre</a:t>
            </a:r>
            <a:endParaRPr lang="fr-FR" sz="1400" b="1" dirty="0">
              <a:solidFill>
                <a:schemeClr val="bg2">
                  <a:lumMod val="10000"/>
                </a:schemeClr>
              </a:solidFill>
              <a:latin typeface="Tw Cen MT" pitchFamily="34" charset="0"/>
            </a:endParaRPr>
          </a:p>
        </p:txBody>
      </p:sp>
      <p:pic>
        <p:nvPicPr>
          <p:cNvPr id="8" name="Picture 6" descr="http://www.intercarto.com/produits_image/carte-du-monde-miller-version-relief.gif"/>
          <p:cNvPicPr>
            <a:picLocks noChangeAspect="1" noChangeArrowheads="1"/>
          </p:cNvPicPr>
          <p:nvPr/>
        </p:nvPicPr>
        <p:blipFill>
          <a:blip r:embed="rId5"/>
          <a:srcRect/>
          <a:stretch>
            <a:fillRect/>
          </a:stretch>
        </p:blipFill>
        <p:spPr bwMode="auto">
          <a:xfrm>
            <a:off x="142844" y="3643314"/>
            <a:ext cx="4429156" cy="3075803"/>
          </a:xfrm>
          <a:prstGeom prst="rect">
            <a:avLst/>
          </a:prstGeom>
          <a:noFill/>
          <a:ln>
            <a:solidFill>
              <a:schemeClr val="bg1"/>
            </a:solidFill>
          </a:ln>
        </p:spPr>
      </p:pic>
      <p:sp>
        <p:nvSpPr>
          <p:cNvPr id="9" name="ZoneTexte 8"/>
          <p:cNvSpPr txBox="1"/>
          <p:nvPr/>
        </p:nvSpPr>
        <p:spPr>
          <a:xfrm>
            <a:off x="142844" y="5929330"/>
            <a:ext cx="4429156" cy="307777"/>
          </a:xfrm>
          <a:prstGeom prst="rect">
            <a:avLst/>
          </a:prstGeom>
          <a:solidFill>
            <a:schemeClr val="bg2">
              <a:lumMod val="25000"/>
              <a:alpha val="50000"/>
            </a:schemeClr>
          </a:solidFill>
          <a:ln>
            <a:solidFill>
              <a:schemeClr val="bg1"/>
            </a:solidFill>
          </a:ln>
        </p:spPr>
        <p:txBody>
          <a:bodyPr wrap="square" rtlCol="0">
            <a:spAutoFit/>
          </a:bodyPr>
          <a:lstStyle/>
          <a:p>
            <a:pPr algn="ctr"/>
            <a:r>
              <a:rPr lang="fr-FR" sz="1400" b="1" dirty="0" smtClean="0">
                <a:solidFill>
                  <a:schemeClr val="bg2">
                    <a:lumMod val="10000"/>
                  </a:schemeClr>
                </a:solidFill>
                <a:latin typeface="Tw Cen MT" pitchFamily="34" charset="0"/>
              </a:rPr>
              <a:t>Carte du relief du monde</a:t>
            </a:r>
            <a:endParaRPr lang="fr-FR" sz="1400" b="1" dirty="0">
              <a:solidFill>
                <a:schemeClr val="bg2">
                  <a:lumMod val="10000"/>
                </a:schemeClr>
              </a:solidFill>
              <a:latin typeface="Tw Cen MT" pitchFamily="34" charset="0"/>
            </a:endParaRPr>
          </a:p>
        </p:txBody>
      </p:sp>
      <p:sp>
        <p:nvSpPr>
          <p:cNvPr id="10" name="ZoneTexte 9"/>
          <p:cNvSpPr txBox="1"/>
          <p:nvPr/>
        </p:nvSpPr>
        <p:spPr>
          <a:xfrm>
            <a:off x="4714876" y="3929066"/>
            <a:ext cx="4214842" cy="954107"/>
          </a:xfrm>
          <a:prstGeom prst="rect">
            <a:avLst/>
          </a:prstGeom>
          <a:noFill/>
        </p:spPr>
        <p:txBody>
          <a:bodyPr wrap="square" rtlCol="0">
            <a:spAutoFit/>
          </a:bodyPr>
          <a:lstStyle/>
          <a:p>
            <a:pPr algn="ctr"/>
            <a:r>
              <a:rPr lang="fr-FR" sz="1400" b="1" dirty="0" smtClean="0">
                <a:latin typeface="Tw Cen MT" pitchFamily="34" charset="0"/>
              </a:rPr>
              <a:t>Une carte est une représentation du globe terrestre schématisé sur une surface plane. C’est une projection qui déforme le tracé, la dimension comme la position des continents.</a:t>
            </a:r>
            <a:endParaRPr lang="fr-FR" sz="1400" b="1" dirty="0">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slide(fromBottom)">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par>
                          <p:cTn id="38" fill="hold">
                            <p:stCondLst>
                              <p:cond delay="500"/>
                            </p:stCondLst>
                            <p:childTnLst>
                              <p:par>
                                <p:cTn id="39" presetID="12" presetClass="entr" presetSubtype="4"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slide(fromBottom)">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par>
                          <p:cTn id="49" fill="hold">
                            <p:stCondLst>
                              <p:cond delay="500"/>
                            </p:stCondLst>
                            <p:childTnLst>
                              <p:par>
                                <p:cTn id="50" presetID="12" presetClass="entr" presetSubtype="4"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slide(fromBottom)">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deviantart.com/download/148298297/blue_swirl_wallpaper_texture_by_beckas.jpg"/>
          <p:cNvPicPr>
            <a:picLocks noChangeAspect="1" noChangeArrowheads="1"/>
          </p:cNvPicPr>
          <p:nvPr/>
        </p:nvPicPr>
        <p:blipFill>
          <a:blip r:embed="rId3" cstate="print">
            <a:lum bright="-40000" contrast="10000"/>
          </a:blip>
          <a:srcRect/>
          <a:stretch>
            <a:fillRect/>
          </a:stretch>
        </p:blipFill>
        <p:spPr bwMode="auto">
          <a:xfrm>
            <a:off x="0" y="0"/>
            <a:ext cx="9144000" cy="6858000"/>
          </a:xfrm>
          <a:prstGeom prst="rect">
            <a:avLst/>
          </a:prstGeom>
          <a:noFill/>
        </p:spPr>
      </p:pic>
      <p:pic>
        <p:nvPicPr>
          <p:cNvPr id="8202" name="Picture 10" descr="http://fc09.deviantart.net/fs71/f/2010/085/3/1/Beige_grunge_texture_by_AngiNelson.jpg"/>
          <p:cNvPicPr>
            <a:picLocks noChangeAspect="1" noChangeArrowheads="1"/>
          </p:cNvPicPr>
          <p:nvPr/>
        </p:nvPicPr>
        <p:blipFill>
          <a:blip r:embed="rId4"/>
          <a:srcRect/>
          <a:stretch>
            <a:fillRect/>
          </a:stretch>
        </p:blipFill>
        <p:spPr bwMode="auto">
          <a:xfrm>
            <a:off x="-1" y="0"/>
            <a:ext cx="9144001" cy="6858000"/>
          </a:xfrm>
          <a:prstGeom prst="rect">
            <a:avLst/>
          </a:prstGeom>
          <a:noFill/>
        </p:spPr>
      </p:pic>
      <p:sp>
        <p:nvSpPr>
          <p:cNvPr id="8" name="ZoneTexte 7"/>
          <p:cNvSpPr txBox="1"/>
          <p:nvPr/>
        </p:nvSpPr>
        <p:spPr>
          <a:xfrm>
            <a:off x="0" y="0"/>
            <a:ext cx="9144000" cy="600164"/>
          </a:xfrm>
          <a:prstGeom prst="rect">
            <a:avLst/>
          </a:prstGeom>
          <a:solidFill>
            <a:schemeClr val="bg2">
              <a:lumMod val="25000"/>
              <a:alpha val="24000"/>
            </a:schemeClr>
          </a:solidFill>
        </p:spPr>
        <p:txBody>
          <a:bodyPr wrap="square" rtlCol="0">
            <a:spAutoFit/>
          </a:bodyPr>
          <a:lstStyle/>
          <a:p>
            <a:pPr algn="ctr"/>
            <a:r>
              <a:rPr lang="fr-FR" sz="3300" u="sng" dirty="0" smtClean="0">
                <a:solidFill>
                  <a:schemeClr val="bg2">
                    <a:lumMod val="90000"/>
                  </a:schemeClr>
                </a:solidFill>
                <a:effectLst>
                  <a:outerShdw blurRad="38100" dist="38100" dir="2700000" algn="tl">
                    <a:srgbClr val="000000">
                      <a:alpha val="43137"/>
                    </a:srgbClr>
                  </a:outerShdw>
                </a:effectLst>
                <a:latin typeface="John Handy LET" pitchFamily="2" charset="0"/>
              </a:rPr>
              <a:t>Introduction : questionnement autour de la carte</a:t>
            </a:r>
            <a:endParaRPr lang="fr-FR" sz="3300" u="sng" dirty="0">
              <a:solidFill>
                <a:schemeClr val="bg2">
                  <a:lumMod val="90000"/>
                </a:schemeClr>
              </a:solidFill>
              <a:effectLst>
                <a:outerShdw blurRad="38100" dist="38100" dir="2700000" algn="tl">
                  <a:srgbClr val="000000">
                    <a:alpha val="43137"/>
                  </a:srgbClr>
                </a:outerShdw>
              </a:effectLst>
              <a:latin typeface="John Handy LET" pitchFamily="2" charset="0"/>
            </a:endParaRPr>
          </a:p>
        </p:txBody>
      </p:sp>
      <p:sp>
        <p:nvSpPr>
          <p:cNvPr id="9" name="ZoneTexte 8"/>
          <p:cNvSpPr txBox="1"/>
          <p:nvPr/>
        </p:nvSpPr>
        <p:spPr>
          <a:xfrm>
            <a:off x="5072066" y="642918"/>
            <a:ext cx="3929090" cy="2246769"/>
          </a:xfrm>
          <a:prstGeom prst="rect">
            <a:avLst/>
          </a:prstGeom>
          <a:solidFill>
            <a:schemeClr val="bg2">
              <a:lumMod val="75000"/>
              <a:alpha val="5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u="sng" cap="small" dirty="0" smtClean="0">
                <a:latin typeface="Tw Cen MT" pitchFamily="34" charset="0"/>
              </a:rPr>
              <a:t>Quel rôle joue la carte ?</a:t>
            </a:r>
          </a:p>
          <a:p>
            <a:pPr algn="ctr"/>
            <a:endParaRPr lang="fr-FR" sz="1400" b="1" u="sng" cap="small" dirty="0" smtClean="0">
              <a:latin typeface="Tw Cen MT" pitchFamily="34" charset="0"/>
            </a:endParaRPr>
          </a:p>
          <a:p>
            <a:pPr algn="ctr"/>
            <a:endParaRPr lang="fr-FR" sz="1400" b="1" u="sng" cap="small" dirty="0" smtClean="0">
              <a:latin typeface="Tw Cen MT" pitchFamily="34" charset="0"/>
            </a:endParaRPr>
          </a:p>
          <a:p>
            <a:pPr algn="ctr"/>
            <a:endParaRPr lang="fr-FR" sz="1400" b="1" u="sng" cap="small" dirty="0" smtClean="0">
              <a:latin typeface="Tw Cen MT" pitchFamily="34" charset="0"/>
            </a:endParaRPr>
          </a:p>
          <a:p>
            <a:pPr algn="ctr"/>
            <a:endParaRPr lang="fr-FR" sz="1400" b="1" u="sng" cap="small" dirty="0" smtClean="0">
              <a:latin typeface="Tw Cen MT" pitchFamily="34" charset="0"/>
            </a:endParaRPr>
          </a:p>
          <a:p>
            <a:pPr algn="ctr"/>
            <a:endParaRPr lang="fr-FR" sz="1400" b="1" u="sng" cap="small" dirty="0" smtClean="0">
              <a:latin typeface="Tw Cen MT" pitchFamily="34" charset="0"/>
            </a:endParaRPr>
          </a:p>
          <a:p>
            <a:pPr algn="ctr"/>
            <a:endParaRPr lang="fr-FR" sz="1400" b="1" u="sng" cap="small"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a:p>
            <a:endParaRPr lang="fr-FR" sz="1400" b="1" dirty="0" smtClean="0">
              <a:latin typeface="Tw Cen MT" pitchFamily="34" charset="0"/>
            </a:endParaRPr>
          </a:p>
        </p:txBody>
      </p:sp>
      <p:sp>
        <p:nvSpPr>
          <p:cNvPr id="10" name="ZoneTexte 9"/>
          <p:cNvSpPr txBox="1"/>
          <p:nvPr/>
        </p:nvSpPr>
        <p:spPr>
          <a:xfrm>
            <a:off x="5072066" y="928670"/>
            <a:ext cx="3929090" cy="738664"/>
          </a:xfrm>
          <a:prstGeom prst="rect">
            <a:avLst/>
          </a:prstGeom>
          <a:noFill/>
        </p:spPr>
        <p:txBody>
          <a:bodyPr wrap="square" rtlCol="0">
            <a:spAutoFit/>
          </a:bodyPr>
          <a:lstStyle/>
          <a:p>
            <a:pPr algn="ctr"/>
            <a:r>
              <a:rPr lang="fr-FR" sz="1400" b="1" dirty="0" smtClean="0">
                <a:latin typeface="Tw Cen MT" pitchFamily="34" charset="0"/>
              </a:rPr>
              <a:t>Elle permet de localiser, de nommer les grands repères du monde comme les réalisations humaines (Etats, villes…).</a:t>
            </a:r>
            <a:endParaRPr lang="fr-FR" sz="1400" b="1" dirty="0">
              <a:latin typeface="Tw Cen MT" pitchFamily="34" charset="0"/>
            </a:endParaRPr>
          </a:p>
        </p:txBody>
      </p:sp>
      <p:pic>
        <p:nvPicPr>
          <p:cNvPr id="8204" name="Picture 12" descr="http://1ber.free.fr/Ensgmnt/Quiz/62090100a/monde-grandes-villes.png"/>
          <p:cNvPicPr>
            <a:picLocks noChangeAspect="1" noChangeArrowheads="1"/>
          </p:cNvPicPr>
          <p:nvPr/>
        </p:nvPicPr>
        <p:blipFill>
          <a:blip r:embed="rId5"/>
          <a:srcRect/>
          <a:stretch>
            <a:fillRect/>
          </a:stretch>
        </p:blipFill>
        <p:spPr bwMode="auto">
          <a:xfrm>
            <a:off x="1357290" y="3000372"/>
            <a:ext cx="7610475" cy="3657600"/>
          </a:xfrm>
          <a:prstGeom prst="rect">
            <a:avLst/>
          </a:prstGeom>
          <a:noFill/>
          <a:ln>
            <a:solidFill>
              <a:schemeClr val="bg2">
                <a:lumMod val="50000"/>
              </a:schemeClr>
            </a:solidFill>
          </a:ln>
        </p:spPr>
      </p:pic>
      <p:sp>
        <p:nvSpPr>
          <p:cNvPr id="12" name="ZoneTexte 11"/>
          <p:cNvSpPr txBox="1"/>
          <p:nvPr/>
        </p:nvSpPr>
        <p:spPr>
          <a:xfrm>
            <a:off x="5796000" y="6336000"/>
            <a:ext cx="3143272" cy="307777"/>
          </a:xfrm>
          <a:prstGeom prst="rect">
            <a:avLst/>
          </a:prstGeom>
          <a:solidFill>
            <a:schemeClr val="bg2">
              <a:lumMod val="25000"/>
              <a:alpha val="50000"/>
            </a:schemeClr>
          </a:solidFill>
          <a:ln>
            <a:solidFill>
              <a:schemeClr val="bg1"/>
            </a:solidFill>
          </a:ln>
        </p:spPr>
        <p:txBody>
          <a:bodyPr wrap="square" rtlCol="0">
            <a:spAutoFit/>
          </a:bodyPr>
          <a:lstStyle/>
          <a:p>
            <a:pPr algn="ctr"/>
            <a:r>
              <a:rPr lang="fr-FR" sz="1400" b="1" dirty="0" smtClean="0">
                <a:solidFill>
                  <a:schemeClr val="bg2">
                    <a:lumMod val="10000"/>
                  </a:schemeClr>
                </a:solidFill>
                <a:latin typeface="Tw Cen MT" pitchFamily="34" charset="0"/>
              </a:rPr>
              <a:t>Carte des grandes villes du monde</a:t>
            </a:r>
            <a:endParaRPr lang="fr-FR" sz="1400" b="1" dirty="0">
              <a:solidFill>
                <a:schemeClr val="bg2">
                  <a:lumMod val="10000"/>
                </a:schemeClr>
              </a:solidFill>
              <a:latin typeface="Tw Cen MT" pitchFamily="34" charset="0"/>
            </a:endParaRPr>
          </a:p>
        </p:txBody>
      </p:sp>
      <p:pic>
        <p:nvPicPr>
          <p:cNvPr id="8210" name="Picture 18" descr="http://storage.canalblog.com/26/31/888440/67833244.jpg"/>
          <p:cNvPicPr>
            <a:picLocks noChangeAspect="1" noChangeArrowheads="1"/>
          </p:cNvPicPr>
          <p:nvPr/>
        </p:nvPicPr>
        <p:blipFill>
          <a:blip r:embed="rId6"/>
          <a:srcRect/>
          <a:stretch>
            <a:fillRect/>
          </a:stretch>
        </p:blipFill>
        <p:spPr bwMode="auto">
          <a:xfrm>
            <a:off x="142844" y="642918"/>
            <a:ext cx="4857752" cy="2887078"/>
          </a:xfrm>
          <a:prstGeom prst="rect">
            <a:avLst/>
          </a:prstGeom>
          <a:noFill/>
          <a:ln>
            <a:solidFill>
              <a:schemeClr val="bg1"/>
            </a:solidFill>
          </a:ln>
        </p:spPr>
      </p:pic>
      <p:sp>
        <p:nvSpPr>
          <p:cNvPr id="16" name="ZoneTexte 15"/>
          <p:cNvSpPr txBox="1"/>
          <p:nvPr/>
        </p:nvSpPr>
        <p:spPr>
          <a:xfrm>
            <a:off x="142844" y="3429000"/>
            <a:ext cx="3429024" cy="307777"/>
          </a:xfrm>
          <a:prstGeom prst="rect">
            <a:avLst/>
          </a:prstGeom>
          <a:solidFill>
            <a:schemeClr val="bg2">
              <a:lumMod val="25000"/>
              <a:alpha val="50000"/>
            </a:schemeClr>
          </a:solidFill>
          <a:ln>
            <a:solidFill>
              <a:schemeClr val="bg1"/>
            </a:solidFill>
          </a:ln>
        </p:spPr>
        <p:txBody>
          <a:bodyPr wrap="square" rtlCol="0">
            <a:spAutoFit/>
          </a:bodyPr>
          <a:lstStyle/>
          <a:p>
            <a:pPr algn="ctr"/>
            <a:r>
              <a:rPr lang="fr-FR" sz="1400" b="1" dirty="0" smtClean="0">
                <a:solidFill>
                  <a:schemeClr val="bg2">
                    <a:lumMod val="10000"/>
                  </a:schemeClr>
                </a:solidFill>
                <a:latin typeface="Tw Cen MT" pitchFamily="34" charset="0"/>
              </a:rPr>
              <a:t>Carte des principales chaînes de montagne</a:t>
            </a:r>
            <a:endParaRPr lang="fr-FR" sz="1400" b="1" dirty="0">
              <a:solidFill>
                <a:schemeClr val="bg2">
                  <a:lumMod val="10000"/>
                </a:schemeClr>
              </a:solidFill>
              <a:latin typeface="Tw Cen MT" pitchFamily="34" charset="0"/>
            </a:endParaRPr>
          </a:p>
        </p:txBody>
      </p:sp>
      <p:sp>
        <p:nvSpPr>
          <p:cNvPr id="17" name="ZoneTexte 16"/>
          <p:cNvSpPr txBox="1"/>
          <p:nvPr/>
        </p:nvSpPr>
        <p:spPr>
          <a:xfrm>
            <a:off x="5072066" y="1687945"/>
            <a:ext cx="3929090" cy="1169551"/>
          </a:xfrm>
          <a:prstGeom prst="rect">
            <a:avLst/>
          </a:prstGeom>
          <a:noFill/>
        </p:spPr>
        <p:txBody>
          <a:bodyPr wrap="square" rtlCol="0">
            <a:spAutoFit/>
          </a:bodyPr>
          <a:lstStyle/>
          <a:p>
            <a:pPr algn="ctr"/>
            <a:r>
              <a:rPr lang="fr-FR" sz="1400" b="1" dirty="0" smtClean="0">
                <a:latin typeface="Tw Cen MT" pitchFamily="34" charset="0"/>
              </a:rPr>
              <a:t>Elle permet aussi d’analyser des phénomènes géographiques divers et variés (ex : pauvreté dans le monde, flux, déforestation…). </a:t>
            </a:r>
            <a:r>
              <a:rPr lang="fr-FR" sz="1400" b="1" u="sng" dirty="0" smtClean="0">
                <a:solidFill>
                  <a:srgbClr val="C00000"/>
                </a:solidFill>
                <a:latin typeface="Tw Cen MT" pitchFamily="34" charset="0"/>
              </a:rPr>
              <a:t>En ce sens, elle est un outil pour comprendre le monde et l’interpréter.</a:t>
            </a:r>
            <a:endParaRPr lang="fr-FR" sz="1400" b="1" u="sng" dirty="0">
              <a:solidFill>
                <a:srgbClr val="C00000"/>
              </a:solidFill>
              <a:latin typeface="Tw Cen MT" pitchFamily="34" charset="0"/>
            </a:endParaRPr>
          </a:p>
        </p:txBody>
      </p:sp>
      <p:pic>
        <p:nvPicPr>
          <p:cNvPr id="8212" name="Picture 20" descr="http://www.memoireonline.com/12/08/1749/Mesure-et-indicateurs-pauvrete-dans-le-monde33.png"/>
          <p:cNvPicPr>
            <a:picLocks noChangeAspect="1" noChangeArrowheads="1"/>
          </p:cNvPicPr>
          <p:nvPr/>
        </p:nvPicPr>
        <p:blipFill>
          <a:blip r:embed="rId7"/>
          <a:srcRect/>
          <a:stretch>
            <a:fillRect/>
          </a:stretch>
        </p:blipFill>
        <p:spPr bwMode="auto">
          <a:xfrm>
            <a:off x="76236" y="571480"/>
            <a:ext cx="4887226" cy="3214710"/>
          </a:xfrm>
          <a:prstGeom prst="rect">
            <a:avLst/>
          </a:prstGeom>
          <a:noFill/>
          <a:ln>
            <a:solidFill>
              <a:schemeClr val="bg1"/>
            </a:solidFill>
          </a:ln>
        </p:spPr>
      </p:pic>
      <p:sp>
        <p:nvSpPr>
          <p:cNvPr id="20" name="ZoneTexte 19"/>
          <p:cNvSpPr txBox="1"/>
          <p:nvPr/>
        </p:nvSpPr>
        <p:spPr>
          <a:xfrm>
            <a:off x="71406" y="3429000"/>
            <a:ext cx="3429024" cy="307777"/>
          </a:xfrm>
          <a:prstGeom prst="rect">
            <a:avLst/>
          </a:prstGeom>
          <a:solidFill>
            <a:schemeClr val="bg2">
              <a:lumMod val="25000"/>
              <a:alpha val="50000"/>
            </a:schemeClr>
          </a:solidFill>
          <a:ln>
            <a:solidFill>
              <a:schemeClr val="bg1"/>
            </a:solidFill>
          </a:ln>
        </p:spPr>
        <p:txBody>
          <a:bodyPr wrap="square" rtlCol="0">
            <a:spAutoFit/>
          </a:bodyPr>
          <a:lstStyle/>
          <a:p>
            <a:pPr algn="ctr"/>
            <a:r>
              <a:rPr lang="fr-FR" sz="1400" b="1" dirty="0" smtClean="0">
                <a:solidFill>
                  <a:schemeClr val="bg2">
                    <a:lumMod val="10000"/>
                  </a:schemeClr>
                </a:solidFill>
                <a:latin typeface="Tw Cen MT" pitchFamily="34" charset="0"/>
              </a:rPr>
              <a:t>Carte de la pauvreté dans le monde (IDH)</a:t>
            </a:r>
            <a:endParaRPr lang="fr-FR" sz="1400" b="1" dirty="0">
              <a:solidFill>
                <a:schemeClr val="bg2">
                  <a:lumMod val="10000"/>
                </a:schemeClr>
              </a:solidFill>
              <a:latin typeface="Tw Cen MT" pitchFamily="34" charset="0"/>
            </a:endParaRPr>
          </a:p>
        </p:txBody>
      </p:sp>
      <p:pic>
        <p:nvPicPr>
          <p:cNvPr id="8206" name="Picture 14" descr="http://mondialisationenvironnement.m.o.pic.centerblog.net/ida45gvf.jpg"/>
          <p:cNvPicPr>
            <a:picLocks noChangeAspect="1" noChangeArrowheads="1"/>
          </p:cNvPicPr>
          <p:nvPr/>
        </p:nvPicPr>
        <p:blipFill>
          <a:blip r:embed="rId8"/>
          <a:srcRect/>
          <a:stretch>
            <a:fillRect/>
          </a:stretch>
        </p:blipFill>
        <p:spPr bwMode="auto">
          <a:xfrm>
            <a:off x="4071934" y="3481715"/>
            <a:ext cx="4924417" cy="3304871"/>
          </a:xfrm>
          <a:prstGeom prst="rect">
            <a:avLst/>
          </a:prstGeom>
          <a:noFill/>
          <a:ln>
            <a:solidFill>
              <a:schemeClr val="bg2">
                <a:lumMod val="50000"/>
              </a:schemeClr>
            </a:solidFill>
          </a:ln>
        </p:spPr>
      </p:pic>
      <p:sp>
        <p:nvSpPr>
          <p:cNvPr id="21" name="ZoneTexte 20"/>
          <p:cNvSpPr txBox="1"/>
          <p:nvPr/>
        </p:nvSpPr>
        <p:spPr>
          <a:xfrm>
            <a:off x="4071934" y="6601920"/>
            <a:ext cx="1571636" cy="184666"/>
          </a:xfrm>
          <a:prstGeom prst="rect">
            <a:avLst/>
          </a:prstGeom>
          <a:solidFill>
            <a:schemeClr val="bg2">
              <a:lumMod val="25000"/>
              <a:alpha val="50000"/>
            </a:schemeClr>
          </a:solidFill>
          <a:ln>
            <a:solidFill>
              <a:schemeClr val="bg1"/>
            </a:solidFill>
          </a:ln>
        </p:spPr>
        <p:txBody>
          <a:bodyPr wrap="square" rtlCol="0">
            <a:spAutoFit/>
          </a:bodyPr>
          <a:lstStyle/>
          <a:p>
            <a:pPr algn="ctr"/>
            <a:endParaRPr lang="fr-FR" sz="600" b="1" dirty="0">
              <a:solidFill>
                <a:schemeClr val="bg2">
                  <a:lumMod val="10000"/>
                </a:schemeClr>
              </a:solidFill>
              <a:latin typeface="Tw Cen MT" pitchFamily="34" charset="0"/>
            </a:endParaRPr>
          </a:p>
        </p:txBody>
      </p:sp>
      <p:pic>
        <p:nvPicPr>
          <p:cNvPr id="22" name="Picture 4" descr="Carte du monde des connections facebook">
            <a:hlinkClick r:id="rId9"/>
          </p:cNvPr>
          <p:cNvPicPr>
            <a:picLocks noChangeAspect="1" noChangeArrowheads="1"/>
          </p:cNvPicPr>
          <p:nvPr/>
        </p:nvPicPr>
        <p:blipFill>
          <a:blip r:embed="rId10"/>
          <a:srcRect/>
          <a:stretch>
            <a:fillRect/>
          </a:stretch>
        </p:blipFill>
        <p:spPr bwMode="auto">
          <a:xfrm>
            <a:off x="1857356" y="3143248"/>
            <a:ext cx="7143800" cy="3550971"/>
          </a:xfrm>
          <a:prstGeom prst="rect">
            <a:avLst/>
          </a:prstGeom>
          <a:noFill/>
          <a:ln>
            <a:solidFill>
              <a:schemeClr val="bg1"/>
            </a:solidFill>
          </a:ln>
        </p:spPr>
      </p:pic>
      <p:sp>
        <p:nvSpPr>
          <p:cNvPr id="23" name="Rectangle 22"/>
          <p:cNvSpPr/>
          <p:nvPr/>
        </p:nvSpPr>
        <p:spPr>
          <a:xfrm>
            <a:off x="71406" y="571480"/>
            <a:ext cx="4857784" cy="2462213"/>
          </a:xfrm>
          <a:prstGeom prst="rect">
            <a:avLst/>
          </a:prstGeom>
          <a:solidFill>
            <a:schemeClr val="bg2">
              <a:lumMod val="50000"/>
              <a:alpha val="50000"/>
            </a:schemeClr>
          </a:solidFill>
          <a:ln>
            <a:solidFill>
              <a:schemeClr val="bg1"/>
            </a:solidFill>
          </a:ln>
        </p:spPr>
        <p:txBody>
          <a:bodyPr wrap="square">
            <a:spAutoFit/>
          </a:bodyPr>
          <a:lstStyle/>
          <a:p>
            <a:pPr algn="ctr"/>
            <a:r>
              <a:rPr lang="fr-FR" sz="1400" b="1" dirty="0" smtClean="0">
                <a:latin typeface="Tw Cen MT" pitchFamily="34" charset="0"/>
              </a:rPr>
              <a:t>La carte du monde ci-dessous a été crée par Paul Butler, l’un des employés de </a:t>
            </a:r>
            <a:r>
              <a:rPr lang="fr-FR" sz="1400" b="1" dirty="0" err="1" smtClean="0">
                <a:latin typeface="Tw Cen MT" pitchFamily="34" charset="0"/>
              </a:rPr>
              <a:t>Facebook</a:t>
            </a:r>
            <a:r>
              <a:rPr lang="fr-FR" sz="1400" b="1" dirty="0" smtClean="0">
                <a:latin typeface="Tw Cen MT" pitchFamily="34" charset="0"/>
              </a:rPr>
              <a:t>, en utilisant les connexions de 10 millions d’amis. Il s’agit d’une vision du monde vue par le réseau social. On remarque l’étonnante précision du tracé des pays. On remarque aussi, de par leur absence, les pays qui font de la résistance. Le </a:t>
            </a:r>
            <a:r>
              <a:rPr lang="fr-FR" sz="1400" b="1" u="sng" dirty="0" smtClean="0">
                <a:latin typeface="Tw Cen MT" pitchFamily="34" charset="0"/>
              </a:rPr>
              <a:t>Brésil</a:t>
            </a:r>
            <a:r>
              <a:rPr lang="fr-FR" sz="1400" b="1" dirty="0" smtClean="0">
                <a:latin typeface="Tw Cen MT" pitchFamily="34" charset="0"/>
              </a:rPr>
              <a:t>, plus ou moins, entre autres car le réseau social de Google, </a:t>
            </a:r>
            <a:r>
              <a:rPr lang="fr-FR" sz="1400" b="1" dirty="0" err="1" smtClean="0">
                <a:latin typeface="Tw Cen MT" pitchFamily="34" charset="0"/>
              </a:rPr>
              <a:t>Orkut</a:t>
            </a:r>
            <a:r>
              <a:rPr lang="fr-FR" sz="1400" b="1" dirty="0" smtClean="0">
                <a:latin typeface="Tw Cen MT" pitchFamily="34" charset="0"/>
              </a:rPr>
              <a:t>, y est très présent, mais aussi parce que peu de toucans de la forêt amazonienne possèdent un compte </a:t>
            </a:r>
            <a:r>
              <a:rPr lang="fr-FR" sz="1400" b="1" dirty="0" err="1" smtClean="0">
                <a:latin typeface="Tw Cen MT" pitchFamily="34" charset="0"/>
              </a:rPr>
              <a:t>Facebook</a:t>
            </a:r>
            <a:r>
              <a:rPr lang="fr-FR" sz="1400" b="1" dirty="0" smtClean="0">
                <a:latin typeface="Tw Cen MT" pitchFamily="34" charset="0"/>
              </a:rPr>
              <a:t>. Manquent à l’appel également, la </a:t>
            </a:r>
            <a:r>
              <a:rPr lang="fr-FR" sz="1400" b="1" u="sng" dirty="0" smtClean="0">
                <a:latin typeface="Tw Cen MT" pitchFamily="34" charset="0"/>
              </a:rPr>
              <a:t>Chine</a:t>
            </a:r>
            <a:r>
              <a:rPr lang="fr-FR" sz="1400" b="1" dirty="0" smtClean="0">
                <a:latin typeface="Tw Cen MT" pitchFamily="34" charset="0"/>
              </a:rPr>
              <a:t> qui censure </a:t>
            </a:r>
            <a:r>
              <a:rPr lang="fr-FR" sz="1400" b="1" dirty="0" err="1" smtClean="0">
                <a:latin typeface="Tw Cen MT" pitchFamily="34" charset="0"/>
              </a:rPr>
              <a:t>Facebook</a:t>
            </a:r>
            <a:r>
              <a:rPr lang="fr-FR" sz="1400" b="1" dirty="0" smtClean="0">
                <a:latin typeface="Tw Cen MT" pitchFamily="34" charset="0"/>
              </a:rPr>
              <a:t> et une partie de </a:t>
            </a:r>
            <a:r>
              <a:rPr lang="fr-FR" sz="1400" b="1" u="sng" dirty="0" smtClean="0">
                <a:latin typeface="Tw Cen MT" pitchFamily="34" charset="0"/>
              </a:rPr>
              <a:t>l’Australie</a:t>
            </a:r>
            <a:r>
              <a:rPr lang="fr-FR" sz="1400" b="1" dirty="0" smtClean="0">
                <a:latin typeface="Tw Cen MT" pitchFamily="34" charset="0"/>
              </a:rPr>
              <a:t>, avec des zone très peu densément peuplées. </a:t>
            </a:r>
            <a:endParaRPr lang="fr-FR" sz="1400" b="1" dirty="0">
              <a:latin typeface="Tw Cen MT" pitchFamily="34" charset="0"/>
            </a:endParaRPr>
          </a:p>
        </p:txBody>
      </p:sp>
      <p:sp>
        <p:nvSpPr>
          <p:cNvPr id="24" name="Rectangle 23"/>
          <p:cNvSpPr/>
          <p:nvPr/>
        </p:nvSpPr>
        <p:spPr>
          <a:xfrm>
            <a:off x="71406" y="3143248"/>
            <a:ext cx="1714512" cy="2677656"/>
          </a:xfrm>
          <a:prstGeom prst="rect">
            <a:avLst/>
          </a:prstGeom>
          <a:solidFill>
            <a:schemeClr val="bg2">
              <a:lumMod val="50000"/>
              <a:alpha val="50000"/>
            </a:schemeClr>
          </a:solidFill>
          <a:ln>
            <a:solidFill>
              <a:schemeClr val="bg1"/>
            </a:solidFill>
          </a:ln>
        </p:spPr>
        <p:txBody>
          <a:bodyPr wrap="square">
            <a:spAutoFit/>
          </a:bodyPr>
          <a:lstStyle/>
          <a:p>
            <a:pPr algn="ctr"/>
            <a:r>
              <a:rPr lang="fr-FR" sz="1400" b="1" dirty="0" smtClean="0">
                <a:latin typeface="Tw Cen MT" pitchFamily="34" charset="0"/>
              </a:rPr>
              <a:t>Beaucoup de pays </a:t>
            </a:r>
            <a:r>
              <a:rPr lang="fr-FR" sz="1400" b="1" u="sng" dirty="0" smtClean="0">
                <a:latin typeface="Tw Cen MT" pitchFamily="34" charset="0"/>
              </a:rPr>
              <a:t>d’Afrique</a:t>
            </a:r>
            <a:r>
              <a:rPr lang="fr-FR" sz="1400" b="1" dirty="0" smtClean="0">
                <a:latin typeface="Tw Cen MT" pitchFamily="34" charset="0"/>
              </a:rPr>
              <a:t> n’apparaissent pas et notamment la région du Sahara. Enfin la </a:t>
            </a:r>
            <a:r>
              <a:rPr lang="fr-FR" sz="1400" b="1" u="sng" dirty="0" smtClean="0">
                <a:latin typeface="Tw Cen MT" pitchFamily="34" charset="0"/>
              </a:rPr>
              <a:t>Russie</a:t>
            </a:r>
            <a:r>
              <a:rPr lang="fr-FR" sz="1400" b="1" dirty="0" smtClean="0">
                <a:latin typeface="Tw Cen MT" pitchFamily="34" charset="0"/>
              </a:rPr>
              <a:t> est absente des flux de ce réseau social :  densité faible ou autre réseau social plus populaire en Russie ?</a:t>
            </a:r>
            <a:endParaRPr lang="fr-FR" sz="1400" dirty="0"/>
          </a:p>
        </p:txBody>
      </p:sp>
      <p:sp>
        <p:nvSpPr>
          <p:cNvPr id="25" name="Rectangle 24"/>
          <p:cNvSpPr/>
          <p:nvPr/>
        </p:nvSpPr>
        <p:spPr>
          <a:xfrm>
            <a:off x="4714876" y="5857892"/>
            <a:ext cx="2857520" cy="738664"/>
          </a:xfrm>
          <a:prstGeom prst="rect">
            <a:avLst/>
          </a:prstGeom>
          <a:solidFill>
            <a:schemeClr val="bg2">
              <a:lumMod val="50000"/>
              <a:alpha val="50000"/>
            </a:schemeClr>
          </a:solidFill>
          <a:ln>
            <a:solidFill>
              <a:schemeClr val="bg1"/>
            </a:solidFill>
          </a:ln>
        </p:spPr>
        <p:txBody>
          <a:bodyPr wrap="square">
            <a:spAutoFit/>
          </a:bodyPr>
          <a:lstStyle/>
          <a:p>
            <a:pPr algn="ctr"/>
            <a:r>
              <a:rPr lang="fr-FR" sz="1400" b="1" dirty="0" smtClean="0">
                <a:solidFill>
                  <a:schemeClr val="bg2">
                    <a:lumMod val="90000"/>
                  </a:schemeClr>
                </a:solidFill>
                <a:latin typeface="Tw Cen MT" pitchFamily="34" charset="0"/>
              </a:rPr>
              <a:t>En conclusion, une carte étonnante qui montre que l’invisible peut être cartographié.</a:t>
            </a:r>
            <a:endParaRPr lang="fr-FR" sz="1400" dirty="0">
              <a:solidFill>
                <a:schemeClr val="bg2">
                  <a:lumMod val="9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210"/>
                                        </p:tgtEl>
                                        <p:attrNameLst>
                                          <p:attrName>style.visibility</p:attrName>
                                        </p:attrNameLst>
                                      </p:cBhvr>
                                      <p:to>
                                        <p:strVal val="visible"/>
                                      </p:to>
                                    </p:set>
                                    <p:anim calcmode="lin" valueType="num">
                                      <p:cBhvr>
                                        <p:cTn id="19" dur="500" fill="hold"/>
                                        <p:tgtEl>
                                          <p:spTgt spid="8210"/>
                                        </p:tgtEl>
                                        <p:attrNameLst>
                                          <p:attrName>ppt_w</p:attrName>
                                        </p:attrNameLst>
                                      </p:cBhvr>
                                      <p:tavLst>
                                        <p:tav tm="0">
                                          <p:val>
                                            <p:fltVal val="0"/>
                                          </p:val>
                                        </p:tav>
                                        <p:tav tm="100000">
                                          <p:val>
                                            <p:strVal val="#ppt_w"/>
                                          </p:val>
                                        </p:tav>
                                      </p:tavLst>
                                    </p:anim>
                                    <p:anim calcmode="lin" valueType="num">
                                      <p:cBhvr>
                                        <p:cTn id="20" dur="500" fill="hold"/>
                                        <p:tgtEl>
                                          <p:spTgt spid="8210"/>
                                        </p:tgtEl>
                                        <p:attrNameLst>
                                          <p:attrName>ppt_h</p:attrName>
                                        </p:attrNameLst>
                                      </p:cBhvr>
                                      <p:tavLst>
                                        <p:tav tm="0">
                                          <p:val>
                                            <p:fltVal val="0"/>
                                          </p:val>
                                        </p:tav>
                                        <p:tav tm="100000">
                                          <p:val>
                                            <p:strVal val="#ppt_h"/>
                                          </p:val>
                                        </p:tav>
                                      </p:tavLst>
                                    </p:anim>
                                    <p:animEffect transition="in" filter="fade">
                                      <p:cBhvr>
                                        <p:cTn id="21" dur="500"/>
                                        <p:tgtEl>
                                          <p:spTgt spid="8210"/>
                                        </p:tgtEl>
                                      </p:cBhvr>
                                    </p:animEffect>
                                  </p:childTnLst>
                                </p:cTn>
                              </p:par>
                            </p:childTnLst>
                          </p:cTn>
                        </p:par>
                        <p:par>
                          <p:cTn id="22" fill="hold">
                            <p:stCondLst>
                              <p:cond delay="500"/>
                            </p:stCondLst>
                            <p:childTnLst>
                              <p:par>
                                <p:cTn id="23" presetID="12" presetClass="entr" presetSubtype="4"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slide(fromBottom)">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8204"/>
                                        </p:tgtEl>
                                        <p:attrNameLst>
                                          <p:attrName>style.visibility</p:attrName>
                                        </p:attrNameLst>
                                      </p:cBhvr>
                                      <p:to>
                                        <p:strVal val="visible"/>
                                      </p:to>
                                    </p:set>
                                    <p:anim calcmode="lin" valueType="num">
                                      <p:cBhvr>
                                        <p:cTn id="30" dur="500" fill="hold"/>
                                        <p:tgtEl>
                                          <p:spTgt spid="8204"/>
                                        </p:tgtEl>
                                        <p:attrNameLst>
                                          <p:attrName>ppt_w</p:attrName>
                                        </p:attrNameLst>
                                      </p:cBhvr>
                                      <p:tavLst>
                                        <p:tav tm="0">
                                          <p:val>
                                            <p:fltVal val="0"/>
                                          </p:val>
                                        </p:tav>
                                        <p:tav tm="100000">
                                          <p:val>
                                            <p:strVal val="#ppt_w"/>
                                          </p:val>
                                        </p:tav>
                                      </p:tavLst>
                                    </p:anim>
                                    <p:anim calcmode="lin" valueType="num">
                                      <p:cBhvr>
                                        <p:cTn id="31" dur="500" fill="hold"/>
                                        <p:tgtEl>
                                          <p:spTgt spid="8204"/>
                                        </p:tgtEl>
                                        <p:attrNameLst>
                                          <p:attrName>ppt_h</p:attrName>
                                        </p:attrNameLst>
                                      </p:cBhvr>
                                      <p:tavLst>
                                        <p:tav tm="0">
                                          <p:val>
                                            <p:fltVal val="0"/>
                                          </p:val>
                                        </p:tav>
                                        <p:tav tm="100000">
                                          <p:val>
                                            <p:strVal val="#ppt_h"/>
                                          </p:val>
                                        </p:tav>
                                      </p:tavLst>
                                    </p:anim>
                                    <p:animEffect transition="in" filter="fade">
                                      <p:cBhvr>
                                        <p:cTn id="32" dur="500"/>
                                        <p:tgtEl>
                                          <p:spTgt spid="8204"/>
                                        </p:tgtEl>
                                      </p:cBhvr>
                                    </p:animEffect>
                                  </p:childTnLst>
                                </p:cTn>
                              </p:par>
                            </p:childTnLst>
                          </p:cTn>
                        </p:par>
                        <p:par>
                          <p:cTn id="33" fill="hold">
                            <p:stCondLst>
                              <p:cond delay="500"/>
                            </p:stCondLst>
                            <p:childTnLst>
                              <p:par>
                                <p:cTn id="34" presetID="1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slide(fromBottom)">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xit" presetSubtype="0" fill="hold" nodeType="clickEffect">
                                  <p:stCondLst>
                                    <p:cond delay="0"/>
                                  </p:stCondLst>
                                  <p:childTnLst>
                                    <p:anim calcmode="lin" valueType="num">
                                      <p:cBhvr>
                                        <p:cTn id="47" dur="1000"/>
                                        <p:tgtEl>
                                          <p:spTgt spid="8204"/>
                                        </p:tgtEl>
                                        <p:attrNameLst>
                                          <p:attrName>ppt_w</p:attrName>
                                        </p:attrNameLst>
                                      </p:cBhvr>
                                      <p:tavLst>
                                        <p:tav tm="0">
                                          <p:val>
                                            <p:strVal val="ppt_w"/>
                                          </p:val>
                                        </p:tav>
                                        <p:tav tm="100000">
                                          <p:val>
                                            <p:strVal val="ppt_w*0.70"/>
                                          </p:val>
                                        </p:tav>
                                      </p:tavLst>
                                    </p:anim>
                                    <p:anim calcmode="lin" valueType="num">
                                      <p:cBhvr>
                                        <p:cTn id="48" dur="1000"/>
                                        <p:tgtEl>
                                          <p:spTgt spid="8204"/>
                                        </p:tgtEl>
                                        <p:attrNameLst>
                                          <p:attrName>ppt_h</p:attrName>
                                        </p:attrNameLst>
                                      </p:cBhvr>
                                      <p:tavLst>
                                        <p:tav tm="0">
                                          <p:val>
                                            <p:strVal val="ppt_h"/>
                                          </p:val>
                                        </p:tav>
                                        <p:tav tm="100000">
                                          <p:val>
                                            <p:strVal val="ppt_h"/>
                                          </p:val>
                                        </p:tav>
                                      </p:tavLst>
                                    </p:anim>
                                    <p:animEffect transition="out" filter="fade">
                                      <p:cBhvr>
                                        <p:cTn id="49" dur="1000"/>
                                        <p:tgtEl>
                                          <p:spTgt spid="8204"/>
                                        </p:tgtEl>
                                      </p:cBhvr>
                                    </p:animEffect>
                                    <p:set>
                                      <p:cBhvr>
                                        <p:cTn id="50" dur="1" fill="hold">
                                          <p:stCondLst>
                                            <p:cond delay="999"/>
                                          </p:stCondLst>
                                        </p:cTn>
                                        <p:tgtEl>
                                          <p:spTgt spid="8204"/>
                                        </p:tgtEl>
                                        <p:attrNameLst>
                                          <p:attrName>style.visibility</p:attrName>
                                        </p:attrNameLst>
                                      </p:cBhvr>
                                      <p:to>
                                        <p:strVal val="hidden"/>
                                      </p:to>
                                    </p:set>
                                  </p:childTnLst>
                                </p:cTn>
                              </p:par>
                              <p:par>
                                <p:cTn id="51" presetID="55" presetClass="exit" presetSubtype="0" fill="hold" nodeType="withEffect">
                                  <p:stCondLst>
                                    <p:cond delay="0"/>
                                  </p:stCondLst>
                                  <p:childTnLst>
                                    <p:anim calcmode="lin" valueType="num">
                                      <p:cBhvr>
                                        <p:cTn id="52" dur="1000"/>
                                        <p:tgtEl>
                                          <p:spTgt spid="8210"/>
                                        </p:tgtEl>
                                        <p:attrNameLst>
                                          <p:attrName>ppt_w</p:attrName>
                                        </p:attrNameLst>
                                      </p:cBhvr>
                                      <p:tavLst>
                                        <p:tav tm="0">
                                          <p:val>
                                            <p:strVal val="ppt_w"/>
                                          </p:val>
                                        </p:tav>
                                        <p:tav tm="100000">
                                          <p:val>
                                            <p:strVal val="ppt_w*0.70"/>
                                          </p:val>
                                        </p:tav>
                                      </p:tavLst>
                                    </p:anim>
                                    <p:anim calcmode="lin" valueType="num">
                                      <p:cBhvr>
                                        <p:cTn id="53" dur="1000"/>
                                        <p:tgtEl>
                                          <p:spTgt spid="8210"/>
                                        </p:tgtEl>
                                        <p:attrNameLst>
                                          <p:attrName>ppt_h</p:attrName>
                                        </p:attrNameLst>
                                      </p:cBhvr>
                                      <p:tavLst>
                                        <p:tav tm="0">
                                          <p:val>
                                            <p:strVal val="ppt_h"/>
                                          </p:val>
                                        </p:tav>
                                        <p:tav tm="100000">
                                          <p:val>
                                            <p:strVal val="ppt_h"/>
                                          </p:val>
                                        </p:tav>
                                      </p:tavLst>
                                    </p:anim>
                                    <p:animEffect transition="out" filter="fade">
                                      <p:cBhvr>
                                        <p:cTn id="54" dur="1000"/>
                                        <p:tgtEl>
                                          <p:spTgt spid="8210"/>
                                        </p:tgtEl>
                                      </p:cBhvr>
                                    </p:animEffect>
                                    <p:set>
                                      <p:cBhvr>
                                        <p:cTn id="55" dur="1" fill="hold">
                                          <p:stCondLst>
                                            <p:cond delay="999"/>
                                          </p:stCondLst>
                                        </p:cTn>
                                        <p:tgtEl>
                                          <p:spTgt spid="8210"/>
                                        </p:tgtEl>
                                        <p:attrNameLst>
                                          <p:attrName>style.visibility</p:attrName>
                                        </p:attrNameLst>
                                      </p:cBhvr>
                                      <p:to>
                                        <p:strVal val="hidden"/>
                                      </p:to>
                                    </p:set>
                                  </p:childTnLst>
                                </p:cTn>
                              </p:par>
                              <p:par>
                                <p:cTn id="56" presetID="55" presetClass="exit" presetSubtype="0" fill="hold" grpId="1" nodeType="withEffect">
                                  <p:stCondLst>
                                    <p:cond delay="0"/>
                                  </p:stCondLst>
                                  <p:childTnLst>
                                    <p:anim calcmode="lin" valueType="num">
                                      <p:cBhvr>
                                        <p:cTn id="57" dur="1000"/>
                                        <p:tgtEl>
                                          <p:spTgt spid="12"/>
                                        </p:tgtEl>
                                        <p:attrNameLst>
                                          <p:attrName>ppt_w</p:attrName>
                                        </p:attrNameLst>
                                      </p:cBhvr>
                                      <p:tavLst>
                                        <p:tav tm="0">
                                          <p:val>
                                            <p:strVal val="ppt_w"/>
                                          </p:val>
                                        </p:tav>
                                        <p:tav tm="100000">
                                          <p:val>
                                            <p:strVal val="ppt_w*0.70"/>
                                          </p:val>
                                        </p:tav>
                                      </p:tavLst>
                                    </p:anim>
                                    <p:anim calcmode="lin" valueType="num">
                                      <p:cBhvr>
                                        <p:cTn id="58" dur="1000"/>
                                        <p:tgtEl>
                                          <p:spTgt spid="12"/>
                                        </p:tgtEl>
                                        <p:attrNameLst>
                                          <p:attrName>ppt_h</p:attrName>
                                        </p:attrNameLst>
                                      </p:cBhvr>
                                      <p:tavLst>
                                        <p:tav tm="0">
                                          <p:val>
                                            <p:strVal val="ppt_h"/>
                                          </p:val>
                                        </p:tav>
                                        <p:tav tm="100000">
                                          <p:val>
                                            <p:strVal val="ppt_h"/>
                                          </p:val>
                                        </p:tav>
                                      </p:tavLst>
                                    </p:anim>
                                    <p:animEffect transition="out" filter="fade">
                                      <p:cBhvr>
                                        <p:cTn id="59" dur="1000"/>
                                        <p:tgtEl>
                                          <p:spTgt spid="12"/>
                                        </p:tgtEl>
                                      </p:cBhvr>
                                    </p:animEffect>
                                    <p:set>
                                      <p:cBhvr>
                                        <p:cTn id="60" dur="1" fill="hold">
                                          <p:stCondLst>
                                            <p:cond delay="999"/>
                                          </p:stCondLst>
                                        </p:cTn>
                                        <p:tgtEl>
                                          <p:spTgt spid="12"/>
                                        </p:tgtEl>
                                        <p:attrNameLst>
                                          <p:attrName>style.visibility</p:attrName>
                                        </p:attrNameLst>
                                      </p:cBhvr>
                                      <p:to>
                                        <p:strVal val="hidden"/>
                                      </p:to>
                                    </p:set>
                                  </p:childTnLst>
                                </p:cTn>
                              </p:par>
                              <p:par>
                                <p:cTn id="61" presetID="55" presetClass="exit" presetSubtype="0" fill="hold" grpId="1" nodeType="withEffect">
                                  <p:stCondLst>
                                    <p:cond delay="0"/>
                                  </p:stCondLst>
                                  <p:childTnLst>
                                    <p:anim calcmode="lin" valueType="num">
                                      <p:cBhvr>
                                        <p:cTn id="62" dur="1000"/>
                                        <p:tgtEl>
                                          <p:spTgt spid="16"/>
                                        </p:tgtEl>
                                        <p:attrNameLst>
                                          <p:attrName>ppt_w</p:attrName>
                                        </p:attrNameLst>
                                      </p:cBhvr>
                                      <p:tavLst>
                                        <p:tav tm="0">
                                          <p:val>
                                            <p:strVal val="ppt_w"/>
                                          </p:val>
                                        </p:tav>
                                        <p:tav tm="100000">
                                          <p:val>
                                            <p:strVal val="ppt_w*0.70"/>
                                          </p:val>
                                        </p:tav>
                                      </p:tavLst>
                                    </p:anim>
                                    <p:anim calcmode="lin" valueType="num">
                                      <p:cBhvr>
                                        <p:cTn id="63" dur="1000"/>
                                        <p:tgtEl>
                                          <p:spTgt spid="16"/>
                                        </p:tgtEl>
                                        <p:attrNameLst>
                                          <p:attrName>ppt_h</p:attrName>
                                        </p:attrNameLst>
                                      </p:cBhvr>
                                      <p:tavLst>
                                        <p:tav tm="0">
                                          <p:val>
                                            <p:strVal val="ppt_h"/>
                                          </p:val>
                                        </p:tav>
                                        <p:tav tm="100000">
                                          <p:val>
                                            <p:strVal val="ppt_h"/>
                                          </p:val>
                                        </p:tav>
                                      </p:tavLst>
                                    </p:anim>
                                    <p:animEffect transition="out" filter="fade">
                                      <p:cBhvr>
                                        <p:cTn id="64" dur="1000"/>
                                        <p:tgtEl>
                                          <p:spTgt spid="16"/>
                                        </p:tgtEl>
                                      </p:cBhvr>
                                    </p:animEffect>
                                    <p:set>
                                      <p:cBhvr>
                                        <p:cTn id="65" dur="1" fill="hold">
                                          <p:stCondLst>
                                            <p:cond delay="999"/>
                                          </p:stCondLst>
                                        </p:cTn>
                                        <p:tgtEl>
                                          <p:spTgt spid="1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nodeType="clickEffect">
                                  <p:stCondLst>
                                    <p:cond delay="0"/>
                                  </p:stCondLst>
                                  <p:childTnLst>
                                    <p:set>
                                      <p:cBhvr>
                                        <p:cTn id="69" dur="1" fill="hold">
                                          <p:stCondLst>
                                            <p:cond delay="0"/>
                                          </p:stCondLst>
                                        </p:cTn>
                                        <p:tgtEl>
                                          <p:spTgt spid="8212"/>
                                        </p:tgtEl>
                                        <p:attrNameLst>
                                          <p:attrName>style.visibility</p:attrName>
                                        </p:attrNameLst>
                                      </p:cBhvr>
                                      <p:to>
                                        <p:strVal val="visible"/>
                                      </p:to>
                                    </p:set>
                                    <p:anim calcmode="lin" valueType="num">
                                      <p:cBhvr>
                                        <p:cTn id="70" dur="500" fill="hold"/>
                                        <p:tgtEl>
                                          <p:spTgt spid="8212"/>
                                        </p:tgtEl>
                                        <p:attrNameLst>
                                          <p:attrName>ppt_w</p:attrName>
                                        </p:attrNameLst>
                                      </p:cBhvr>
                                      <p:tavLst>
                                        <p:tav tm="0">
                                          <p:val>
                                            <p:fltVal val="0"/>
                                          </p:val>
                                        </p:tav>
                                        <p:tav tm="100000">
                                          <p:val>
                                            <p:strVal val="#ppt_w"/>
                                          </p:val>
                                        </p:tav>
                                      </p:tavLst>
                                    </p:anim>
                                    <p:anim calcmode="lin" valueType="num">
                                      <p:cBhvr>
                                        <p:cTn id="71" dur="500" fill="hold"/>
                                        <p:tgtEl>
                                          <p:spTgt spid="8212"/>
                                        </p:tgtEl>
                                        <p:attrNameLst>
                                          <p:attrName>ppt_h</p:attrName>
                                        </p:attrNameLst>
                                      </p:cBhvr>
                                      <p:tavLst>
                                        <p:tav tm="0">
                                          <p:val>
                                            <p:fltVal val="0"/>
                                          </p:val>
                                        </p:tav>
                                        <p:tav tm="100000">
                                          <p:val>
                                            <p:strVal val="#ppt_h"/>
                                          </p:val>
                                        </p:tav>
                                      </p:tavLst>
                                    </p:anim>
                                    <p:animEffect transition="in" filter="fade">
                                      <p:cBhvr>
                                        <p:cTn id="72" dur="500"/>
                                        <p:tgtEl>
                                          <p:spTgt spid="8212"/>
                                        </p:tgtEl>
                                      </p:cBhvr>
                                    </p:animEffect>
                                  </p:childTnLst>
                                </p:cTn>
                              </p:par>
                            </p:childTnLst>
                          </p:cTn>
                        </p:par>
                        <p:par>
                          <p:cTn id="73" fill="hold">
                            <p:stCondLst>
                              <p:cond delay="500"/>
                            </p:stCondLst>
                            <p:childTnLst>
                              <p:par>
                                <p:cTn id="74" presetID="1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slide(fromBottom)">
                                      <p:cBhvr>
                                        <p:cTn id="76" dur="5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nodeType="clickEffect">
                                  <p:stCondLst>
                                    <p:cond delay="0"/>
                                  </p:stCondLst>
                                  <p:childTnLst>
                                    <p:set>
                                      <p:cBhvr>
                                        <p:cTn id="80" dur="1" fill="hold">
                                          <p:stCondLst>
                                            <p:cond delay="0"/>
                                          </p:stCondLst>
                                        </p:cTn>
                                        <p:tgtEl>
                                          <p:spTgt spid="8206"/>
                                        </p:tgtEl>
                                        <p:attrNameLst>
                                          <p:attrName>style.visibility</p:attrName>
                                        </p:attrNameLst>
                                      </p:cBhvr>
                                      <p:to>
                                        <p:strVal val="visible"/>
                                      </p:to>
                                    </p:set>
                                    <p:anim calcmode="lin" valueType="num">
                                      <p:cBhvr>
                                        <p:cTn id="81" dur="500" fill="hold"/>
                                        <p:tgtEl>
                                          <p:spTgt spid="8206"/>
                                        </p:tgtEl>
                                        <p:attrNameLst>
                                          <p:attrName>ppt_w</p:attrName>
                                        </p:attrNameLst>
                                      </p:cBhvr>
                                      <p:tavLst>
                                        <p:tav tm="0">
                                          <p:val>
                                            <p:fltVal val="0"/>
                                          </p:val>
                                        </p:tav>
                                        <p:tav tm="100000">
                                          <p:val>
                                            <p:strVal val="#ppt_w"/>
                                          </p:val>
                                        </p:tav>
                                      </p:tavLst>
                                    </p:anim>
                                    <p:anim calcmode="lin" valueType="num">
                                      <p:cBhvr>
                                        <p:cTn id="82" dur="500" fill="hold"/>
                                        <p:tgtEl>
                                          <p:spTgt spid="8206"/>
                                        </p:tgtEl>
                                        <p:attrNameLst>
                                          <p:attrName>ppt_h</p:attrName>
                                        </p:attrNameLst>
                                      </p:cBhvr>
                                      <p:tavLst>
                                        <p:tav tm="0">
                                          <p:val>
                                            <p:fltVal val="0"/>
                                          </p:val>
                                        </p:tav>
                                        <p:tav tm="100000">
                                          <p:val>
                                            <p:strVal val="#ppt_h"/>
                                          </p:val>
                                        </p:tav>
                                      </p:tavLst>
                                    </p:anim>
                                    <p:animEffect transition="in" filter="fade">
                                      <p:cBhvr>
                                        <p:cTn id="83" dur="500"/>
                                        <p:tgtEl>
                                          <p:spTgt spid="8206"/>
                                        </p:tgtEl>
                                      </p:cBhvr>
                                    </p:animEffect>
                                  </p:childTnLst>
                                </p:cTn>
                              </p:par>
                            </p:childTnLst>
                          </p:cTn>
                        </p:par>
                        <p:par>
                          <p:cTn id="84" fill="hold">
                            <p:stCondLst>
                              <p:cond delay="500"/>
                            </p:stCondLst>
                            <p:childTnLst>
                              <p:par>
                                <p:cTn id="85" presetID="12" presetClass="entr" presetSubtype="4"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slide(fromBottom)">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0"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 calcmode="lin" valueType="num">
                                      <p:cBhvr>
                                        <p:cTn id="92" dur="500" fill="hold"/>
                                        <p:tgtEl>
                                          <p:spTgt spid="17"/>
                                        </p:tgtEl>
                                        <p:attrNameLst>
                                          <p:attrName>ppt_w</p:attrName>
                                        </p:attrNameLst>
                                      </p:cBhvr>
                                      <p:tavLst>
                                        <p:tav tm="0">
                                          <p:val>
                                            <p:fltVal val="0"/>
                                          </p:val>
                                        </p:tav>
                                        <p:tav tm="100000">
                                          <p:val>
                                            <p:strVal val="#ppt_w"/>
                                          </p:val>
                                        </p:tav>
                                      </p:tavLst>
                                    </p:anim>
                                    <p:anim calcmode="lin" valueType="num">
                                      <p:cBhvr>
                                        <p:cTn id="93" dur="500" fill="hold"/>
                                        <p:tgtEl>
                                          <p:spTgt spid="17"/>
                                        </p:tgtEl>
                                        <p:attrNameLst>
                                          <p:attrName>ppt_h</p:attrName>
                                        </p:attrNameLst>
                                      </p:cBhvr>
                                      <p:tavLst>
                                        <p:tav tm="0">
                                          <p:val>
                                            <p:fltVal val="0"/>
                                          </p:val>
                                        </p:tav>
                                        <p:tav tm="100000">
                                          <p:val>
                                            <p:strVal val="#ppt_h"/>
                                          </p:val>
                                        </p:tav>
                                      </p:tavLst>
                                    </p:anim>
                                    <p:animEffect transition="in" filter="fade">
                                      <p:cBhvr>
                                        <p:cTn id="94" dur="500"/>
                                        <p:tgtEl>
                                          <p:spTgt spid="17"/>
                                        </p:tgtEl>
                                      </p:cBhvr>
                                    </p:animEffect>
                                  </p:childTnLst>
                                </p:cTn>
                              </p:par>
                            </p:childTnLst>
                          </p:cTn>
                        </p:par>
                      </p:childTnLst>
                    </p:cTn>
                  </p:par>
                  <p:par>
                    <p:cTn id="95" fill="hold">
                      <p:stCondLst>
                        <p:cond delay="indefinite"/>
                      </p:stCondLst>
                      <p:childTnLst>
                        <p:par>
                          <p:cTn id="96" fill="hold">
                            <p:stCondLst>
                              <p:cond delay="0"/>
                            </p:stCondLst>
                            <p:childTnLst>
                              <p:par>
                                <p:cTn id="97" presetID="55" presetClass="exit" presetSubtype="0" fill="hold" grpId="1" nodeType="clickEffect">
                                  <p:stCondLst>
                                    <p:cond delay="0"/>
                                  </p:stCondLst>
                                  <p:childTnLst>
                                    <p:anim calcmode="lin" valueType="num">
                                      <p:cBhvr>
                                        <p:cTn id="98" dur="1000"/>
                                        <p:tgtEl>
                                          <p:spTgt spid="20"/>
                                        </p:tgtEl>
                                        <p:attrNameLst>
                                          <p:attrName>ppt_w</p:attrName>
                                        </p:attrNameLst>
                                      </p:cBhvr>
                                      <p:tavLst>
                                        <p:tav tm="0">
                                          <p:val>
                                            <p:strVal val="ppt_w"/>
                                          </p:val>
                                        </p:tav>
                                        <p:tav tm="100000">
                                          <p:val>
                                            <p:strVal val="ppt_w*0.70"/>
                                          </p:val>
                                        </p:tav>
                                      </p:tavLst>
                                    </p:anim>
                                    <p:anim calcmode="lin" valueType="num">
                                      <p:cBhvr>
                                        <p:cTn id="99" dur="1000"/>
                                        <p:tgtEl>
                                          <p:spTgt spid="20"/>
                                        </p:tgtEl>
                                        <p:attrNameLst>
                                          <p:attrName>ppt_h</p:attrName>
                                        </p:attrNameLst>
                                      </p:cBhvr>
                                      <p:tavLst>
                                        <p:tav tm="0">
                                          <p:val>
                                            <p:strVal val="ppt_h"/>
                                          </p:val>
                                        </p:tav>
                                        <p:tav tm="100000">
                                          <p:val>
                                            <p:strVal val="ppt_h"/>
                                          </p:val>
                                        </p:tav>
                                      </p:tavLst>
                                    </p:anim>
                                    <p:animEffect transition="out" filter="fade">
                                      <p:cBhvr>
                                        <p:cTn id="100" dur="1000"/>
                                        <p:tgtEl>
                                          <p:spTgt spid="20"/>
                                        </p:tgtEl>
                                      </p:cBhvr>
                                    </p:animEffect>
                                    <p:set>
                                      <p:cBhvr>
                                        <p:cTn id="101" dur="1" fill="hold">
                                          <p:stCondLst>
                                            <p:cond delay="999"/>
                                          </p:stCondLst>
                                        </p:cTn>
                                        <p:tgtEl>
                                          <p:spTgt spid="20"/>
                                        </p:tgtEl>
                                        <p:attrNameLst>
                                          <p:attrName>style.visibility</p:attrName>
                                        </p:attrNameLst>
                                      </p:cBhvr>
                                      <p:to>
                                        <p:strVal val="hidden"/>
                                      </p:to>
                                    </p:set>
                                  </p:childTnLst>
                                </p:cTn>
                              </p:par>
                              <p:par>
                                <p:cTn id="102" presetID="55" presetClass="exit" presetSubtype="0" fill="hold" grpId="1" nodeType="withEffect">
                                  <p:stCondLst>
                                    <p:cond delay="0"/>
                                  </p:stCondLst>
                                  <p:childTnLst>
                                    <p:anim calcmode="lin" valueType="num">
                                      <p:cBhvr>
                                        <p:cTn id="103" dur="1000"/>
                                        <p:tgtEl>
                                          <p:spTgt spid="21"/>
                                        </p:tgtEl>
                                        <p:attrNameLst>
                                          <p:attrName>ppt_w</p:attrName>
                                        </p:attrNameLst>
                                      </p:cBhvr>
                                      <p:tavLst>
                                        <p:tav tm="0">
                                          <p:val>
                                            <p:strVal val="ppt_w"/>
                                          </p:val>
                                        </p:tav>
                                        <p:tav tm="100000">
                                          <p:val>
                                            <p:strVal val="ppt_w*0.70"/>
                                          </p:val>
                                        </p:tav>
                                      </p:tavLst>
                                    </p:anim>
                                    <p:anim calcmode="lin" valueType="num">
                                      <p:cBhvr>
                                        <p:cTn id="104" dur="1000"/>
                                        <p:tgtEl>
                                          <p:spTgt spid="21"/>
                                        </p:tgtEl>
                                        <p:attrNameLst>
                                          <p:attrName>ppt_h</p:attrName>
                                        </p:attrNameLst>
                                      </p:cBhvr>
                                      <p:tavLst>
                                        <p:tav tm="0">
                                          <p:val>
                                            <p:strVal val="ppt_h"/>
                                          </p:val>
                                        </p:tav>
                                        <p:tav tm="100000">
                                          <p:val>
                                            <p:strVal val="ppt_h"/>
                                          </p:val>
                                        </p:tav>
                                      </p:tavLst>
                                    </p:anim>
                                    <p:animEffect transition="out" filter="fade">
                                      <p:cBhvr>
                                        <p:cTn id="105" dur="1000"/>
                                        <p:tgtEl>
                                          <p:spTgt spid="21"/>
                                        </p:tgtEl>
                                      </p:cBhvr>
                                    </p:animEffect>
                                    <p:set>
                                      <p:cBhvr>
                                        <p:cTn id="106" dur="1" fill="hold">
                                          <p:stCondLst>
                                            <p:cond delay="999"/>
                                          </p:stCondLst>
                                        </p:cTn>
                                        <p:tgtEl>
                                          <p:spTgt spid="21"/>
                                        </p:tgtEl>
                                        <p:attrNameLst>
                                          <p:attrName>style.visibility</p:attrName>
                                        </p:attrNameLst>
                                      </p:cBhvr>
                                      <p:to>
                                        <p:strVal val="hidden"/>
                                      </p:to>
                                    </p:set>
                                  </p:childTnLst>
                                </p:cTn>
                              </p:par>
                              <p:par>
                                <p:cTn id="107" presetID="55" presetClass="exit" presetSubtype="0" fill="hold" nodeType="withEffect">
                                  <p:stCondLst>
                                    <p:cond delay="0"/>
                                  </p:stCondLst>
                                  <p:childTnLst>
                                    <p:anim calcmode="lin" valueType="num">
                                      <p:cBhvr>
                                        <p:cTn id="108" dur="1000"/>
                                        <p:tgtEl>
                                          <p:spTgt spid="8206"/>
                                        </p:tgtEl>
                                        <p:attrNameLst>
                                          <p:attrName>ppt_w</p:attrName>
                                        </p:attrNameLst>
                                      </p:cBhvr>
                                      <p:tavLst>
                                        <p:tav tm="0">
                                          <p:val>
                                            <p:strVal val="ppt_w"/>
                                          </p:val>
                                        </p:tav>
                                        <p:tav tm="100000">
                                          <p:val>
                                            <p:strVal val="ppt_w*0.70"/>
                                          </p:val>
                                        </p:tav>
                                      </p:tavLst>
                                    </p:anim>
                                    <p:anim calcmode="lin" valueType="num">
                                      <p:cBhvr>
                                        <p:cTn id="109" dur="1000"/>
                                        <p:tgtEl>
                                          <p:spTgt spid="8206"/>
                                        </p:tgtEl>
                                        <p:attrNameLst>
                                          <p:attrName>ppt_h</p:attrName>
                                        </p:attrNameLst>
                                      </p:cBhvr>
                                      <p:tavLst>
                                        <p:tav tm="0">
                                          <p:val>
                                            <p:strVal val="ppt_h"/>
                                          </p:val>
                                        </p:tav>
                                        <p:tav tm="100000">
                                          <p:val>
                                            <p:strVal val="ppt_h"/>
                                          </p:val>
                                        </p:tav>
                                      </p:tavLst>
                                    </p:anim>
                                    <p:animEffect transition="out" filter="fade">
                                      <p:cBhvr>
                                        <p:cTn id="110" dur="1000"/>
                                        <p:tgtEl>
                                          <p:spTgt spid="8206"/>
                                        </p:tgtEl>
                                      </p:cBhvr>
                                    </p:animEffect>
                                    <p:set>
                                      <p:cBhvr>
                                        <p:cTn id="111" dur="1" fill="hold">
                                          <p:stCondLst>
                                            <p:cond delay="999"/>
                                          </p:stCondLst>
                                        </p:cTn>
                                        <p:tgtEl>
                                          <p:spTgt spid="8206"/>
                                        </p:tgtEl>
                                        <p:attrNameLst>
                                          <p:attrName>style.visibility</p:attrName>
                                        </p:attrNameLst>
                                      </p:cBhvr>
                                      <p:to>
                                        <p:strVal val="hidden"/>
                                      </p:to>
                                    </p:set>
                                  </p:childTnLst>
                                </p:cTn>
                              </p:par>
                              <p:par>
                                <p:cTn id="112" presetID="55" presetClass="exit" presetSubtype="0" fill="hold" nodeType="withEffect">
                                  <p:stCondLst>
                                    <p:cond delay="0"/>
                                  </p:stCondLst>
                                  <p:childTnLst>
                                    <p:anim calcmode="lin" valueType="num">
                                      <p:cBhvr>
                                        <p:cTn id="113" dur="1000"/>
                                        <p:tgtEl>
                                          <p:spTgt spid="8212"/>
                                        </p:tgtEl>
                                        <p:attrNameLst>
                                          <p:attrName>ppt_w</p:attrName>
                                        </p:attrNameLst>
                                      </p:cBhvr>
                                      <p:tavLst>
                                        <p:tav tm="0">
                                          <p:val>
                                            <p:strVal val="ppt_w"/>
                                          </p:val>
                                        </p:tav>
                                        <p:tav tm="100000">
                                          <p:val>
                                            <p:strVal val="ppt_w*0.70"/>
                                          </p:val>
                                        </p:tav>
                                      </p:tavLst>
                                    </p:anim>
                                    <p:anim calcmode="lin" valueType="num">
                                      <p:cBhvr>
                                        <p:cTn id="114" dur="1000"/>
                                        <p:tgtEl>
                                          <p:spTgt spid="8212"/>
                                        </p:tgtEl>
                                        <p:attrNameLst>
                                          <p:attrName>ppt_h</p:attrName>
                                        </p:attrNameLst>
                                      </p:cBhvr>
                                      <p:tavLst>
                                        <p:tav tm="0">
                                          <p:val>
                                            <p:strVal val="ppt_h"/>
                                          </p:val>
                                        </p:tav>
                                        <p:tav tm="100000">
                                          <p:val>
                                            <p:strVal val="ppt_h"/>
                                          </p:val>
                                        </p:tav>
                                      </p:tavLst>
                                    </p:anim>
                                    <p:animEffect transition="out" filter="fade">
                                      <p:cBhvr>
                                        <p:cTn id="115" dur="1000"/>
                                        <p:tgtEl>
                                          <p:spTgt spid="8212"/>
                                        </p:tgtEl>
                                      </p:cBhvr>
                                    </p:animEffect>
                                    <p:set>
                                      <p:cBhvr>
                                        <p:cTn id="116" dur="1" fill="hold">
                                          <p:stCondLst>
                                            <p:cond delay="999"/>
                                          </p:stCondLst>
                                        </p:cTn>
                                        <p:tgtEl>
                                          <p:spTgt spid="8212"/>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53" presetClass="entr" presetSubtype="0" fill="hold" nodeType="click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p:cTn id="121" dur="500" fill="hold"/>
                                        <p:tgtEl>
                                          <p:spTgt spid="22"/>
                                        </p:tgtEl>
                                        <p:attrNameLst>
                                          <p:attrName>ppt_w</p:attrName>
                                        </p:attrNameLst>
                                      </p:cBhvr>
                                      <p:tavLst>
                                        <p:tav tm="0">
                                          <p:val>
                                            <p:fltVal val="0"/>
                                          </p:val>
                                        </p:tav>
                                        <p:tav tm="100000">
                                          <p:val>
                                            <p:strVal val="#ppt_w"/>
                                          </p:val>
                                        </p:tav>
                                      </p:tavLst>
                                    </p:anim>
                                    <p:anim calcmode="lin" valueType="num">
                                      <p:cBhvr>
                                        <p:cTn id="122" dur="500" fill="hold"/>
                                        <p:tgtEl>
                                          <p:spTgt spid="22"/>
                                        </p:tgtEl>
                                        <p:attrNameLst>
                                          <p:attrName>ppt_h</p:attrName>
                                        </p:attrNameLst>
                                      </p:cBhvr>
                                      <p:tavLst>
                                        <p:tav tm="0">
                                          <p:val>
                                            <p:fltVal val="0"/>
                                          </p:val>
                                        </p:tav>
                                        <p:tav tm="100000">
                                          <p:val>
                                            <p:strVal val="#ppt_h"/>
                                          </p:val>
                                        </p:tav>
                                      </p:tavLst>
                                    </p:anim>
                                    <p:animEffect transition="in" filter="fade">
                                      <p:cBhvr>
                                        <p:cTn id="123" dur="500"/>
                                        <p:tgtEl>
                                          <p:spTgt spid="22"/>
                                        </p:tgtEl>
                                      </p:cBhvr>
                                    </p:animEffect>
                                  </p:childTnLst>
                                </p:cTn>
                              </p:par>
                            </p:childTnLst>
                          </p:cTn>
                        </p:par>
                      </p:childTnLst>
                    </p:cTn>
                  </p:par>
                  <p:par>
                    <p:cTn id="124" fill="hold">
                      <p:stCondLst>
                        <p:cond delay="indefinite"/>
                      </p:stCondLst>
                      <p:childTnLst>
                        <p:par>
                          <p:cTn id="125" fill="hold">
                            <p:stCondLst>
                              <p:cond delay="0"/>
                            </p:stCondLst>
                            <p:childTnLst>
                              <p:par>
                                <p:cTn id="126" presetID="12" presetClass="entr" presetSubtype="4" fill="hold" grpId="0" nodeType="click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slide(fromBottom)">
                                      <p:cBhvr>
                                        <p:cTn id="128" dur="500"/>
                                        <p:tgtEl>
                                          <p:spTgt spid="23"/>
                                        </p:tgtEl>
                                      </p:cBhvr>
                                    </p:animEffect>
                                  </p:childTnLst>
                                </p:cTn>
                              </p:par>
                              <p:par>
                                <p:cTn id="129" presetID="12" presetClass="entr" presetSubtype="4" fill="hold" grpId="0" nodeType="with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slide(fromBottom)">
                                      <p:cBhvr>
                                        <p:cTn id="131" dur="500"/>
                                        <p:tgtEl>
                                          <p:spTgt spid="24"/>
                                        </p:tgtEl>
                                      </p:cBhvr>
                                    </p:animEffect>
                                  </p:childTnLst>
                                </p:cTn>
                              </p:par>
                            </p:childTnLst>
                          </p:cTn>
                        </p:par>
                      </p:childTnLst>
                    </p:cTn>
                  </p:par>
                  <p:par>
                    <p:cTn id="132" fill="hold">
                      <p:stCondLst>
                        <p:cond delay="indefinite"/>
                      </p:stCondLst>
                      <p:childTnLst>
                        <p:par>
                          <p:cTn id="133" fill="hold">
                            <p:stCondLst>
                              <p:cond delay="0"/>
                            </p:stCondLst>
                            <p:childTnLst>
                              <p:par>
                                <p:cTn id="134" presetID="12" presetClass="entr" presetSubtype="4" fill="hold" grpId="0" nodeType="clickEffect">
                                  <p:stCondLst>
                                    <p:cond delay="0"/>
                                  </p:stCondLst>
                                  <p:childTnLst>
                                    <p:set>
                                      <p:cBhvr>
                                        <p:cTn id="135" dur="1" fill="hold">
                                          <p:stCondLst>
                                            <p:cond delay="0"/>
                                          </p:stCondLst>
                                        </p:cTn>
                                        <p:tgtEl>
                                          <p:spTgt spid="25"/>
                                        </p:tgtEl>
                                        <p:attrNameLst>
                                          <p:attrName>style.visibility</p:attrName>
                                        </p:attrNameLst>
                                      </p:cBhvr>
                                      <p:to>
                                        <p:strVal val="visible"/>
                                      </p:to>
                                    </p:set>
                                    <p:animEffect transition="in" filter="slide(fromBottom)">
                                      <p:cBhvr>
                                        <p:cTn id="1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2" grpId="1" animBg="1"/>
      <p:bldP spid="16" grpId="0" animBg="1"/>
      <p:bldP spid="16" grpId="1" animBg="1"/>
      <p:bldP spid="17" grpId="0"/>
      <p:bldP spid="20" grpId="0" animBg="1"/>
      <p:bldP spid="20" grpId="1" animBg="1"/>
      <p:bldP spid="21" grpId="0" animBg="1"/>
      <p:bldP spid="21" grpId="1" animBg="1"/>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Image2.jpg"/>
          <p:cNvPicPr>
            <a:picLocks noChangeAspect="1"/>
          </p:cNvPicPr>
          <p:nvPr/>
        </p:nvPicPr>
        <p:blipFill>
          <a:blip r:embed="rId3"/>
          <a:stretch>
            <a:fillRect/>
          </a:stretch>
        </p:blipFill>
        <p:spPr>
          <a:xfrm>
            <a:off x="2028" y="0"/>
            <a:ext cx="9139943" cy="6858000"/>
          </a:xfrm>
          <a:prstGeom prst="rect">
            <a:avLst/>
          </a:prstGeom>
        </p:spPr>
      </p:pic>
      <p:sp>
        <p:nvSpPr>
          <p:cNvPr id="7" name="Rectangle 6"/>
          <p:cNvSpPr/>
          <p:nvPr/>
        </p:nvSpPr>
        <p:spPr>
          <a:xfrm>
            <a:off x="0" y="6119360"/>
            <a:ext cx="9144000" cy="738664"/>
          </a:xfrm>
          <a:prstGeom prst="rect">
            <a:avLst/>
          </a:prstGeom>
          <a:solidFill>
            <a:schemeClr val="bg2">
              <a:lumMod val="50000"/>
              <a:alpha val="50000"/>
            </a:schemeClr>
          </a:solidFill>
          <a:ln>
            <a:solidFill>
              <a:schemeClr val="bg1"/>
            </a:solidFill>
          </a:ln>
        </p:spPr>
        <p:txBody>
          <a:bodyPr wrap="square">
            <a:spAutoFit/>
          </a:bodyPr>
          <a:lstStyle/>
          <a:p>
            <a:pPr algn="ctr"/>
            <a:r>
              <a:rPr lang="fr-FR" sz="1400" b="1" dirty="0" smtClean="0">
                <a:latin typeface="Tw Cen MT" pitchFamily="34" charset="0"/>
              </a:rPr>
              <a:t>L’idée de cette représentation de la planète nous vient de l’australien Stuart Mac Arthur, qui en avait marre de voir son pays en bas à droite de la carte, dans l’hémisphère sud, généralement considéré comme pauvre, contrairement au nord, qui abrite la plupart des pays dit « développés ». Il a donc retourné la carte, et placé l’Australie au centre.</a:t>
            </a:r>
            <a:endParaRPr lang="fr-FR" sz="1400" b="1" dirty="0">
              <a:latin typeface="Tw Cen MT" pitchFamily="34" charset="0"/>
            </a:endParaRPr>
          </a:p>
        </p:txBody>
      </p:sp>
      <p:sp>
        <p:nvSpPr>
          <p:cNvPr id="4" name="ZoneTexte 3"/>
          <p:cNvSpPr txBox="1"/>
          <p:nvPr/>
        </p:nvSpPr>
        <p:spPr>
          <a:xfrm>
            <a:off x="0" y="0"/>
            <a:ext cx="9144000" cy="600164"/>
          </a:xfrm>
          <a:prstGeom prst="rect">
            <a:avLst/>
          </a:prstGeom>
          <a:solidFill>
            <a:schemeClr val="bg2">
              <a:lumMod val="25000"/>
              <a:alpha val="24000"/>
            </a:schemeClr>
          </a:solidFill>
        </p:spPr>
        <p:txBody>
          <a:bodyPr wrap="square" rtlCol="0">
            <a:spAutoFit/>
          </a:bodyPr>
          <a:lstStyle/>
          <a:p>
            <a:pPr algn="ctr"/>
            <a:r>
              <a:rPr lang="fr-FR" sz="3300" u="sng" dirty="0" smtClean="0">
                <a:solidFill>
                  <a:schemeClr val="bg2">
                    <a:lumMod val="90000"/>
                  </a:schemeClr>
                </a:solidFill>
                <a:effectLst>
                  <a:outerShdw blurRad="38100" dist="38100" dir="2700000" algn="tl">
                    <a:srgbClr val="000000">
                      <a:alpha val="43137"/>
                    </a:srgbClr>
                  </a:outerShdw>
                </a:effectLst>
                <a:latin typeface="John Handy LET" pitchFamily="2" charset="0"/>
              </a:rPr>
              <a:t>Introduction : questionnement autour de la carte</a:t>
            </a:r>
            <a:endParaRPr lang="fr-FR" sz="3300" u="sng" dirty="0">
              <a:solidFill>
                <a:schemeClr val="bg2">
                  <a:lumMod val="90000"/>
                </a:schemeClr>
              </a:solidFill>
              <a:effectLst>
                <a:outerShdw blurRad="38100" dist="38100" dir="2700000" algn="tl">
                  <a:srgbClr val="000000">
                    <a:alpha val="43137"/>
                  </a:srgbClr>
                </a:outerShdw>
              </a:effectLst>
              <a:latin typeface="John Handy LET" pitchFamily="2" charset="0"/>
            </a:endParaRPr>
          </a:p>
        </p:txBody>
      </p:sp>
      <p:sp>
        <p:nvSpPr>
          <p:cNvPr id="8" name="Rectangle 7"/>
          <p:cNvSpPr/>
          <p:nvPr/>
        </p:nvSpPr>
        <p:spPr>
          <a:xfrm>
            <a:off x="214282" y="500042"/>
            <a:ext cx="4500594" cy="1077218"/>
          </a:xfrm>
          <a:prstGeom prst="rect">
            <a:avLst/>
          </a:prstGeom>
          <a:solidFill>
            <a:schemeClr val="bg1">
              <a:alpha val="57000"/>
            </a:schemeClr>
          </a:solidFill>
        </p:spPr>
        <p:txBody>
          <a:bodyPr wrap="square">
            <a:spAutoFit/>
          </a:bodyPr>
          <a:lstStyle/>
          <a:p>
            <a:pPr algn="ctr"/>
            <a:r>
              <a:rPr lang="fr-FR" sz="1600" b="1" dirty="0" smtClean="0">
                <a:solidFill>
                  <a:schemeClr val="bg2">
                    <a:lumMod val="10000"/>
                  </a:schemeClr>
                </a:solidFill>
                <a:latin typeface="Tw Cen MT" pitchFamily="34" charset="0"/>
              </a:rPr>
              <a:t>La carte du monde nous est toujours présenté avec le nord en haut, et nous sommes habitués à cette convention, mais regarder le monde dans l’autre sens, à l’envers, est tout aussi correct.</a:t>
            </a:r>
          </a:p>
        </p:txBody>
      </p:sp>
      <p:sp>
        <p:nvSpPr>
          <p:cNvPr id="9" name="Rectangle 8"/>
          <p:cNvSpPr/>
          <p:nvPr/>
        </p:nvSpPr>
        <p:spPr>
          <a:xfrm>
            <a:off x="2071670" y="3286124"/>
            <a:ext cx="2928958" cy="523220"/>
          </a:xfrm>
          <a:prstGeom prst="rect">
            <a:avLst/>
          </a:prstGeom>
        </p:spPr>
        <p:txBody>
          <a:bodyPr wrap="square">
            <a:spAutoFit/>
          </a:bodyPr>
          <a:lstStyle/>
          <a:p>
            <a:pPr algn="ctr"/>
            <a:r>
              <a:rPr lang="fr-FR" sz="1400" b="1" i="1" dirty="0" smtClean="0">
                <a:solidFill>
                  <a:schemeClr val="bg2"/>
                </a:solidFill>
                <a:effectLst>
                  <a:outerShdw blurRad="38100" dist="38100" dir="2700000" algn="tl">
                    <a:srgbClr val="000000">
                      <a:alpha val="43137"/>
                    </a:srgbClr>
                  </a:outerShdw>
                </a:effectLst>
                <a:latin typeface="Tw Cen MT" pitchFamily="34" charset="0"/>
              </a:rPr>
              <a:t>Combien de temps </a:t>
            </a:r>
            <a:r>
              <a:rPr lang="fr-FR" sz="1400" b="1" i="1" dirty="0" smtClean="0">
                <a:solidFill>
                  <a:schemeClr val="bg2"/>
                </a:solidFill>
                <a:effectLst>
                  <a:outerShdw blurRad="38100" dist="38100" dir="2700000" algn="tl">
                    <a:srgbClr val="000000">
                      <a:alpha val="43137"/>
                    </a:srgbClr>
                  </a:outerShdw>
                </a:effectLst>
                <a:latin typeface="Tw Cen MT" pitchFamily="34" charset="0"/>
              </a:rPr>
              <a:t>avez-vous </a:t>
            </a:r>
            <a:r>
              <a:rPr lang="fr-FR" sz="1400" b="1" i="1" dirty="0" smtClean="0">
                <a:solidFill>
                  <a:schemeClr val="bg2"/>
                </a:solidFill>
                <a:effectLst>
                  <a:outerShdw blurRad="38100" dist="38100" dir="2700000" algn="tl">
                    <a:srgbClr val="000000">
                      <a:alpha val="43137"/>
                    </a:srgbClr>
                  </a:outerShdw>
                </a:effectLst>
                <a:latin typeface="Tw Cen MT" pitchFamily="34" charset="0"/>
              </a:rPr>
              <a:t>mis pour situer la France et la Guyane ?</a:t>
            </a:r>
          </a:p>
        </p:txBody>
      </p:sp>
      <p:cxnSp>
        <p:nvCxnSpPr>
          <p:cNvPr id="11" name="Connecteur droit avec flèche 10"/>
          <p:cNvCxnSpPr>
            <a:stCxn id="9" idx="3"/>
          </p:cNvCxnSpPr>
          <p:nvPr/>
        </p:nvCxnSpPr>
        <p:spPr>
          <a:xfrm>
            <a:off x="5000628" y="3547734"/>
            <a:ext cx="3143272" cy="809960"/>
          </a:xfrm>
          <a:prstGeom prst="straightConnector1">
            <a:avLst/>
          </a:prstGeom>
          <a:ln>
            <a:solidFill>
              <a:schemeClr val="bg1"/>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13" name="Connecteur droit avec flèche 12"/>
          <p:cNvCxnSpPr>
            <a:stCxn id="9" idx="1"/>
          </p:cNvCxnSpPr>
          <p:nvPr/>
        </p:nvCxnSpPr>
        <p:spPr>
          <a:xfrm rot="10800000">
            <a:off x="500034" y="3071810"/>
            <a:ext cx="1571636" cy="475924"/>
          </a:xfrm>
          <a:prstGeom prst="straightConnector1">
            <a:avLst/>
          </a:prstGeom>
          <a:ln>
            <a:solidFill>
              <a:schemeClr val="bg1"/>
            </a:solidFill>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21" name="ZoneTexte 20"/>
          <p:cNvSpPr txBox="1"/>
          <p:nvPr/>
        </p:nvSpPr>
        <p:spPr>
          <a:xfrm>
            <a:off x="4786314" y="500043"/>
            <a:ext cx="4214842" cy="1169551"/>
          </a:xfrm>
          <a:prstGeom prst="rect">
            <a:avLst/>
          </a:prstGeom>
          <a:solidFill>
            <a:schemeClr val="bg2">
              <a:lumMod val="75000"/>
              <a:alpha val="5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u="sng" cap="small" dirty="0" smtClean="0">
                <a:solidFill>
                  <a:schemeClr val="bg2">
                    <a:lumMod val="90000"/>
                  </a:schemeClr>
                </a:solidFill>
                <a:latin typeface="Tw Cen MT" pitchFamily="34" charset="0"/>
              </a:rPr>
              <a:t>La carte, un document objectif ?</a:t>
            </a:r>
          </a:p>
          <a:p>
            <a:endParaRPr lang="fr-FR" sz="1400" b="1" dirty="0" smtClean="0">
              <a:solidFill>
                <a:schemeClr val="bg2">
                  <a:lumMod val="90000"/>
                </a:schemeClr>
              </a:solidFill>
              <a:latin typeface="Tw Cen MT" pitchFamily="34" charset="0"/>
            </a:endParaRPr>
          </a:p>
          <a:p>
            <a:endParaRPr lang="fr-FR" sz="1400" b="1" dirty="0" smtClean="0">
              <a:solidFill>
                <a:schemeClr val="bg2">
                  <a:lumMod val="90000"/>
                </a:schemeClr>
              </a:solidFill>
              <a:latin typeface="Tw Cen MT" pitchFamily="34" charset="0"/>
            </a:endParaRPr>
          </a:p>
          <a:p>
            <a:endParaRPr lang="fr-FR" sz="1400" b="1" dirty="0" smtClean="0">
              <a:solidFill>
                <a:schemeClr val="bg2">
                  <a:lumMod val="90000"/>
                </a:schemeClr>
              </a:solidFill>
              <a:latin typeface="Tw Cen MT" pitchFamily="34" charset="0"/>
            </a:endParaRPr>
          </a:p>
          <a:p>
            <a:endParaRPr lang="fr-FR" sz="1400" b="1" dirty="0" smtClean="0">
              <a:solidFill>
                <a:schemeClr val="bg2">
                  <a:lumMod val="90000"/>
                </a:schemeClr>
              </a:solidFill>
              <a:latin typeface="Tw Cen MT" pitchFamily="34" charset="0"/>
            </a:endParaRPr>
          </a:p>
        </p:txBody>
      </p:sp>
      <p:sp>
        <p:nvSpPr>
          <p:cNvPr id="22" name="ZoneTexte 21"/>
          <p:cNvSpPr txBox="1"/>
          <p:nvPr/>
        </p:nvSpPr>
        <p:spPr>
          <a:xfrm>
            <a:off x="4786314" y="714356"/>
            <a:ext cx="4214842" cy="954107"/>
          </a:xfrm>
          <a:prstGeom prst="rect">
            <a:avLst/>
          </a:prstGeom>
          <a:noFill/>
        </p:spPr>
        <p:txBody>
          <a:bodyPr wrap="square" rtlCol="0">
            <a:spAutoFit/>
          </a:bodyPr>
          <a:lstStyle/>
          <a:p>
            <a:pPr algn="ctr"/>
            <a:r>
              <a:rPr lang="fr-FR" sz="1400" b="1" dirty="0" smtClean="0">
                <a:solidFill>
                  <a:schemeClr val="bg2"/>
                </a:solidFill>
                <a:latin typeface="Tw Cen MT" pitchFamily="34" charset="0"/>
              </a:rPr>
              <a:t>Enfin, la carte est une construction intellectuelle qui procède d’un choix. En ce sens, elle ne donne qu’un point de vue et peut être critiquée (projection choisie, pertinence des informations représentées…)</a:t>
            </a:r>
            <a:endParaRPr lang="fr-FR" sz="1400" b="1" dirty="0">
              <a:solidFill>
                <a:schemeClr val="bg2"/>
              </a:solidFill>
              <a:latin typeface="Tw Cen MT" pitchFamily="34" charset="0"/>
            </a:endParaRPr>
          </a:p>
        </p:txBody>
      </p:sp>
      <p:sp>
        <p:nvSpPr>
          <p:cNvPr id="12" name="ZoneTexte 11"/>
          <p:cNvSpPr txBox="1"/>
          <p:nvPr/>
        </p:nvSpPr>
        <p:spPr>
          <a:xfrm>
            <a:off x="215516" y="5072074"/>
            <a:ext cx="8712968" cy="954107"/>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fr-FR" sz="1400" b="1" i="1" dirty="0" smtClean="0">
                <a:solidFill>
                  <a:schemeClr val="bg1"/>
                </a:solidFill>
                <a:latin typeface="Tw Cen MT" pitchFamily="34" charset="0"/>
              </a:rPr>
              <a:t>« La carte est un ensemble structuré d'informations : celui qui la propose à la lecture doit, pour ne pas rater sa cible, définir un message et adopter une stratégie de communication qui, comme toujours, demande une prise en compte des spécificités de l'émetteur, du récepteur et des conditions de la communication ».</a:t>
            </a:r>
            <a:endParaRPr lang="fr-FR" sz="1400" b="1" dirty="0" smtClean="0">
              <a:solidFill>
                <a:schemeClr val="bg1"/>
              </a:solidFill>
              <a:latin typeface="Tw Cen MT" pitchFamily="34" charset="0"/>
            </a:endParaRPr>
          </a:p>
          <a:p>
            <a:pPr algn="r"/>
            <a:r>
              <a:rPr lang="fr-FR" sz="1400" b="1" dirty="0" smtClean="0">
                <a:solidFill>
                  <a:schemeClr val="bg1"/>
                </a:solidFill>
                <a:latin typeface="Tw Cen MT" pitchFamily="34" charset="0"/>
              </a:rPr>
              <a:t>M.F. DURAND, J. LEVY, D. RETAILLÉ, </a:t>
            </a:r>
            <a:r>
              <a:rPr lang="fr-FR" sz="1400" b="1" i="1" dirty="0" smtClean="0">
                <a:solidFill>
                  <a:schemeClr val="bg1"/>
                </a:solidFill>
                <a:latin typeface="Tw Cen MT" pitchFamily="34" charset="0"/>
              </a:rPr>
              <a:t>Le Monde. Espaces et systèmes</a:t>
            </a:r>
            <a:endParaRPr lang="fr-FR" sz="1400" b="1" dirty="0">
              <a:solidFill>
                <a:schemeClr val="bg1"/>
              </a:solidFill>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7" dur="1000" fill="hold"/>
                                        <p:tgtEl>
                                          <p:spTgt spid="21"/>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2" nodeType="clickEffect">
                                  <p:stCondLst>
                                    <p:cond delay="0"/>
                                  </p:stCondLst>
                                  <p:iterate type="lt">
                                    <p:tmPct val="0"/>
                                  </p:iterate>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lide(fromBottom)">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2000"/>
                                        <p:tgtEl>
                                          <p:spTgt spid="11"/>
                                        </p:tgtEl>
                                      </p:cBhvr>
                                    </p:animEffect>
                                  </p:childTnLst>
                                </p:cTn>
                              </p:par>
                              <p:par>
                                <p:cTn id="42" presetID="22" presetClass="entr" presetSubtype="2"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right)">
                                      <p:cBhvr>
                                        <p:cTn id="44" dur="2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lide(fromBottom)">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2" animBg="1"/>
      <p:bldP spid="8" grpId="0" animBg="1"/>
      <p:bldP spid="9" grpId="0"/>
      <p:bldP spid="21" grpId="0" animBg="1"/>
      <p:bldP spid="22"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solidFill>
            <a:schemeClr val="bg2">
              <a:lumMod val="25000"/>
              <a:alpha val="24000"/>
            </a:schemeClr>
          </a:solidFill>
        </p:spPr>
        <p:txBody>
          <a:bodyPr wrap="square" rtlCol="0">
            <a:spAutoFit/>
          </a:bodyPr>
          <a:lstStyle/>
          <a:p>
            <a:pPr algn="ctr"/>
            <a:r>
              <a:rPr lang="fr-FR" sz="3000" u="sng" dirty="0" smtClean="0">
                <a:solidFill>
                  <a:schemeClr val="bg2">
                    <a:lumMod val="90000"/>
                  </a:schemeClr>
                </a:solidFill>
                <a:effectLst>
                  <a:outerShdw blurRad="38100" dist="38100" dir="2700000" algn="tl">
                    <a:srgbClr val="000000">
                      <a:alpha val="43137"/>
                    </a:srgbClr>
                  </a:outerShdw>
                </a:effectLst>
                <a:latin typeface="John Handy LET" pitchFamily="2" charset="0"/>
              </a:rPr>
              <a:t>Introduction : comment lire le monde aujourd’hui ?</a:t>
            </a:r>
            <a:endParaRPr lang="fr-FR" sz="3000" u="sng" dirty="0">
              <a:solidFill>
                <a:schemeClr val="bg2">
                  <a:lumMod val="90000"/>
                </a:schemeClr>
              </a:solidFill>
              <a:effectLst>
                <a:outerShdw blurRad="38100" dist="38100" dir="2700000" algn="tl">
                  <a:srgbClr val="000000">
                    <a:alpha val="43137"/>
                  </a:srgbClr>
                </a:outerShdw>
              </a:effectLst>
              <a:latin typeface="John Handy LET" pitchFamily="2" charset="0"/>
            </a:endParaRPr>
          </a:p>
        </p:txBody>
      </p:sp>
      <p:sp>
        <p:nvSpPr>
          <p:cNvPr id="3" name="Ellipse 2"/>
          <p:cNvSpPr/>
          <p:nvPr/>
        </p:nvSpPr>
        <p:spPr>
          <a:xfrm>
            <a:off x="3708000" y="2709000"/>
            <a:ext cx="1728000" cy="1440000"/>
          </a:xfrm>
          <a:prstGeom prst="ellipse">
            <a:avLst/>
          </a:prstGeom>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b="1" dirty="0" smtClean="0">
                <a:latin typeface="Tw Cen MT" pitchFamily="34" charset="0"/>
              </a:rPr>
              <a:t>Le monde aujourd’hui, un monde complexe</a:t>
            </a:r>
            <a:endParaRPr lang="fr-FR" sz="1600" b="1" dirty="0">
              <a:latin typeface="Tw Cen MT" pitchFamily="34" charset="0"/>
            </a:endParaRPr>
          </a:p>
        </p:txBody>
      </p:sp>
      <p:sp>
        <p:nvSpPr>
          <p:cNvPr id="11" name="Flèche droite à entaille 10"/>
          <p:cNvSpPr/>
          <p:nvPr/>
        </p:nvSpPr>
        <p:spPr>
          <a:xfrm rot="19310287">
            <a:off x="5328023" y="2664000"/>
            <a:ext cx="642942" cy="357190"/>
          </a:xfrm>
          <a:prstGeom prst="notchedRightArrow">
            <a:avLst/>
          </a:prstGeom>
          <a:solidFill>
            <a:schemeClr val="bg2">
              <a:lumMod val="50000"/>
            </a:schemeClr>
          </a:solidFill>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2" name="Flèche droite à entaille 11"/>
          <p:cNvSpPr/>
          <p:nvPr/>
        </p:nvSpPr>
        <p:spPr>
          <a:xfrm rot="13188059">
            <a:off x="3183069" y="2664702"/>
            <a:ext cx="642942" cy="357190"/>
          </a:xfrm>
          <a:prstGeom prst="notchedRightArrow">
            <a:avLst/>
          </a:prstGeom>
          <a:solidFill>
            <a:schemeClr val="bg2">
              <a:lumMod val="50000"/>
            </a:schemeClr>
          </a:solidFill>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3" name="Flèche droite à entaille 12"/>
          <p:cNvSpPr/>
          <p:nvPr/>
        </p:nvSpPr>
        <p:spPr>
          <a:xfrm rot="19149897" flipH="1">
            <a:off x="3181772" y="3816000"/>
            <a:ext cx="642942" cy="357190"/>
          </a:xfrm>
          <a:prstGeom prst="notchedRightArrow">
            <a:avLst/>
          </a:prstGeom>
          <a:solidFill>
            <a:schemeClr val="bg2">
              <a:lumMod val="50000"/>
            </a:schemeClr>
          </a:solidFill>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4" name="Flèche droite à entaille 13"/>
          <p:cNvSpPr/>
          <p:nvPr/>
        </p:nvSpPr>
        <p:spPr>
          <a:xfrm rot="2400740" flipV="1">
            <a:off x="5328000" y="3816000"/>
            <a:ext cx="642942" cy="357190"/>
          </a:xfrm>
          <a:prstGeom prst="notchedRightArrow">
            <a:avLst/>
          </a:prstGeom>
          <a:solidFill>
            <a:schemeClr val="bg2">
              <a:lumMod val="50000"/>
            </a:schemeClr>
          </a:solidFill>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6" name="ZoneTexte 15">
            <a:hlinkClick r:id="rId3" action="ppaction://hlinksldjump"/>
          </p:cNvPr>
          <p:cNvSpPr txBox="1"/>
          <p:nvPr/>
        </p:nvSpPr>
        <p:spPr>
          <a:xfrm>
            <a:off x="1357290" y="1152000"/>
            <a:ext cx="689612" cy="1631216"/>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sz="10000" b="1" cap="all" dirty="0" smtClean="0">
                <a:ln w="0">
                  <a:solidFill>
                    <a:sysClr val="windowText" lastClr="000000"/>
                  </a:solidFill>
                </a:ln>
                <a:solidFill>
                  <a:schemeClr val="bg2">
                    <a:lumMod val="25000"/>
                  </a:schemeClr>
                </a:solidFill>
                <a:effectLst>
                  <a:reflection blurRad="12700" stA="50000" endPos="50000" dist="5000" dir="5400000" sy="-100000" rotWithShape="0"/>
                </a:effectLst>
                <a:latin typeface="18thCentury" pitchFamily="2" charset="0"/>
              </a:rPr>
              <a:t>?</a:t>
            </a:r>
            <a:endParaRPr lang="fr-FR" sz="10000" b="1" cap="all" dirty="0">
              <a:ln w="0">
                <a:solidFill>
                  <a:sysClr val="windowText" lastClr="000000"/>
                </a:solidFill>
              </a:ln>
              <a:solidFill>
                <a:schemeClr val="bg2">
                  <a:lumMod val="25000"/>
                </a:schemeClr>
              </a:solidFill>
              <a:effectLst>
                <a:reflection blurRad="12700" stA="50000" endPos="50000" dist="5000" dir="5400000" sy="-100000" rotWithShape="0"/>
              </a:effectLst>
              <a:latin typeface="18thCentury" pitchFamily="2" charset="0"/>
            </a:endParaRPr>
          </a:p>
        </p:txBody>
      </p:sp>
      <p:sp>
        <p:nvSpPr>
          <p:cNvPr id="17" name="ZoneTexte 16">
            <a:hlinkClick r:id="rId4" action="ppaction://hlinksldjump"/>
          </p:cNvPr>
          <p:cNvSpPr txBox="1"/>
          <p:nvPr/>
        </p:nvSpPr>
        <p:spPr>
          <a:xfrm>
            <a:off x="1357290" y="3816000"/>
            <a:ext cx="689612" cy="1631216"/>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sz="10000" b="1" cap="all" dirty="0" smtClean="0">
                <a:ln w="0">
                  <a:solidFill>
                    <a:sysClr val="windowText" lastClr="000000"/>
                  </a:solidFill>
                </a:ln>
                <a:solidFill>
                  <a:schemeClr val="bg2">
                    <a:lumMod val="25000"/>
                  </a:schemeClr>
                </a:solidFill>
                <a:effectLst>
                  <a:reflection blurRad="12700" stA="50000" endPos="50000" dist="5000" dir="5400000" sy="-100000" rotWithShape="0"/>
                </a:effectLst>
                <a:latin typeface="18thCentury" pitchFamily="2" charset="0"/>
              </a:rPr>
              <a:t>?</a:t>
            </a:r>
            <a:endParaRPr lang="fr-FR" sz="10000" b="1" cap="all" dirty="0">
              <a:ln w="0">
                <a:solidFill>
                  <a:sysClr val="windowText" lastClr="000000"/>
                </a:solidFill>
              </a:ln>
              <a:solidFill>
                <a:schemeClr val="bg2">
                  <a:lumMod val="25000"/>
                </a:schemeClr>
              </a:solidFill>
              <a:effectLst>
                <a:reflection blurRad="12700" stA="50000" endPos="50000" dist="5000" dir="5400000" sy="-100000" rotWithShape="0"/>
              </a:effectLst>
              <a:latin typeface="18thCentury" pitchFamily="2" charset="0"/>
            </a:endParaRPr>
          </a:p>
        </p:txBody>
      </p:sp>
      <p:sp>
        <p:nvSpPr>
          <p:cNvPr id="18" name="ZoneTexte 17">
            <a:hlinkClick r:id="rId5" action="ppaction://hlinksldjump"/>
          </p:cNvPr>
          <p:cNvSpPr txBox="1"/>
          <p:nvPr/>
        </p:nvSpPr>
        <p:spPr>
          <a:xfrm>
            <a:off x="7215206" y="1152000"/>
            <a:ext cx="689612" cy="1631216"/>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sz="10000" b="1" cap="all" dirty="0" smtClean="0">
                <a:ln w="0">
                  <a:solidFill>
                    <a:sysClr val="windowText" lastClr="000000"/>
                  </a:solidFill>
                </a:ln>
                <a:solidFill>
                  <a:schemeClr val="bg2">
                    <a:lumMod val="25000"/>
                  </a:schemeClr>
                </a:solidFill>
                <a:effectLst>
                  <a:reflection blurRad="12700" stA="50000" endPos="50000" dist="5000" dir="5400000" sy="-100000" rotWithShape="0"/>
                </a:effectLst>
                <a:latin typeface="18thCentury" pitchFamily="2" charset="0"/>
              </a:rPr>
              <a:t>?</a:t>
            </a:r>
            <a:endParaRPr lang="fr-FR" sz="10000" b="1" cap="all" dirty="0">
              <a:ln w="0">
                <a:solidFill>
                  <a:sysClr val="windowText" lastClr="000000"/>
                </a:solidFill>
              </a:ln>
              <a:solidFill>
                <a:schemeClr val="bg2">
                  <a:lumMod val="25000"/>
                </a:schemeClr>
              </a:solidFill>
              <a:effectLst>
                <a:reflection blurRad="12700" stA="50000" endPos="50000" dist="5000" dir="5400000" sy="-100000" rotWithShape="0"/>
              </a:effectLst>
              <a:latin typeface="18thCentury" pitchFamily="2" charset="0"/>
            </a:endParaRPr>
          </a:p>
        </p:txBody>
      </p:sp>
      <p:sp>
        <p:nvSpPr>
          <p:cNvPr id="19" name="ZoneTexte 18">
            <a:hlinkClick r:id="rId6" action="ppaction://hlinksldjump"/>
          </p:cNvPr>
          <p:cNvSpPr txBox="1"/>
          <p:nvPr/>
        </p:nvSpPr>
        <p:spPr>
          <a:xfrm>
            <a:off x="7215206" y="3816000"/>
            <a:ext cx="689612" cy="1631216"/>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sz="10000" b="1" cap="all" dirty="0" smtClean="0">
                <a:ln w="0">
                  <a:solidFill>
                    <a:sysClr val="windowText" lastClr="000000"/>
                  </a:solidFill>
                </a:ln>
                <a:solidFill>
                  <a:schemeClr val="bg2">
                    <a:lumMod val="25000"/>
                  </a:schemeClr>
                </a:solidFill>
                <a:effectLst>
                  <a:reflection blurRad="12700" stA="50000" endPos="50000" dist="5000" dir="5400000" sy="-100000" rotWithShape="0"/>
                </a:effectLst>
                <a:latin typeface="18thCentury" pitchFamily="2" charset="0"/>
              </a:rPr>
              <a:t>?</a:t>
            </a:r>
            <a:endParaRPr lang="fr-FR" sz="10000" b="1" cap="all" dirty="0">
              <a:ln w="0">
                <a:solidFill>
                  <a:sysClr val="windowText" lastClr="000000"/>
                </a:solidFill>
              </a:ln>
              <a:solidFill>
                <a:schemeClr val="bg2">
                  <a:lumMod val="25000"/>
                </a:schemeClr>
              </a:solidFill>
              <a:effectLst>
                <a:reflection blurRad="12700" stA="50000" endPos="50000" dist="5000" dir="5400000" sy="-100000" rotWithShape="0"/>
              </a:effectLst>
              <a:latin typeface="18thCentury" pitchFamily="2" charset="0"/>
            </a:endParaRPr>
          </a:p>
        </p:txBody>
      </p:sp>
      <p:sp>
        <p:nvSpPr>
          <p:cNvPr id="4" name="Rectangle 3">
            <a:hlinkClick r:id="rId3" action="ppaction://hlinksldjump"/>
          </p:cNvPr>
          <p:cNvSpPr/>
          <p:nvPr/>
        </p:nvSpPr>
        <p:spPr>
          <a:xfrm>
            <a:off x="285720" y="620438"/>
            <a:ext cx="2714644" cy="2880000"/>
          </a:xfrm>
          <a:prstGeom prst="rect">
            <a:avLst/>
          </a:prstGeom>
          <a:solidFill>
            <a:schemeClr val="bg2">
              <a:lumMod val="90000"/>
            </a:schemeClr>
          </a:solidFill>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u="sng" cap="small" dirty="0" smtClean="0">
                <a:solidFill>
                  <a:srgbClr val="C00000"/>
                </a:solidFill>
                <a:latin typeface="Tw Cen MT" pitchFamily="34" charset="0"/>
              </a:rPr>
              <a:t>Lecture géoéconomique</a:t>
            </a:r>
          </a:p>
          <a:p>
            <a:pPr algn="ctr"/>
            <a:r>
              <a:rPr lang="fr-FR" sz="1400" b="1" cap="small" dirty="0" smtClean="0">
                <a:solidFill>
                  <a:schemeClr val="tx1"/>
                </a:solidFill>
                <a:latin typeface="Tw Cen MT" pitchFamily="34" charset="0"/>
              </a:rPr>
              <a:t>  </a:t>
            </a:r>
          </a:p>
          <a:p>
            <a:pPr algn="ctr">
              <a:buFontTx/>
              <a:buChar char="-"/>
            </a:pPr>
            <a:r>
              <a:rPr lang="fr-FR" sz="1400" b="1" dirty="0" smtClean="0">
                <a:solidFill>
                  <a:schemeClr val="tx1"/>
                </a:solidFill>
                <a:latin typeface="Tw Cen MT" pitchFamily="34" charset="0"/>
              </a:rPr>
              <a:t> Un monde </a:t>
            </a:r>
            <a:r>
              <a:rPr lang="fr-FR" sz="1400" b="1" u="sng" dirty="0" smtClean="0">
                <a:solidFill>
                  <a:schemeClr val="tx1"/>
                </a:solidFill>
                <a:latin typeface="Tw Cen MT" pitchFamily="34" charset="0"/>
              </a:rPr>
              <a:t>inégalitaire</a:t>
            </a:r>
            <a:r>
              <a:rPr lang="fr-FR" sz="1400" b="1" dirty="0" smtClean="0">
                <a:solidFill>
                  <a:schemeClr val="tx1"/>
                </a:solidFill>
                <a:latin typeface="Tw Cen MT" pitchFamily="34" charset="0"/>
              </a:rPr>
              <a:t> en termes de richesse et de développement</a:t>
            </a:r>
          </a:p>
          <a:p>
            <a:pPr algn="ctr">
              <a:buFontTx/>
              <a:buChar char="-"/>
            </a:pPr>
            <a:r>
              <a:rPr lang="fr-FR" sz="1400" b="1" dirty="0" smtClean="0">
                <a:solidFill>
                  <a:schemeClr val="tx1"/>
                </a:solidFill>
                <a:latin typeface="Tw Cen MT" pitchFamily="34" charset="0"/>
              </a:rPr>
              <a:t> Un monde </a:t>
            </a:r>
            <a:r>
              <a:rPr lang="fr-FR" sz="1400" b="1" u="sng" dirty="0" smtClean="0">
                <a:solidFill>
                  <a:schemeClr val="tx1"/>
                </a:solidFill>
                <a:latin typeface="Tw Cen MT" pitchFamily="34" charset="0"/>
              </a:rPr>
              <a:t>interdépendant</a:t>
            </a:r>
            <a:r>
              <a:rPr lang="fr-FR" sz="1400" b="1" dirty="0" smtClean="0">
                <a:solidFill>
                  <a:schemeClr val="tx1"/>
                </a:solidFill>
                <a:latin typeface="Tw Cen MT" pitchFamily="34" charset="0"/>
              </a:rPr>
              <a:t> : flux et réseaux mondiaux</a:t>
            </a:r>
          </a:p>
          <a:p>
            <a:pPr algn="ctr">
              <a:buFontTx/>
              <a:buChar char="-"/>
            </a:pPr>
            <a:r>
              <a:rPr lang="fr-FR" sz="1400" b="1" dirty="0" smtClean="0">
                <a:solidFill>
                  <a:schemeClr val="tx1"/>
                </a:solidFill>
                <a:latin typeface="Tw Cen MT" pitchFamily="34" charset="0"/>
              </a:rPr>
              <a:t> Un monde </a:t>
            </a:r>
            <a:r>
              <a:rPr lang="fr-FR" sz="1400" b="1" u="sng" dirty="0" smtClean="0">
                <a:solidFill>
                  <a:schemeClr val="tx1"/>
                </a:solidFill>
                <a:latin typeface="Tw Cen MT" pitchFamily="34" charset="0"/>
              </a:rPr>
              <a:t>polycentrique</a:t>
            </a:r>
            <a:r>
              <a:rPr lang="fr-FR" sz="1400" b="1" dirty="0" smtClean="0">
                <a:solidFill>
                  <a:schemeClr val="tx1"/>
                </a:solidFill>
                <a:latin typeface="Tw Cen MT" pitchFamily="34" charset="0"/>
              </a:rPr>
              <a:t> : pôles de puissance au Nord, pays émergents au Sud </a:t>
            </a:r>
          </a:p>
          <a:p>
            <a:pPr algn="ctr"/>
            <a:r>
              <a:rPr lang="fr-FR" sz="1400" b="1" dirty="0" smtClean="0">
                <a:solidFill>
                  <a:schemeClr val="tx1"/>
                </a:solidFill>
                <a:latin typeface="Tw Cen MT" pitchFamily="34" charset="0"/>
              </a:rPr>
              <a:t>= </a:t>
            </a:r>
          </a:p>
          <a:p>
            <a:pPr algn="ctr"/>
            <a:r>
              <a:rPr lang="fr-FR" sz="1400" b="1" i="1" u="sng" dirty="0" smtClean="0">
                <a:solidFill>
                  <a:srgbClr val="7030A0"/>
                </a:solidFill>
                <a:latin typeface="Tw Cen MT" pitchFamily="34" charset="0"/>
              </a:rPr>
              <a:t>Quelle nouvelle donne </a:t>
            </a:r>
          </a:p>
          <a:p>
            <a:pPr algn="ctr"/>
            <a:r>
              <a:rPr lang="fr-FR" sz="1400" b="1" i="1" u="sng" dirty="0" smtClean="0">
                <a:solidFill>
                  <a:srgbClr val="7030A0"/>
                </a:solidFill>
                <a:latin typeface="Tw Cen MT" pitchFamily="34" charset="0"/>
              </a:rPr>
              <a:t>économique ?</a:t>
            </a:r>
          </a:p>
        </p:txBody>
      </p:sp>
      <p:sp>
        <p:nvSpPr>
          <p:cNvPr id="5" name="Rectangle 4">
            <a:hlinkClick r:id="rId5" action="ppaction://hlinksldjump"/>
          </p:cNvPr>
          <p:cNvSpPr/>
          <p:nvPr/>
        </p:nvSpPr>
        <p:spPr>
          <a:xfrm>
            <a:off x="6143636" y="620438"/>
            <a:ext cx="2714644" cy="2880000"/>
          </a:xfrm>
          <a:prstGeom prst="rect">
            <a:avLst/>
          </a:prstGeom>
          <a:solidFill>
            <a:schemeClr val="bg2">
              <a:lumMod val="90000"/>
            </a:schemeClr>
          </a:solidFill>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u="sng" cap="small" dirty="0" smtClean="0">
                <a:solidFill>
                  <a:srgbClr val="C00000"/>
                </a:solidFill>
                <a:latin typeface="Tw Cen MT" pitchFamily="34" charset="0"/>
              </a:rPr>
              <a:t>Lecture géopolitique</a:t>
            </a:r>
            <a:r>
              <a:rPr lang="fr-FR" sz="1400" b="1" cap="small" dirty="0" smtClean="0">
                <a:solidFill>
                  <a:srgbClr val="C00000"/>
                </a:solidFill>
                <a:latin typeface="Tw Cen MT" pitchFamily="34" charset="0"/>
              </a:rPr>
              <a:t> </a:t>
            </a:r>
          </a:p>
          <a:p>
            <a:pPr algn="ctr"/>
            <a:endParaRPr lang="fr-FR" sz="1400" b="1" cap="small" dirty="0" smtClean="0">
              <a:solidFill>
                <a:schemeClr val="tx1"/>
              </a:solidFill>
              <a:latin typeface="Tw Cen MT" pitchFamily="34" charset="0"/>
            </a:endParaRPr>
          </a:p>
          <a:p>
            <a:pPr algn="ctr">
              <a:buFontTx/>
              <a:buChar char="-"/>
            </a:pPr>
            <a:r>
              <a:rPr lang="fr-FR" sz="1400" b="1" dirty="0" smtClean="0">
                <a:solidFill>
                  <a:schemeClr val="tx1"/>
                </a:solidFill>
                <a:latin typeface="Tw Cen MT" pitchFamily="34" charset="0"/>
              </a:rPr>
              <a:t> Un monde </a:t>
            </a:r>
            <a:r>
              <a:rPr lang="fr-FR" sz="1400" b="1" u="sng" dirty="0" smtClean="0">
                <a:solidFill>
                  <a:schemeClr val="tx1"/>
                </a:solidFill>
                <a:latin typeface="Tw Cen MT" pitchFamily="34" charset="0"/>
              </a:rPr>
              <a:t>fragmenté</a:t>
            </a:r>
            <a:r>
              <a:rPr lang="fr-FR" sz="1400" b="1" dirty="0" smtClean="0">
                <a:solidFill>
                  <a:schemeClr val="tx1"/>
                </a:solidFill>
                <a:latin typeface="Tw Cen MT" pitchFamily="34" charset="0"/>
              </a:rPr>
              <a:t> : relations entre les Etats, rôle des organisations internationales</a:t>
            </a:r>
          </a:p>
          <a:p>
            <a:pPr algn="ctr">
              <a:buFontTx/>
              <a:buChar char="-"/>
            </a:pPr>
            <a:r>
              <a:rPr lang="fr-FR" sz="1400" b="1" dirty="0" smtClean="0">
                <a:solidFill>
                  <a:schemeClr val="tx1"/>
                </a:solidFill>
                <a:latin typeface="Tw Cen MT" pitchFamily="34" charset="0"/>
              </a:rPr>
              <a:t> Un monde </a:t>
            </a:r>
            <a:r>
              <a:rPr lang="fr-FR" sz="1400" b="1" u="sng" dirty="0" smtClean="0">
                <a:solidFill>
                  <a:schemeClr val="tx1"/>
                </a:solidFill>
                <a:latin typeface="Tw Cen MT" pitchFamily="34" charset="0"/>
              </a:rPr>
              <a:t>conflictuel</a:t>
            </a:r>
            <a:r>
              <a:rPr lang="fr-FR" sz="1400" b="1" dirty="0" smtClean="0">
                <a:solidFill>
                  <a:schemeClr val="tx1"/>
                </a:solidFill>
                <a:latin typeface="Tw Cen MT" pitchFamily="34" charset="0"/>
              </a:rPr>
              <a:t> : guerre, terrorisme, rapport</a:t>
            </a:r>
            <a:r>
              <a:rPr lang="fr-FR" sz="1400" dirty="0" smtClean="0">
                <a:solidFill>
                  <a:schemeClr val="tx1"/>
                </a:solidFill>
                <a:latin typeface="Tw Cen MT" pitchFamily="34" charset="0"/>
              </a:rPr>
              <a:t> </a:t>
            </a:r>
            <a:r>
              <a:rPr lang="fr-FR" sz="1400" b="1" dirty="0" smtClean="0">
                <a:solidFill>
                  <a:schemeClr val="tx1"/>
                </a:solidFill>
                <a:latin typeface="Tw Cen MT" pitchFamily="34" charset="0"/>
              </a:rPr>
              <a:t>d’influence</a:t>
            </a:r>
          </a:p>
          <a:p>
            <a:pPr algn="ctr">
              <a:buFontTx/>
              <a:buChar char="-"/>
            </a:pPr>
            <a:r>
              <a:rPr lang="fr-FR" sz="1400" b="1" dirty="0" smtClean="0">
                <a:solidFill>
                  <a:schemeClr val="tx1"/>
                </a:solidFill>
                <a:latin typeface="Tw Cen MT" pitchFamily="34" charset="0"/>
              </a:rPr>
              <a:t> Un monde </a:t>
            </a:r>
            <a:r>
              <a:rPr lang="fr-FR" sz="1400" b="1" u="sng" dirty="0" smtClean="0">
                <a:solidFill>
                  <a:schemeClr val="tx1"/>
                </a:solidFill>
                <a:latin typeface="Tw Cen MT" pitchFamily="34" charset="0"/>
              </a:rPr>
              <a:t>dominé</a:t>
            </a:r>
            <a:r>
              <a:rPr lang="fr-FR" sz="1400" b="1" dirty="0" smtClean="0">
                <a:solidFill>
                  <a:schemeClr val="tx1"/>
                </a:solidFill>
                <a:latin typeface="Tw Cen MT" pitchFamily="34" charset="0"/>
              </a:rPr>
              <a:t> : par quelle(s) puissance(s)</a:t>
            </a:r>
          </a:p>
          <a:p>
            <a:pPr algn="ctr"/>
            <a:r>
              <a:rPr lang="fr-FR" sz="1400" b="1" dirty="0" smtClean="0">
                <a:solidFill>
                  <a:schemeClr val="tx1"/>
                </a:solidFill>
                <a:latin typeface="Tw Cen MT" pitchFamily="34" charset="0"/>
              </a:rPr>
              <a:t>= </a:t>
            </a:r>
          </a:p>
          <a:p>
            <a:pPr algn="ctr"/>
            <a:r>
              <a:rPr lang="fr-FR" sz="1400" b="1" i="1" u="sng" dirty="0" smtClean="0">
                <a:solidFill>
                  <a:srgbClr val="7030A0"/>
                </a:solidFill>
                <a:latin typeface="Tw Cen MT" pitchFamily="34" charset="0"/>
              </a:rPr>
              <a:t>Quel (des)ordre mondial </a:t>
            </a:r>
          </a:p>
          <a:p>
            <a:pPr algn="ctr"/>
            <a:r>
              <a:rPr lang="fr-FR" sz="1400" b="1" i="1" u="sng" dirty="0" smtClean="0">
                <a:solidFill>
                  <a:srgbClr val="7030A0"/>
                </a:solidFill>
                <a:latin typeface="Tw Cen MT" pitchFamily="34" charset="0"/>
              </a:rPr>
              <a:t>aujourd'hui ?</a:t>
            </a:r>
          </a:p>
        </p:txBody>
      </p:sp>
      <p:sp>
        <p:nvSpPr>
          <p:cNvPr id="7" name="Rectangle 6">
            <a:hlinkClick r:id="rId6" action="ppaction://hlinksldjump"/>
          </p:cNvPr>
          <p:cNvSpPr/>
          <p:nvPr/>
        </p:nvSpPr>
        <p:spPr>
          <a:xfrm>
            <a:off x="6143636" y="3659644"/>
            <a:ext cx="2714644" cy="2880000"/>
          </a:xfrm>
          <a:prstGeom prst="rect">
            <a:avLst/>
          </a:prstGeom>
          <a:solidFill>
            <a:schemeClr val="bg2">
              <a:lumMod val="90000"/>
            </a:schemeClr>
          </a:solidFill>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u="sng" cap="small" dirty="0" smtClean="0">
                <a:solidFill>
                  <a:srgbClr val="C00000"/>
                </a:solidFill>
                <a:latin typeface="Tw Cen MT" pitchFamily="34" charset="0"/>
              </a:rPr>
              <a:t>Lecture </a:t>
            </a:r>
            <a:r>
              <a:rPr lang="fr-FR" sz="1400" b="1" u="sng" cap="small" dirty="0" err="1" smtClean="0">
                <a:solidFill>
                  <a:srgbClr val="C00000"/>
                </a:solidFill>
                <a:latin typeface="Tw Cen MT" pitchFamily="34" charset="0"/>
              </a:rPr>
              <a:t>géoenvironnementale</a:t>
            </a:r>
            <a:endParaRPr lang="fr-FR" sz="1400" b="1" u="sng" cap="small" dirty="0" smtClean="0">
              <a:solidFill>
                <a:srgbClr val="C00000"/>
              </a:solidFill>
              <a:latin typeface="Tw Cen MT" pitchFamily="34" charset="0"/>
            </a:endParaRPr>
          </a:p>
          <a:p>
            <a:pPr algn="ctr"/>
            <a:endParaRPr lang="fr-FR" sz="1400" b="1" u="sng" cap="small" dirty="0" smtClean="0">
              <a:solidFill>
                <a:srgbClr val="C00000"/>
              </a:solidFill>
              <a:latin typeface="Tw Cen MT" pitchFamily="34" charset="0"/>
            </a:endParaRPr>
          </a:p>
          <a:p>
            <a:pPr algn="ctr"/>
            <a:r>
              <a:rPr lang="fr-FR" sz="1400" b="1" dirty="0" smtClean="0">
                <a:solidFill>
                  <a:schemeClr val="tx1"/>
                </a:solidFill>
                <a:latin typeface="Tw Cen MT" pitchFamily="34" charset="0"/>
              </a:rPr>
              <a:t>- Un monde </a:t>
            </a:r>
            <a:r>
              <a:rPr lang="fr-FR" sz="1400" b="1" u="sng" dirty="0" smtClean="0">
                <a:solidFill>
                  <a:schemeClr val="tx1"/>
                </a:solidFill>
                <a:latin typeface="Tw Cen MT" pitchFamily="34" charset="0"/>
              </a:rPr>
              <a:t>sous pression </a:t>
            </a:r>
            <a:r>
              <a:rPr lang="fr-FR" sz="1400" b="1" dirty="0" smtClean="0">
                <a:solidFill>
                  <a:schemeClr val="tx1"/>
                </a:solidFill>
                <a:latin typeface="Tw Cen MT" pitchFamily="34" charset="0"/>
              </a:rPr>
              <a:t>: activités humaines et croissance démographique </a:t>
            </a:r>
          </a:p>
          <a:p>
            <a:pPr algn="ctr">
              <a:buFontTx/>
              <a:buChar char="-"/>
            </a:pPr>
            <a:r>
              <a:rPr lang="fr-FR" sz="1400" b="1" dirty="0" smtClean="0">
                <a:solidFill>
                  <a:schemeClr val="tx1"/>
                </a:solidFill>
                <a:latin typeface="Tw Cen MT" pitchFamily="34" charset="0"/>
              </a:rPr>
              <a:t> Une planète </a:t>
            </a:r>
            <a:r>
              <a:rPr lang="fr-FR" sz="1400" b="1" u="sng" dirty="0" smtClean="0">
                <a:solidFill>
                  <a:schemeClr val="tx1"/>
                </a:solidFill>
                <a:latin typeface="Tw Cen MT" pitchFamily="34" charset="0"/>
              </a:rPr>
              <a:t>menacée</a:t>
            </a:r>
            <a:r>
              <a:rPr lang="fr-FR" sz="1400" b="1" dirty="0" smtClean="0">
                <a:solidFill>
                  <a:schemeClr val="tx1"/>
                </a:solidFill>
                <a:latin typeface="Tw Cen MT" pitchFamily="34" charset="0"/>
              </a:rPr>
              <a:t> :</a:t>
            </a:r>
          </a:p>
          <a:p>
            <a:pPr algn="ctr"/>
            <a:r>
              <a:rPr lang="fr-FR" sz="1400" b="1" dirty="0" smtClean="0">
                <a:solidFill>
                  <a:schemeClr val="tx1"/>
                </a:solidFill>
                <a:latin typeface="Tw Cen MT" pitchFamily="34" charset="0"/>
              </a:rPr>
              <a:t> dégradations environnementales, pollutions,  épuisement des ressources naturelles, changements climatiques.</a:t>
            </a:r>
          </a:p>
          <a:p>
            <a:pPr algn="ctr"/>
            <a:r>
              <a:rPr lang="fr-FR" sz="1400" b="1" dirty="0" smtClean="0">
                <a:solidFill>
                  <a:schemeClr val="tx1"/>
                </a:solidFill>
                <a:latin typeface="Tw Cen MT" pitchFamily="34" charset="0"/>
              </a:rPr>
              <a:t>= </a:t>
            </a:r>
          </a:p>
          <a:p>
            <a:pPr algn="ctr"/>
            <a:r>
              <a:rPr lang="fr-FR" sz="1400" b="1" i="1" u="sng" dirty="0" smtClean="0">
                <a:solidFill>
                  <a:srgbClr val="7030A0"/>
                </a:solidFill>
                <a:latin typeface="Tw Cen MT" pitchFamily="34" charset="0"/>
              </a:rPr>
              <a:t>Quels enjeux pour le devenir de la planète ?</a:t>
            </a:r>
          </a:p>
        </p:txBody>
      </p:sp>
      <p:sp>
        <p:nvSpPr>
          <p:cNvPr id="6" name="Rectangle 5">
            <a:hlinkClick r:id="rId4" action="ppaction://hlinksldjump"/>
          </p:cNvPr>
          <p:cNvSpPr/>
          <p:nvPr/>
        </p:nvSpPr>
        <p:spPr>
          <a:xfrm>
            <a:off x="285720" y="3657958"/>
            <a:ext cx="2714644" cy="2880000"/>
          </a:xfrm>
          <a:prstGeom prst="rect">
            <a:avLst/>
          </a:prstGeom>
          <a:solidFill>
            <a:schemeClr val="bg2">
              <a:lumMod val="90000"/>
            </a:schemeClr>
          </a:solidFill>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u="sng" cap="small" dirty="0" smtClean="0">
                <a:solidFill>
                  <a:srgbClr val="C00000"/>
                </a:solidFill>
                <a:latin typeface="Tw Cen MT" pitchFamily="34" charset="0"/>
              </a:rPr>
              <a:t>Lecture géoculturelle</a:t>
            </a:r>
            <a:r>
              <a:rPr lang="fr-FR" sz="1400" b="1" cap="small" dirty="0" smtClean="0">
                <a:solidFill>
                  <a:srgbClr val="C00000"/>
                </a:solidFill>
                <a:latin typeface="Tw Cen MT" pitchFamily="34" charset="0"/>
              </a:rPr>
              <a:t> </a:t>
            </a:r>
          </a:p>
          <a:p>
            <a:pPr algn="ctr"/>
            <a:endParaRPr lang="fr-FR" sz="1400" b="1" cap="small" dirty="0" smtClean="0">
              <a:solidFill>
                <a:schemeClr val="tx1"/>
              </a:solidFill>
              <a:latin typeface="Tw Cen MT" pitchFamily="34" charset="0"/>
            </a:endParaRPr>
          </a:p>
          <a:p>
            <a:pPr algn="ctr">
              <a:buFontTx/>
              <a:buChar char="-"/>
            </a:pPr>
            <a:r>
              <a:rPr lang="fr-FR" sz="1400" b="1" dirty="0" smtClean="0">
                <a:solidFill>
                  <a:schemeClr val="tx1"/>
                </a:solidFill>
                <a:latin typeface="Tw Cen MT" pitchFamily="34" charset="0"/>
              </a:rPr>
              <a:t> Un monde </a:t>
            </a:r>
            <a:r>
              <a:rPr lang="fr-FR" sz="1400" b="1" u="sng" dirty="0" smtClean="0">
                <a:solidFill>
                  <a:schemeClr val="tx1"/>
                </a:solidFill>
                <a:latin typeface="Tw Cen MT" pitchFamily="34" charset="0"/>
              </a:rPr>
              <a:t>différencié</a:t>
            </a:r>
            <a:r>
              <a:rPr lang="fr-FR" sz="1400" b="1" dirty="0" smtClean="0">
                <a:solidFill>
                  <a:schemeClr val="tx1"/>
                </a:solidFill>
                <a:latin typeface="Tw Cen MT" pitchFamily="34" charset="0"/>
              </a:rPr>
              <a:t> : différenciation linguistique, culturelle,  opposition religieuse</a:t>
            </a:r>
          </a:p>
          <a:p>
            <a:pPr algn="ctr">
              <a:buFontTx/>
              <a:buChar char="-"/>
            </a:pPr>
            <a:r>
              <a:rPr lang="fr-FR" sz="1400" b="1" dirty="0" smtClean="0">
                <a:solidFill>
                  <a:schemeClr val="tx1"/>
                </a:solidFill>
                <a:latin typeface="Tw Cen MT" pitchFamily="34" charset="0"/>
              </a:rPr>
              <a:t> Une </a:t>
            </a:r>
            <a:r>
              <a:rPr lang="fr-FR" sz="1400" b="1" u="sng" dirty="0" smtClean="0">
                <a:solidFill>
                  <a:schemeClr val="tx1"/>
                </a:solidFill>
                <a:latin typeface="Tw Cen MT" pitchFamily="34" charset="0"/>
              </a:rPr>
              <a:t>uniformisation</a:t>
            </a:r>
            <a:r>
              <a:rPr lang="fr-FR" sz="1400" b="1" dirty="0" smtClean="0">
                <a:solidFill>
                  <a:schemeClr val="tx1"/>
                </a:solidFill>
                <a:latin typeface="Tw Cen MT" pitchFamily="34" charset="0"/>
              </a:rPr>
              <a:t> planétaire : acculturation ou métissage, brassage culturel ?</a:t>
            </a:r>
          </a:p>
          <a:p>
            <a:pPr algn="ctr"/>
            <a:r>
              <a:rPr lang="fr-FR" sz="1400" b="1" dirty="0" smtClean="0">
                <a:solidFill>
                  <a:schemeClr val="tx1"/>
                </a:solidFill>
                <a:latin typeface="Tw Cen MT" pitchFamily="34" charset="0"/>
              </a:rPr>
              <a:t>= </a:t>
            </a:r>
          </a:p>
          <a:p>
            <a:pPr algn="ctr"/>
            <a:r>
              <a:rPr lang="fr-FR" sz="1400" b="1" i="1" u="sng" dirty="0" smtClean="0">
                <a:solidFill>
                  <a:srgbClr val="7030A0"/>
                </a:solidFill>
                <a:latin typeface="Tw Cen MT" pitchFamily="34" charset="0"/>
              </a:rPr>
              <a:t>Quels contrastes culturels ? Quelles conséquences ?</a:t>
            </a:r>
          </a:p>
        </p:txBody>
      </p:sp>
      <p:sp>
        <p:nvSpPr>
          <p:cNvPr id="26" name="ZoneTexte 25"/>
          <p:cNvSpPr txBox="1"/>
          <p:nvPr/>
        </p:nvSpPr>
        <p:spPr>
          <a:xfrm>
            <a:off x="3143240" y="974695"/>
            <a:ext cx="2857520" cy="954107"/>
          </a:xfrm>
          <a:prstGeom prst="rect">
            <a:avLst/>
          </a:prstGeom>
          <a:solidFill>
            <a:schemeClr val="bg2">
              <a:lumMod val="75000"/>
              <a:alpha val="5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dirty="0" smtClean="0">
                <a:solidFill>
                  <a:schemeClr val="bg1"/>
                </a:solidFill>
                <a:latin typeface="Tw Cen MT" pitchFamily="34" charset="0"/>
              </a:rPr>
              <a:t>Ces lectures différentes du monde sont complémentaires pour envisager sa compréhension dans toute sa complexité</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par>
                                <p:cTn id="54" presetID="53"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par>
                                <p:cTn id="59" presetID="53"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71" dur="1000" fill="hold"/>
                                        <p:tgtEl>
                                          <p:spTgt spid="26"/>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12"/>
                    </p:tgtEl>
                  </p:cond>
                </p:stCondLst>
                <p:endSync evt="end" delay="0">
                  <p:rtn val="all"/>
                </p:endSync>
                <p:childTnLst>
                  <p:par>
                    <p:cTn id="77" fill="hold">
                      <p:stCondLst>
                        <p:cond delay="0"/>
                      </p:stCondLst>
                      <p:childTnLst>
                        <p:par>
                          <p:cTn id="78" fill="hold">
                            <p:stCondLst>
                              <p:cond delay="0"/>
                            </p:stCondLst>
                            <p:childTnLst>
                              <p:par>
                                <p:cTn id="79" presetID="17" presetClass="entr" presetSubtype="10" fill="hold" grpId="0" nodeType="click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p:cTn id="81" dur="500" fill="hold"/>
                                        <p:tgtEl>
                                          <p:spTgt spid="4"/>
                                        </p:tgtEl>
                                        <p:attrNameLst>
                                          <p:attrName>ppt_w</p:attrName>
                                        </p:attrNameLst>
                                      </p:cBhvr>
                                      <p:tavLst>
                                        <p:tav tm="0">
                                          <p:val>
                                            <p:fltVal val="0"/>
                                          </p:val>
                                        </p:tav>
                                        <p:tav tm="100000">
                                          <p:val>
                                            <p:strVal val="#ppt_w"/>
                                          </p:val>
                                        </p:tav>
                                      </p:tavLst>
                                    </p:anim>
                                    <p:anim calcmode="lin" valueType="num">
                                      <p:cBhvr>
                                        <p:cTn id="82"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2"/>
                  </p:tgtEl>
                </p:cond>
              </p:nextCondLst>
            </p:seq>
            <p:seq concurrent="1" nextAc="seek">
              <p:cTn id="83" restart="whenNotActive" fill="hold" evtFilter="cancelBubble" nodeType="interactiveSeq">
                <p:stCondLst>
                  <p:cond evt="onClick" delay="0">
                    <p:tgtEl>
                      <p:spTgt spid="13"/>
                    </p:tgtEl>
                  </p:cond>
                </p:stCondLst>
                <p:endSync evt="end" delay="0">
                  <p:rtn val="all"/>
                </p:endSync>
                <p:childTnLst>
                  <p:par>
                    <p:cTn id="84" fill="hold">
                      <p:stCondLst>
                        <p:cond delay="0"/>
                      </p:stCondLst>
                      <p:childTnLst>
                        <p:par>
                          <p:cTn id="85" fill="hold">
                            <p:stCondLst>
                              <p:cond delay="0"/>
                            </p:stCondLst>
                            <p:childTnLst>
                              <p:par>
                                <p:cTn id="86" presetID="17" presetClass="entr" presetSubtype="10" fill="hold" grpId="0" nodeType="clickEffect">
                                  <p:stCondLst>
                                    <p:cond delay="0"/>
                                  </p:stCondLst>
                                  <p:childTnLst>
                                    <p:set>
                                      <p:cBhvr>
                                        <p:cTn id="87" dur="1" fill="hold">
                                          <p:stCondLst>
                                            <p:cond delay="0"/>
                                          </p:stCondLst>
                                        </p:cTn>
                                        <p:tgtEl>
                                          <p:spTgt spid="6"/>
                                        </p:tgtEl>
                                        <p:attrNameLst>
                                          <p:attrName>style.visibility</p:attrName>
                                        </p:attrNameLst>
                                      </p:cBhvr>
                                      <p:to>
                                        <p:strVal val="visible"/>
                                      </p:to>
                                    </p:set>
                                    <p:anim calcmode="lin" valueType="num">
                                      <p:cBhvr>
                                        <p:cTn id="88" dur="500" fill="hold"/>
                                        <p:tgtEl>
                                          <p:spTgt spid="6"/>
                                        </p:tgtEl>
                                        <p:attrNameLst>
                                          <p:attrName>ppt_w</p:attrName>
                                        </p:attrNameLst>
                                      </p:cBhvr>
                                      <p:tavLst>
                                        <p:tav tm="0">
                                          <p:val>
                                            <p:fltVal val="0"/>
                                          </p:val>
                                        </p:tav>
                                        <p:tav tm="100000">
                                          <p:val>
                                            <p:strVal val="#ppt_w"/>
                                          </p:val>
                                        </p:tav>
                                      </p:tavLst>
                                    </p:anim>
                                    <p:anim calcmode="lin" valueType="num">
                                      <p:cBhvr>
                                        <p:cTn id="89"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3"/>
                  </p:tgtEl>
                </p:cond>
              </p:nextCondLst>
            </p:seq>
            <p:seq concurrent="1" nextAc="seek">
              <p:cTn id="90" restart="whenNotActive" fill="hold" evtFilter="cancelBubble" nodeType="interactiveSeq">
                <p:stCondLst>
                  <p:cond evt="onClick" delay="0">
                    <p:tgtEl>
                      <p:spTgt spid="11"/>
                    </p:tgtEl>
                  </p:cond>
                </p:stCondLst>
                <p:endSync evt="end" delay="0">
                  <p:rtn val="all"/>
                </p:endSync>
                <p:childTnLst>
                  <p:par>
                    <p:cTn id="91" fill="hold">
                      <p:stCondLst>
                        <p:cond delay="0"/>
                      </p:stCondLst>
                      <p:childTnLst>
                        <p:par>
                          <p:cTn id="92" fill="hold">
                            <p:stCondLst>
                              <p:cond delay="0"/>
                            </p:stCondLst>
                            <p:childTnLst>
                              <p:par>
                                <p:cTn id="93" presetID="17" presetClass="entr" presetSubtype="10" fill="hold" grpId="0" nodeType="clickEffect">
                                  <p:stCondLst>
                                    <p:cond delay="0"/>
                                  </p:stCondLst>
                                  <p:childTnLst>
                                    <p:set>
                                      <p:cBhvr>
                                        <p:cTn id="94" dur="1" fill="hold">
                                          <p:stCondLst>
                                            <p:cond delay="0"/>
                                          </p:stCondLst>
                                        </p:cTn>
                                        <p:tgtEl>
                                          <p:spTgt spid="5"/>
                                        </p:tgtEl>
                                        <p:attrNameLst>
                                          <p:attrName>style.visibility</p:attrName>
                                        </p:attrNameLst>
                                      </p:cBhvr>
                                      <p:to>
                                        <p:strVal val="visible"/>
                                      </p:to>
                                    </p:set>
                                    <p:anim calcmode="lin" valueType="num">
                                      <p:cBhvr>
                                        <p:cTn id="95" dur="500" fill="hold"/>
                                        <p:tgtEl>
                                          <p:spTgt spid="5"/>
                                        </p:tgtEl>
                                        <p:attrNameLst>
                                          <p:attrName>ppt_w</p:attrName>
                                        </p:attrNameLst>
                                      </p:cBhvr>
                                      <p:tavLst>
                                        <p:tav tm="0">
                                          <p:val>
                                            <p:fltVal val="0"/>
                                          </p:val>
                                        </p:tav>
                                        <p:tav tm="100000">
                                          <p:val>
                                            <p:strVal val="#ppt_w"/>
                                          </p:val>
                                        </p:tav>
                                      </p:tavLst>
                                    </p:anim>
                                    <p:anim calcmode="lin" valueType="num">
                                      <p:cBhvr>
                                        <p:cTn id="96"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1"/>
                  </p:tgtEl>
                </p:cond>
              </p:nextCondLst>
            </p:seq>
            <p:seq concurrent="1" nextAc="seek">
              <p:cTn id="97" restart="whenNotActive" fill="hold" evtFilter="cancelBubble" nodeType="interactiveSeq">
                <p:stCondLst>
                  <p:cond evt="onClick" delay="0">
                    <p:tgtEl>
                      <p:spTgt spid="14"/>
                    </p:tgtEl>
                  </p:cond>
                </p:stCondLst>
                <p:endSync evt="end" delay="0">
                  <p:rtn val="all"/>
                </p:endSync>
                <p:childTnLst>
                  <p:par>
                    <p:cTn id="98" fill="hold">
                      <p:stCondLst>
                        <p:cond delay="0"/>
                      </p:stCondLst>
                      <p:childTnLst>
                        <p:par>
                          <p:cTn id="99" fill="hold">
                            <p:stCondLst>
                              <p:cond delay="0"/>
                            </p:stCondLst>
                            <p:childTnLst>
                              <p:par>
                                <p:cTn id="100" presetID="17" presetClass="entr" presetSubtype="10" fill="hold" grpId="0" nodeType="clickEffect">
                                  <p:stCondLst>
                                    <p:cond delay="0"/>
                                  </p:stCondLst>
                                  <p:childTnLst>
                                    <p:set>
                                      <p:cBhvr>
                                        <p:cTn id="101" dur="1" fill="hold">
                                          <p:stCondLst>
                                            <p:cond delay="0"/>
                                          </p:stCondLst>
                                        </p:cTn>
                                        <p:tgtEl>
                                          <p:spTgt spid="7"/>
                                        </p:tgtEl>
                                        <p:attrNameLst>
                                          <p:attrName>style.visibility</p:attrName>
                                        </p:attrNameLst>
                                      </p:cBhvr>
                                      <p:to>
                                        <p:strVal val="visible"/>
                                      </p:to>
                                    </p:set>
                                    <p:anim calcmode="lin" valueType="num">
                                      <p:cBhvr>
                                        <p:cTn id="102" dur="500" fill="hold"/>
                                        <p:tgtEl>
                                          <p:spTgt spid="7"/>
                                        </p:tgtEl>
                                        <p:attrNameLst>
                                          <p:attrName>ppt_w</p:attrName>
                                        </p:attrNameLst>
                                      </p:cBhvr>
                                      <p:tavLst>
                                        <p:tav tm="0">
                                          <p:val>
                                            <p:fltVal val="0"/>
                                          </p:val>
                                        </p:tav>
                                        <p:tav tm="100000">
                                          <p:val>
                                            <p:strVal val="#ppt_w"/>
                                          </p:val>
                                        </p:tav>
                                      </p:tavLst>
                                    </p:anim>
                                    <p:anim calcmode="lin" valueType="num">
                                      <p:cBhvr>
                                        <p:cTn id="103"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4"/>
                  </p:tgtEl>
                </p:cond>
              </p:nextCondLst>
            </p:seq>
          </p:childTnLst>
        </p:cTn>
      </p:par>
    </p:tnLst>
    <p:bldLst>
      <p:bldP spid="2" grpId="0" animBg="1"/>
      <p:bldP spid="3" grpId="0" animBg="1"/>
      <p:bldP spid="11" grpId="0" animBg="1"/>
      <p:bldP spid="12" grpId="0" animBg="1"/>
      <p:bldP spid="13" grpId="0" animBg="1"/>
      <p:bldP spid="14" grpId="0" animBg="1"/>
      <p:bldP spid="16" grpId="0"/>
      <p:bldP spid="17" grpId="0"/>
      <p:bldP spid="18" grpId="0"/>
      <p:bldP spid="19" grpId="0"/>
      <p:bldP spid="4" grpId="0" animBg="1"/>
      <p:bldP spid="5" grpId="0" animBg="1"/>
      <p:bldP spid="7" grpId="0" animBg="1"/>
      <p:bldP spid="6"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1"/>
          <p:cNvSpPr txBox="1"/>
          <p:nvPr/>
        </p:nvSpPr>
        <p:spPr>
          <a:xfrm>
            <a:off x="0" y="0"/>
            <a:ext cx="9144000" cy="600164"/>
          </a:xfrm>
          <a:prstGeom prst="rect">
            <a:avLst/>
          </a:prstGeom>
          <a:solidFill>
            <a:schemeClr val="bg2">
              <a:lumMod val="25000"/>
              <a:alpha val="24000"/>
            </a:schemeClr>
          </a:solidFill>
        </p:spPr>
        <p:txBody>
          <a:bodyPr wrap="square" rtlCol="0">
            <a:spAutoFit/>
          </a:bodyPr>
          <a:lstStyle/>
          <a:p>
            <a:pPr algn="ctr"/>
            <a:r>
              <a:rPr lang="fr-FR" sz="3300" u="sng" dirty="0" smtClean="0">
                <a:solidFill>
                  <a:schemeClr val="bg2">
                    <a:lumMod val="90000"/>
                  </a:schemeClr>
                </a:solidFill>
                <a:effectLst>
                  <a:outerShdw blurRad="38100" dist="38100" dir="2700000" algn="tl">
                    <a:srgbClr val="000000">
                      <a:alpha val="43137"/>
                    </a:srgbClr>
                  </a:outerShdw>
                </a:effectLst>
                <a:latin typeface="John Handy LET" pitchFamily="2" charset="0"/>
              </a:rPr>
              <a:t>Lecture géoéconomique</a:t>
            </a:r>
            <a:endParaRPr lang="fr-FR" sz="3300" u="sng" dirty="0">
              <a:solidFill>
                <a:schemeClr val="bg2">
                  <a:lumMod val="90000"/>
                </a:schemeClr>
              </a:solidFill>
              <a:effectLst>
                <a:outerShdw blurRad="38100" dist="38100" dir="2700000" algn="tl">
                  <a:srgbClr val="000000">
                    <a:alpha val="43137"/>
                  </a:srgbClr>
                </a:outerShdw>
              </a:effectLst>
              <a:latin typeface="John Handy LET" pitchFamily="2" charset="0"/>
            </a:endParaRPr>
          </a:p>
        </p:txBody>
      </p:sp>
      <p:pic>
        <p:nvPicPr>
          <p:cNvPr id="3" name="Picture 2" descr="http://cartographie.sciences-po.fr/sites/default/files/8.3_commerce_produits_agricoles_monde.jpg?1326104287">
            <a:hlinkClick r:id="rId3" action="ppaction://hlinksldjump"/>
          </p:cNvPr>
          <p:cNvPicPr>
            <a:picLocks noChangeAspect="1" noChangeArrowheads="1"/>
          </p:cNvPicPr>
          <p:nvPr/>
        </p:nvPicPr>
        <p:blipFill>
          <a:blip r:embed="rId4">
            <a:lum bright="-30000" contrast="44000"/>
          </a:blip>
          <a:srcRect r="2535" b="20118"/>
          <a:stretch>
            <a:fillRect/>
          </a:stretch>
        </p:blipFill>
        <p:spPr bwMode="auto">
          <a:xfrm>
            <a:off x="1643042" y="857232"/>
            <a:ext cx="5857916" cy="5143536"/>
          </a:xfrm>
          <a:prstGeom prst="rect">
            <a:avLst/>
          </a:prstGeom>
          <a:noFill/>
          <a:ln>
            <a:solidFill>
              <a:schemeClr val="bg2">
                <a:lumMod val="50000"/>
              </a:schemeClr>
            </a:solid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http://cartographie.sciences-po.fr/sites/default/files/D01c_conflits_2009.jpg?1326104277">
            <a:hlinkClick r:id="rId3" action="ppaction://hlinksldjump"/>
          </p:cNvPr>
          <p:cNvPicPr>
            <a:picLocks noChangeAspect="1" noChangeArrowheads="1"/>
          </p:cNvPicPr>
          <p:nvPr/>
        </p:nvPicPr>
        <p:blipFill>
          <a:blip r:embed="rId4">
            <a:lum bright="-38000" contrast="49000"/>
          </a:blip>
          <a:srcRect b="20471"/>
          <a:stretch>
            <a:fillRect/>
          </a:stretch>
        </p:blipFill>
        <p:spPr bwMode="auto">
          <a:xfrm>
            <a:off x="1333500" y="857244"/>
            <a:ext cx="6477000" cy="5143512"/>
          </a:xfrm>
          <a:prstGeom prst="rect">
            <a:avLst/>
          </a:prstGeom>
          <a:noFill/>
          <a:ln>
            <a:solidFill>
              <a:schemeClr val="bg2">
                <a:lumMod val="50000"/>
              </a:schemeClr>
            </a:solidFill>
          </a:ln>
        </p:spPr>
      </p:pic>
      <p:sp>
        <p:nvSpPr>
          <p:cNvPr id="3" name="ZoneTexte 2"/>
          <p:cNvSpPr txBox="1"/>
          <p:nvPr/>
        </p:nvSpPr>
        <p:spPr>
          <a:xfrm>
            <a:off x="0" y="0"/>
            <a:ext cx="9144000" cy="600164"/>
          </a:xfrm>
          <a:prstGeom prst="rect">
            <a:avLst/>
          </a:prstGeom>
          <a:solidFill>
            <a:schemeClr val="bg2">
              <a:lumMod val="25000"/>
              <a:alpha val="24000"/>
            </a:schemeClr>
          </a:solidFill>
        </p:spPr>
        <p:txBody>
          <a:bodyPr wrap="square" rtlCol="0">
            <a:spAutoFit/>
          </a:bodyPr>
          <a:lstStyle/>
          <a:p>
            <a:pPr algn="ctr"/>
            <a:r>
              <a:rPr lang="fr-FR" sz="3300" u="sng" dirty="0" smtClean="0">
                <a:solidFill>
                  <a:schemeClr val="bg2">
                    <a:lumMod val="90000"/>
                  </a:schemeClr>
                </a:solidFill>
                <a:effectLst>
                  <a:outerShdw blurRad="38100" dist="38100" dir="2700000" algn="tl">
                    <a:srgbClr val="000000">
                      <a:alpha val="43137"/>
                    </a:srgbClr>
                  </a:outerShdw>
                </a:effectLst>
                <a:latin typeface="John Handy LET" pitchFamily="2" charset="0"/>
              </a:rPr>
              <a:t>Lecture géopolitique</a:t>
            </a:r>
            <a:endParaRPr lang="fr-FR" sz="3300" u="sng" dirty="0">
              <a:solidFill>
                <a:schemeClr val="bg2">
                  <a:lumMod val="90000"/>
                </a:schemeClr>
              </a:solidFill>
              <a:effectLst>
                <a:outerShdw blurRad="38100" dist="38100" dir="2700000" algn="tl">
                  <a:srgbClr val="000000">
                    <a:alpha val="43137"/>
                  </a:srgbClr>
                </a:outerShdw>
              </a:effectLst>
              <a:latin typeface="John Handy LET"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1"/>
          <p:cNvSpPr txBox="1"/>
          <p:nvPr/>
        </p:nvSpPr>
        <p:spPr>
          <a:xfrm>
            <a:off x="0" y="0"/>
            <a:ext cx="9144000" cy="600164"/>
          </a:xfrm>
          <a:prstGeom prst="rect">
            <a:avLst/>
          </a:prstGeom>
          <a:solidFill>
            <a:schemeClr val="bg2">
              <a:lumMod val="25000"/>
              <a:alpha val="24000"/>
            </a:schemeClr>
          </a:solidFill>
        </p:spPr>
        <p:txBody>
          <a:bodyPr wrap="square" rtlCol="0">
            <a:spAutoFit/>
          </a:bodyPr>
          <a:lstStyle/>
          <a:p>
            <a:pPr algn="ctr"/>
            <a:r>
              <a:rPr lang="fr-FR" sz="3300" u="sng" dirty="0" smtClean="0">
                <a:solidFill>
                  <a:schemeClr val="bg2">
                    <a:lumMod val="90000"/>
                  </a:schemeClr>
                </a:solidFill>
                <a:effectLst>
                  <a:outerShdw blurRad="38100" dist="38100" dir="2700000" algn="tl">
                    <a:srgbClr val="000000">
                      <a:alpha val="43137"/>
                    </a:srgbClr>
                  </a:outerShdw>
                </a:effectLst>
                <a:latin typeface="John Handy LET" pitchFamily="2" charset="0"/>
              </a:rPr>
              <a:t>Lecture géoculturelle</a:t>
            </a:r>
            <a:endParaRPr lang="fr-FR" sz="3300" u="sng" dirty="0">
              <a:solidFill>
                <a:schemeClr val="bg2">
                  <a:lumMod val="90000"/>
                </a:schemeClr>
              </a:solidFill>
              <a:effectLst>
                <a:outerShdw blurRad="38100" dist="38100" dir="2700000" algn="tl">
                  <a:srgbClr val="000000">
                    <a:alpha val="43137"/>
                  </a:srgbClr>
                </a:outerShdw>
              </a:effectLst>
              <a:latin typeface="John Handy LET" pitchFamily="2" charset="0"/>
            </a:endParaRPr>
          </a:p>
        </p:txBody>
      </p:sp>
      <p:pic>
        <p:nvPicPr>
          <p:cNvPr id="36866" name="Picture 2" descr="http://www.geotheque.org/wordpress/wp-content/uploads/2009/09/monde_violencereligieuse1.png">
            <a:hlinkClick r:id="rId3" action="ppaction://hlinksldjump"/>
          </p:cNvPr>
          <p:cNvPicPr>
            <a:picLocks noChangeAspect="1" noChangeArrowheads="1"/>
          </p:cNvPicPr>
          <p:nvPr/>
        </p:nvPicPr>
        <p:blipFill>
          <a:blip r:embed="rId4"/>
          <a:srcRect/>
          <a:stretch>
            <a:fillRect/>
          </a:stretch>
        </p:blipFill>
        <p:spPr bwMode="auto">
          <a:xfrm>
            <a:off x="561975" y="714356"/>
            <a:ext cx="8020050" cy="5667375"/>
          </a:xfrm>
          <a:prstGeom prst="rect">
            <a:avLst/>
          </a:prstGeom>
          <a:noFill/>
          <a:ln>
            <a:solidFill>
              <a:schemeClr val="bg2">
                <a:lumMod val="50000"/>
              </a:schemeClr>
            </a:solid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6936</TotalTime>
  <Words>4872</Words>
  <Application>Microsoft Office PowerPoint</Application>
  <PresentationFormat>Affichage à l'écran (4:3)</PresentationFormat>
  <Paragraphs>534</Paragraphs>
  <Slides>26</Slides>
  <Notes>26</Notes>
  <HiddenSlides>4</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kinou</dc:creator>
  <cp:lastModifiedBy>User</cp:lastModifiedBy>
  <cp:revision>71</cp:revision>
  <dcterms:created xsi:type="dcterms:W3CDTF">2012-05-26T17:44:20Z</dcterms:created>
  <dcterms:modified xsi:type="dcterms:W3CDTF">2015-09-18T17:42:21Z</dcterms:modified>
</cp:coreProperties>
</file>