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4" r:id="rId9"/>
    <p:sldId id="263"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18" y="-9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23378455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1485296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30538150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2006357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2513895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24090B0-7A59-4305-8A7D-4B017682DDFB}" type="datetimeFigureOut">
              <a:rPr lang="fr-FR" smtClean="0"/>
              <a:t>16/11/2015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35014886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24090B0-7A59-4305-8A7D-4B017682DDFB}" type="datetimeFigureOut">
              <a:rPr lang="fr-FR" smtClean="0"/>
              <a:t>16/11/2015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190564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24090B0-7A59-4305-8A7D-4B017682DDFB}" type="datetimeFigureOut">
              <a:rPr lang="fr-FR" smtClean="0"/>
              <a:t>16/11/2015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838923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24090B0-7A59-4305-8A7D-4B017682DDFB}" type="datetimeFigureOut">
              <a:rPr lang="fr-FR" smtClean="0"/>
              <a:t>16/11/2015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3761074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4090B0-7A59-4305-8A7D-4B017682DDFB}" type="datetimeFigureOut">
              <a:rPr lang="fr-FR" smtClean="0"/>
              <a:t>16/11/2015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21992548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24090B0-7A59-4305-8A7D-4B017682DDFB}" type="datetimeFigureOut">
              <a:rPr lang="fr-FR" smtClean="0"/>
              <a:t>16/11/2015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E9F0DD-3EBA-4D22-972B-7809372A95D5}" type="slidenum">
              <a:rPr lang="fr-FR" smtClean="0"/>
              <a:t>‹N°›</a:t>
            </a:fld>
            <a:endParaRPr lang="fr-FR"/>
          </a:p>
        </p:txBody>
      </p:sp>
    </p:spTree>
    <p:extLst>
      <p:ext uri="{BB962C8B-B14F-4D97-AF65-F5344CB8AC3E}">
        <p14:creationId xmlns:p14="http://schemas.microsoft.com/office/powerpoint/2010/main" val="24105885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090B0-7A59-4305-8A7D-4B017682DDFB}" type="datetimeFigureOut">
              <a:rPr lang="fr-FR" smtClean="0"/>
              <a:t>16/11/2015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9F0DD-3EBA-4D22-972B-7809372A95D5}" type="slidenum">
              <a:rPr lang="fr-FR" smtClean="0"/>
              <a:t>‹N°›</a:t>
            </a:fld>
            <a:endParaRPr lang="fr-FR"/>
          </a:p>
        </p:txBody>
      </p:sp>
    </p:spTree>
    <p:extLst>
      <p:ext uri="{BB962C8B-B14F-4D97-AF65-F5344CB8AC3E}">
        <p14:creationId xmlns:p14="http://schemas.microsoft.com/office/powerpoint/2010/main" val="198014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youtube.com/watch?v=BymfI-y89D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nQ3tbwiBpo"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1026" name="Picture 2" descr="Marianne en pleurs Paris attentats 13 novembre 2015"/>
          <p:cNvPicPr>
            <a:picLocks noChangeAspect="1" noChangeArrowheads="1"/>
          </p:cNvPicPr>
          <p:nvPr/>
        </p:nvPicPr>
        <p:blipFill rotWithShape="1">
          <a:blip r:embed="rId2">
            <a:extLst>
              <a:ext uri="{28A0092B-C50C-407E-A947-70E740481C1C}">
                <a14:useLocalDpi xmlns:a14="http://schemas.microsoft.com/office/drawing/2010/main" val="0"/>
              </a:ext>
            </a:extLst>
          </a:blip>
          <a:srcRect b="304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4911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540" y="390723"/>
            <a:ext cx="2485755" cy="30777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smtClean="0">
                <a:latin typeface="Tw Cen MT" pitchFamily="34" charset="0"/>
              </a:rPr>
              <a:t>Les autres mesures</a:t>
            </a:r>
            <a:endParaRPr lang="fr-FR" sz="1400" b="1" u="sng" dirty="0">
              <a:latin typeface="Tw Cen MT" pitchFamily="34" charset="0"/>
            </a:endParaRPr>
          </a:p>
        </p:txBody>
      </p:sp>
      <p:sp>
        <p:nvSpPr>
          <p:cNvPr id="3" name="Rectangle 2"/>
          <p:cNvSpPr/>
          <p:nvPr/>
        </p:nvSpPr>
        <p:spPr>
          <a:xfrm>
            <a:off x="2836613" y="374274"/>
            <a:ext cx="3926426" cy="1600438"/>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Trois jours de deuil national</a:t>
            </a:r>
            <a:endParaRPr lang="fr-FR" sz="1400" b="1" cap="small" dirty="0">
              <a:solidFill>
                <a:schemeClr val="tx1"/>
              </a:solidFill>
              <a:latin typeface="Tw Cen MT" pitchFamily="34" charset="0"/>
            </a:endParaRPr>
          </a:p>
          <a:p>
            <a:pPr algn="ctr"/>
            <a:r>
              <a:rPr lang="fr-FR" sz="1400" b="1" dirty="0" smtClean="0">
                <a:solidFill>
                  <a:schemeClr val="tx1"/>
                </a:solidFill>
                <a:latin typeface="Tw Cen MT" pitchFamily="34" charset="0"/>
              </a:rPr>
              <a:t>Il est décrété par le Président de la république pour marquer l’hommage de la Nation aux défunts d’un événement particulièrement important.</a:t>
            </a:r>
          </a:p>
          <a:p>
            <a:pPr algn="ctr"/>
            <a:r>
              <a:rPr lang="fr-FR" sz="1400" b="1" dirty="0" smtClean="0">
                <a:solidFill>
                  <a:schemeClr val="tx1"/>
                </a:solidFill>
                <a:latin typeface="Tw Cen MT" pitchFamily="34" charset="0"/>
              </a:rPr>
              <a:t>Les drapeaux tricolores sont abaissés à mi- mât : on dit alors qu’ils sont en berne. </a:t>
            </a:r>
          </a:p>
        </p:txBody>
      </p:sp>
      <p:pic>
        <p:nvPicPr>
          <p:cNvPr id="7172"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276" y="390723"/>
            <a:ext cx="2073460" cy="21957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828001" y="2165241"/>
            <a:ext cx="3926426"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Une minute de silence </a:t>
            </a:r>
            <a:endParaRPr lang="fr-FR" sz="1400" b="1" cap="small" dirty="0">
              <a:solidFill>
                <a:schemeClr val="tx1"/>
              </a:solidFill>
              <a:latin typeface="Tw Cen MT" pitchFamily="34" charset="0"/>
            </a:endParaRPr>
          </a:p>
          <a:p>
            <a:pPr algn="ctr"/>
            <a:r>
              <a:rPr lang="fr-FR" sz="1400" b="1" dirty="0" smtClean="0">
                <a:solidFill>
                  <a:schemeClr val="tx1"/>
                </a:solidFill>
                <a:latin typeface="Tw Cen MT" pitchFamily="34" charset="0"/>
              </a:rPr>
              <a:t>Lundi 16 Novembre, partout en France (à 12 heure, heure métropolitaine, 8 heures en Guyane), les établissements scolaires et autres administrations feront une minute de silence en hommage aux victimes. </a:t>
            </a:r>
          </a:p>
        </p:txBody>
      </p:sp>
      <p:pic>
        <p:nvPicPr>
          <p:cNvPr id="7174" name="Picture 6" descr="Afficher l'image d'orig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841" t="16320" r="12531"/>
          <a:stretch/>
        </p:blipFill>
        <p:spPr bwMode="auto">
          <a:xfrm>
            <a:off x="226540" y="1896354"/>
            <a:ext cx="2485755" cy="16538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7" name="Picture 9" descr="L'hémicycle du Château de Versailles, le 22 juin 2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283" y="4692759"/>
            <a:ext cx="3672453" cy="20666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2836613" y="3729017"/>
            <a:ext cx="3926426"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La réunion du Congrès à Versailles</a:t>
            </a:r>
            <a:endParaRPr lang="fr-FR" sz="1400" b="1" cap="small" dirty="0">
              <a:solidFill>
                <a:schemeClr val="tx1"/>
              </a:solidFill>
              <a:latin typeface="Tw Cen MT" pitchFamily="34" charset="0"/>
            </a:endParaRPr>
          </a:p>
          <a:p>
            <a:pPr algn="ctr"/>
            <a:r>
              <a:rPr lang="fr-FR" sz="1400" b="1" dirty="0" smtClean="0">
                <a:solidFill>
                  <a:schemeClr val="tx1"/>
                </a:solidFill>
                <a:latin typeface="Tw Cen MT" pitchFamily="34" charset="0"/>
              </a:rPr>
              <a:t>Lundi 16 Novembre, l’Assemblée Nationale et le Sénat seront réunis. Le Président prendra la parole devant les députés et les sénateurs (il n’a pas le droit de le faire au Palais Bourbon ni au Palais du Luxembourg</a:t>
            </a:r>
          </a:p>
        </p:txBody>
      </p:sp>
    </p:spTree>
    <p:extLst>
      <p:ext uri="{BB962C8B-B14F-4D97-AF65-F5344CB8AC3E}">
        <p14:creationId xmlns:p14="http://schemas.microsoft.com/office/powerpoint/2010/main" val="863378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7172"/>
                                        </p:tgtEl>
                                        <p:attrNameLst>
                                          <p:attrName>style.visibility</p:attrName>
                                        </p:attrNameLst>
                                      </p:cBhvr>
                                      <p:to>
                                        <p:strVal val="visible"/>
                                      </p:to>
                                    </p:set>
                                    <p:anim calcmode="lin" valueType="num">
                                      <p:cBhvr>
                                        <p:cTn id="16" dur="1000" fill="hold"/>
                                        <p:tgtEl>
                                          <p:spTgt spid="7172"/>
                                        </p:tgtEl>
                                        <p:attrNameLst>
                                          <p:attrName>ppt_w</p:attrName>
                                        </p:attrNameLst>
                                      </p:cBhvr>
                                      <p:tavLst>
                                        <p:tav tm="0">
                                          <p:val>
                                            <p:fltVal val="0"/>
                                          </p:val>
                                        </p:tav>
                                        <p:tav tm="100000">
                                          <p:val>
                                            <p:strVal val="#ppt_w"/>
                                          </p:val>
                                        </p:tav>
                                      </p:tavLst>
                                    </p:anim>
                                    <p:anim calcmode="lin" valueType="num">
                                      <p:cBhvr>
                                        <p:cTn id="17" dur="1000" fill="hold"/>
                                        <p:tgtEl>
                                          <p:spTgt spid="7172"/>
                                        </p:tgtEl>
                                        <p:attrNameLst>
                                          <p:attrName>ppt_h</p:attrName>
                                        </p:attrNameLst>
                                      </p:cBhvr>
                                      <p:tavLst>
                                        <p:tav tm="0">
                                          <p:val>
                                            <p:fltVal val="0"/>
                                          </p:val>
                                        </p:tav>
                                        <p:tav tm="100000">
                                          <p:val>
                                            <p:strVal val="#ppt_h"/>
                                          </p:val>
                                        </p:tav>
                                      </p:tavLst>
                                    </p:anim>
                                    <p:anim calcmode="lin" valueType="num">
                                      <p:cBhvr>
                                        <p:cTn id="18" dur="1000" fill="hold"/>
                                        <p:tgtEl>
                                          <p:spTgt spid="7172"/>
                                        </p:tgtEl>
                                        <p:attrNameLst>
                                          <p:attrName>style.rotation</p:attrName>
                                        </p:attrNameLst>
                                      </p:cBhvr>
                                      <p:tavLst>
                                        <p:tav tm="0">
                                          <p:val>
                                            <p:fltVal val="90"/>
                                          </p:val>
                                        </p:tav>
                                        <p:tav tm="100000">
                                          <p:val>
                                            <p:fltVal val="0"/>
                                          </p:val>
                                        </p:tav>
                                      </p:tavLst>
                                    </p:anim>
                                    <p:animEffect transition="in" filter="fade">
                                      <p:cBhvr>
                                        <p:cTn id="19" dur="10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1000"/>
                                        <p:tgtEl>
                                          <p:spTgt spid="6"/>
                                        </p:tgtEl>
                                      </p:cBhvr>
                                    </p:animEffect>
                                  </p:childTnLst>
                                </p:cTn>
                              </p:par>
                            </p:childTnLst>
                          </p:cTn>
                        </p:par>
                        <p:par>
                          <p:cTn id="25" fill="hold">
                            <p:stCondLst>
                              <p:cond delay="1000"/>
                            </p:stCondLst>
                            <p:childTnLst>
                              <p:par>
                                <p:cTn id="26" presetID="31" presetClass="entr" presetSubtype="0" fill="hold" nodeType="afterEffect">
                                  <p:stCondLst>
                                    <p:cond delay="0"/>
                                  </p:stCondLst>
                                  <p:childTnLst>
                                    <p:set>
                                      <p:cBhvr>
                                        <p:cTn id="27" dur="1" fill="hold">
                                          <p:stCondLst>
                                            <p:cond delay="0"/>
                                          </p:stCondLst>
                                        </p:cTn>
                                        <p:tgtEl>
                                          <p:spTgt spid="7174"/>
                                        </p:tgtEl>
                                        <p:attrNameLst>
                                          <p:attrName>style.visibility</p:attrName>
                                        </p:attrNameLst>
                                      </p:cBhvr>
                                      <p:to>
                                        <p:strVal val="visible"/>
                                      </p:to>
                                    </p:set>
                                    <p:anim calcmode="lin" valueType="num">
                                      <p:cBhvr>
                                        <p:cTn id="28" dur="1000" fill="hold"/>
                                        <p:tgtEl>
                                          <p:spTgt spid="7174"/>
                                        </p:tgtEl>
                                        <p:attrNameLst>
                                          <p:attrName>ppt_w</p:attrName>
                                        </p:attrNameLst>
                                      </p:cBhvr>
                                      <p:tavLst>
                                        <p:tav tm="0">
                                          <p:val>
                                            <p:fltVal val="0"/>
                                          </p:val>
                                        </p:tav>
                                        <p:tav tm="100000">
                                          <p:val>
                                            <p:strVal val="#ppt_w"/>
                                          </p:val>
                                        </p:tav>
                                      </p:tavLst>
                                    </p:anim>
                                    <p:anim calcmode="lin" valueType="num">
                                      <p:cBhvr>
                                        <p:cTn id="29" dur="1000" fill="hold"/>
                                        <p:tgtEl>
                                          <p:spTgt spid="7174"/>
                                        </p:tgtEl>
                                        <p:attrNameLst>
                                          <p:attrName>ppt_h</p:attrName>
                                        </p:attrNameLst>
                                      </p:cBhvr>
                                      <p:tavLst>
                                        <p:tav tm="0">
                                          <p:val>
                                            <p:fltVal val="0"/>
                                          </p:val>
                                        </p:tav>
                                        <p:tav tm="100000">
                                          <p:val>
                                            <p:strVal val="#ppt_h"/>
                                          </p:val>
                                        </p:tav>
                                      </p:tavLst>
                                    </p:anim>
                                    <p:anim calcmode="lin" valueType="num">
                                      <p:cBhvr>
                                        <p:cTn id="30" dur="1000" fill="hold"/>
                                        <p:tgtEl>
                                          <p:spTgt spid="7174"/>
                                        </p:tgtEl>
                                        <p:attrNameLst>
                                          <p:attrName>style.rotation</p:attrName>
                                        </p:attrNameLst>
                                      </p:cBhvr>
                                      <p:tavLst>
                                        <p:tav tm="0">
                                          <p:val>
                                            <p:fltVal val="90"/>
                                          </p:val>
                                        </p:tav>
                                        <p:tav tm="100000">
                                          <p:val>
                                            <p:fltVal val="0"/>
                                          </p:val>
                                        </p:tav>
                                      </p:tavLst>
                                    </p:anim>
                                    <p:animEffect transition="in" filter="fade">
                                      <p:cBhvr>
                                        <p:cTn id="31" dur="1000"/>
                                        <p:tgtEl>
                                          <p:spTgt spid="717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1000"/>
                                        <p:tgtEl>
                                          <p:spTgt spid="8"/>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7177"/>
                                        </p:tgtEl>
                                        <p:attrNameLst>
                                          <p:attrName>style.visibility</p:attrName>
                                        </p:attrNameLst>
                                      </p:cBhvr>
                                      <p:to>
                                        <p:strVal val="visible"/>
                                      </p:to>
                                    </p:set>
                                    <p:anim calcmode="lin" valueType="num">
                                      <p:cBhvr>
                                        <p:cTn id="40" dur="1000" fill="hold"/>
                                        <p:tgtEl>
                                          <p:spTgt spid="7177"/>
                                        </p:tgtEl>
                                        <p:attrNameLst>
                                          <p:attrName>ppt_w</p:attrName>
                                        </p:attrNameLst>
                                      </p:cBhvr>
                                      <p:tavLst>
                                        <p:tav tm="0">
                                          <p:val>
                                            <p:fltVal val="0"/>
                                          </p:val>
                                        </p:tav>
                                        <p:tav tm="100000">
                                          <p:val>
                                            <p:strVal val="#ppt_w"/>
                                          </p:val>
                                        </p:tav>
                                      </p:tavLst>
                                    </p:anim>
                                    <p:anim calcmode="lin" valueType="num">
                                      <p:cBhvr>
                                        <p:cTn id="41" dur="1000" fill="hold"/>
                                        <p:tgtEl>
                                          <p:spTgt spid="7177"/>
                                        </p:tgtEl>
                                        <p:attrNameLst>
                                          <p:attrName>ppt_h</p:attrName>
                                        </p:attrNameLst>
                                      </p:cBhvr>
                                      <p:tavLst>
                                        <p:tav tm="0">
                                          <p:val>
                                            <p:fltVal val="0"/>
                                          </p:val>
                                        </p:tav>
                                        <p:tav tm="100000">
                                          <p:val>
                                            <p:strVal val="#ppt_h"/>
                                          </p:val>
                                        </p:tav>
                                      </p:tavLst>
                                    </p:anim>
                                    <p:anim calcmode="lin" valueType="num">
                                      <p:cBhvr>
                                        <p:cTn id="42" dur="1000" fill="hold"/>
                                        <p:tgtEl>
                                          <p:spTgt spid="7177"/>
                                        </p:tgtEl>
                                        <p:attrNameLst>
                                          <p:attrName>style.rotation</p:attrName>
                                        </p:attrNameLst>
                                      </p:cBhvr>
                                      <p:tavLst>
                                        <p:tav tm="0">
                                          <p:val>
                                            <p:fltVal val="90"/>
                                          </p:val>
                                        </p:tav>
                                        <p:tav tm="100000">
                                          <p:val>
                                            <p:fltVal val="0"/>
                                          </p:val>
                                        </p:tav>
                                      </p:tavLst>
                                    </p:anim>
                                    <p:animEffect transition="in" filter="fade">
                                      <p:cBhvr>
                                        <p:cTn id="43" dur="1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0097" y="1905506"/>
            <a:ext cx="8003807" cy="3046988"/>
          </a:xfrm>
          <a:prstGeom prst="rect">
            <a:avLst/>
          </a:prstGeom>
          <a:noFill/>
        </p:spPr>
        <p:txBody>
          <a:bodyPr wrap="square" rtlCol="0">
            <a:spAutoFit/>
          </a:bodyPr>
          <a:lstStyle/>
          <a:p>
            <a:pPr algn="ctr"/>
            <a:r>
              <a:rPr lang="fr-FR" sz="9600" dirty="0" smtClean="0">
                <a:solidFill>
                  <a:schemeClr val="bg1"/>
                </a:solidFill>
                <a:effectLst>
                  <a:outerShdw blurRad="38100" dist="38100" dir="2700000" algn="tl">
                    <a:srgbClr val="000000">
                      <a:alpha val="43137"/>
                    </a:srgbClr>
                  </a:outerShdw>
                </a:effectLst>
                <a:latin typeface="28 Days Later" pitchFamily="34" charset="0"/>
              </a:rPr>
              <a:t>… Dans le monde …</a:t>
            </a:r>
            <a:endParaRPr lang="fr-FR" sz="9600" dirty="0">
              <a:solidFill>
                <a:schemeClr val="bg1"/>
              </a:solidFill>
              <a:effectLst>
                <a:outerShdw blurRad="38100" dist="38100" dir="2700000" algn="tl">
                  <a:srgbClr val="000000">
                    <a:alpha val="43137"/>
                  </a:srgbClr>
                </a:outerShdw>
              </a:effectLst>
              <a:latin typeface="Crusades" pitchFamily="2" charset="0"/>
            </a:endParaRPr>
          </a:p>
        </p:txBody>
      </p:sp>
    </p:spTree>
    <p:extLst>
      <p:ext uri="{BB962C8B-B14F-4D97-AF65-F5344CB8AC3E}">
        <p14:creationId xmlns:p14="http://schemas.microsoft.com/office/powerpoint/2010/main" val="177259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1743987"/>
            <a:ext cx="6896100" cy="4029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6540" y="390723"/>
            <a:ext cx="248575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smtClean="0">
                <a:latin typeface="Tw Cen MT" pitchFamily="34" charset="0"/>
              </a:rPr>
              <a:t>Des réactions de soutien au peuple et à la nation française</a:t>
            </a:r>
            <a:endParaRPr lang="fr-FR" sz="1400" b="1" u="sng" dirty="0">
              <a:latin typeface="Tw Cen MT" pitchFamily="34" charset="0"/>
            </a:endParaRPr>
          </a:p>
        </p:txBody>
      </p:sp>
      <p:pic>
        <p:nvPicPr>
          <p:cNvPr id="8194"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b="20611"/>
          <a:stretch/>
        </p:blipFill>
        <p:spPr bwMode="auto">
          <a:xfrm>
            <a:off x="780723" y="2586493"/>
            <a:ext cx="5040379" cy="26676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6593859"/>
            <a:ext cx="9143358" cy="246221"/>
          </a:xfrm>
          <a:prstGeom prst="rect">
            <a:avLst/>
          </a:prstGeom>
        </p:spPr>
        <p:txBody>
          <a:bodyPr wrap="square">
            <a:spAutoFit/>
          </a:bodyPr>
          <a:lstStyle/>
          <a:p>
            <a:pPr algn="r"/>
            <a:r>
              <a:rPr lang="fr-FR" sz="1000" b="1" i="1" dirty="0" smtClean="0">
                <a:solidFill>
                  <a:schemeClr val="bg1"/>
                </a:solidFill>
                <a:latin typeface="Tw Cen MT" pitchFamily="34" charset="0"/>
              </a:rPr>
              <a:t>L’opéra de Sydney (Australie) , aux couleurs de la France</a:t>
            </a:r>
            <a:endParaRPr lang="fr-FR" sz="1000" b="1" i="1" dirty="0">
              <a:solidFill>
                <a:schemeClr val="bg1"/>
              </a:solidFill>
              <a:latin typeface="Tw Cen MT" pitchFamily="34" charset="0"/>
            </a:endParaRPr>
          </a:p>
        </p:txBody>
      </p:sp>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3043" t="27875" r="41012" b="62601"/>
          <a:stretch/>
        </p:blipFill>
        <p:spPr bwMode="auto">
          <a:xfrm rot="19702998">
            <a:off x="241172" y="1273427"/>
            <a:ext cx="4744752" cy="97971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3035" t="61111" r="41111" b="26614"/>
          <a:stretch/>
        </p:blipFill>
        <p:spPr bwMode="auto">
          <a:xfrm>
            <a:off x="4314252" y="1112616"/>
            <a:ext cx="4728183" cy="126274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33035" t="42769" r="41349" b="45379"/>
          <a:stretch/>
        </p:blipFill>
        <p:spPr bwMode="auto">
          <a:xfrm>
            <a:off x="141627" y="5447627"/>
            <a:ext cx="4728183" cy="1219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descr="Devant l'ambassade française à Moscou, le 14 novemb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4885" y="3424115"/>
            <a:ext cx="3877315" cy="28671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6611779"/>
            <a:ext cx="9143358" cy="246221"/>
          </a:xfrm>
          <a:prstGeom prst="rect">
            <a:avLst/>
          </a:prstGeom>
        </p:spPr>
        <p:txBody>
          <a:bodyPr wrap="square">
            <a:spAutoFit/>
          </a:bodyPr>
          <a:lstStyle/>
          <a:p>
            <a:pPr algn="r"/>
            <a:r>
              <a:rPr lang="fr-FR" sz="1000" b="1" i="1" dirty="0" smtClean="0">
                <a:solidFill>
                  <a:schemeClr val="bg1"/>
                </a:solidFill>
                <a:latin typeface="Tw Cen MT" pitchFamily="34" charset="0"/>
              </a:rPr>
              <a:t>Devant l’ambassade de France à Moscou</a:t>
            </a:r>
            <a:endParaRPr lang="fr-FR" sz="1000" b="1" i="1" dirty="0">
              <a:solidFill>
                <a:schemeClr val="bg1"/>
              </a:solidFill>
              <a:latin typeface="Tw Cen MT" pitchFamily="34" charset="0"/>
            </a:endParaRPr>
          </a:p>
        </p:txBody>
      </p:sp>
    </p:spTree>
    <p:extLst>
      <p:ext uri="{BB962C8B-B14F-4D97-AF65-F5344CB8AC3E}">
        <p14:creationId xmlns:p14="http://schemas.microsoft.com/office/powerpoint/2010/main" val="2972881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9"/>
                                        </p:tgtEl>
                                        <p:attrNameLst>
                                          <p:attrName>style.visibility</p:attrName>
                                        </p:attrNameLst>
                                      </p:cBhvr>
                                      <p:to>
                                        <p:strVal val="visible"/>
                                      </p:to>
                                    </p:set>
                                    <p:anim calcmode="lin" valueType="num">
                                      <p:cBhvr>
                                        <p:cTn id="12" dur="500" fill="hold"/>
                                        <p:tgtEl>
                                          <p:spTgt spid="8199"/>
                                        </p:tgtEl>
                                        <p:attrNameLst>
                                          <p:attrName>ppt_w</p:attrName>
                                        </p:attrNameLst>
                                      </p:cBhvr>
                                      <p:tavLst>
                                        <p:tav tm="0">
                                          <p:val>
                                            <p:fltVal val="0"/>
                                          </p:val>
                                        </p:tav>
                                        <p:tav tm="100000">
                                          <p:val>
                                            <p:strVal val="#ppt_w"/>
                                          </p:val>
                                        </p:tav>
                                      </p:tavLst>
                                    </p:anim>
                                    <p:anim calcmode="lin" valueType="num">
                                      <p:cBhvr>
                                        <p:cTn id="13" dur="500" fill="hold"/>
                                        <p:tgtEl>
                                          <p:spTgt spid="8199"/>
                                        </p:tgtEl>
                                        <p:attrNameLst>
                                          <p:attrName>ppt_h</p:attrName>
                                        </p:attrNameLst>
                                      </p:cBhvr>
                                      <p:tavLst>
                                        <p:tav tm="0">
                                          <p:val>
                                            <p:fltVal val="0"/>
                                          </p:val>
                                        </p:tav>
                                        <p:tav tm="100000">
                                          <p:val>
                                            <p:strVal val="#ppt_h"/>
                                          </p:val>
                                        </p:tav>
                                      </p:tavLst>
                                    </p:anim>
                                    <p:animEffect transition="in" filter="fade">
                                      <p:cBhvr>
                                        <p:cTn id="14" dur="500"/>
                                        <p:tgtEl>
                                          <p:spTgt spid="819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199"/>
                                        </p:tgtEl>
                                      </p:cBhvr>
                                    </p:animEffect>
                                    <p:set>
                                      <p:cBhvr>
                                        <p:cTn id="19" dur="1" fill="hold">
                                          <p:stCondLst>
                                            <p:cond delay="499"/>
                                          </p:stCondLst>
                                        </p:cTn>
                                        <p:tgtEl>
                                          <p:spTgt spid="819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8195"/>
                                        </p:tgtEl>
                                        <p:attrNameLst>
                                          <p:attrName>style.visibility</p:attrName>
                                        </p:attrNameLst>
                                      </p:cBhvr>
                                      <p:to>
                                        <p:strVal val="visible"/>
                                      </p:to>
                                    </p:set>
                                    <p:anim calcmode="lin" valueType="num">
                                      <p:cBhvr>
                                        <p:cTn id="24" dur="1000" fill="hold"/>
                                        <p:tgtEl>
                                          <p:spTgt spid="8195"/>
                                        </p:tgtEl>
                                        <p:attrNameLst>
                                          <p:attrName>ppt_w</p:attrName>
                                        </p:attrNameLst>
                                      </p:cBhvr>
                                      <p:tavLst>
                                        <p:tav tm="0">
                                          <p:val>
                                            <p:fltVal val="0"/>
                                          </p:val>
                                        </p:tav>
                                        <p:tav tm="100000">
                                          <p:val>
                                            <p:strVal val="#ppt_w"/>
                                          </p:val>
                                        </p:tav>
                                      </p:tavLst>
                                    </p:anim>
                                    <p:anim calcmode="lin" valueType="num">
                                      <p:cBhvr>
                                        <p:cTn id="25" dur="1000" fill="hold"/>
                                        <p:tgtEl>
                                          <p:spTgt spid="8195"/>
                                        </p:tgtEl>
                                        <p:attrNameLst>
                                          <p:attrName>ppt_h</p:attrName>
                                        </p:attrNameLst>
                                      </p:cBhvr>
                                      <p:tavLst>
                                        <p:tav tm="0">
                                          <p:val>
                                            <p:fltVal val="0"/>
                                          </p:val>
                                        </p:tav>
                                        <p:tav tm="100000">
                                          <p:val>
                                            <p:strVal val="#ppt_h"/>
                                          </p:val>
                                        </p:tav>
                                      </p:tavLst>
                                    </p:anim>
                                    <p:anim calcmode="lin" valueType="num">
                                      <p:cBhvr>
                                        <p:cTn id="26" dur="1000" fill="hold"/>
                                        <p:tgtEl>
                                          <p:spTgt spid="8195"/>
                                        </p:tgtEl>
                                        <p:attrNameLst>
                                          <p:attrName>style.rotation</p:attrName>
                                        </p:attrNameLst>
                                      </p:cBhvr>
                                      <p:tavLst>
                                        <p:tav tm="0">
                                          <p:val>
                                            <p:fltVal val="90"/>
                                          </p:val>
                                        </p:tav>
                                        <p:tav tm="100000">
                                          <p:val>
                                            <p:fltVal val="0"/>
                                          </p:val>
                                        </p:tav>
                                      </p:tavLst>
                                    </p:anim>
                                    <p:animEffect transition="in" filter="fade">
                                      <p:cBhvr>
                                        <p:cTn id="27" dur="1000"/>
                                        <p:tgtEl>
                                          <p:spTgt spid="819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196"/>
                                        </p:tgtEl>
                                        <p:attrNameLst>
                                          <p:attrName>style.visibility</p:attrName>
                                        </p:attrNameLst>
                                      </p:cBhvr>
                                      <p:to>
                                        <p:strVal val="visible"/>
                                      </p:to>
                                    </p:set>
                                    <p:anim calcmode="lin" valueType="num">
                                      <p:cBhvr>
                                        <p:cTn id="32" dur="1000" fill="hold"/>
                                        <p:tgtEl>
                                          <p:spTgt spid="8196"/>
                                        </p:tgtEl>
                                        <p:attrNameLst>
                                          <p:attrName>ppt_w</p:attrName>
                                        </p:attrNameLst>
                                      </p:cBhvr>
                                      <p:tavLst>
                                        <p:tav tm="0">
                                          <p:val>
                                            <p:fltVal val="0"/>
                                          </p:val>
                                        </p:tav>
                                        <p:tav tm="100000">
                                          <p:val>
                                            <p:strVal val="#ppt_w"/>
                                          </p:val>
                                        </p:tav>
                                      </p:tavLst>
                                    </p:anim>
                                    <p:anim calcmode="lin" valueType="num">
                                      <p:cBhvr>
                                        <p:cTn id="33" dur="1000" fill="hold"/>
                                        <p:tgtEl>
                                          <p:spTgt spid="8196"/>
                                        </p:tgtEl>
                                        <p:attrNameLst>
                                          <p:attrName>ppt_h</p:attrName>
                                        </p:attrNameLst>
                                      </p:cBhvr>
                                      <p:tavLst>
                                        <p:tav tm="0">
                                          <p:val>
                                            <p:fltVal val="0"/>
                                          </p:val>
                                        </p:tav>
                                        <p:tav tm="100000">
                                          <p:val>
                                            <p:strVal val="#ppt_h"/>
                                          </p:val>
                                        </p:tav>
                                      </p:tavLst>
                                    </p:anim>
                                    <p:anim calcmode="lin" valueType="num">
                                      <p:cBhvr>
                                        <p:cTn id="34" dur="1000" fill="hold"/>
                                        <p:tgtEl>
                                          <p:spTgt spid="8196"/>
                                        </p:tgtEl>
                                        <p:attrNameLst>
                                          <p:attrName>style.rotation</p:attrName>
                                        </p:attrNameLst>
                                      </p:cBhvr>
                                      <p:tavLst>
                                        <p:tav tm="0">
                                          <p:val>
                                            <p:fltVal val="90"/>
                                          </p:val>
                                        </p:tav>
                                        <p:tav tm="100000">
                                          <p:val>
                                            <p:fltVal val="0"/>
                                          </p:val>
                                        </p:tav>
                                      </p:tavLst>
                                    </p:anim>
                                    <p:animEffect transition="in" filter="fade">
                                      <p:cBhvr>
                                        <p:cTn id="35" dur="1000"/>
                                        <p:tgtEl>
                                          <p:spTgt spid="8196"/>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8197"/>
                                        </p:tgtEl>
                                        <p:attrNameLst>
                                          <p:attrName>style.visibility</p:attrName>
                                        </p:attrNameLst>
                                      </p:cBhvr>
                                      <p:to>
                                        <p:strVal val="visible"/>
                                      </p:to>
                                    </p:set>
                                    <p:anim calcmode="lin" valueType="num">
                                      <p:cBhvr>
                                        <p:cTn id="40" dur="1000" fill="hold"/>
                                        <p:tgtEl>
                                          <p:spTgt spid="8197"/>
                                        </p:tgtEl>
                                        <p:attrNameLst>
                                          <p:attrName>ppt_w</p:attrName>
                                        </p:attrNameLst>
                                      </p:cBhvr>
                                      <p:tavLst>
                                        <p:tav tm="0">
                                          <p:val>
                                            <p:fltVal val="0"/>
                                          </p:val>
                                        </p:tav>
                                        <p:tav tm="100000">
                                          <p:val>
                                            <p:strVal val="#ppt_w"/>
                                          </p:val>
                                        </p:tav>
                                      </p:tavLst>
                                    </p:anim>
                                    <p:anim calcmode="lin" valueType="num">
                                      <p:cBhvr>
                                        <p:cTn id="41" dur="1000" fill="hold"/>
                                        <p:tgtEl>
                                          <p:spTgt spid="8197"/>
                                        </p:tgtEl>
                                        <p:attrNameLst>
                                          <p:attrName>ppt_h</p:attrName>
                                        </p:attrNameLst>
                                      </p:cBhvr>
                                      <p:tavLst>
                                        <p:tav tm="0">
                                          <p:val>
                                            <p:fltVal val="0"/>
                                          </p:val>
                                        </p:tav>
                                        <p:tav tm="100000">
                                          <p:val>
                                            <p:strVal val="#ppt_h"/>
                                          </p:val>
                                        </p:tav>
                                      </p:tavLst>
                                    </p:anim>
                                    <p:anim calcmode="lin" valueType="num">
                                      <p:cBhvr>
                                        <p:cTn id="42" dur="1000" fill="hold"/>
                                        <p:tgtEl>
                                          <p:spTgt spid="8197"/>
                                        </p:tgtEl>
                                        <p:attrNameLst>
                                          <p:attrName>style.rotation</p:attrName>
                                        </p:attrNameLst>
                                      </p:cBhvr>
                                      <p:tavLst>
                                        <p:tav tm="0">
                                          <p:val>
                                            <p:fltVal val="90"/>
                                          </p:val>
                                        </p:tav>
                                        <p:tav tm="100000">
                                          <p:val>
                                            <p:fltVal val="0"/>
                                          </p:val>
                                        </p:tav>
                                      </p:tavLst>
                                    </p:anim>
                                    <p:animEffect transition="in" filter="fade">
                                      <p:cBhvr>
                                        <p:cTn id="43" dur="1000"/>
                                        <p:tgtEl>
                                          <p:spTgt spid="819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8194"/>
                                        </p:tgtEl>
                                        <p:attrNameLst>
                                          <p:attrName>style.visibility</p:attrName>
                                        </p:attrNameLst>
                                      </p:cBhvr>
                                      <p:to>
                                        <p:strVal val="visible"/>
                                      </p:to>
                                    </p:set>
                                    <p:animEffect transition="in" filter="wheel(1)">
                                      <p:cBhvr>
                                        <p:cTn id="48" dur="2000"/>
                                        <p:tgtEl>
                                          <p:spTgt spid="8194"/>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up)">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201"/>
                                        </p:tgtEl>
                                        <p:attrNameLst>
                                          <p:attrName>style.visibility</p:attrName>
                                        </p:attrNameLst>
                                      </p:cBhvr>
                                      <p:to>
                                        <p:strVal val="visible"/>
                                      </p:to>
                                    </p:set>
                                    <p:anim calcmode="lin" valueType="num">
                                      <p:cBhvr>
                                        <p:cTn id="62" dur="1000" fill="hold"/>
                                        <p:tgtEl>
                                          <p:spTgt spid="8201"/>
                                        </p:tgtEl>
                                        <p:attrNameLst>
                                          <p:attrName>ppt_w</p:attrName>
                                        </p:attrNameLst>
                                      </p:cBhvr>
                                      <p:tavLst>
                                        <p:tav tm="0">
                                          <p:val>
                                            <p:fltVal val="0"/>
                                          </p:val>
                                        </p:tav>
                                        <p:tav tm="100000">
                                          <p:val>
                                            <p:strVal val="#ppt_w"/>
                                          </p:val>
                                        </p:tav>
                                      </p:tavLst>
                                    </p:anim>
                                    <p:anim calcmode="lin" valueType="num">
                                      <p:cBhvr>
                                        <p:cTn id="63" dur="1000" fill="hold"/>
                                        <p:tgtEl>
                                          <p:spTgt spid="8201"/>
                                        </p:tgtEl>
                                        <p:attrNameLst>
                                          <p:attrName>ppt_h</p:attrName>
                                        </p:attrNameLst>
                                      </p:cBhvr>
                                      <p:tavLst>
                                        <p:tav tm="0">
                                          <p:val>
                                            <p:fltVal val="0"/>
                                          </p:val>
                                        </p:tav>
                                        <p:tav tm="100000">
                                          <p:val>
                                            <p:strVal val="#ppt_h"/>
                                          </p:val>
                                        </p:tav>
                                      </p:tavLst>
                                    </p:anim>
                                    <p:anim calcmode="lin" valueType="num">
                                      <p:cBhvr>
                                        <p:cTn id="64" dur="1000" fill="hold"/>
                                        <p:tgtEl>
                                          <p:spTgt spid="8201"/>
                                        </p:tgtEl>
                                        <p:attrNameLst>
                                          <p:attrName>style.rotation</p:attrName>
                                        </p:attrNameLst>
                                      </p:cBhvr>
                                      <p:tavLst>
                                        <p:tav tm="0">
                                          <p:val>
                                            <p:fltVal val="90"/>
                                          </p:val>
                                        </p:tav>
                                        <p:tav tm="100000">
                                          <p:val>
                                            <p:fltVal val="0"/>
                                          </p:val>
                                        </p:tav>
                                      </p:tavLst>
                                    </p:anim>
                                    <p:animEffect transition="in" filter="fade">
                                      <p:cBhvr>
                                        <p:cTn id="65" dur="1000"/>
                                        <p:tgtEl>
                                          <p:spTgt spid="8201"/>
                                        </p:tgtEl>
                                      </p:cBhvr>
                                    </p:animEffect>
                                  </p:childTnLst>
                                </p:cTn>
                              </p:par>
                            </p:childTnLst>
                          </p:cTn>
                        </p:par>
                        <p:par>
                          <p:cTn id="66" fill="hold">
                            <p:stCondLst>
                              <p:cond delay="1000"/>
                            </p:stCondLst>
                            <p:childTnLst>
                              <p:par>
                                <p:cTn id="67" presetID="22" presetClass="entr" presetSubtype="1"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up)">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6" grpId="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23229" y="2165241"/>
            <a:ext cx="5897542" cy="1569660"/>
          </a:xfrm>
          <a:prstGeom prst="rect">
            <a:avLst/>
          </a:prstGeom>
          <a:noFill/>
        </p:spPr>
        <p:txBody>
          <a:bodyPr wrap="square" rtlCol="0">
            <a:spAutoFit/>
          </a:bodyPr>
          <a:lstStyle/>
          <a:p>
            <a:pPr algn="ctr"/>
            <a:r>
              <a:rPr lang="fr-FR" sz="9600" dirty="0" smtClean="0">
                <a:solidFill>
                  <a:schemeClr val="bg1"/>
                </a:solidFill>
                <a:effectLst>
                  <a:outerShdw blurRad="38100" dist="38100" dir="2700000" algn="tl">
                    <a:srgbClr val="000000">
                      <a:alpha val="43137"/>
                    </a:srgbClr>
                  </a:outerShdw>
                </a:effectLst>
                <a:latin typeface="28 Days Later" pitchFamily="34" charset="0"/>
              </a:rPr>
              <a:t>Les faits</a:t>
            </a:r>
            <a:endParaRPr lang="fr-FR" sz="9600" dirty="0">
              <a:solidFill>
                <a:schemeClr val="bg1"/>
              </a:solidFill>
              <a:effectLst>
                <a:outerShdw blurRad="38100" dist="38100" dir="2700000" algn="tl">
                  <a:srgbClr val="000000">
                    <a:alpha val="43137"/>
                  </a:srgbClr>
                </a:outerShdw>
              </a:effectLst>
              <a:latin typeface="28 Days Later" pitchFamily="34" charset="0"/>
            </a:endParaRPr>
          </a:p>
        </p:txBody>
      </p:sp>
    </p:spTree>
    <p:extLst>
      <p:ext uri="{BB962C8B-B14F-4D97-AF65-F5344CB8AC3E}">
        <p14:creationId xmlns:p14="http://schemas.microsoft.com/office/powerpoint/2010/main" val="859602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udouest.fr/images/2015/11/14/2185650_285_ind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076" y="524332"/>
            <a:ext cx="4021849" cy="58093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359470" y="367038"/>
            <a:ext cx="2106265"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a:latin typeface="Tw Cen MT" pitchFamily="34" charset="0"/>
              </a:rPr>
              <a:t>B</a:t>
            </a:r>
            <a:r>
              <a:rPr lang="fr-FR" sz="1400" b="1" u="sng" dirty="0" smtClean="0">
                <a:latin typeface="Tw Cen MT" pitchFamily="34" charset="0"/>
              </a:rPr>
              <a:t>ilan provisoire au </a:t>
            </a:r>
            <a:r>
              <a:rPr lang="fr-FR" sz="1400" b="1" u="sng" dirty="0">
                <a:latin typeface="Tw Cen MT" pitchFamily="34" charset="0"/>
              </a:rPr>
              <a:t>15/11 à 00h30</a:t>
            </a:r>
            <a:r>
              <a:rPr lang="fr-FR" sz="1400" b="1" dirty="0">
                <a:latin typeface="Tw Cen MT" pitchFamily="34" charset="0"/>
              </a:rPr>
              <a:t> :</a:t>
            </a:r>
          </a:p>
          <a:p>
            <a:pPr algn="ctr"/>
            <a:r>
              <a:rPr lang="fr-FR" sz="1400" b="1" dirty="0" smtClean="0">
                <a:latin typeface="Tw Cen MT" pitchFamily="34" charset="0"/>
              </a:rPr>
              <a:t>- 129 </a:t>
            </a:r>
            <a:r>
              <a:rPr lang="fr-FR" sz="1400" b="1" dirty="0">
                <a:latin typeface="Tw Cen MT" pitchFamily="34" charset="0"/>
              </a:rPr>
              <a:t>morts</a:t>
            </a:r>
          </a:p>
          <a:p>
            <a:pPr algn="ctr"/>
            <a:r>
              <a:rPr lang="fr-FR" sz="1400" b="1" dirty="0" smtClean="0">
                <a:latin typeface="Tw Cen MT" pitchFamily="34" charset="0"/>
              </a:rPr>
              <a:t>- 352 </a:t>
            </a:r>
            <a:r>
              <a:rPr lang="fr-FR" sz="1400" b="1" dirty="0">
                <a:latin typeface="Tw Cen MT" pitchFamily="34" charset="0"/>
              </a:rPr>
              <a:t>blessés dont </a:t>
            </a:r>
            <a:r>
              <a:rPr lang="fr-FR" sz="1400" b="1" dirty="0">
                <a:solidFill>
                  <a:srgbClr val="C00000"/>
                </a:solidFill>
                <a:latin typeface="Tw Cen MT" pitchFamily="34" charset="0"/>
              </a:rPr>
              <a:t>99 </a:t>
            </a:r>
            <a:r>
              <a:rPr lang="fr-FR" sz="1400" b="1" dirty="0" smtClean="0">
                <a:solidFill>
                  <a:srgbClr val="C00000"/>
                </a:solidFill>
                <a:latin typeface="Tw Cen MT" pitchFamily="34" charset="0"/>
              </a:rPr>
              <a:t>personnes </a:t>
            </a:r>
            <a:r>
              <a:rPr lang="fr-FR" sz="1400" b="1" dirty="0">
                <a:solidFill>
                  <a:srgbClr val="C00000"/>
                </a:solidFill>
                <a:latin typeface="Tw Cen MT" pitchFamily="34" charset="0"/>
              </a:rPr>
              <a:t>en urgence </a:t>
            </a:r>
            <a:r>
              <a:rPr lang="fr-FR" sz="1400" b="1" dirty="0" smtClean="0">
                <a:solidFill>
                  <a:srgbClr val="C00000"/>
                </a:solidFill>
                <a:latin typeface="Tw Cen MT" pitchFamily="34" charset="0"/>
              </a:rPr>
              <a:t>absolue</a:t>
            </a:r>
            <a:r>
              <a:rPr lang="fr-FR" sz="1400" b="1" dirty="0">
                <a:solidFill>
                  <a:srgbClr val="C00000"/>
                </a:solidFill>
                <a:latin typeface="Tw Cen MT" pitchFamily="34" charset="0"/>
              </a:rPr>
              <a:t>.</a:t>
            </a:r>
          </a:p>
          <a:p>
            <a:pPr algn="ctr"/>
            <a:r>
              <a:rPr lang="fr-FR" sz="1400" b="1" dirty="0">
                <a:latin typeface="Tw Cen MT" pitchFamily="34" charset="0"/>
              </a:rPr>
              <a:t>Toutes les victimes </a:t>
            </a:r>
            <a:r>
              <a:rPr lang="fr-FR" sz="1400" b="1" dirty="0" smtClean="0">
                <a:latin typeface="Tw Cen MT" pitchFamily="34" charset="0"/>
              </a:rPr>
              <a:t>sont des </a:t>
            </a:r>
            <a:r>
              <a:rPr lang="fr-FR" sz="1400" b="1" dirty="0">
                <a:solidFill>
                  <a:srgbClr val="C00000"/>
                </a:solidFill>
                <a:latin typeface="Tw Cen MT" pitchFamily="34" charset="0"/>
              </a:rPr>
              <a:t>civils</a:t>
            </a:r>
          </a:p>
        </p:txBody>
      </p:sp>
      <p:sp>
        <p:nvSpPr>
          <p:cNvPr id="6" name="Rectangle 5"/>
          <p:cNvSpPr/>
          <p:nvPr/>
        </p:nvSpPr>
        <p:spPr>
          <a:xfrm>
            <a:off x="6678265" y="367038"/>
            <a:ext cx="2106265" cy="332398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smtClean="0">
                <a:latin typeface="Tw Cen MT" pitchFamily="34" charset="0"/>
              </a:rPr>
              <a:t>Les lieux touchés </a:t>
            </a:r>
            <a:r>
              <a:rPr lang="fr-FR" sz="1400" b="1" dirty="0" smtClean="0">
                <a:latin typeface="Tw Cen MT" pitchFamily="34" charset="0"/>
              </a:rPr>
              <a:t>: Des lieux de sociabilité frappés par les attentats</a:t>
            </a:r>
            <a:endParaRPr lang="fr-FR" sz="1400" b="1" dirty="0">
              <a:latin typeface="Tw Cen MT" pitchFamily="34" charset="0"/>
            </a:endParaRPr>
          </a:p>
          <a:p>
            <a:pPr algn="r"/>
            <a:endParaRPr lang="fr-FR" sz="1400" b="1" dirty="0" smtClean="0">
              <a:latin typeface="Tw Cen MT" pitchFamily="34" charset="0"/>
            </a:endParaRPr>
          </a:p>
          <a:p>
            <a:pPr algn="r"/>
            <a:r>
              <a:rPr lang="fr-FR" sz="1400" b="1" dirty="0" smtClean="0">
                <a:latin typeface="Tw Cen MT" pitchFamily="34" charset="0"/>
              </a:rPr>
              <a:t>Des lieux de </a:t>
            </a:r>
          </a:p>
          <a:p>
            <a:pPr algn="r"/>
            <a:r>
              <a:rPr lang="fr-FR" sz="1400" b="1" dirty="0" smtClean="0">
                <a:latin typeface="Tw Cen MT" pitchFamily="34" charset="0"/>
              </a:rPr>
              <a:t>convivialité </a:t>
            </a:r>
          </a:p>
          <a:p>
            <a:pPr algn="r"/>
            <a:r>
              <a:rPr lang="fr-FR" sz="1400" b="1" dirty="0" smtClean="0">
                <a:latin typeface="Tw Cen MT" pitchFamily="34" charset="0"/>
              </a:rPr>
              <a:t>(brasseries, restaurants…)</a:t>
            </a:r>
            <a:endParaRPr lang="fr-FR" sz="1400" b="1" dirty="0">
              <a:latin typeface="Tw Cen MT" pitchFamily="34" charset="0"/>
            </a:endParaRPr>
          </a:p>
          <a:p>
            <a:pPr algn="r"/>
            <a:endParaRPr lang="fr-FR" sz="1400" b="1" dirty="0" smtClean="0">
              <a:latin typeface="Tw Cen MT" pitchFamily="34" charset="0"/>
            </a:endParaRPr>
          </a:p>
          <a:p>
            <a:pPr algn="r"/>
            <a:r>
              <a:rPr lang="fr-FR" sz="1400" b="1" dirty="0" smtClean="0">
                <a:latin typeface="Tw Cen MT" pitchFamily="34" charset="0"/>
              </a:rPr>
              <a:t>Des lieux </a:t>
            </a:r>
          </a:p>
          <a:p>
            <a:pPr algn="r"/>
            <a:r>
              <a:rPr lang="fr-FR" sz="1400" b="1" dirty="0" smtClean="0">
                <a:latin typeface="Tw Cen MT" pitchFamily="34" charset="0"/>
              </a:rPr>
              <a:t>de spectacle</a:t>
            </a:r>
          </a:p>
          <a:p>
            <a:pPr algn="r"/>
            <a:endParaRPr lang="fr-FR" sz="1400" b="1" dirty="0">
              <a:latin typeface="Tw Cen MT" pitchFamily="34" charset="0"/>
            </a:endParaRPr>
          </a:p>
          <a:p>
            <a:pPr algn="r"/>
            <a:r>
              <a:rPr lang="fr-FR" sz="1400" b="1" dirty="0" smtClean="0">
                <a:latin typeface="Tw Cen MT" pitchFamily="34" charset="0"/>
              </a:rPr>
              <a:t>Des lieux de </a:t>
            </a:r>
          </a:p>
          <a:p>
            <a:pPr algn="r"/>
            <a:r>
              <a:rPr lang="fr-FR" sz="1400" b="1" dirty="0" smtClean="0">
                <a:latin typeface="Tw Cen MT" pitchFamily="34" charset="0"/>
              </a:rPr>
              <a:t>rencontres </a:t>
            </a:r>
          </a:p>
          <a:p>
            <a:pPr algn="r"/>
            <a:r>
              <a:rPr lang="fr-FR" sz="1400" b="1" dirty="0" smtClean="0">
                <a:latin typeface="Tw Cen MT" pitchFamily="34" charset="0"/>
              </a:rPr>
              <a:t>sportives</a:t>
            </a:r>
            <a:endParaRPr lang="fr-FR" sz="1400" b="1" dirty="0">
              <a:latin typeface="Tw Cen MT" pitchFamily="34" charset="0"/>
            </a:endParaRPr>
          </a:p>
        </p:txBody>
      </p:sp>
      <p:sp>
        <p:nvSpPr>
          <p:cNvPr id="5" name="Rectangle à coins arrondis 4"/>
          <p:cNvSpPr/>
          <p:nvPr/>
        </p:nvSpPr>
        <p:spPr>
          <a:xfrm>
            <a:off x="6806373" y="1404000"/>
            <a:ext cx="842507" cy="421253"/>
          </a:xfrm>
          <a:prstGeom prst="roundRect">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a:off x="5291999" y="899999"/>
            <a:ext cx="1188000" cy="756000"/>
          </a:xfrm>
          <a:prstGeom prst="roundRect">
            <a:avLst>
              <a:gd name="adj" fmla="val 11867"/>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5652000" y="1872000"/>
            <a:ext cx="810370" cy="1044000"/>
          </a:xfrm>
          <a:prstGeom prst="roundRect">
            <a:avLst>
              <a:gd name="adj" fmla="val 9046"/>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5418000" y="3078000"/>
            <a:ext cx="1044000" cy="738000"/>
          </a:xfrm>
          <a:prstGeom prst="roundRect">
            <a:avLst>
              <a:gd name="adj" fmla="val 9046"/>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076000" y="5436000"/>
            <a:ext cx="1404000" cy="612000"/>
          </a:xfrm>
          <a:prstGeom prst="roundRect">
            <a:avLst>
              <a:gd name="adj" fmla="val 9046"/>
            </a:avLst>
          </a:prstGeom>
          <a:solidFill>
            <a:schemeClr val="accent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806372" y="2374429"/>
            <a:ext cx="842507" cy="421253"/>
          </a:xfrm>
          <a:prstGeom prst="roundRect">
            <a:avLst/>
          </a:prstGeom>
          <a:solidFill>
            <a:schemeClr val="accent2">
              <a:alpha val="6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2664000" y="3364822"/>
            <a:ext cx="1342800" cy="1296000"/>
          </a:xfrm>
          <a:prstGeom prst="roundRect">
            <a:avLst>
              <a:gd name="adj" fmla="val 4239"/>
            </a:avLst>
          </a:prstGeom>
          <a:solidFill>
            <a:schemeClr val="accent2">
              <a:alpha val="66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6806373" y="3154195"/>
            <a:ext cx="842507" cy="421253"/>
          </a:xfrm>
          <a:prstGeom prst="roundRect">
            <a:avLst/>
          </a:prstGeom>
          <a:solidFill>
            <a:schemeClr val="accent3">
              <a:lumMod val="50000"/>
              <a:alpha val="66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2664000" y="2123999"/>
            <a:ext cx="1368000" cy="1152000"/>
          </a:xfrm>
          <a:prstGeom prst="roundRect">
            <a:avLst>
              <a:gd name="adj" fmla="val 6100"/>
            </a:avLst>
          </a:prstGeom>
          <a:solidFill>
            <a:schemeClr val="accent3">
              <a:lumMod val="50000"/>
              <a:alpha val="66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359469" y="2620779"/>
            <a:ext cx="2106265" cy="1169551"/>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smtClean="0">
                <a:latin typeface="Tw Cen MT" pitchFamily="34" charset="0"/>
              </a:rPr>
              <a:t>Rencontre </a:t>
            </a:r>
            <a:r>
              <a:rPr lang="fr-FR" sz="1400" b="1" dirty="0" smtClean="0">
                <a:latin typeface="Tw Cen MT" pitchFamily="34" charset="0"/>
              </a:rPr>
              <a:t>France/Allemagne en présence du Président de la République et d’officiels allemands</a:t>
            </a:r>
            <a:endParaRPr lang="fr-FR" sz="1400" b="1" dirty="0">
              <a:latin typeface="Tw Cen MT" pitchFamily="34" charset="0"/>
            </a:endParaRPr>
          </a:p>
        </p:txBody>
      </p:sp>
      <p:sp>
        <p:nvSpPr>
          <p:cNvPr id="7" name="Flèche vers le bas 6"/>
          <p:cNvSpPr/>
          <p:nvPr/>
        </p:nvSpPr>
        <p:spPr>
          <a:xfrm>
            <a:off x="1307288" y="3862779"/>
            <a:ext cx="210626" cy="45550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60000" y="4438779"/>
            <a:ext cx="2106265" cy="19389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171450" indent="-171450" algn="ctr">
              <a:buFontTx/>
              <a:buChar char="-"/>
            </a:pPr>
            <a:r>
              <a:rPr lang="fr-FR" sz="1200" b="1" i="1" dirty="0" smtClean="0">
                <a:latin typeface="Tw Cen MT" pitchFamily="34" charset="0"/>
              </a:rPr>
              <a:t>2 acteurs de la lutte contre le terrorisme international</a:t>
            </a:r>
          </a:p>
          <a:p>
            <a:pPr marL="171450" indent="-171450" algn="ctr">
              <a:buFontTx/>
              <a:buChar char="-"/>
            </a:pPr>
            <a:r>
              <a:rPr lang="fr-FR" sz="1200" b="1" i="1" dirty="0" smtClean="0">
                <a:latin typeface="Tw Cen MT" pitchFamily="34" charset="0"/>
              </a:rPr>
              <a:t>Volonté de s’approcher au plus prés du président pour montrer que la France est vulnérable</a:t>
            </a:r>
          </a:p>
          <a:p>
            <a:pPr marL="171450" indent="-171450" algn="ctr">
              <a:buFontTx/>
              <a:buChar char="-"/>
            </a:pPr>
            <a:r>
              <a:rPr lang="fr-FR" sz="1200" b="1" i="1" dirty="0" smtClean="0">
                <a:latin typeface="Tw Cen MT" pitchFamily="34" charset="0"/>
              </a:rPr>
              <a:t>Volonté de faire un maximum de victimes (mais les terroristes n’ont pas pu entrer dans le stage)</a:t>
            </a:r>
          </a:p>
        </p:txBody>
      </p:sp>
      <p:sp>
        <p:nvSpPr>
          <p:cNvPr id="17" name="Rectangle 16"/>
          <p:cNvSpPr/>
          <p:nvPr/>
        </p:nvSpPr>
        <p:spPr>
          <a:xfrm>
            <a:off x="6678263" y="3862779"/>
            <a:ext cx="2106267" cy="52322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400" b="1" dirty="0" smtClean="0">
                <a:latin typeface="Tw Cen MT" pitchFamily="34" charset="0"/>
              </a:rPr>
              <a:t>Qui sont les cibles des terroristes ?</a:t>
            </a:r>
            <a:endParaRPr lang="fr-FR" sz="1400" b="1" dirty="0">
              <a:latin typeface="Tw Cen MT" pitchFamily="34" charset="0"/>
            </a:endParaRPr>
          </a:p>
        </p:txBody>
      </p:sp>
    </p:spTree>
    <p:extLst>
      <p:ext uri="{BB962C8B-B14F-4D97-AF65-F5344CB8AC3E}">
        <p14:creationId xmlns:p14="http://schemas.microsoft.com/office/powerpoint/2010/main" val="4016152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1000"/>
                                        <p:tgtEl>
                                          <p:spTgt spid="205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bg/>
                                          </p:spTgt>
                                        </p:tgtEl>
                                        <p:attrNameLst>
                                          <p:attrName>style.visibility</p:attrName>
                                        </p:attrNameLst>
                                      </p:cBhvr>
                                      <p:to>
                                        <p:strVal val="visible"/>
                                      </p:to>
                                    </p:set>
                                    <p:animEffect transition="in" filter="wipe(left)">
                                      <p:cBhvr>
                                        <p:cTn id="16" dur="1000"/>
                                        <p:tgtEl>
                                          <p:spTgt spid="6">
                                            <p:bg/>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1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1000"/>
                                        <p:tgtEl>
                                          <p:spTgt spid="6">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1000"/>
                                        <p:tgtEl>
                                          <p:spTgt spid="6">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10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1000"/>
                                        <p:tgtEl>
                                          <p:spTgt spid="8"/>
                                        </p:tgtEl>
                                      </p:cBhvr>
                                    </p:animEffect>
                                  </p:childTnLst>
                                </p:cTn>
                              </p:par>
                            </p:childTnLst>
                          </p:cTn>
                        </p:par>
                        <p:par>
                          <p:cTn id="40" fill="hold">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1000"/>
                                        <p:tgtEl>
                                          <p:spTgt spid="9"/>
                                        </p:tgtEl>
                                      </p:cBhvr>
                                    </p:animEffect>
                                  </p:childTnLst>
                                </p:cTn>
                              </p:par>
                            </p:childTnLst>
                          </p:cTn>
                        </p:par>
                        <p:par>
                          <p:cTn id="44" fill="hold">
                            <p:stCondLst>
                              <p:cond delay="2000"/>
                            </p:stCondLst>
                            <p:childTnLst>
                              <p:par>
                                <p:cTn id="45" presetID="14"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1000"/>
                                        <p:tgtEl>
                                          <p:spTgt spid="10"/>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wipe(left)">
                                      <p:cBhvr>
                                        <p:cTn id="56" dur="1000"/>
                                        <p:tgtEl>
                                          <p:spTgt spid="6">
                                            <p:txEl>
                                              <p:pRg st="6" end="6"/>
                                            </p:tx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Effect transition="in" filter="wipe(left)">
                                      <p:cBhvr>
                                        <p:cTn id="59" dur="1000"/>
                                        <p:tgtEl>
                                          <p:spTgt spid="6">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randombar(horizontal)">
                                      <p:cBhvr>
                                        <p:cTn id="64" dur="1000"/>
                                        <p:tgtEl>
                                          <p:spTgt spid="12"/>
                                        </p:tgtEl>
                                      </p:cBhvr>
                                    </p:animEffect>
                                  </p:childTnLst>
                                </p:cTn>
                              </p:par>
                            </p:childTnLst>
                          </p:cTn>
                        </p:par>
                        <p:par>
                          <p:cTn id="65" fill="hold">
                            <p:stCondLst>
                              <p:cond delay="1000"/>
                            </p:stCondLst>
                            <p:childTnLst>
                              <p:par>
                                <p:cTn id="66" presetID="14" presetClass="entr" presetSubtype="1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randombar(horizontal)">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Effect transition="in" filter="wipe(left)">
                                      <p:cBhvr>
                                        <p:cTn id="73" dur="1000"/>
                                        <p:tgtEl>
                                          <p:spTgt spid="6">
                                            <p:txEl>
                                              <p:pRg st="9" end="9"/>
                                            </p:txEl>
                                          </p:spTgt>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wipe(left)">
                                      <p:cBhvr>
                                        <p:cTn id="76" dur="1000"/>
                                        <p:tgtEl>
                                          <p:spTgt spid="6">
                                            <p:txEl>
                                              <p:pRg st="10" end="10"/>
                                            </p:txEl>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6">
                                            <p:txEl>
                                              <p:pRg st="11" end="11"/>
                                            </p:txEl>
                                          </p:spTgt>
                                        </p:tgtEl>
                                        <p:attrNameLst>
                                          <p:attrName>style.visibility</p:attrName>
                                        </p:attrNameLst>
                                      </p:cBhvr>
                                      <p:to>
                                        <p:strVal val="visible"/>
                                      </p:to>
                                    </p:set>
                                    <p:animEffect transition="in" filter="wipe(left)">
                                      <p:cBhvr>
                                        <p:cTn id="79" dur="1000"/>
                                        <p:tgtEl>
                                          <p:spTgt spid="6">
                                            <p:txEl>
                                              <p:pRg st="11" end="1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randombar(horizontal)">
                                      <p:cBhvr>
                                        <p:cTn id="84" dur="1000"/>
                                        <p:tgtEl>
                                          <p:spTgt spid="14"/>
                                        </p:tgtEl>
                                      </p:cBhvr>
                                    </p:animEffect>
                                  </p:childTnLst>
                                </p:cTn>
                              </p:par>
                            </p:childTnLst>
                          </p:cTn>
                        </p:par>
                        <p:par>
                          <p:cTn id="85" fill="hold">
                            <p:stCondLst>
                              <p:cond delay="1000"/>
                            </p:stCondLst>
                            <p:childTnLst>
                              <p:par>
                                <p:cTn id="86" presetID="14" presetClass="entr" presetSubtype="1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randombar(horizontal)">
                                      <p:cBhvr>
                                        <p:cTn id="88" dur="1000"/>
                                        <p:tgtEl>
                                          <p:spTgt spid="15"/>
                                        </p:tgtEl>
                                      </p:cBhvr>
                                    </p:animEffect>
                                  </p:childTnLst>
                                </p:cTn>
                              </p:par>
                            </p:childTnLst>
                          </p:cTn>
                        </p:par>
                        <p:par>
                          <p:cTn id="89" fill="hold">
                            <p:stCondLst>
                              <p:cond delay="2000"/>
                            </p:stCondLst>
                            <p:childTnLst>
                              <p:par>
                                <p:cTn id="90" presetID="22" presetClass="entr" presetSubtype="8" fill="hold" grpId="0" nodeType="after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wipe(left)">
                                      <p:cBhvr>
                                        <p:cTn id="92" dur="1000"/>
                                        <p:tgtEl>
                                          <p:spTgt spid="16"/>
                                        </p:tgtEl>
                                      </p:cBhvr>
                                    </p:animEffect>
                                  </p:childTnLst>
                                </p:cTn>
                              </p:par>
                            </p:childTnLst>
                          </p:cTn>
                        </p:par>
                        <p:par>
                          <p:cTn id="93" fill="hold">
                            <p:stCondLst>
                              <p:cond delay="3000"/>
                            </p:stCondLst>
                            <p:childTnLst>
                              <p:par>
                                <p:cTn id="94" presetID="22" presetClass="entr" presetSubtype="1" fill="hold" grpId="0" nodeType="after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wipe(up)">
                                      <p:cBhvr>
                                        <p:cTn id="96" dur="1000"/>
                                        <p:tgtEl>
                                          <p:spTgt spid="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wipe(left)">
                                      <p:cBhvr>
                                        <p:cTn id="101" dur="1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left)">
                                      <p:cBhvr>
                                        <p:cTn id="10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animBg="1"/>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7" grpId="0" animBg="1"/>
      <p:bldP spid="1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0097" y="1743988"/>
            <a:ext cx="8003807" cy="1569660"/>
          </a:xfrm>
          <a:prstGeom prst="rect">
            <a:avLst/>
          </a:prstGeom>
          <a:noFill/>
        </p:spPr>
        <p:txBody>
          <a:bodyPr wrap="square" rtlCol="0">
            <a:spAutoFit/>
          </a:bodyPr>
          <a:lstStyle/>
          <a:p>
            <a:pPr algn="ctr"/>
            <a:r>
              <a:rPr lang="fr-FR" sz="9600" dirty="0" smtClean="0">
                <a:solidFill>
                  <a:schemeClr val="bg1"/>
                </a:solidFill>
                <a:effectLst>
                  <a:outerShdw blurRad="38100" dist="38100" dir="2700000" algn="tl">
                    <a:srgbClr val="000000">
                      <a:alpha val="43137"/>
                    </a:srgbClr>
                  </a:outerShdw>
                </a:effectLst>
                <a:latin typeface="28 Days Later" pitchFamily="34" charset="0"/>
              </a:rPr>
              <a:t>Les terroristes</a:t>
            </a:r>
            <a:endParaRPr lang="fr-FR" sz="9600" dirty="0">
              <a:solidFill>
                <a:schemeClr val="bg1"/>
              </a:solidFill>
              <a:effectLst>
                <a:outerShdw blurRad="38100" dist="38100" dir="2700000" algn="tl">
                  <a:srgbClr val="000000">
                    <a:alpha val="43137"/>
                  </a:srgbClr>
                </a:outerShdw>
              </a:effectLst>
              <a:latin typeface="28 Days Later" pitchFamily="34" charset="0"/>
            </a:endParaRPr>
          </a:p>
        </p:txBody>
      </p:sp>
      <p:sp>
        <p:nvSpPr>
          <p:cNvPr id="3" name="Rectangle 2"/>
          <p:cNvSpPr/>
          <p:nvPr/>
        </p:nvSpPr>
        <p:spPr>
          <a:xfrm>
            <a:off x="2286000" y="3850253"/>
            <a:ext cx="4572000" cy="2246769"/>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a:spAutoFit/>
          </a:bodyPr>
          <a:lstStyle/>
          <a:p>
            <a:pPr algn="just"/>
            <a:r>
              <a:rPr lang="fr-FR" sz="1400" b="1" i="1" dirty="0">
                <a:latin typeface="Tw Cen MT" pitchFamily="34" charset="0"/>
              </a:rPr>
              <a:t>« Huit frères portant des ceintures d'explosifs et des fusils d'assaut ont pris </a:t>
            </a:r>
            <a:r>
              <a:rPr lang="fr-FR" sz="1400" b="1" i="1" dirty="0" smtClean="0">
                <a:latin typeface="Tw Cen MT" pitchFamily="34" charset="0"/>
              </a:rPr>
              <a:t>pour </a:t>
            </a:r>
            <a:r>
              <a:rPr lang="fr-FR" sz="1400" b="1" i="1" dirty="0">
                <a:latin typeface="Tw Cen MT" pitchFamily="34" charset="0"/>
              </a:rPr>
              <a:t>cibles des endroits choisis minutieusement à l'avance au cœur de la </a:t>
            </a:r>
            <a:r>
              <a:rPr lang="fr-FR" sz="1400" b="1" i="1" dirty="0" smtClean="0">
                <a:latin typeface="Tw Cen MT" pitchFamily="34" charset="0"/>
              </a:rPr>
              <a:t>capitale </a:t>
            </a:r>
            <a:r>
              <a:rPr lang="fr-FR" sz="1400" b="1" i="1" dirty="0">
                <a:latin typeface="Tw Cen MT" pitchFamily="34" charset="0"/>
              </a:rPr>
              <a:t>française, le stade de France lors du match des deux pays croisés </a:t>
            </a:r>
            <a:r>
              <a:rPr lang="fr-FR" sz="1400" b="1" i="1" dirty="0" smtClean="0">
                <a:latin typeface="Tw Cen MT" pitchFamily="34" charset="0"/>
              </a:rPr>
              <a:t>la </a:t>
            </a:r>
            <a:r>
              <a:rPr lang="fr-FR" sz="1400" b="1" i="1" dirty="0">
                <a:latin typeface="Tw Cen MT" pitchFamily="34" charset="0"/>
              </a:rPr>
              <a:t>France et l'Allemagne auquel assistait l'imbécile de France François </a:t>
            </a:r>
            <a:r>
              <a:rPr lang="fr-FR" sz="1400" b="1" i="1" dirty="0" smtClean="0">
                <a:latin typeface="Tw Cen MT" pitchFamily="34" charset="0"/>
              </a:rPr>
              <a:t>Hollande</a:t>
            </a:r>
            <a:r>
              <a:rPr lang="fr-FR" sz="1400" b="1" i="1" dirty="0">
                <a:latin typeface="Tw Cen MT" pitchFamily="34" charset="0"/>
              </a:rPr>
              <a:t>, le bataclan où étaient rassemblés des centaines d'idolâtres dans une </a:t>
            </a:r>
            <a:r>
              <a:rPr lang="fr-FR" sz="1400" b="1" i="1" dirty="0" smtClean="0">
                <a:latin typeface="Tw Cen MT" pitchFamily="34" charset="0"/>
              </a:rPr>
              <a:t>fête </a:t>
            </a:r>
            <a:r>
              <a:rPr lang="fr-FR" sz="1400" b="1" i="1" dirty="0">
                <a:latin typeface="Tw Cen MT" pitchFamily="34" charset="0"/>
              </a:rPr>
              <a:t>de perversité ainsi que d'autres cibles dans les dixième, le onzième et </a:t>
            </a:r>
            <a:r>
              <a:rPr lang="fr-FR" sz="1400" b="1" i="1" dirty="0" smtClean="0">
                <a:latin typeface="Tw Cen MT" pitchFamily="34" charset="0"/>
              </a:rPr>
              <a:t>le </a:t>
            </a:r>
            <a:r>
              <a:rPr lang="fr-FR" sz="1400" b="1" i="1" dirty="0">
                <a:latin typeface="Tw Cen MT" pitchFamily="34" charset="0"/>
              </a:rPr>
              <a:t>dix-huitième arrondissement et ce simultanément. </a:t>
            </a:r>
            <a:r>
              <a:rPr lang="fr-FR" sz="1400" b="1" i="1" dirty="0" smtClean="0">
                <a:latin typeface="Tw Cen MT" pitchFamily="34" charset="0"/>
              </a:rPr>
              <a:t>»</a:t>
            </a:r>
          </a:p>
          <a:p>
            <a:pPr algn="r"/>
            <a:r>
              <a:rPr lang="fr-FR" sz="1400" b="1" i="1" dirty="0" smtClean="0">
                <a:latin typeface="Tw Cen MT" pitchFamily="34" charset="0"/>
              </a:rPr>
              <a:t>Extrait de la revendication des attentats par DAESH</a:t>
            </a:r>
            <a:endParaRPr lang="fr-FR" sz="1400" b="1" i="1" dirty="0">
              <a:latin typeface="Tw Cen MT" pitchFamily="34" charset="0"/>
            </a:endParaRPr>
          </a:p>
        </p:txBody>
      </p:sp>
      <p:sp>
        <p:nvSpPr>
          <p:cNvPr id="5" name="Rectangle 4"/>
          <p:cNvSpPr/>
          <p:nvPr/>
        </p:nvSpPr>
        <p:spPr>
          <a:xfrm>
            <a:off x="7099518" y="4496583"/>
            <a:ext cx="1685012" cy="95410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400" b="1" dirty="0" smtClean="0">
                <a:latin typeface="Tw Cen MT" pitchFamily="34" charset="0"/>
              </a:rPr>
              <a:t>Comment la France et les français sont-ils considérés par les terroristes ?</a:t>
            </a:r>
            <a:endParaRPr lang="fr-FR" sz="1400" b="1" dirty="0">
              <a:latin typeface="Tw Cen MT" pitchFamily="34" charset="0"/>
            </a:endParaRPr>
          </a:p>
        </p:txBody>
      </p:sp>
    </p:spTree>
    <p:extLst>
      <p:ext uri="{BB962C8B-B14F-4D97-AF65-F5344CB8AC3E}">
        <p14:creationId xmlns:p14="http://schemas.microsoft.com/office/powerpoint/2010/main" val="911008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700" y="390723"/>
            <a:ext cx="2106265" cy="95410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a:latin typeface="Tw Cen MT" pitchFamily="34" charset="0"/>
              </a:rPr>
              <a:t>Des attentats revendiqués par l’Etat islamique également appelé </a:t>
            </a:r>
          </a:p>
          <a:p>
            <a:pPr algn="ctr"/>
            <a:r>
              <a:rPr lang="fr-FR" sz="1400" b="1" u="sng" dirty="0" err="1" smtClean="0">
                <a:latin typeface="Tw Cen MT" pitchFamily="34" charset="0"/>
              </a:rPr>
              <a:t>Daesh</a:t>
            </a:r>
            <a:endParaRPr lang="fr-FR" sz="1400" b="1" u="sng" dirty="0">
              <a:latin typeface="Tw Cen MT" pitchFamily="34" charset="0"/>
            </a:endParaRPr>
          </a:p>
        </p:txBody>
      </p:sp>
      <p:sp>
        <p:nvSpPr>
          <p:cNvPr id="5" name="Rectangle 4"/>
          <p:cNvSpPr/>
          <p:nvPr/>
        </p:nvSpPr>
        <p:spPr>
          <a:xfrm>
            <a:off x="4523696" y="5956518"/>
            <a:ext cx="4572000" cy="830997"/>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just"/>
            <a:r>
              <a:rPr lang="fr-FR" sz="1200" i="1" dirty="0" smtClean="0">
                <a:latin typeface="Tw Cen MT" pitchFamily="34" charset="0"/>
              </a:rPr>
              <a:t>DAESH : Groupe </a:t>
            </a:r>
            <a:r>
              <a:rPr lang="fr-FR" sz="1200" i="1" dirty="0">
                <a:latin typeface="Tw Cen MT" pitchFamily="34" charset="0"/>
              </a:rPr>
              <a:t>islamiste djihadiste qui a pris le </a:t>
            </a:r>
            <a:r>
              <a:rPr lang="fr-FR" sz="1200" i="1" dirty="0" smtClean="0">
                <a:latin typeface="Tw Cen MT" pitchFamily="34" charset="0"/>
              </a:rPr>
              <a:t>contrôle </a:t>
            </a:r>
            <a:r>
              <a:rPr lang="fr-FR" sz="1200" i="1" dirty="0">
                <a:latin typeface="Tw Cen MT" pitchFamily="34" charset="0"/>
              </a:rPr>
              <a:t>d’une partie des territoires de l’Irak </a:t>
            </a:r>
            <a:r>
              <a:rPr lang="fr-FR" sz="1200" i="1" dirty="0" smtClean="0">
                <a:latin typeface="Tw Cen MT" pitchFamily="34" charset="0"/>
              </a:rPr>
              <a:t>et </a:t>
            </a:r>
            <a:r>
              <a:rPr lang="fr-FR" sz="1200" i="1" dirty="0">
                <a:latin typeface="Tw Cen MT" pitchFamily="34" charset="0"/>
              </a:rPr>
              <a:t>de la Syrie (pays en guerre civile) </a:t>
            </a:r>
            <a:r>
              <a:rPr lang="fr-FR" sz="1200" i="1" dirty="0" smtClean="0">
                <a:latin typeface="Tw Cen MT" pitchFamily="34" charset="0"/>
              </a:rPr>
              <a:t>s’est autoproclamé </a:t>
            </a:r>
            <a:r>
              <a:rPr lang="fr-FR" sz="1200" i="1" dirty="0">
                <a:latin typeface="Tw Cen MT" pitchFamily="34" charset="0"/>
              </a:rPr>
              <a:t>« Etat islamique » en Irak </a:t>
            </a:r>
            <a:r>
              <a:rPr lang="fr-FR" sz="1200" i="1" dirty="0" smtClean="0">
                <a:latin typeface="Tw Cen MT" pitchFamily="34" charset="0"/>
              </a:rPr>
              <a:t>en </a:t>
            </a:r>
            <a:r>
              <a:rPr lang="fr-FR" sz="1200" i="1" dirty="0">
                <a:latin typeface="Tw Cen MT" pitchFamily="34" charset="0"/>
              </a:rPr>
              <a:t>juin 2014 (est issu d’Al-Qaida) et </a:t>
            </a:r>
            <a:r>
              <a:rPr lang="fr-FR" sz="1200" i="1" dirty="0" smtClean="0">
                <a:latin typeface="Tw Cen MT" pitchFamily="34" charset="0"/>
              </a:rPr>
              <a:t>procède </a:t>
            </a:r>
            <a:r>
              <a:rPr lang="fr-FR" sz="1200" i="1" dirty="0">
                <a:latin typeface="Tw Cen MT" pitchFamily="34" charset="0"/>
              </a:rPr>
              <a:t>à des massacres de masse</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275" t="8435" r="20784" b="5011"/>
          <a:stretch/>
        </p:blipFill>
        <p:spPr bwMode="auto">
          <a:xfrm>
            <a:off x="7440000" y="247783"/>
            <a:ext cx="1475696" cy="12399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275" t="8435" r="20784" b="5011"/>
          <a:stretch/>
        </p:blipFill>
        <p:spPr bwMode="auto">
          <a:xfrm>
            <a:off x="1962000" y="1492748"/>
            <a:ext cx="5220000" cy="4386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833000" y="1743988"/>
            <a:ext cx="5478000" cy="280076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600" b="1" u="sng" cap="small" dirty="0" smtClean="0">
                <a:latin typeface="Tw Cen MT" pitchFamily="34" charset="0"/>
              </a:rPr>
              <a:t>Quels sont les objectifs poursuivis par </a:t>
            </a:r>
            <a:r>
              <a:rPr lang="fr-FR" sz="1600" b="1" u="sng" cap="small" dirty="0" err="1" smtClean="0">
                <a:latin typeface="Tw Cen MT" pitchFamily="34" charset="0"/>
              </a:rPr>
              <a:t>Daesh</a:t>
            </a:r>
            <a:r>
              <a:rPr lang="fr-FR" sz="1600" b="1" u="sng" cap="small" dirty="0" smtClean="0">
                <a:latin typeface="Tw Cen MT" pitchFamily="34" charset="0"/>
              </a:rPr>
              <a:t> ? </a:t>
            </a:r>
            <a:endParaRPr lang="fr-FR" sz="1600" b="1" cap="small" dirty="0">
              <a:latin typeface="Tw Cen MT" pitchFamily="34" charset="0"/>
            </a:endParaRPr>
          </a:p>
          <a:p>
            <a:pPr marL="285750" indent="-285750" algn="ctr">
              <a:buFontTx/>
              <a:buChar char="-"/>
            </a:pPr>
            <a:r>
              <a:rPr lang="fr-FR" sz="1600" b="1" dirty="0" smtClean="0">
                <a:solidFill>
                  <a:srgbClr val="C00000"/>
                </a:solidFill>
                <a:latin typeface="Tw Cen MT" pitchFamily="34" charset="0"/>
              </a:rPr>
              <a:t>Semer le chaos</a:t>
            </a:r>
            <a:r>
              <a:rPr lang="fr-FR" sz="1600" b="1" dirty="0" smtClean="0">
                <a:latin typeface="Tw Cen MT" pitchFamily="34" charset="0"/>
              </a:rPr>
              <a:t>, désorganiser les fondements d’un état démocratique</a:t>
            </a:r>
            <a:endParaRPr lang="fr-FR" sz="1600" b="1" dirty="0">
              <a:latin typeface="Tw Cen MT" pitchFamily="34" charset="0"/>
            </a:endParaRPr>
          </a:p>
          <a:p>
            <a:pPr marL="285750" indent="-285750" algn="ctr">
              <a:buFontTx/>
              <a:buChar char="-"/>
            </a:pPr>
            <a:r>
              <a:rPr lang="fr-FR" sz="1600" b="1" dirty="0" smtClean="0">
                <a:solidFill>
                  <a:srgbClr val="C00000"/>
                </a:solidFill>
                <a:latin typeface="Tw Cen MT" pitchFamily="34" charset="0"/>
              </a:rPr>
              <a:t>Terroriser</a:t>
            </a:r>
            <a:r>
              <a:rPr lang="fr-FR" sz="1600" b="1" dirty="0" smtClean="0">
                <a:latin typeface="Tw Cen MT" pitchFamily="34" charset="0"/>
              </a:rPr>
              <a:t> : l’action terroriste vise à induire un rapport de force par la terreur et la peur</a:t>
            </a:r>
          </a:p>
          <a:p>
            <a:pPr marL="285750" indent="-285750" algn="ctr">
              <a:buFontTx/>
              <a:buChar char="-"/>
            </a:pPr>
            <a:r>
              <a:rPr lang="fr-FR" sz="1600" b="1" dirty="0" smtClean="0">
                <a:solidFill>
                  <a:schemeClr val="tx1"/>
                </a:solidFill>
                <a:latin typeface="Tw Cen MT" pitchFamily="34" charset="0"/>
              </a:rPr>
              <a:t>Terroriser les civils afin qu’il fassent pression sur leurs dirigeants pour </a:t>
            </a:r>
            <a:r>
              <a:rPr lang="fr-FR" sz="1600" b="1" dirty="0" smtClean="0">
                <a:solidFill>
                  <a:srgbClr val="C00000"/>
                </a:solidFill>
                <a:latin typeface="Tw Cen MT" pitchFamily="34" charset="0"/>
              </a:rPr>
              <a:t>arrêter la lutte contre le terrorisme </a:t>
            </a:r>
            <a:r>
              <a:rPr lang="fr-FR" sz="1600" b="1" dirty="0" smtClean="0">
                <a:solidFill>
                  <a:schemeClr val="tx1"/>
                </a:solidFill>
                <a:latin typeface="Tw Cen MT" pitchFamily="34" charset="0"/>
              </a:rPr>
              <a:t>au niveau </a:t>
            </a:r>
            <a:r>
              <a:rPr lang="fr-FR" sz="1600" b="1" dirty="0" smtClean="0">
                <a:solidFill>
                  <a:srgbClr val="C00000"/>
                </a:solidFill>
                <a:latin typeface="Tw Cen MT" pitchFamily="34" charset="0"/>
              </a:rPr>
              <a:t>international</a:t>
            </a:r>
            <a:r>
              <a:rPr lang="fr-FR" sz="1600" b="1" dirty="0" smtClean="0">
                <a:solidFill>
                  <a:schemeClr val="tx1"/>
                </a:solidFill>
                <a:latin typeface="Tw Cen MT" pitchFamily="34" charset="0"/>
              </a:rPr>
              <a:t> (arrêt des opérations militaires)</a:t>
            </a:r>
          </a:p>
          <a:p>
            <a:pPr marL="285750" indent="-285750" algn="ctr">
              <a:buFontTx/>
              <a:buChar char="-"/>
            </a:pPr>
            <a:r>
              <a:rPr lang="fr-FR" sz="1600" b="1" dirty="0" smtClean="0">
                <a:solidFill>
                  <a:schemeClr val="tx1"/>
                </a:solidFill>
                <a:latin typeface="Tw Cen MT" pitchFamily="34" charset="0"/>
              </a:rPr>
              <a:t>Terroriser la population afin qu’elle </a:t>
            </a:r>
            <a:r>
              <a:rPr lang="fr-FR" sz="1600" b="1" dirty="0" smtClean="0">
                <a:solidFill>
                  <a:srgbClr val="C00000"/>
                </a:solidFill>
                <a:latin typeface="Tw Cen MT" pitchFamily="34" charset="0"/>
              </a:rPr>
              <a:t>renonce à ses valeurs </a:t>
            </a:r>
            <a:r>
              <a:rPr lang="fr-FR" sz="1600" b="1" dirty="0" smtClean="0">
                <a:solidFill>
                  <a:schemeClr val="tx1"/>
                </a:solidFill>
                <a:latin typeface="Tw Cen MT" pitchFamily="34" charset="0"/>
              </a:rPr>
              <a:t>(laïcité, liberté, égalité…)  et qu’elle adhère à celle de l’Etat islamique….</a:t>
            </a:r>
            <a:endParaRPr lang="fr-FR" sz="1600" b="1" dirty="0">
              <a:solidFill>
                <a:schemeClr val="tx1"/>
              </a:solidFill>
              <a:latin typeface="Tw Cen MT" pitchFamily="34" charset="0"/>
            </a:endParaRPr>
          </a:p>
        </p:txBody>
      </p:sp>
      <p:sp>
        <p:nvSpPr>
          <p:cNvPr id="3" name="Rectangle 2"/>
          <p:cNvSpPr/>
          <p:nvPr/>
        </p:nvSpPr>
        <p:spPr>
          <a:xfrm>
            <a:off x="1524000" y="1743988"/>
            <a:ext cx="6096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Placer ici l’infographie intitulée « qu’est ce que l’organisation de l’Etat Islamique » téléchargeable à l’adresse suivante </a:t>
            </a:r>
          </a:p>
          <a:p>
            <a:pPr algn="ctr"/>
            <a:endParaRPr lang="fr-FR" dirty="0"/>
          </a:p>
          <a:p>
            <a:pPr algn="ctr"/>
            <a:r>
              <a:rPr lang="fr-FR" dirty="0">
                <a:hlinkClick r:id="rId4"/>
              </a:rPr>
              <a:t>https://</a:t>
            </a:r>
            <a:r>
              <a:rPr lang="fr-FR" dirty="0" smtClean="0">
                <a:hlinkClick r:id="rId4"/>
              </a:rPr>
              <a:t>www.youtube.com/watch?v=BymfI-y89Do</a:t>
            </a:r>
            <a:endParaRPr lang="fr-FR" dirty="0" smtClean="0"/>
          </a:p>
          <a:p>
            <a:pPr algn="ctr"/>
            <a:endParaRPr lang="fr-FR" dirty="0"/>
          </a:p>
          <a:p>
            <a:pPr algn="ctr"/>
            <a:r>
              <a:rPr lang="fr-FR" dirty="0" smtClean="0"/>
              <a:t>(lien actif)</a:t>
            </a:r>
            <a:endParaRPr lang="fr-FR" dirty="0"/>
          </a:p>
        </p:txBody>
      </p:sp>
    </p:spTree>
    <p:extLst>
      <p:ext uri="{BB962C8B-B14F-4D97-AF65-F5344CB8AC3E}">
        <p14:creationId xmlns:p14="http://schemas.microsoft.com/office/powerpoint/2010/main" val="618394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53" presetClass="entr" presetSubtype="16"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bg/>
                                          </p:spTgt>
                                        </p:tgtEl>
                                        <p:attrNameLst>
                                          <p:attrName>style.visibility</p:attrName>
                                        </p:attrNameLst>
                                      </p:cBhvr>
                                      <p:to>
                                        <p:strVal val="visible"/>
                                      </p:to>
                                    </p:set>
                                    <p:animEffect transition="in" filter="wipe(left)">
                                      <p:cBhvr>
                                        <p:cTn id="33" dur="1000"/>
                                        <p:tgtEl>
                                          <p:spTgt spid="11">
                                            <p:bg/>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wipe(left)">
                                      <p:cBhvr>
                                        <p:cTn id="36" dur="10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wipe(left)">
                                      <p:cBhvr>
                                        <p:cTn id="41" dur="1000"/>
                                        <p:tgtEl>
                                          <p:spTgt spid="11">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2" end="2"/>
                                            </p:txEl>
                                          </p:spTgt>
                                        </p:tgtEl>
                                        <p:attrNameLst>
                                          <p:attrName>style.visibility</p:attrName>
                                        </p:attrNameLst>
                                      </p:cBhvr>
                                      <p:to>
                                        <p:strVal val="visible"/>
                                      </p:to>
                                    </p:set>
                                    <p:animEffect transition="in" filter="wipe(left)">
                                      <p:cBhvr>
                                        <p:cTn id="46" dur="1000"/>
                                        <p:tgtEl>
                                          <p:spTgt spid="11">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3" end="3"/>
                                            </p:txEl>
                                          </p:spTgt>
                                        </p:tgtEl>
                                        <p:attrNameLst>
                                          <p:attrName>style.visibility</p:attrName>
                                        </p:attrNameLst>
                                      </p:cBhvr>
                                      <p:to>
                                        <p:strVal val="visible"/>
                                      </p:to>
                                    </p:set>
                                    <p:animEffect transition="in" filter="wipe(left)">
                                      <p:cBhvr>
                                        <p:cTn id="51" dur="1000"/>
                                        <p:tgtEl>
                                          <p:spTgt spid="1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xEl>
                                              <p:pRg st="4" end="4"/>
                                            </p:txEl>
                                          </p:spTgt>
                                        </p:tgtEl>
                                        <p:attrNameLst>
                                          <p:attrName>style.visibility</p:attrName>
                                        </p:attrNameLst>
                                      </p:cBhvr>
                                      <p:to>
                                        <p:strVal val="visible"/>
                                      </p:to>
                                    </p:set>
                                    <p:animEffect transition="in" filter="wipe(left)">
                                      <p:cBhvr>
                                        <p:cTn id="56"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1026"/>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ppt_w</p:attrName>
                                        </p:attrNameLst>
                                      </p:cBhvr>
                                      <p:tavLst>
                                        <p:tav tm="0">
                                          <p:val>
                                            <p:fltVal val="0"/>
                                          </p:val>
                                        </p:tav>
                                        <p:tav tm="100000">
                                          <p:val>
                                            <p:strVal val="#ppt_w"/>
                                          </p:val>
                                        </p:tav>
                                      </p:tavLst>
                                    </p:anim>
                                    <p:anim calcmode="lin" valueType="num">
                                      <p:cBhvr>
                                        <p:cTn id="63" dur="500" fill="hold"/>
                                        <p:tgtEl>
                                          <p:spTgt spid="7"/>
                                        </p:tgtEl>
                                        <p:attrNameLst>
                                          <p:attrName>ppt_h</p:attrName>
                                        </p:attrNameLst>
                                      </p:cBhvr>
                                      <p:tavLst>
                                        <p:tav tm="0">
                                          <p:val>
                                            <p:fltVal val="0"/>
                                          </p:val>
                                        </p:tav>
                                        <p:tav tm="100000">
                                          <p:val>
                                            <p:strVal val="#ppt_h"/>
                                          </p:val>
                                        </p:tav>
                                      </p:tavLst>
                                    </p:anim>
                                    <p:animEffect transition="in" filter="fade">
                                      <p:cBhvr>
                                        <p:cTn id="64" dur="500"/>
                                        <p:tgtEl>
                                          <p:spTgt spid="7"/>
                                        </p:tgtEl>
                                      </p:cBhvr>
                                    </p:animEffect>
                                  </p:childTnLst>
                                </p:cTn>
                              </p:par>
                            </p:childTnLst>
                          </p:cTn>
                        </p:par>
                      </p:childTnLst>
                    </p:cTn>
                  </p:par>
                </p:childTnLst>
              </p:cTn>
              <p:nextCondLst>
                <p:cond evt="onClick" delay="0">
                  <p:tgtEl>
                    <p:spTgt spid="102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7"/>
                                        </p:tgtEl>
                                        <p:attrNameLst>
                                          <p:attrName>ppt_w</p:attrName>
                                        </p:attrNameLst>
                                      </p:cBhvr>
                                      <p:tavLst>
                                        <p:tav tm="0">
                                          <p:val>
                                            <p:strVal val="ppt_w"/>
                                          </p:val>
                                        </p:tav>
                                        <p:tav tm="100000">
                                          <p:val>
                                            <p:fltVal val="0"/>
                                          </p:val>
                                        </p:tav>
                                      </p:tavLst>
                                    </p:anim>
                                    <p:anim calcmode="lin" valueType="num">
                                      <p:cBhvr>
                                        <p:cTn id="70" dur="500"/>
                                        <p:tgtEl>
                                          <p:spTgt spid="7"/>
                                        </p:tgtEl>
                                        <p:attrNameLst>
                                          <p:attrName>ppt_h</p:attrName>
                                        </p:attrNameLst>
                                      </p:cBhvr>
                                      <p:tavLst>
                                        <p:tav tm="0">
                                          <p:val>
                                            <p:strVal val="ppt_h"/>
                                          </p:val>
                                        </p:tav>
                                        <p:tav tm="100000">
                                          <p:val>
                                            <p:fltVal val="0"/>
                                          </p:val>
                                        </p:tav>
                                      </p:tavLst>
                                    </p:anim>
                                    <p:animEffect transition="out" filter="fade">
                                      <p:cBhvr>
                                        <p:cTn id="71" dur="500"/>
                                        <p:tgtEl>
                                          <p:spTgt spid="7"/>
                                        </p:tgtEl>
                                      </p:cBhvr>
                                    </p:animEffect>
                                    <p:set>
                                      <p:cBhvr>
                                        <p:cTn id="7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4" grpId="0" animBg="1"/>
      <p:bldP spid="5" grpId="0" animBg="1"/>
      <p:bldP spid="11" grpId="0" uiExpand="1" build="p" animBg="1"/>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0097" y="1905506"/>
            <a:ext cx="8003807" cy="3046988"/>
          </a:xfrm>
          <a:prstGeom prst="rect">
            <a:avLst/>
          </a:prstGeom>
          <a:noFill/>
        </p:spPr>
        <p:txBody>
          <a:bodyPr wrap="square" rtlCol="0">
            <a:spAutoFit/>
          </a:bodyPr>
          <a:lstStyle/>
          <a:p>
            <a:pPr algn="ctr"/>
            <a:r>
              <a:rPr lang="fr-FR" sz="9600" dirty="0" smtClean="0">
                <a:solidFill>
                  <a:schemeClr val="bg1"/>
                </a:solidFill>
                <a:effectLst>
                  <a:outerShdw blurRad="38100" dist="38100" dir="2700000" algn="tl">
                    <a:srgbClr val="000000">
                      <a:alpha val="43137"/>
                    </a:srgbClr>
                  </a:outerShdw>
                </a:effectLst>
                <a:latin typeface="28 Days Later" pitchFamily="34" charset="0"/>
              </a:rPr>
              <a:t>Pourquoi la France </a:t>
            </a:r>
            <a:r>
              <a:rPr lang="fr-FR" sz="9600" dirty="0" smtClean="0">
                <a:solidFill>
                  <a:schemeClr val="bg1"/>
                </a:solidFill>
                <a:effectLst>
                  <a:outerShdw blurRad="38100" dist="38100" dir="2700000" algn="tl">
                    <a:srgbClr val="000000">
                      <a:alpha val="43137"/>
                    </a:srgbClr>
                  </a:outerShdw>
                </a:effectLst>
                <a:latin typeface="Crusades" pitchFamily="2" charset="0"/>
              </a:rPr>
              <a:t>?</a:t>
            </a:r>
            <a:endParaRPr lang="fr-FR" sz="9600" dirty="0">
              <a:solidFill>
                <a:schemeClr val="bg1"/>
              </a:solidFill>
              <a:effectLst>
                <a:outerShdw blurRad="38100" dist="38100" dir="2700000" algn="tl">
                  <a:srgbClr val="000000">
                    <a:alpha val="43137"/>
                  </a:srgbClr>
                </a:outerShdw>
              </a:effectLst>
              <a:latin typeface="Crusades" pitchFamily="2" charset="0"/>
            </a:endParaRPr>
          </a:p>
        </p:txBody>
      </p:sp>
    </p:spTree>
    <p:extLst>
      <p:ext uri="{BB962C8B-B14F-4D97-AF65-F5344CB8AC3E}">
        <p14:creationId xmlns:p14="http://schemas.microsoft.com/office/powerpoint/2010/main" val="3203581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470" y="797511"/>
            <a:ext cx="2739000"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La France est visée car … </a:t>
            </a:r>
            <a:endParaRPr lang="fr-FR" sz="1400" b="1" cap="small" dirty="0">
              <a:solidFill>
                <a:schemeClr val="tx1"/>
              </a:solidFill>
              <a:latin typeface="Tw Cen MT" pitchFamily="34" charset="0"/>
            </a:endParaRPr>
          </a:p>
          <a:p>
            <a:pPr algn="ctr">
              <a:buFontTx/>
              <a:buChar char="-"/>
            </a:pPr>
            <a:r>
              <a:rPr lang="fr-FR" sz="1400" b="1" dirty="0" smtClean="0">
                <a:solidFill>
                  <a:schemeClr val="tx1"/>
                </a:solidFill>
                <a:latin typeface="Tw Cen MT" pitchFamily="34" charset="0"/>
              </a:rPr>
              <a:t> Elle incarne des valeurs qui sont en contradiction avec celles prônées par </a:t>
            </a:r>
            <a:r>
              <a:rPr lang="fr-FR" sz="1400" b="1" dirty="0" err="1" smtClean="0">
                <a:solidFill>
                  <a:schemeClr val="tx1"/>
                </a:solidFill>
                <a:latin typeface="Tw Cen MT" pitchFamily="34" charset="0"/>
              </a:rPr>
              <a:t>Daesh</a:t>
            </a:r>
            <a:r>
              <a:rPr lang="fr-FR" sz="1400" b="1" dirty="0" smtClean="0">
                <a:solidFill>
                  <a:schemeClr val="tx1"/>
                </a:solidFill>
                <a:latin typeface="Tw Cen MT" pitchFamily="34" charset="0"/>
              </a:rPr>
              <a:t> : </a:t>
            </a:r>
            <a:r>
              <a:rPr lang="fr-FR" sz="1400" b="1" dirty="0" smtClean="0">
                <a:solidFill>
                  <a:srgbClr val="C00000"/>
                </a:solidFill>
                <a:latin typeface="Tw Cen MT" pitchFamily="34" charset="0"/>
              </a:rPr>
              <a:t>la laïcité, la liberté d’expression, l’égalité homme-femme, les droits de l’homme…</a:t>
            </a:r>
            <a:endParaRPr lang="fr-FR" sz="1400" b="1" dirty="0">
              <a:solidFill>
                <a:srgbClr val="C00000"/>
              </a:solidFill>
              <a:latin typeface="Tw Cen MT" pitchFamily="34" charset="0"/>
            </a:endParaRPr>
          </a:p>
          <a:p>
            <a:pPr algn="ctr">
              <a:buFontTx/>
              <a:buChar char="-"/>
            </a:pPr>
            <a:r>
              <a:rPr lang="fr-FR" sz="1400" b="1" dirty="0" smtClean="0">
                <a:solidFill>
                  <a:schemeClr val="tx1"/>
                </a:solidFill>
                <a:latin typeface="Tw Cen MT" pitchFamily="34" charset="0"/>
              </a:rPr>
              <a:t> Elle est </a:t>
            </a:r>
            <a:r>
              <a:rPr lang="fr-FR" sz="1400" b="1" dirty="0">
                <a:solidFill>
                  <a:schemeClr val="tx1"/>
                </a:solidFill>
                <a:latin typeface="Tw Cen MT" pitchFamily="34" charset="0"/>
              </a:rPr>
              <a:t>l’allié militaire des États-Unis et a mené des raids aériens contre </a:t>
            </a:r>
            <a:r>
              <a:rPr lang="fr-FR" sz="1400" b="1" dirty="0" err="1" smtClean="0">
                <a:solidFill>
                  <a:schemeClr val="tx1"/>
                </a:solidFill>
                <a:latin typeface="Tw Cen MT" pitchFamily="34" charset="0"/>
              </a:rPr>
              <a:t>Daesh</a:t>
            </a:r>
            <a:r>
              <a:rPr lang="fr-FR" sz="1400" b="1" dirty="0" smtClean="0">
                <a:solidFill>
                  <a:schemeClr val="tx1"/>
                </a:solidFill>
                <a:latin typeface="Tw Cen MT" pitchFamily="34" charset="0"/>
              </a:rPr>
              <a:t> </a:t>
            </a:r>
            <a:r>
              <a:rPr lang="fr-FR" sz="1400" b="1" dirty="0">
                <a:solidFill>
                  <a:schemeClr val="tx1"/>
                </a:solidFill>
                <a:latin typeface="Tw Cen MT" pitchFamily="34" charset="0"/>
              </a:rPr>
              <a:t>en </a:t>
            </a:r>
            <a:r>
              <a:rPr lang="fr-FR" sz="1400" b="1" dirty="0" smtClean="0">
                <a:solidFill>
                  <a:schemeClr val="tx1"/>
                </a:solidFill>
                <a:latin typeface="Tw Cen MT" pitchFamily="34" charset="0"/>
              </a:rPr>
              <a:t>Irak (depuis l’été 2014) </a:t>
            </a:r>
            <a:r>
              <a:rPr lang="fr-FR" sz="1400" b="1" dirty="0">
                <a:solidFill>
                  <a:schemeClr val="tx1"/>
                </a:solidFill>
                <a:latin typeface="Tw Cen MT" pitchFamily="34" charset="0"/>
              </a:rPr>
              <a:t>et en </a:t>
            </a:r>
            <a:r>
              <a:rPr lang="fr-FR" sz="1400" b="1" dirty="0" smtClean="0">
                <a:solidFill>
                  <a:schemeClr val="tx1"/>
                </a:solidFill>
                <a:latin typeface="Tw Cen MT" pitchFamily="34" charset="0"/>
              </a:rPr>
              <a:t>Syrie (depuis début septembre 2015). </a:t>
            </a:r>
          </a:p>
          <a:p>
            <a:pPr algn="ctr">
              <a:buFontTx/>
              <a:buChar char="-"/>
            </a:pPr>
            <a:r>
              <a:rPr lang="fr-FR" sz="1400" b="1" dirty="0">
                <a:solidFill>
                  <a:schemeClr val="tx1"/>
                </a:solidFill>
                <a:latin typeface="Tw Cen MT" pitchFamily="34" charset="0"/>
              </a:rPr>
              <a:t> </a:t>
            </a:r>
            <a:r>
              <a:rPr lang="fr-FR" sz="1400" b="1" dirty="0" smtClean="0">
                <a:solidFill>
                  <a:schemeClr val="tx1"/>
                </a:solidFill>
                <a:latin typeface="Tw Cen MT" pitchFamily="34" charset="0"/>
              </a:rPr>
              <a:t>Elle est aussi intervenus dans le nord et le centre de l’Afrique pour stopper l’avancée des islamistes (ex : contre la secte nigériane </a:t>
            </a:r>
            <a:r>
              <a:rPr lang="fr-FR" sz="1400" b="1" dirty="0" err="1" smtClean="0">
                <a:solidFill>
                  <a:schemeClr val="tx1"/>
                </a:solidFill>
                <a:latin typeface="Tw Cen MT" pitchFamily="34" charset="0"/>
              </a:rPr>
              <a:t>Boko</a:t>
            </a:r>
            <a:r>
              <a:rPr lang="fr-FR" sz="1400" b="1" dirty="0" smtClean="0">
                <a:solidFill>
                  <a:schemeClr val="tx1"/>
                </a:solidFill>
                <a:latin typeface="Tw Cen MT" pitchFamily="34" charset="0"/>
              </a:rPr>
              <a:t> </a:t>
            </a:r>
            <a:r>
              <a:rPr lang="fr-FR" sz="1400" b="1" dirty="0" err="1" smtClean="0">
                <a:solidFill>
                  <a:schemeClr val="tx1"/>
                </a:solidFill>
                <a:latin typeface="Tw Cen MT" pitchFamily="34" charset="0"/>
              </a:rPr>
              <a:t>Haram</a:t>
            </a:r>
            <a:r>
              <a:rPr lang="fr-FR" sz="1400" b="1" dirty="0">
                <a:solidFill>
                  <a:schemeClr val="tx1"/>
                </a:solidFill>
                <a:latin typeface="Tw Cen MT" pitchFamily="34" charset="0"/>
              </a:rPr>
              <a:t>)</a:t>
            </a:r>
          </a:p>
          <a:p>
            <a:pPr algn="ctr"/>
            <a:endParaRPr lang="fr-FR" sz="1400" b="1" dirty="0">
              <a:solidFill>
                <a:schemeClr val="tx1"/>
              </a:solidFill>
              <a:latin typeface="Tw Cen MT" pitchFamily="34" charset="0"/>
            </a:endParaRPr>
          </a:p>
          <a:p>
            <a:pPr algn="ctr"/>
            <a:r>
              <a:rPr lang="fr-FR" sz="1400" b="1" u="sng" dirty="0" smtClean="0">
                <a:solidFill>
                  <a:schemeClr val="tx1"/>
                </a:solidFill>
                <a:latin typeface="Tw Cen MT" pitchFamily="34" charset="0"/>
              </a:rPr>
              <a:t>Samedi 14 Novembre</a:t>
            </a:r>
            <a:r>
              <a:rPr lang="fr-FR" sz="1400" b="1" dirty="0" smtClean="0">
                <a:solidFill>
                  <a:schemeClr val="tx1"/>
                </a:solidFill>
                <a:latin typeface="Tw Cen MT" pitchFamily="34" charset="0"/>
              </a:rPr>
              <a:t> s’est tenu à Vienne (Autriche) une Conférence internationale sur la Syrie prévue de longue date. La lutte contre l’Etat islamique était prévue à l’ordre du jour.</a:t>
            </a:r>
            <a:endParaRPr lang="fr-FR" sz="1400" b="1" dirty="0">
              <a:solidFill>
                <a:schemeClr val="tx1"/>
              </a:solidFill>
              <a:latin typeface="Tw Cen MT" pitchFamily="34" charset="0"/>
            </a:endParaRPr>
          </a:p>
        </p:txBody>
      </p:sp>
      <p:pic>
        <p:nvPicPr>
          <p:cNvPr id="2057" name="Picture 9"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35429">
            <a:off x="5546000" y="1356060"/>
            <a:ext cx="3613649" cy="266121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92057">
            <a:off x="3293227" y="813913"/>
            <a:ext cx="2969756" cy="19279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9" name="Picture 11"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9798">
            <a:off x="2975575" y="3804040"/>
            <a:ext cx="2110527" cy="21105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1" name="Picture 13"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67508">
            <a:off x="5275821" y="3732343"/>
            <a:ext cx="2004350" cy="26351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5" name="Picture 17" descr="Afficher l'image d'origine"/>
          <p:cNvPicPr>
            <a:picLocks noChangeAspect="1" noChangeArrowheads="1"/>
          </p:cNvPicPr>
          <p:nvPr/>
        </p:nvPicPr>
        <p:blipFill rotWithShape="1">
          <a:blip r:embed="rId6">
            <a:extLst>
              <a:ext uri="{28A0092B-C50C-407E-A947-70E740481C1C}">
                <a14:useLocalDpi xmlns:a14="http://schemas.microsoft.com/office/drawing/2010/main" val="0"/>
              </a:ext>
            </a:extLst>
          </a:blip>
          <a:srcRect t="686" b="996"/>
          <a:stretch/>
        </p:blipFill>
        <p:spPr bwMode="auto">
          <a:xfrm>
            <a:off x="3308241" y="797511"/>
            <a:ext cx="5610225" cy="48697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71" name="Picture 23" descr="Le secrétaire d'Etat américain John Kerry (g), l'envoyé spécial de l'Onu pour la Syrie Staffan de Mistura (c) et le ministre des Affaires étrangères Sergueï Lavrov à Vienne, le 14 novembre 2015 - Le secrétaire d'Etat américain John Kerry (g), l'envoyé spécial de l'Onu pour la Syrie Staffan de Mistura (c) et le ministre des Affaires étrangères Sergueï Lavrov à Vienne, le 14 novembre 2015 - AFP VLADIMIR SIMICE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6645" y="1274228"/>
            <a:ext cx="5373415" cy="358507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70749"/>
            <a:ext cx="9143358" cy="400110"/>
          </a:xfrm>
          <a:prstGeom prst="rect">
            <a:avLst/>
          </a:prstGeom>
        </p:spPr>
        <p:txBody>
          <a:bodyPr wrap="square">
            <a:spAutoFit/>
          </a:bodyPr>
          <a:lstStyle/>
          <a:p>
            <a:pPr algn="r"/>
            <a:r>
              <a:rPr lang="fr-FR" sz="1000" b="1" i="1" dirty="0">
                <a:solidFill>
                  <a:schemeClr val="bg1"/>
                </a:solidFill>
                <a:latin typeface="Tw Cen MT" pitchFamily="34" charset="0"/>
              </a:rPr>
              <a:t>Le secrétaire d'Etat américain John Kerry (g), l'envoyé spécial de l'Onu pour la Syrie </a:t>
            </a:r>
            <a:r>
              <a:rPr lang="fr-FR" sz="1000" b="1" i="1" dirty="0" err="1">
                <a:solidFill>
                  <a:schemeClr val="bg1"/>
                </a:solidFill>
                <a:latin typeface="Tw Cen MT" pitchFamily="34" charset="0"/>
              </a:rPr>
              <a:t>Staffan</a:t>
            </a:r>
            <a:r>
              <a:rPr lang="fr-FR" sz="1000" b="1" i="1" dirty="0">
                <a:solidFill>
                  <a:schemeClr val="bg1"/>
                </a:solidFill>
                <a:latin typeface="Tw Cen MT" pitchFamily="34" charset="0"/>
              </a:rPr>
              <a:t> de </a:t>
            </a:r>
            <a:r>
              <a:rPr lang="fr-FR" sz="1000" b="1" i="1" dirty="0" err="1">
                <a:solidFill>
                  <a:schemeClr val="bg1"/>
                </a:solidFill>
                <a:latin typeface="Tw Cen MT" pitchFamily="34" charset="0"/>
              </a:rPr>
              <a:t>Mistura</a:t>
            </a:r>
            <a:r>
              <a:rPr lang="fr-FR" sz="1000" b="1" i="1" dirty="0">
                <a:solidFill>
                  <a:schemeClr val="bg1"/>
                </a:solidFill>
                <a:latin typeface="Tw Cen MT" pitchFamily="34" charset="0"/>
              </a:rPr>
              <a:t> (c) </a:t>
            </a:r>
            <a:endParaRPr lang="fr-FR" sz="1000" b="1" i="1" dirty="0" smtClean="0">
              <a:solidFill>
                <a:schemeClr val="bg1"/>
              </a:solidFill>
              <a:latin typeface="Tw Cen MT" pitchFamily="34" charset="0"/>
            </a:endParaRPr>
          </a:p>
          <a:p>
            <a:pPr algn="r"/>
            <a:r>
              <a:rPr lang="fr-FR" sz="1000" b="1" i="1" dirty="0" smtClean="0">
                <a:solidFill>
                  <a:schemeClr val="bg1"/>
                </a:solidFill>
                <a:latin typeface="Tw Cen MT" pitchFamily="34" charset="0"/>
              </a:rPr>
              <a:t>et </a:t>
            </a:r>
            <a:r>
              <a:rPr lang="fr-FR" sz="1000" b="1" i="1" dirty="0">
                <a:solidFill>
                  <a:schemeClr val="bg1"/>
                </a:solidFill>
                <a:latin typeface="Tw Cen MT" pitchFamily="34" charset="0"/>
              </a:rPr>
              <a:t>le ministre des Affaires étrangères Sergueï Lavrov à Vienne, le 14 novembre 2015 - AFP VLADIMIR SIMICEK </a:t>
            </a:r>
          </a:p>
        </p:txBody>
      </p:sp>
      <p:pic>
        <p:nvPicPr>
          <p:cNvPr id="2075" name="Picture 27" descr="http://www.rumeursdabidjan.net/images_ftp/Aboubakar_Shekau.jpg"/>
          <p:cNvPicPr>
            <a:picLocks noChangeAspect="1" noChangeArrowheads="1"/>
          </p:cNvPicPr>
          <p:nvPr/>
        </p:nvPicPr>
        <p:blipFill rotWithShape="1">
          <a:blip r:embed="rId8">
            <a:extLst>
              <a:ext uri="{28A0092B-C50C-407E-A947-70E740481C1C}">
                <a14:useLocalDpi xmlns:a14="http://schemas.microsoft.com/office/drawing/2010/main" val="0"/>
              </a:ext>
            </a:extLst>
          </a:blip>
          <a:srcRect t="2038"/>
          <a:stretch/>
        </p:blipFill>
        <p:spPr bwMode="auto">
          <a:xfrm>
            <a:off x="3784490" y="1086942"/>
            <a:ext cx="4657725" cy="47773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226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10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1000"/>
                                        <p:tgtEl>
                                          <p:spTgt spid="4">
                                            <p:txEl>
                                              <p:pRg st="1" end="1"/>
                                            </p:txEl>
                                          </p:spTgt>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p:cTn id="19" dur="1000" fill="hold"/>
                                        <p:tgtEl>
                                          <p:spTgt spid="2057"/>
                                        </p:tgtEl>
                                        <p:attrNameLst>
                                          <p:attrName>ppt_w</p:attrName>
                                        </p:attrNameLst>
                                      </p:cBhvr>
                                      <p:tavLst>
                                        <p:tav tm="0">
                                          <p:val>
                                            <p:fltVal val="0"/>
                                          </p:val>
                                        </p:tav>
                                        <p:tav tm="100000">
                                          <p:val>
                                            <p:strVal val="#ppt_w"/>
                                          </p:val>
                                        </p:tav>
                                      </p:tavLst>
                                    </p:anim>
                                    <p:anim calcmode="lin" valueType="num">
                                      <p:cBhvr>
                                        <p:cTn id="20" dur="1000" fill="hold"/>
                                        <p:tgtEl>
                                          <p:spTgt spid="2057"/>
                                        </p:tgtEl>
                                        <p:attrNameLst>
                                          <p:attrName>ppt_h</p:attrName>
                                        </p:attrNameLst>
                                      </p:cBhvr>
                                      <p:tavLst>
                                        <p:tav tm="0">
                                          <p:val>
                                            <p:fltVal val="0"/>
                                          </p:val>
                                        </p:tav>
                                        <p:tav tm="100000">
                                          <p:val>
                                            <p:strVal val="#ppt_h"/>
                                          </p:val>
                                        </p:tav>
                                      </p:tavLst>
                                    </p:anim>
                                    <p:anim calcmode="lin" valueType="num">
                                      <p:cBhvr>
                                        <p:cTn id="21" dur="1000" fill="hold"/>
                                        <p:tgtEl>
                                          <p:spTgt spid="2057"/>
                                        </p:tgtEl>
                                        <p:attrNameLst>
                                          <p:attrName>style.rotation</p:attrName>
                                        </p:attrNameLst>
                                      </p:cBhvr>
                                      <p:tavLst>
                                        <p:tav tm="0">
                                          <p:val>
                                            <p:fltVal val="90"/>
                                          </p:val>
                                        </p:tav>
                                        <p:tav tm="100000">
                                          <p:val>
                                            <p:fltVal val="0"/>
                                          </p:val>
                                        </p:tav>
                                      </p:tavLst>
                                    </p:anim>
                                    <p:animEffect transition="in" filter="fade">
                                      <p:cBhvr>
                                        <p:cTn id="22" dur="1000"/>
                                        <p:tgtEl>
                                          <p:spTgt spid="2057"/>
                                        </p:tgtEl>
                                      </p:cBhvr>
                                    </p:animEffect>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2055"/>
                                        </p:tgtEl>
                                        <p:attrNameLst>
                                          <p:attrName>style.visibility</p:attrName>
                                        </p:attrNameLst>
                                      </p:cBhvr>
                                      <p:to>
                                        <p:strVal val="visible"/>
                                      </p:to>
                                    </p:set>
                                    <p:anim calcmode="lin" valueType="num">
                                      <p:cBhvr>
                                        <p:cTn id="26" dur="1000" fill="hold"/>
                                        <p:tgtEl>
                                          <p:spTgt spid="2055"/>
                                        </p:tgtEl>
                                        <p:attrNameLst>
                                          <p:attrName>ppt_w</p:attrName>
                                        </p:attrNameLst>
                                      </p:cBhvr>
                                      <p:tavLst>
                                        <p:tav tm="0">
                                          <p:val>
                                            <p:fltVal val="0"/>
                                          </p:val>
                                        </p:tav>
                                        <p:tav tm="100000">
                                          <p:val>
                                            <p:strVal val="#ppt_w"/>
                                          </p:val>
                                        </p:tav>
                                      </p:tavLst>
                                    </p:anim>
                                    <p:anim calcmode="lin" valueType="num">
                                      <p:cBhvr>
                                        <p:cTn id="27" dur="1000" fill="hold"/>
                                        <p:tgtEl>
                                          <p:spTgt spid="2055"/>
                                        </p:tgtEl>
                                        <p:attrNameLst>
                                          <p:attrName>ppt_h</p:attrName>
                                        </p:attrNameLst>
                                      </p:cBhvr>
                                      <p:tavLst>
                                        <p:tav tm="0">
                                          <p:val>
                                            <p:fltVal val="0"/>
                                          </p:val>
                                        </p:tav>
                                        <p:tav tm="100000">
                                          <p:val>
                                            <p:strVal val="#ppt_h"/>
                                          </p:val>
                                        </p:tav>
                                      </p:tavLst>
                                    </p:anim>
                                    <p:anim calcmode="lin" valueType="num">
                                      <p:cBhvr>
                                        <p:cTn id="28" dur="1000" fill="hold"/>
                                        <p:tgtEl>
                                          <p:spTgt spid="2055"/>
                                        </p:tgtEl>
                                        <p:attrNameLst>
                                          <p:attrName>style.rotation</p:attrName>
                                        </p:attrNameLst>
                                      </p:cBhvr>
                                      <p:tavLst>
                                        <p:tav tm="0">
                                          <p:val>
                                            <p:fltVal val="90"/>
                                          </p:val>
                                        </p:tav>
                                        <p:tav tm="100000">
                                          <p:val>
                                            <p:fltVal val="0"/>
                                          </p:val>
                                        </p:tav>
                                      </p:tavLst>
                                    </p:anim>
                                    <p:animEffect transition="in" filter="fade">
                                      <p:cBhvr>
                                        <p:cTn id="29" dur="1000"/>
                                        <p:tgtEl>
                                          <p:spTgt spid="2055"/>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059"/>
                                        </p:tgtEl>
                                        <p:attrNameLst>
                                          <p:attrName>style.visibility</p:attrName>
                                        </p:attrNameLst>
                                      </p:cBhvr>
                                      <p:to>
                                        <p:strVal val="visible"/>
                                      </p:to>
                                    </p:set>
                                    <p:anim calcmode="lin" valueType="num">
                                      <p:cBhvr>
                                        <p:cTn id="33" dur="1000" fill="hold"/>
                                        <p:tgtEl>
                                          <p:spTgt spid="2059"/>
                                        </p:tgtEl>
                                        <p:attrNameLst>
                                          <p:attrName>ppt_w</p:attrName>
                                        </p:attrNameLst>
                                      </p:cBhvr>
                                      <p:tavLst>
                                        <p:tav tm="0">
                                          <p:val>
                                            <p:fltVal val="0"/>
                                          </p:val>
                                        </p:tav>
                                        <p:tav tm="100000">
                                          <p:val>
                                            <p:strVal val="#ppt_w"/>
                                          </p:val>
                                        </p:tav>
                                      </p:tavLst>
                                    </p:anim>
                                    <p:anim calcmode="lin" valueType="num">
                                      <p:cBhvr>
                                        <p:cTn id="34" dur="1000" fill="hold"/>
                                        <p:tgtEl>
                                          <p:spTgt spid="2059"/>
                                        </p:tgtEl>
                                        <p:attrNameLst>
                                          <p:attrName>ppt_h</p:attrName>
                                        </p:attrNameLst>
                                      </p:cBhvr>
                                      <p:tavLst>
                                        <p:tav tm="0">
                                          <p:val>
                                            <p:fltVal val="0"/>
                                          </p:val>
                                        </p:tav>
                                        <p:tav tm="100000">
                                          <p:val>
                                            <p:strVal val="#ppt_h"/>
                                          </p:val>
                                        </p:tav>
                                      </p:tavLst>
                                    </p:anim>
                                    <p:anim calcmode="lin" valueType="num">
                                      <p:cBhvr>
                                        <p:cTn id="35" dur="1000" fill="hold"/>
                                        <p:tgtEl>
                                          <p:spTgt spid="2059"/>
                                        </p:tgtEl>
                                        <p:attrNameLst>
                                          <p:attrName>style.rotation</p:attrName>
                                        </p:attrNameLst>
                                      </p:cBhvr>
                                      <p:tavLst>
                                        <p:tav tm="0">
                                          <p:val>
                                            <p:fltVal val="90"/>
                                          </p:val>
                                        </p:tav>
                                        <p:tav tm="100000">
                                          <p:val>
                                            <p:fltVal val="0"/>
                                          </p:val>
                                        </p:tav>
                                      </p:tavLst>
                                    </p:anim>
                                    <p:animEffect transition="in" filter="fade">
                                      <p:cBhvr>
                                        <p:cTn id="36" dur="1000"/>
                                        <p:tgtEl>
                                          <p:spTgt spid="2059"/>
                                        </p:tgtEl>
                                      </p:cBhvr>
                                    </p:animEffect>
                                  </p:childTnLst>
                                </p:cTn>
                              </p:par>
                            </p:childTnLst>
                          </p:cTn>
                        </p:par>
                        <p:par>
                          <p:cTn id="37" fill="hold">
                            <p:stCondLst>
                              <p:cond delay="4000"/>
                            </p:stCondLst>
                            <p:childTnLst>
                              <p:par>
                                <p:cTn id="38" presetID="31" presetClass="entr" presetSubtype="0" fill="hold" nodeType="afterEffect">
                                  <p:stCondLst>
                                    <p:cond delay="0"/>
                                  </p:stCondLst>
                                  <p:childTnLst>
                                    <p:set>
                                      <p:cBhvr>
                                        <p:cTn id="39" dur="1" fill="hold">
                                          <p:stCondLst>
                                            <p:cond delay="0"/>
                                          </p:stCondLst>
                                        </p:cTn>
                                        <p:tgtEl>
                                          <p:spTgt spid="2061"/>
                                        </p:tgtEl>
                                        <p:attrNameLst>
                                          <p:attrName>style.visibility</p:attrName>
                                        </p:attrNameLst>
                                      </p:cBhvr>
                                      <p:to>
                                        <p:strVal val="visible"/>
                                      </p:to>
                                    </p:set>
                                    <p:anim calcmode="lin" valueType="num">
                                      <p:cBhvr>
                                        <p:cTn id="40" dur="1000" fill="hold"/>
                                        <p:tgtEl>
                                          <p:spTgt spid="2061"/>
                                        </p:tgtEl>
                                        <p:attrNameLst>
                                          <p:attrName>ppt_w</p:attrName>
                                        </p:attrNameLst>
                                      </p:cBhvr>
                                      <p:tavLst>
                                        <p:tav tm="0">
                                          <p:val>
                                            <p:fltVal val="0"/>
                                          </p:val>
                                        </p:tav>
                                        <p:tav tm="100000">
                                          <p:val>
                                            <p:strVal val="#ppt_w"/>
                                          </p:val>
                                        </p:tav>
                                      </p:tavLst>
                                    </p:anim>
                                    <p:anim calcmode="lin" valueType="num">
                                      <p:cBhvr>
                                        <p:cTn id="41" dur="1000" fill="hold"/>
                                        <p:tgtEl>
                                          <p:spTgt spid="2061"/>
                                        </p:tgtEl>
                                        <p:attrNameLst>
                                          <p:attrName>ppt_h</p:attrName>
                                        </p:attrNameLst>
                                      </p:cBhvr>
                                      <p:tavLst>
                                        <p:tav tm="0">
                                          <p:val>
                                            <p:fltVal val="0"/>
                                          </p:val>
                                        </p:tav>
                                        <p:tav tm="100000">
                                          <p:val>
                                            <p:strVal val="#ppt_h"/>
                                          </p:val>
                                        </p:tav>
                                      </p:tavLst>
                                    </p:anim>
                                    <p:anim calcmode="lin" valueType="num">
                                      <p:cBhvr>
                                        <p:cTn id="42" dur="1000" fill="hold"/>
                                        <p:tgtEl>
                                          <p:spTgt spid="2061"/>
                                        </p:tgtEl>
                                        <p:attrNameLst>
                                          <p:attrName>style.rotation</p:attrName>
                                        </p:attrNameLst>
                                      </p:cBhvr>
                                      <p:tavLst>
                                        <p:tav tm="0">
                                          <p:val>
                                            <p:fltVal val="90"/>
                                          </p:val>
                                        </p:tav>
                                        <p:tav tm="100000">
                                          <p:val>
                                            <p:fltVal val="0"/>
                                          </p:val>
                                        </p:tav>
                                      </p:tavLst>
                                    </p:anim>
                                    <p:animEffect transition="in" filter="fade">
                                      <p:cBhvr>
                                        <p:cTn id="43" dur="1000"/>
                                        <p:tgtEl>
                                          <p:spTgt spid="206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nodeType="clickEffect">
                                  <p:stCondLst>
                                    <p:cond delay="0"/>
                                  </p:stCondLst>
                                  <p:childTnLst>
                                    <p:anim calcmode="lin" valueType="num">
                                      <p:cBhvr>
                                        <p:cTn id="47" dur="500"/>
                                        <p:tgtEl>
                                          <p:spTgt spid="2057"/>
                                        </p:tgtEl>
                                        <p:attrNameLst>
                                          <p:attrName>ppt_w</p:attrName>
                                        </p:attrNameLst>
                                      </p:cBhvr>
                                      <p:tavLst>
                                        <p:tav tm="0">
                                          <p:val>
                                            <p:strVal val="ppt_w"/>
                                          </p:val>
                                        </p:tav>
                                        <p:tav tm="100000">
                                          <p:val>
                                            <p:fltVal val="0"/>
                                          </p:val>
                                        </p:tav>
                                      </p:tavLst>
                                    </p:anim>
                                    <p:anim calcmode="lin" valueType="num">
                                      <p:cBhvr>
                                        <p:cTn id="48" dur="500"/>
                                        <p:tgtEl>
                                          <p:spTgt spid="2057"/>
                                        </p:tgtEl>
                                        <p:attrNameLst>
                                          <p:attrName>ppt_h</p:attrName>
                                        </p:attrNameLst>
                                      </p:cBhvr>
                                      <p:tavLst>
                                        <p:tav tm="0">
                                          <p:val>
                                            <p:strVal val="ppt_h"/>
                                          </p:val>
                                        </p:tav>
                                        <p:tav tm="100000">
                                          <p:val>
                                            <p:fltVal val="0"/>
                                          </p:val>
                                        </p:tav>
                                      </p:tavLst>
                                    </p:anim>
                                    <p:animEffect transition="out" filter="fade">
                                      <p:cBhvr>
                                        <p:cTn id="49" dur="500"/>
                                        <p:tgtEl>
                                          <p:spTgt spid="2057"/>
                                        </p:tgtEl>
                                      </p:cBhvr>
                                    </p:animEffect>
                                    <p:set>
                                      <p:cBhvr>
                                        <p:cTn id="50" dur="1" fill="hold">
                                          <p:stCondLst>
                                            <p:cond delay="499"/>
                                          </p:stCondLst>
                                        </p:cTn>
                                        <p:tgtEl>
                                          <p:spTgt spid="2057"/>
                                        </p:tgtEl>
                                        <p:attrNameLst>
                                          <p:attrName>style.visibility</p:attrName>
                                        </p:attrNameLst>
                                      </p:cBhvr>
                                      <p:to>
                                        <p:strVal val="hidden"/>
                                      </p:to>
                                    </p:set>
                                  </p:childTnLst>
                                </p:cTn>
                              </p:par>
                              <p:par>
                                <p:cTn id="51" presetID="53" presetClass="exit" presetSubtype="32" fill="hold" nodeType="withEffect">
                                  <p:stCondLst>
                                    <p:cond delay="0"/>
                                  </p:stCondLst>
                                  <p:childTnLst>
                                    <p:anim calcmode="lin" valueType="num">
                                      <p:cBhvr>
                                        <p:cTn id="52" dur="500"/>
                                        <p:tgtEl>
                                          <p:spTgt spid="2055"/>
                                        </p:tgtEl>
                                        <p:attrNameLst>
                                          <p:attrName>ppt_w</p:attrName>
                                        </p:attrNameLst>
                                      </p:cBhvr>
                                      <p:tavLst>
                                        <p:tav tm="0">
                                          <p:val>
                                            <p:strVal val="ppt_w"/>
                                          </p:val>
                                        </p:tav>
                                        <p:tav tm="100000">
                                          <p:val>
                                            <p:fltVal val="0"/>
                                          </p:val>
                                        </p:tav>
                                      </p:tavLst>
                                    </p:anim>
                                    <p:anim calcmode="lin" valueType="num">
                                      <p:cBhvr>
                                        <p:cTn id="53" dur="500"/>
                                        <p:tgtEl>
                                          <p:spTgt spid="2055"/>
                                        </p:tgtEl>
                                        <p:attrNameLst>
                                          <p:attrName>ppt_h</p:attrName>
                                        </p:attrNameLst>
                                      </p:cBhvr>
                                      <p:tavLst>
                                        <p:tav tm="0">
                                          <p:val>
                                            <p:strVal val="ppt_h"/>
                                          </p:val>
                                        </p:tav>
                                        <p:tav tm="100000">
                                          <p:val>
                                            <p:fltVal val="0"/>
                                          </p:val>
                                        </p:tav>
                                      </p:tavLst>
                                    </p:anim>
                                    <p:animEffect transition="out" filter="fade">
                                      <p:cBhvr>
                                        <p:cTn id="54" dur="500"/>
                                        <p:tgtEl>
                                          <p:spTgt spid="2055"/>
                                        </p:tgtEl>
                                      </p:cBhvr>
                                    </p:animEffect>
                                    <p:set>
                                      <p:cBhvr>
                                        <p:cTn id="55" dur="1" fill="hold">
                                          <p:stCondLst>
                                            <p:cond delay="499"/>
                                          </p:stCondLst>
                                        </p:cTn>
                                        <p:tgtEl>
                                          <p:spTgt spid="2055"/>
                                        </p:tgtEl>
                                        <p:attrNameLst>
                                          <p:attrName>style.visibility</p:attrName>
                                        </p:attrNameLst>
                                      </p:cBhvr>
                                      <p:to>
                                        <p:strVal val="hidden"/>
                                      </p:to>
                                    </p:set>
                                  </p:childTnLst>
                                </p:cTn>
                              </p:par>
                              <p:par>
                                <p:cTn id="56" presetID="53" presetClass="exit" presetSubtype="32" fill="hold" nodeType="withEffect">
                                  <p:stCondLst>
                                    <p:cond delay="0"/>
                                  </p:stCondLst>
                                  <p:childTnLst>
                                    <p:anim calcmode="lin" valueType="num">
                                      <p:cBhvr>
                                        <p:cTn id="57" dur="500"/>
                                        <p:tgtEl>
                                          <p:spTgt spid="2059"/>
                                        </p:tgtEl>
                                        <p:attrNameLst>
                                          <p:attrName>ppt_w</p:attrName>
                                        </p:attrNameLst>
                                      </p:cBhvr>
                                      <p:tavLst>
                                        <p:tav tm="0">
                                          <p:val>
                                            <p:strVal val="ppt_w"/>
                                          </p:val>
                                        </p:tav>
                                        <p:tav tm="100000">
                                          <p:val>
                                            <p:fltVal val="0"/>
                                          </p:val>
                                        </p:tav>
                                      </p:tavLst>
                                    </p:anim>
                                    <p:anim calcmode="lin" valueType="num">
                                      <p:cBhvr>
                                        <p:cTn id="58" dur="500"/>
                                        <p:tgtEl>
                                          <p:spTgt spid="2059"/>
                                        </p:tgtEl>
                                        <p:attrNameLst>
                                          <p:attrName>ppt_h</p:attrName>
                                        </p:attrNameLst>
                                      </p:cBhvr>
                                      <p:tavLst>
                                        <p:tav tm="0">
                                          <p:val>
                                            <p:strVal val="ppt_h"/>
                                          </p:val>
                                        </p:tav>
                                        <p:tav tm="100000">
                                          <p:val>
                                            <p:fltVal val="0"/>
                                          </p:val>
                                        </p:tav>
                                      </p:tavLst>
                                    </p:anim>
                                    <p:animEffect transition="out" filter="fade">
                                      <p:cBhvr>
                                        <p:cTn id="59" dur="500"/>
                                        <p:tgtEl>
                                          <p:spTgt spid="2059"/>
                                        </p:tgtEl>
                                      </p:cBhvr>
                                    </p:animEffect>
                                    <p:set>
                                      <p:cBhvr>
                                        <p:cTn id="60" dur="1" fill="hold">
                                          <p:stCondLst>
                                            <p:cond delay="499"/>
                                          </p:stCondLst>
                                        </p:cTn>
                                        <p:tgtEl>
                                          <p:spTgt spid="2059"/>
                                        </p:tgtEl>
                                        <p:attrNameLst>
                                          <p:attrName>style.visibility</p:attrName>
                                        </p:attrNameLst>
                                      </p:cBhvr>
                                      <p:to>
                                        <p:strVal val="hidden"/>
                                      </p:to>
                                    </p:set>
                                  </p:childTnLst>
                                </p:cTn>
                              </p:par>
                              <p:par>
                                <p:cTn id="61" presetID="53" presetClass="exit" presetSubtype="32" fill="hold" nodeType="withEffect">
                                  <p:stCondLst>
                                    <p:cond delay="0"/>
                                  </p:stCondLst>
                                  <p:childTnLst>
                                    <p:anim calcmode="lin" valueType="num">
                                      <p:cBhvr>
                                        <p:cTn id="62" dur="500"/>
                                        <p:tgtEl>
                                          <p:spTgt spid="2061"/>
                                        </p:tgtEl>
                                        <p:attrNameLst>
                                          <p:attrName>ppt_w</p:attrName>
                                        </p:attrNameLst>
                                      </p:cBhvr>
                                      <p:tavLst>
                                        <p:tav tm="0">
                                          <p:val>
                                            <p:strVal val="ppt_w"/>
                                          </p:val>
                                        </p:tav>
                                        <p:tav tm="100000">
                                          <p:val>
                                            <p:fltVal val="0"/>
                                          </p:val>
                                        </p:tav>
                                      </p:tavLst>
                                    </p:anim>
                                    <p:anim calcmode="lin" valueType="num">
                                      <p:cBhvr>
                                        <p:cTn id="63" dur="500"/>
                                        <p:tgtEl>
                                          <p:spTgt spid="2061"/>
                                        </p:tgtEl>
                                        <p:attrNameLst>
                                          <p:attrName>ppt_h</p:attrName>
                                        </p:attrNameLst>
                                      </p:cBhvr>
                                      <p:tavLst>
                                        <p:tav tm="0">
                                          <p:val>
                                            <p:strVal val="ppt_h"/>
                                          </p:val>
                                        </p:tav>
                                        <p:tav tm="100000">
                                          <p:val>
                                            <p:fltVal val="0"/>
                                          </p:val>
                                        </p:tav>
                                      </p:tavLst>
                                    </p:anim>
                                    <p:animEffect transition="out" filter="fade">
                                      <p:cBhvr>
                                        <p:cTn id="64" dur="500"/>
                                        <p:tgtEl>
                                          <p:spTgt spid="2061"/>
                                        </p:tgtEl>
                                      </p:cBhvr>
                                    </p:animEffect>
                                    <p:set>
                                      <p:cBhvr>
                                        <p:cTn id="65" dur="1" fill="hold">
                                          <p:stCondLst>
                                            <p:cond delay="499"/>
                                          </p:stCondLst>
                                        </p:cTn>
                                        <p:tgtEl>
                                          <p:spTgt spid="206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4">
                                            <p:txEl>
                                              <p:pRg st="2" end="2"/>
                                            </p:txEl>
                                          </p:spTgt>
                                        </p:tgtEl>
                                        <p:attrNameLst>
                                          <p:attrName>style.visibility</p:attrName>
                                        </p:attrNameLst>
                                      </p:cBhvr>
                                      <p:to>
                                        <p:strVal val="visible"/>
                                      </p:to>
                                    </p:set>
                                    <p:animEffect transition="in" filter="wipe(left)">
                                      <p:cBhvr>
                                        <p:cTn id="70" dur="1000"/>
                                        <p:tgtEl>
                                          <p:spTgt spid="4">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65"/>
                                        </p:tgtEl>
                                        <p:attrNameLst>
                                          <p:attrName>style.visibility</p:attrName>
                                        </p:attrNameLst>
                                      </p:cBhvr>
                                      <p:to>
                                        <p:strVal val="visible"/>
                                      </p:to>
                                    </p:set>
                                    <p:animEffect transition="in" filter="randombar(horizontal)">
                                      <p:cBhvr>
                                        <p:cTn id="75" dur="500"/>
                                        <p:tgtEl>
                                          <p:spTgt spid="2065"/>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xit" presetSubtype="32" fill="hold" nodeType="clickEffect">
                                  <p:stCondLst>
                                    <p:cond delay="0"/>
                                  </p:stCondLst>
                                  <p:childTnLst>
                                    <p:anim calcmode="lin" valueType="num">
                                      <p:cBhvr>
                                        <p:cTn id="79" dur="500"/>
                                        <p:tgtEl>
                                          <p:spTgt spid="2065"/>
                                        </p:tgtEl>
                                        <p:attrNameLst>
                                          <p:attrName>ppt_w</p:attrName>
                                        </p:attrNameLst>
                                      </p:cBhvr>
                                      <p:tavLst>
                                        <p:tav tm="0">
                                          <p:val>
                                            <p:strVal val="ppt_w"/>
                                          </p:val>
                                        </p:tav>
                                        <p:tav tm="100000">
                                          <p:val>
                                            <p:fltVal val="0"/>
                                          </p:val>
                                        </p:tav>
                                      </p:tavLst>
                                    </p:anim>
                                    <p:anim calcmode="lin" valueType="num">
                                      <p:cBhvr>
                                        <p:cTn id="80" dur="500"/>
                                        <p:tgtEl>
                                          <p:spTgt spid="2065"/>
                                        </p:tgtEl>
                                        <p:attrNameLst>
                                          <p:attrName>ppt_h</p:attrName>
                                        </p:attrNameLst>
                                      </p:cBhvr>
                                      <p:tavLst>
                                        <p:tav tm="0">
                                          <p:val>
                                            <p:strVal val="ppt_h"/>
                                          </p:val>
                                        </p:tav>
                                        <p:tav tm="100000">
                                          <p:val>
                                            <p:fltVal val="0"/>
                                          </p:val>
                                        </p:tav>
                                      </p:tavLst>
                                    </p:anim>
                                    <p:animEffect transition="out" filter="fade">
                                      <p:cBhvr>
                                        <p:cTn id="81" dur="500"/>
                                        <p:tgtEl>
                                          <p:spTgt spid="2065"/>
                                        </p:tgtEl>
                                      </p:cBhvr>
                                    </p:animEffect>
                                    <p:set>
                                      <p:cBhvr>
                                        <p:cTn id="82" dur="1" fill="hold">
                                          <p:stCondLst>
                                            <p:cond delay="499"/>
                                          </p:stCondLst>
                                        </p:cTn>
                                        <p:tgtEl>
                                          <p:spTgt spid="206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4">
                                            <p:txEl>
                                              <p:pRg st="3" end="3"/>
                                            </p:txEl>
                                          </p:spTgt>
                                        </p:tgtEl>
                                        <p:attrNameLst>
                                          <p:attrName>style.visibility</p:attrName>
                                        </p:attrNameLst>
                                      </p:cBhvr>
                                      <p:to>
                                        <p:strVal val="visible"/>
                                      </p:to>
                                    </p:set>
                                    <p:animEffect transition="in" filter="wipe(left)">
                                      <p:cBhvr>
                                        <p:cTn id="87" dur="1000"/>
                                        <p:tgtEl>
                                          <p:spTgt spid="4">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nodeType="clickEffect">
                                  <p:stCondLst>
                                    <p:cond delay="0"/>
                                  </p:stCondLst>
                                  <p:childTnLst>
                                    <p:set>
                                      <p:cBhvr>
                                        <p:cTn id="91" dur="1" fill="hold">
                                          <p:stCondLst>
                                            <p:cond delay="0"/>
                                          </p:stCondLst>
                                        </p:cTn>
                                        <p:tgtEl>
                                          <p:spTgt spid="2075"/>
                                        </p:tgtEl>
                                        <p:attrNameLst>
                                          <p:attrName>style.visibility</p:attrName>
                                        </p:attrNameLst>
                                      </p:cBhvr>
                                      <p:to>
                                        <p:strVal val="visible"/>
                                      </p:to>
                                    </p:set>
                                    <p:anim calcmode="lin" valueType="num">
                                      <p:cBhvr>
                                        <p:cTn id="92" dur="1000" fill="hold"/>
                                        <p:tgtEl>
                                          <p:spTgt spid="2075"/>
                                        </p:tgtEl>
                                        <p:attrNameLst>
                                          <p:attrName>ppt_w</p:attrName>
                                        </p:attrNameLst>
                                      </p:cBhvr>
                                      <p:tavLst>
                                        <p:tav tm="0">
                                          <p:val>
                                            <p:fltVal val="0"/>
                                          </p:val>
                                        </p:tav>
                                        <p:tav tm="100000">
                                          <p:val>
                                            <p:strVal val="#ppt_w"/>
                                          </p:val>
                                        </p:tav>
                                      </p:tavLst>
                                    </p:anim>
                                    <p:anim calcmode="lin" valueType="num">
                                      <p:cBhvr>
                                        <p:cTn id="93" dur="1000" fill="hold"/>
                                        <p:tgtEl>
                                          <p:spTgt spid="2075"/>
                                        </p:tgtEl>
                                        <p:attrNameLst>
                                          <p:attrName>ppt_h</p:attrName>
                                        </p:attrNameLst>
                                      </p:cBhvr>
                                      <p:tavLst>
                                        <p:tav tm="0">
                                          <p:val>
                                            <p:fltVal val="0"/>
                                          </p:val>
                                        </p:tav>
                                        <p:tav tm="100000">
                                          <p:val>
                                            <p:strVal val="#ppt_h"/>
                                          </p:val>
                                        </p:tav>
                                      </p:tavLst>
                                    </p:anim>
                                    <p:anim calcmode="lin" valueType="num">
                                      <p:cBhvr>
                                        <p:cTn id="94" dur="1000" fill="hold"/>
                                        <p:tgtEl>
                                          <p:spTgt spid="2075"/>
                                        </p:tgtEl>
                                        <p:attrNameLst>
                                          <p:attrName>style.rotation</p:attrName>
                                        </p:attrNameLst>
                                      </p:cBhvr>
                                      <p:tavLst>
                                        <p:tav tm="0">
                                          <p:val>
                                            <p:fltVal val="90"/>
                                          </p:val>
                                        </p:tav>
                                        <p:tav tm="100000">
                                          <p:val>
                                            <p:fltVal val="0"/>
                                          </p:val>
                                        </p:tav>
                                      </p:tavLst>
                                    </p:anim>
                                    <p:animEffect transition="in" filter="fade">
                                      <p:cBhvr>
                                        <p:cTn id="95" dur="1000"/>
                                        <p:tgtEl>
                                          <p:spTgt spid="207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2075"/>
                                        </p:tgtEl>
                                        <p:attrNameLst>
                                          <p:attrName>ppt_w</p:attrName>
                                        </p:attrNameLst>
                                      </p:cBhvr>
                                      <p:tavLst>
                                        <p:tav tm="0">
                                          <p:val>
                                            <p:strVal val="ppt_w"/>
                                          </p:val>
                                        </p:tav>
                                        <p:tav tm="100000">
                                          <p:val>
                                            <p:fltVal val="0"/>
                                          </p:val>
                                        </p:tav>
                                      </p:tavLst>
                                    </p:anim>
                                    <p:anim calcmode="lin" valueType="num">
                                      <p:cBhvr>
                                        <p:cTn id="100" dur="500"/>
                                        <p:tgtEl>
                                          <p:spTgt spid="2075"/>
                                        </p:tgtEl>
                                        <p:attrNameLst>
                                          <p:attrName>ppt_h</p:attrName>
                                        </p:attrNameLst>
                                      </p:cBhvr>
                                      <p:tavLst>
                                        <p:tav tm="0">
                                          <p:val>
                                            <p:strVal val="ppt_h"/>
                                          </p:val>
                                        </p:tav>
                                        <p:tav tm="100000">
                                          <p:val>
                                            <p:fltVal val="0"/>
                                          </p:val>
                                        </p:tav>
                                      </p:tavLst>
                                    </p:anim>
                                    <p:animEffect transition="out" filter="fade">
                                      <p:cBhvr>
                                        <p:cTn id="101" dur="500"/>
                                        <p:tgtEl>
                                          <p:spTgt spid="2075"/>
                                        </p:tgtEl>
                                      </p:cBhvr>
                                    </p:animEffect>
                                    <p:set>
                                      <p:cBhvr>
                                        <p:cTn id="102" dur="1" fill="hold">
                                          <p:stCondLst>
                                            <p:cond delay="499"/>
                                          </p:stCondLst>
                                        </p:cTn>
                                        <p:tgtEl>
                                          <p:spTgt spid="2075"/>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4">
                                            <p:txEl>
                                              <p:pRg st="5" end="5"/>
                                            </p:txEl>
                                          </p:spTgt>
                                        </p:tgtEl>
                                        <p:attrNameLst>
                                          <p:attrName>style.visibility</p:attrName>
                                        </p:attrNameLst>
                                      </p:cBhvr>
                                      <p:to>
                                        <p:strVal val="visible"/>
                                      </p:to>
                                    </p:set>
                                    <p:animEffect transition="in" filter="wipe(left)">
                                      <p:cBhvr>
                                        <p:cTn id="107" dur="1000"/>
                                        <p:tgtEl>
                                          <p:spTgt spid="4">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2071"/>
                                        </p:tgtEl>
                                        <p:attrNameLst>
                                          <p:attrName>style.visibility</p:attrName>
                                        </p:attrNameLst>
                                      </p:cBhvr>
                                      <p:to>
                                        <p:strVal val="visible"/>
                                      </p:to>
                                    </p:set>
                                    <p:anim calcmode="lin" valueType="num">
                                      <p:cBhvr>
                                        <p:cTn id="112" dur="1000" fill="hold"/>
                                        <p:tgtEl>
                                          <p:spTgt spid="2071"/>
                                        </p:tgtEl>
                                        <p:attrNameLst>
                                          <p:attrName>ppt_w</p:attrName>
                                        </p:attrNameLst>
                                      </p:cBhvr>
                                      <p:tavLst>
                                        <p:tav tm="0">
                                          <p:val>
                                            <p:fltVal val="0"/>
                                          </p:val>
                                        </p:tav>
                                        <p:tav tm="100000">
                                          <p:val>
                                            <p:strVal val="#ppt_w"/>
                                          </p:val>
                                        </p:tav>
                                      </p:tavLst>
                                    </p:anim>
                                    <p:anim calcmode="lin" valueType="num">
                                      <p:cBhvr>
                                        <p:cTn id="113" dur="1000" fill="hold"/>
                                        <p:tgtEl>
                                          <p:spTgt spid="2071"/>
                                        </p:tgtEl>
                                        <p:attrNameLst>
                                          <p:attrName>ppt_h</p:attrName>
                                        </p:attrNameLst>
                                      </p:cBhvr>
                                      <p:tavLst>
                                        <p:tav tm="0">
                                          <p:val>
                                            <p:fltVal val="0"/>
                                          </p:val>
                                        </p:tav>
                                        <p:tav tm="100000">
                                          <p:val>
                                            <p:strVal val="#ppt_h"/>
                                          </p:val>
                                        </p:tav>
                                      </p:tavLst>
                                    </p:anim>
                                    <p:anim calcmode="lin" valueType="num">
                                      <p:cBhvr>
                                        <p:cTn id="114" dur="1000" fill="hold"/>
                                        <p:tgtEl>
                                          <p:spTgt spid="2071"/>
                                        </p:tgtEl>
                                        <p:attrNameLst>
                                          <p:attrName>style.rotation</p:attrName>
                                        </p:attrNameLst>
                                      </p:cBhvr>
                                      <p:tavLst>
                                        <p:tav tm="0">
                                          <p:val>
                                            <p:fltVal val="90"/>
                                          </p:val>
                                        </p:tav>
                                        <p:tav tm="100000">
                                          <p:val>
                                            <p:fltVal val="0"/>
                                          </p:val>
                                        </p:tav>
                                      </p:tavLst>
                                    </p:anim>
                                    <p:animEffect transition="in" filter="fade">
                                      <p:cBhvr>
                                        <p:cTn id="115" dur="1000"/>
                                        <p:tgtEl>
                                          <p:spTgt spid="2071"/>
                                        </p:tgtEl>
                                      </p:cBhvr>
                                    </p:animEffect>
                                  </p:childTnLst>
                                </p:cTn>
                              </p:par>
                            </p:childTnLst>
                          </p:cTn>
                        </p:par>
                        <p:par>
                          <p:cTn id="116" fill="hold">
                            <p:stCondLst>
                              <p:cond delay="1000"/>
                            </p:stCondLst>
                            <p:childTnLst>
                              <p:par>
                                <p:cTn id="117" presetID="22" presetClass="entr" presetSubtype="1" fill="hold" grpId="0"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ipe(up)">
                                      <p:cBhvr>
                                        <p:cTn id="1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0097" y="1166843"/>
            <a:ext cx="8003807" cy="4524315"/>
          </a:xfrm>
          <a:prstGeom prst="rect">
            <a:avLst/>
          </a:prstGeom>
          <a:noFill/>
        </p:spPr>
        <p:txBody>
          <a:bodyPr wrap="square" rtlCol="0">
            <a:spAutoFit/>
          </a:bodyPr>
          <a:lstStyle/>
          <a:p>
            <a:pPr algn="ctr"/>
            <a:r>
              <a:rPr lang="fr-FR" sz="9600" dirty="0" smtClean="0">
                <a:solidFill>
                  <a:schemeClr val="bg1"/>
                </a:solidFill>
                <a:effectLst>
                  <a:outerShdw blurRad="38100" dist="38100" dir="2700000" algn="tl">
                    <a:srgbClr val="000000">
                      <a:alpha val="43137"/>
                    </a:srgbClr>
                  </a:outerShdw>
                </a:effectLst>
                <a:latin typeface="28 Days Later" pitchFamily="34" charset="0"/>
              </a:rPr>
              <a:t>La </a:t>
            </a:r>
            <a:r>
              <a:rPr lang="fr-FR" sz="9600" dirty="0" err="1" smtClean="0">
                <a:solidFill>
                  <a:schemeClr val="bg1"/>
                </a:solidFill>
                <a:effectLst>
                  <a:outerShdw blurRad="38100" dist="38100" dir="2700000" algn="tl">
                    <a:srgbClr val="000000">
                      <a:alpha val="43137"/>
                    </a:srgbClr>
                  </a:outerShdw>
                </a:effectLst>
                <a:latin typeface="28 Days Later" pitchFamily="34" charset="0"/>
              </a:rPr>
              <a:t>reponse</a:t>
            </a:r>
            <a:r>
              <a:rPr lang="fr-FR" sz="9600" dirty="0" smtClean="0">
                <a:solidFill>
                  <a:schemeClr val="bg1"/>
                </a:solidFill>
                <a:effectLst>
                  <a:outerShdw blurRad="38100" dist="38100" dir="2700000" algn="tl">
                    <a:srgbClr val="000000">
                      <a:alpha val="43137"/>
                    </a:srgbClr>
                  </a:outerShdw>
                </a:effectLst>
                <a:latin typeface="28 Days Later" pitchFamily="34" charset="0"/>
              </a:rPr>
              <a:t> </a:t>
            </a:r>
            <a:r>
              <a:rPr lang="fr-FR" sz="9600" dirty="0" err="1" smtClean="0">
                <a:solidFill>
                  <a:schemeClr val="bg1"/>
                </a:solidFill>
                <a:effectLst>
                  <a:outerShdw blurRad="38100" dist="38100" dir="2700000" algn="tl">
                    <a:srgbClr val="000000">
                      <a:alpha val="43137"/>
                    </a:srgbClr>
                  </a:outerShdw>
                </a:effectLst>
                <a:latin typeface="28 Days Later" pitchFamily="34" charset="0"/>
              </a:rPr>
              <a:t>immediate</a:t>
            </a:r>
            <a:r>
              <a:rPr lang="fr-FR" sz="9600" dirty="0" smtClean="0">
                <a:solidFill>
                  <a:schemeClr val="bg1"/>
                </a:solidFill>
                <a:effectLst>
                  <a:outerShdw blurRad="38100" dist="38100" dir="2700000" algn="tl">
                    <a:srgbClr val="000000">
                      <a:alpha val="43137"/>
                    </a:srgbClr>
                  </a:outerShdw>
                </a:effectLst>
                <a:latin typeface="28 Days Later" pitchFamily="34" charset="0"/>
              </a:rPr>
              <a:t> de la France</a:t>
            </a:r>
            <a:endParaRPr lang="fr-FR" sz="9600" dirty="0">
              <a:solidFill>
                <a:schemeClr val="bg1"/>
              </a:solidFill>
              <a:effectLst>
                <a:outerShdw blurRad="38100" dist="38100" dir="2700000" algn="tl">
                  <a:srgbClr val="000000">
                    <a:alpha val="43137"/>
                  </a:srgbClr>
                </a:outerShdw>
              </a:effectLst>
              <a:latin typeface="Crusades" pitchFamily="2" charset="0"/>
            </a:endParaRPr>
          </a:p>
        </p:txBody>
      </p:sp>
    </p:spTree>
    <p:extLst>
      <p:ext uri="{BB962C8B-B14F-4D97-AF65-F5344CB8AC3E}">
        <p14:creationId xmlns:p14="http://schemas.microsoft.com/office/powerpoint/2010/main" val="310390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700" y="390723"/>
            <a:ext cx="2106265" cy="5232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dirty="0" smtClean="0">
                <a:latin typeface="Tw Cen MT" pitchFamily="34" charset="0"/>
              </a:rPr>
              <a:t>23h53 : le président prend la parole</a:t>
            </a:r>
            <a:endParaRPr lang="fr-FR" sz="1400" b="1" u="sng" dirty="0">
              <a:latin typeface="Tw Cen MT" pitchFamily="34" charset="0"/>
            </a:endParaRPr>
          </a:p>
        </p:txBody>
      </p:sp>
      <p:sp>
        <p:nvSpPr>
          <p:cNvPr id="4" name="Rectangle 3"/>
          <p:cNvSpPr/>
          <p:nvPr/>
        </p:nvSpPr>
        <p:spPr>
          <a:xfrm>
            <a:off x="4993253" y="480229"/>
            <a:ext cx="3791278" cy="523220"/>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400" b="1" dirty="0" smtClean="0">
                <a:latin typeface="Tw Cen MT" pitchFamily="34" charset="0"/>
              </a:rPr>
              <a:t>Quelles sont les deux grandes mesures annoncées ? Pourquoi ? Qu’impliquent-t-elles ? </a:t>
            </a:r>
            <a:endParaRPr lang="fr-FR" sz="1400" b="1" dirty="0">
              <a:latin typeface="Tw Cen MT" pitchFamily="34" charset="0"/>
            </a:endParaRPr>
          </a:p>
        </p:txBody>
      </p:sp>
      <p:sp>
        <p:nvSpPr>
          <p:cNvPr id="6" name="Rectangle 5"/>
          <p:cNvSpPr/>
          <p:nvPr/>
        </p:nvSpPr>
        <p:spPr>
          <a:xfrm>
            <a:off x="224321" y="2165241"/>
            <a:ext cx="3926426" cy="3754874"/>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L’Etat d’urgence</a:t>
            </a:r>
            <a:endParaRPr lang="fr-FR" sz="1400" b="1" cap="small" dirty="0">
              <a:solidFill>
                <a:schemeClr val="tx1"/>
              </a:solidFill>
              <a:latin typeface="Tw Cen MT" pitchFamily="34" charset="0"/>
            </a:endParaRPr>
          </a:p>
          <a:p>
            <a:pPr algn="ctr"/>
            <a:r>
              <a:rPr lang="fr-FR" sz="1400" b="1" dirty="0" smtClean="0">
                <a:solidFill>
                  <a:schemeClr val="tx1"/>
                </a:solidFill>
                <a:latin typeface="Tw Cen MT" pitchFamily="34" charset="0"/>
              </a:rPr>
              <a:t>L’état d’urgence est décrété « soit en cas de péril imminent résultant d’atteintes graves à l’ordre public, soit en cas d’évènements présentant, par leur nature et leur gravité, le caractère de calamité publique. </a:t>
            </a:r>
            <a:r>
              <a:rPr lang="fr-FR" sz="1400" b="1" dirty="0" smtClean="0">
                <a:solidFill>
                  <a:srgbClr val="C00000"/>
                </a:solidFill>
                <a:latin typeface="Tw Cen MT" pitchFamily="34" charset="0"/>
              </a:rPr>
              <a:t>Il s’agit d’un régime d’exception pris par décret en Conseil des ministres. </a:t>
            </a:r>
            <a:endParaRPr lang="fr-FR" sz="1400" b="1" dirty="0">
              <a:solidFill>
                <a:srgbClr val="C00000"/>
              </a:solidFill>
              <a:latin typeface="Tw Cen MT" pitchFamily="34" charset="0"/>
            </a:endParaRPr>
          </a:p>
          <a:p>
            <a:pPr algn="ctr"/>
            <a:r>
              <a:rPr lang="fr-FR" sz="1400" b="1" dirty="0" smtClean="0">
                <a:solidFill>
                  <a:schemeClr val="tx1"/>
                </a:solidFill>
                <a:latin typeface="Tw Cen MT" pitchFamily="34" charset="0"/>
              </a:rPr>
              <a:t>Il prévoit des mesures d’exception : </a:t>
            </a:r>
          </a:p>
          <a:p>
            <a:pPr marL="285750" indent="-285750" algn="ctr">
              <a:buFontTx/>
              <a:buChar char="-"/>
            </a:pPr>
            <a:r>
              <a:rPr lang="fr-FR" sz="1400" b="1" dirty="0" smtClean="0">
                <a:solidFill>
                  <a:schemeClr val="tx1"/>
                </a:solidFill>
                <a:latin typeface="Tw Cen MT" pitchFamily="34" charset="0"/>
              </a:rPr>
              <a:t>couvre-feu, </a:t>
            </a:r>
          </a:p>
          <a:p>
            <a:pPr marL="285750" indent="-285750" algn="ctr">
              <a:buFontTx/>
              <a:buChar char="-"/>
            </a:pPr>
            <a:r>
              <a:rPr lang="fr-FR" sz="1400" b="1" dirty="0" smtClean="0">
                <a:solidFill>
                  <a:schemeClr val="tx1"/>
                </a:solidFill>
                <a:latin typeface="Tw Cen MT" pitchFamily="34" charset="0"/>
              </a:rPr>
              <a:t>Zone de protection</a:t>
            </a:r>
          </a:p>
          <a:p>
            <a:pPr marL="285750" indent="-285750" algn="ctr">
              <a:buFontTx/>
              <a:buChar char="-"/>
            </a:pPr>
            <a:r>
              <a:rPr lang="fr-FR" sz="1400" b="1" dirty="0" smtClean="0">
                <a:solidFill>
                  <a:schemeClr val="tx1"/>
                </a:solidFill>
                <a:latin typeface="Tw Cen MT" pitchFamily="34" charset="0"/>
              </a:rPr>
              <a:t>Limiter la circulation dans certains espaces</a:t>
            </a:r>
          </a:p>
          <a:p>
            <a:pPr marL="285750" indent="-285750" algn="ctr">
              <a:buFontTx/>
              <a:buChar char="-"/>
            </a:pPr>
            <a:r>
              <a:rPr lang="fr-FR" sz="1400" b="1" dirty="0" smtClean="0">
                <a:solidFill>
                  <a:schemeClr val="tx1"/>
                </a:solidFill>
                <a:latin typeface="Tw Cen MT" pitchFamily="34" charset="0"/>
              </a:rPr>
              <a:t>Perquisition de jour comme de nuit</a:t>
            </a:r>
          </a:p>
          <a:p>
            <a:pPr marL="285750" indent="-285750" algn="ctr">
              <a:buFontTx/>
              <a:buChar char="-"/>
            </a:pPr>
            <a:r>
              <a:rPr lang="fr-FR" sz="1400" b="1" dirty="0" smtClean="0">
                <a:solidFill>
                  <a:schemeClr val="tx1"/>
                </a:solidFill>
                <a:latin typeface="Tw Cen MT" pitchFamily="34" charset="0"/>
              </a:rPr>
              <a:t>Fermeture de certains lieux (salles de spectacles, bars, lieux de réunion….)</a:t>
            </a:r>
          </a:p>
          <a:p>
            <a:pPr algn="ctr"/>
            <a:r>
              <a:rPr lang="fr-FR" sz="1400" b="1" dirty="0" smtClean="0">
                <a:solidFill>
                  <a:schemeClr val="tx1"/>
                </a:solidFill>
                <a:latin typeface="Tw Cen MT" pitchFamily="34" charset="0"/>
              </a:rPr>
              <a:t>La dernière fois qu’il a été décrété sur l’ensemble du territoire c’était en 1961. Il dure 12 jours. Au-delà, pour le prolonger, il faut émettre une loi.</a:t>
            </a:r>
          </a:p>
        </p:txBody>
      </p:sp>
      <p:sp>
        <p:nvSpPr>
          <p:cNvPr id="7" name="Rectangle 6"/>
          <p:cNvSpPr/>
          <p:nvPr/>
        </p:nvSpPr>
        <p:spPr>
          <a:xfrm>
            <a:off x="4572000" y="2165241"/>
            <a:ext cx="421253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u="sng" cap="small" dirty="0" smtClean="0">
                <a:solidFill>
                  <a:schemeClr val="tx1"/>
                </a:solidFill>
                <a:latin typeface="Tw Cen MT" pitchFamily="34" charset="0"/>
              </a:rPr>
              <a:t>La fermeture des frontières</a:t>
            </a:r>
            <a:endParaRPr lang="fr-FR" sz="1400" b="1" cap="small" dirty="0">
              <a:solidFill>
                <a:schemeClr val="tx1"/>
              </a:solidFill>
              <a:latin typeface="Tw Cen MT" pitchFamily="34" charset="0"/>
            </a:endParaRPr>
          </a:p>
          <a:p>
            <a:pPr algn="ctr"/>
            <a:r>
              <a:rPr lang="fr-FR" sz="1400" b="1" dirty="0" smtClean="0">
                <a:solidFill>
                  <a:schemeClr val="tx1"/>
                </a:solidFill>
                <a:latin typeface="Tw Cen MT" pitchFamily="34" charset="0"/>
              </a:rPr>
              <a:t>L’objectif est double : </a:t>
            </a:r>
          </a:p>
          <a:p>
            <a:pPr marL="285750" indent="-285750" algn="ctr">
              <a:buFontTx/>
              <a:buChar char="-"/>
            </a:pPr>
            <a:r>
              <a:rPr lang="fr-FR" sz="1400" b="1" dirty="0" smtClean="0">
                <a:solidFill>
                  <a:schemeClr val="tx1"/>
                </a:solidFill>
                <a:latin typeface="Tw Cen MT" pitchFamily="34" charset="0"/>
              </a:rPr>
              <a:t>Empêcher d’autres terroristes de rentrer sur le territoire national</a:t>
            </a:r>
          </a:p>
          <a:p>
            <a:pPr marL="285750" indent="-285750" algn="ctr">
              <a:buFontTx/>
              <a:buChar char="-"/>
            </a:pPr>
            <a:r>
              <a:rPr lang="fr-FR" sz="1400" b="1" dirty="0" smtClean="0">
                <a:solidFill>
                  <a:schemeClr val="tx1"/>
                </a:solidFill>
                <a:latin typeface="Tw Cen MT" pitchFamily="34" charset="0"/>
              </a:rPr>
              <a:t>Empêcher les équipes de terroristes de fuir</a:t>
            </a:r>
          </a:p>
          <a:p>
            <a:pPr algn="ctr"/>
            <a:endParaRPr lang="fr-FR" sz="1400" b="1" dirty="0" smtClean="0">
              <a:solidFill>
                <a:schemeClr val="tx1"/>
              </a:solidFill>
              <a:latin typeface="Tw Cen MT" pitchFamily="34" charset="0"/>
            </a:endParaRPr>
          </a:p>
          <a:p>
            <a:pPr algn="ctr"/>
            <a:r>
              <a:rPr lang="fr-FR" sz="1400" b="1" dirty="0" smtClean="0">
                <a:solidFill>
                  <a:schemeClr val="tx1"/>
                </a:solidFill>
                <a:latin typeface="Tw Cen MT" pitchFamily="34" charset="0"/>
              </a:rPr>
              <a:t>Le contrôle des frontières se fera sur 61 points principaux</a:t>
            </a:r>
          </a:p>
        </p:txBody>
      </p:sp>
      <p:sp>
        <p:nvSpPr>
          <p:cNvPr id="8" name="Flèche vers le bas 7"/>
          <p:cNvSpPr/>
          <p:nvPr/>
        </p:nvSpPr>
        <p:spPr>
          <a:xfrm>
            <a:off x="6572952" y="4271506"/>
            <a:ext cx="210626" cy="455506"/>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782626" y="4881890"/>
            <a:ext cx="3791278" cy="954107"/>
          </a:xfrm>
          <a:prstGeom prst="rect">
            <a:avLst/>
          </a:prstGeom>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r-FR" sz="1400" b="1" dirty="0" smtClean="0">
                <a:latin typeface="Tw Cen MT" pitchFamily="34" charset="0"/>
              </a:rPr>
              <a:t>Ces mesures impliquent la mobilisation de l’armée, des forces de l’ordre (police, gendarme), des services de secours pour assurer la protection des français.</a:t>
            </a:r>
            <a:endParaRPr lang="fr-FR" sz="1400" b="1" dirty="0">
              <a:latin typeface="Tw Cen MT" pitchFamily="34" charset="0"/>
            </a:endParaRPr>
          </a:p>
        </p:txBody>
      </p:sp>
      <p:sp>
        <p:nvSpPr>
          <p:cNvPr id="10" name="Rectangle 9"/>
          <p:cNvSpPr/>
          <p:nvPr/>
        </p:nvSpPr>
        <p:spPr>
          <a:xfrm>
            <a:off x="1524000" y="1819151"/>
            <a:ext cx="60960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Placer ici l’infographie intitulée le discours de François Hollande téléchargeable à l’adresse suivante </a:t>
            </a:r>
          </a:p>
          <a:p>
            <a:pPr algn="ctr"/>
            <a:endParaRPr lang="fr-FR" dirty="0"/>
          </a:p>
          <a:p>
            <a:pPr algn="ctr"/>
            <a:r>
              <a:rPr lang="fr-FR" dirty="0">
                <a:hlinkClick r:id="rId2"/>
              </a:rPr>
              <a:t>https://</a:t>
            </a:r>
            <a:r>
              <a:rPr lang="fr-FR" dirty="0" smtClean="0">
                <a:hlinkClick r:id="rId2"/>
              </a:rPr>
              <a:t>www.youtube.com/watch?v=onQ3tbwiBpo</a:t>
            </a:r>
            <a:endParaRPr lang="fr-FR" dirty="0" smtClean="0"/>
          </a:p>
          <a:p>
            <a:pPr algn="ctr"/>
            <a:endParaRPr lang="fr-FR" dirty="0"/>
          </a:p>
          <a:p>
            <a:pPr algn="ctr"/>
            <a:endParaRPr lang="fr-FR" dirty="0" smtClean="0"/>
          </a:p>
          <a:p>
            <a:pPr algn="ctr"/>
            <a:r>
              <a:rPr lang="fr-FR" dirty="0" smtClean="0"/>
              <a:t>(</a:t>
            </a:r>
            <a:r>
              <a:rPr lang="fr-FR" dirty="0"/>
              <a:t>lien </a:t>
            </a:r>
            <a:r>
              <a:rPr lang="fr-FR" dirty="0" smtClean="0"/>
              <a:t>actif)</a:t>
            </a:r>
            <a:endParaRPr lang="fr-FR" dirty="0"/>
          </a:p>
        </p:txBody>
      </p:sp>
    </p:spTree>
    <p:extLst>
      <p:ext uri="{BB962C8B-B14F-4D97-AF65-F5344CB8AC3E}">
        <p14:creationId xmlns:p14="http://schemas.microsoft.com/office/powerpoint/2010/main" val="11629704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wipe(left)">
                                      <p:cBhvr>
                                        <p:cTn id="22" dur="1000"/>
                                        <p:tgtEl>
                                          <p:spTgt spid="6">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left)">
                                      <p:cBhvr>
                                        <p:cTn id="25" dur="10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1000"/>
                                        <p:tgtEl>
                                          <p:spTgt spid="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wipe(left)">
                                      <p:cBhvr>
                                        <p:cTn id="35" dur="10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10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10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wipe(left)">
                                      <p:cBhvr>
                                        <p:cTn id="50" dur="1000"/>
                                        <p:tgtEl>
                                          <p:spTgt spid="6">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wipe(left)">
                                      <p:cBhvr>
                                        <p:cTn id="55" dur="10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wipe(left)">
                                      <p:cBhvr>
                                        <p:cTn id="60" dur="10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wipe(left)">
                                      <p:cBhvr>
                                        <p:cTn id="65" dur="1000"/>
                                        <p:tgtEl>
                                          <p:spTgt spid="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7">
                                            <p:bg/>
                                          </p:spTgt>
                                        </p:tgtEl>
                                        <p:attrNameLst>
                                          <p:attrName>style.visibility</p:attrName>
                                        </p:attrNameLst>
                                      </p:cBhvr>
                                      <p:to>
                                        <p:strVal val="visible"/>
                                      </p:to>
                                    </p:set>
                                    <p:animEffect transition="in" filter="wipe(left)">
                                      <p:cBhvr>
                                        <p:cTn id="70" dur="1000"/>
                                        <p:tgtEl>
                                          <p:spTgt spid="7">
                                            <p:bg/>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Effect transition="in" filter="wipe(left)">
                                      <p:cBhvr>
                                        <p:cTn id="73" dur="1000"/>
                                        <p:tgtEl>
                                          <p:spTgt spid="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txEl>
                                              <p:pRg st="1" end="1"/>
                                            </p:txEl>
                                          </p:spTgt>
                                        </p:tgtEl>
                                        <p:attrNameLst>
                                          <p:attrName>style.visibility</p:attrName>
                                        </p:attrNameLst>
                                      </p:cBhvr>
                                      <p:to>
                                        <p:strVal val="visible"/>
                                      </p:to>
                                    </p:set>
                                    <p:animEffect transition="in" filter="wipe(left)">
                                      <p:cBhvr>
                                        <p:cTn id="78" dur="1000"/>
                                        <p:tgtEl>
                                          <p:spTgt spid="7">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
                                            <p:txEl>
                                              <p:pRg st="2" end="2"/>
                                            </p:txEl>
                                          </p:spTgt>
                                        </p:tgtEl>
                                        <p:attrNameLst>
                                          <p:attrName>style.visibility</p:attrName>
                                        </p:attrNameLst>
                                      </p:cBhvr>
                                      <p:to>
                                        <p:strVal val="visible"/>
                                      </p:to>
                                    </p:set>
                                    <p:animEffect transition="in" filter="wipe(left)">
                                      <p:cBhvr>
                                        <p:cTn id="83" dur="1000"/>
                                        <p:tgtEl>
                                          <p:spTgt spid="7">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
                                            <p:txEl>
                                              <p:pRg st="3" end="3"/>
                                            </p:txEl>
                                          </p:spTgt>
                                        </p:tgtEl>
                                        <p:attrNameLst>
                                          <p:attrName>style.visibility</p:attrName>
                                        </p:attrNameLst>
                                      </p:cBhvr>
                                      <p:to>
                                        <p:strVal val="visible"/>
                                      </p:to>
                                    </p:set>
                                    <p:animEffect transition="in" filter="wipe(left)">
                                      <p:cBhvr>
                                        <p:cTn id="88" dur="1000"/>
                                        <p:tgtEl>
                                          <p:spTgt spid="7">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xEl>
                                              <p:pRg st="5" end="5"/>
                                            </p:txEl>
                                          </p:spTgt>
                                        </p:tgtEl>
                                        <p:attrNameLst>
                                          <p:attrName>style.visibility</p:attrName>
                                        </p:attrNameLst>
                                      </p:cBhvr>
                                      <p:to>
                                        <p:strVal val="visible"/>
                                      </p:to>
                                    </p:set>
                                    <p:animEffect transition="in" filter="wipe(left)">
                                      <p:cBhvr>
                                        <p:cTn id="93" dur="1000"/>
                                        <p:tgtEl>
                                          <p:spTgt spid="7">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childTnLst>
                          </p:cTn>
                        </p:par>
                        <p:par>
                          <p:cTn id="99" fill="hold">
                            <p:stCondLst>
                              <p:cond delay="500"/>
                            </p:stCondLst>
                            <p:childTnLst>
                              <p:par>
                                <p:cTn id="100" presetID="22" presetClass="entr" presetSubtype="1"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up)">
                                      <p:cBhvr>
                                        <p:cTn id="102" dur="1000"/>
                                        <p:tgtEl>
                                          <p:spTgt spid="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wipe(left)">
                                      <p:cBhvr>
                                        <p:cTn id="10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build="p" animBg="1"/>
      <p:bldP spid="7" grpId="0" build="p" animBg="1"/>
      <p:bldP spid="8" grpId="0" animBg="1"/>
      <p:bldP spid="9" grpId="0" animBg="1"/>
      <p:bldP spid="10" grpId="0" animBg="1"/>
      <p:bldP spid="10"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738</Words>
  <Application>Microsoft Office PowerPoint</Application>
  <PresentationFormat>Affichage à l'écran (4:3)</PresentationFormat>
  <Paragraphs>85</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51</cp:revision>
  <dcterms:created xsi:type="dcterms:W3CDTF">2015-11-15T19:43:58Z</dcterms:created>
  <dcterms:modified xsi:type="dcterms:W3CDTF">2015-11-16T09:18:17Z</dcterms:modified>
</cp:coreProperties>
</file>