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59" r:id="rId3"/>
    <p:sldId id="260" r:id="rId4"/>
  </p:sldIdLst>
  <p:sldSz cx="9144000" cy="6858000" type="screen4x3"/>
  <p:notesSz cx="6858000" cy="9144000"/>
  <p:defaultTextStyle>
    <a:defPPr>
      <a:defRPr lang="fr-FR"/>
    </a:defPPr>
    <a:lvl1pPr marL="0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3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05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58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10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63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15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68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20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21253" cy="42125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8E3119-11A9-4760-9FA7-A30487D40486}" type="datetimeFigureOut">
              <a:rPr lang="fr-FR" smtClean="0"/>
              <a:t>06/07/2016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F6ED2B-E080-49CF-BC20-8F9C8E7C8A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5552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53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05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58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10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63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15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68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20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95BD9D8-6054-4F2D-9F4B-905B20491C8B}" type="slidenum">
              <a:rPr lang="fr-FR">
                <a:solidFill>
                  <a:prstClr val="black"/>
                </a:solidFill>
              </a:rPr>
              <a:pPr/>
              <a:t>2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1331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A9DFC16-29F0-4098-A4B4-F20AAE1977AD}" type="slidenum">
              <a:rPr lang="fr-FR">
                <a:solidFill>
                  <a:prstClr val="black"/>
                </a:solidFill>
              </a:rPr>
              <a:pPr/>
              <a:t>3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1341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41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/>
            </a:lvl1pPr>
            <a:lvl2pPr marL="414726" indent="0" algn="ctr">
              <a:buNone/>
              <a:defRPr/>
            </a:lvl2pPr>
            <a:lvl3pPr marL="829452" indent="0" algn="ctr">
              <a:buNone/>
              <a:defRPr/>
            </a:lvl3pPr>
            <a:lvl4pPr marL="1244178" indent="0" algn="ctr">
              <a:buNone/>
              <a:defRPr/>
            </a:lvl4pPr>
            <a:lvl5pPr marL="1658904" indent="0" algn="ctr">
              <a:buNone/>
              <a:defRPr/>
            </a:lvl5pPr>
            <a:lvl6pPr marL="2073631" indent="0" algn="ctr">
              <a:buNone/>
              <a:defRPr/>
            </a:lvl6pPr>
            <a:lvl7pPr marL="2488357" indent="0" algn="ctr">
              <a:buNone/>
              <a:defRPr/>
            </a:lvl7pPr>
            <a:lvl8pPr marL="2903083" indent="0" algn="ctr">
              <a:buNone/>
              <a:defRPr/>
            </a:lvl8pPr>
            <a:lvl9pPr marL="3317809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E87CE91-84C9-4A3B-B103-F3F1B2BBEB51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3294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18E5C64-3FD7-4C1F-84DA-33641D168417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5389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6880" y="273629"/>
            <a:ext cx="2056320" cy="585565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6481" y="273629"/>
            <a:ext cx="6032160" cy="585565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EEEE4E4-A148-4A27-A099-158AF245887D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951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6481" y="273629"/>
            <a:ext cx="8226720" cy="114348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0"/>
          </p:nvPr>
        </p:nvSpPr>
        <p:spPr>
          <a:xfrm>
            <a:off x="456481" y="6247376"/>
            <a:ext cx="2128320" cy="47093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idx="11"/>
          </p:nvPr>
        </p:nvSpPr>
        <p:spPr>
          <a:xfrm>
            <a:off x="3127680" y="6247376"/>
            <a:ext cx="2897280" cy="47093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idx="12"/>
          </p:nvPr>
        </p:nvSpPr>
        <p:spPr>
          <a:xfrm>
            <a:off x="6556321" y="6247376"/>
            <a:ext cx="2128320" cy="470930"/>
          </a:xfrm>
        </p:spPr>
        <p:txBody>
          <a:bodyPr/>
          <a:lstStyle>
            <a:lvl1pPr>
              <a:defRPr/>
            </a:lvl1pPr>
          </a:lstStyle>
          <a:p>
            <a:fld id="{05155637-7828-4BFD-AE48-9B6B3712CFFB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1209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34C999D-ED32-4403-9E3A-23FC66038EA1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3845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880" y="4406863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/>
            </a:lvl1pPr>
            <a:lvl2pPr marL="414726" indent="0">
              <a:buNone/>
              <a:defRPr sz="1600"/>
            </a:lvl2pPr>
            <a:lvl3pPr marL="829452" indent="0">
              <a:buNone/>
              <a:defRPr sz="1500"/>
            </a:lvl3pPr>
            <a:lvl4pPr marL="1244178" indent="0">
              <a:buNone/>
              <a:defRPr sz="1300"/>
            </a:lvl4pPr>
            <a:lvl5pPr marL="1658904" indent="0">
              <a:buNone/>
              <a:defRPr sz="1300"/>
            </a:lvl5pPr>
            <a:lvl6pPr marL="2073631" indent="0">
              <a:buNone/>
              <a:defRPr sz="1300"/>
            </a:lvl6pPr>
            <a:lvl7pPr marL="2488357" indent="0">
              <a:buNone/>
              <a:defRPr sz="1300"/>
            </a:lvl7pPr>
            <a:lvl8pPr marL="2903083" indent="0">
              <a:buNone/>
              <a:defRPr sz="1300"/>
            </a:lvl8pPr>
            <a:lvl9pPr marL="3317809" indent="0">
              <a:buNone/>
              <a:defRPr sz="13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3276B61-DAB4-45AF-B933-D2D225A7B5B1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3487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6480" y="1604329"/>
            <a:ext cx="4043520" cy="452495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38241" y="1604329"/>
            <a:ext cx="4044960" cy="452495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D80C539-C52E-4D97-B652-2324FF3BB035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8982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921" y="275070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441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441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8AA0888-F1F3-43C0-A620-5524AEC29F02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8266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808500A-3830-407B-92FA-8111891421A8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3707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65BC093-695D-426D-82E6-4EE0CDA0B8EA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0778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521" y="273629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920" y="1434391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1BCC56D-516B-4DE3-AA31-169FF3CAA97A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4983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801" y="4800025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801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4726" indent="0">
              <a:buNone/>
              <a:defRPr sz="2500"/>
            </a:lvl2pPr>
            <a:lvl3pPr marL="829452" indent="0">
              <a:buNone/>
              <a:defRPr sz="2200"/>
            </a:lvl3pPr>
            <a:lvl4pPr marL="1244178" indent="0">
              <a:buNone/>
              <a:defRPr sz="1800"/>
            </a:lvl4pPr>
            <a:lvl5pPr marL="1658904" indent="0">
              <a:buNone/>
              <a:defRPr sz="1800"/>
            </a:lvl5pPr>
            <a:lvl6pPr marL="2073631" indent="0">
              <a:buNone/>
              <a:defRPr sz="1800"/>
            </a:lvl6pPr>
            <a:lvl7pPr marL="2488357" indent="0">
              <a:buNone/>
              <a:defRPr sz="1800"/>
            </a:lvl7pPr>
            <a:lvl8pPr marL="2903083" indent="0">
              <a:buNone/>
              <a:defRPr sz="1800"/>
            </a:lvl8pPr>
            <a:lvl9pPr marL="3317809" indent="0">
              <a:buNone/>
              <a:defRPr sz="18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801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CAB251B-19A2-489D-9F4F-D4E2CD125FFA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1061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6481" y="273629"/>
            <a:ext cx="8226720" cy="1143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Cliquez pour éditer le format du texte-titre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6481" y="1604329"/>
            <a:ext cx="8226720" cy="4524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5602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Cliquez pour éditer le format du plan de texte</a:t>
            </a:r>
          </a:p>
          <a:p>
            <a:pPr lvl="1"/>
            <a:r>
              <a:rPr lang="en-GB" smtClean="0"/>
              <a:t>Second niveau de plan</a:t>
            </a:r>
          </a:p>
          <a:p>
            <a:pPr lvl="2"/>
            <a:r>
              <a:rPr lang="en-GB" smtClean="0"/>
              <a:t>Troisième niveau de plan</a:t>
            </a:r>
          </a:p>
          <a:p>
            <a:pPr lvl="3"/>
            <a:r>
              <a:rPr lang="en-GB" smtClean="0"/>
              <a:t>Quatrième niveau de plan</a:t>
            </a:r>
          </a:p>
          <a:p>
            <a:pPr lvl="4"/>
            <a:r>
              <a:rPr lang="en-GB" smtClean="0"/>
              <a:t>Cinquième niveau de plan</a:t>
            </a:r>
          </a:p>
          <a:p>
            <a:pPr lvl="4"/>
            <a:r>
              <a:rPr lang="en-GB" smtClean="0"/>
              <a:t>Sixième niveau de plan</a:t>
            </a:r>
          </a:p>
          <a:p>
            <a:pPr lvl="4"/>
            <a:r>
              <a:rPr lang="en-GB" smtClean="0"/>
              <a:t>Septième niveau de plan</a:t>
            </a:r>
          </a:p>
          <a:p>
            <a:pPr lvl="4"/>
            <a:r>
              <a:rPr lang="en-GB" smtClean="0"/>
              <a:t>Huitième niveau de plan</a:t>
            </a:r>
          </a:p>
          <a:p>
            <a:pPr lvl="4"/>
            <a:r>
              <a:rPr lang="en-GB" smtClean="0"/>
              <a:t>Neuvième niveau de plan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6481" y="6247376"/>
            <a:ext cx="2128320" cy="470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656650" algn="l"/>
                <a:tab pos="1313299" algn="l"/>
                <a:tab pos="1969949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 defTabSz="407526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fr-FR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7680" y="6247376"/>
            <a:ext cx="2897280" cy="470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656650" algn="l"/>
                <a:tab pos="1313299" algn="l"/>
                <a:tab pos="1969949" algn="l"/>
                <a:tab pos="2626599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 defTabSz="407526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6321" y="6247376"/>
            <a:ext cx="2128320" cy="470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656650" algn="l"/>
                <a:tab pos="1313299" algn="l"/>
                <a:tab pos="1969949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 defTabSz="407526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fld id="{EC43550A-5D43-44AC-A22C-B00B2D9DC7E3}" type="slidenum">
              <a:rPr lang="fr-FR"/>
              <a:pPr defTabSz="407526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6168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xStyles>
    <p:titleStyle>
      <a:lvl1pPr algn="ctr" defTabSz="407526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j-lt"/>
          <a:ea typeface="+mj-ea"/>
          <a:cs typeface="+mj-cs"/>
        </a:defRPr>
      </a:lvl1pPr>
      <a:lvl2pPr marL="673930" indent="-259204" algn="ctr" defTabSz="407526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Arial" charset="0"/>
          <a:ea typeface="SimSun" charset="-122"/>
        </a:defRPr>
      </a:lvl2pPr>
      <a:lvl3pPr marL="1036815" indent="-207363" algn="ctr" defTabSz="407526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Arial" charset="0"/>
          <a:ea typeface="SimSun" charset="-122"/>
        </a:defRPr>
      </a:lvl3pPr>
      <a:lvl4pPr marL="1451541" indent="-207363" algn="ctr" defTabSz="407526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Arial" charset="0"/>
          <a:ea typeface="SimSun" charset="-122"/>
        </a:defRPr>
      </a:lvl4pPr>
      <a:lvl5pPr marL="1866268" indent="-207363" algn="ctr" defTabSz="407526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Arial" charset="0"/>
          <a:ea typeface="SimSun" charset="-122"/>
        </a:defRPr>
      </a:lvl5pPr>
      <a:lvl6pPr marL="2280994" indent="-207363" algn="ctr" defTabSz="407526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Arial" charset="0"/>
          <a:ea typeface="SimSun" charset="-122"/>
        </a:defRPr>
      </a:lvl6pPr>
      <a:lvl7pPr marL="2695720" indent="-207363" algn="ctr" defTabSz="407526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Arial" charset="0"/>
          <a:ea typeface="SimSun" charset="-122"/>
        </a:defRPr>
      </a:lvl7pPr>
      <a:lvl8pPr marL="3110446" indent="-207363" algn="ctr" defTabSz="407526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Arial" charset="0"/>
          <a:ea typeface="SimSun" charset="-122"/>
        </a:defRPr>
      </a:lvl8pPr>
      <a:lvl9pPr marL="3525172" indent="-207363" algn="ctr" defTabSz="407526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Arial" charset="0"/>
          <a:ea typeface="SimSun" charset="-122"/>
        </a:defRPr>
      </a:lvl9pPr>
    </p:titleStyle>
    <p:bodyStyle>
      <a:lvl1pPr marL="311045" indent="-311045" algn="l" defTabSz="407526" rtl="0" fontAlgn="base" hangingPunct="0">
        <a:lnSpc>
          <a:spcPct val="93000"/>
        </a:lnSpc>
        <a:spcBef>
          <a:spcPct val="0"/>
        </a:spcBef>
        <a:spcAft>
          <a:spcPts val="1282"/>
        </a:spcAft>
        <a:buClr>
          <a:srgbClr val="000000"/>
        </a:buClr>
        <a:buSzPct val="100000"/>
        <a:buFont typeface="Times New Roman" pitchFamily="16" charset="0"/>
        <a:defRPr sz="2900">
          <a:solidFill>
            <a:srgbClr val="000000"/>
          </a:solidFill>
          <a:latin typeface="+mn-lt"/>
          <a:ea typeface="+mn-ea"/>
          <a:cs typeface="+mn-cs"/>
        </a:defRPr>
      </a:lvl1pPr>
      <a:lvl2pPr marL="673930" indent="-259204" algn="l" defTabSz="407526" rtl="0" fontAlgn="base" hangingPunct="0">
        <a:lnSpc>
          <a:spcPct val="93000"/>
        </a:lnSpc>
        <a:spcBef>
          <a:spcPct val="0"/>
        </a:spcBef>
        <a:spcAft>
          <a:spcPts val="1032"/>
        </a:spcAft>
        <a:buClr>
          <a:srgbClr val="000000"/>
        </a:buClr>
        <a:buSzPct val="100000"/>
        <a:buFont typeface="Times New Roman" pitchFamily="16" charset="0"/>
        <a:defRPr sz="2500">
          <a:solidFill>
            <a:srgbClr val="000000"/>
          </a:solidFill>
          <a:latin typeface="+mn-lt"/>
          <a:ea typeface="+mn-ea"/>
        </a:defRPr>
      </a:lvl2pPr>
      <a:lvl3pPr marL="1036815" indent="-207363" algn="l" defTabSz="407526" rtl="0" fontAlgn="base" hangingPunct="0">
        <a:lnSpc>
          <a:spcPct val="93000"/>
        </a:lnSpc>
        <a:spcBef>
          <a:spcPct val="0"/>
        </a:spcBef>
        <a:spcAft>
          <a:spcPts val="771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ea typeface="+mn-ea"/>
        </a:defRPr>
      </a:lvl3pPr>
      <a:lvl4pPr marL="1451541" indent="-207363" algn="l" defTabSz="407526" rtl="0" fontAlgn="base" hangingPunct="0">
        <a:lnSpc>
          <a:spcPct val="93000"/>
        </a:lnSpc>
        <a:spcBef>
          <a:spcPct val="0"/>
        </a:spcBef>
        <a:spcAft>
          <a:spcPts val="522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4pPr>
      <a:lvl5pPr marL="1866268" indent="-207363" algn="l" defTabSz="407526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5pPr>
      <a:lvl6pPr marL="2280994" indent="-207363" algn="l" defTabSz="407526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6pPr>
      <a:lvl7pPr marL="2695720" indent="-207363" algn="l" defTabSz="407526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7pPr>
      <a:lvl8pPr marL="3110446" indent="-207363" algn="l" defTabSz="407526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8pPr>
      <a:lvl9pPr marL="3525172" indent="-207363" algn="l" defTabSz="407526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726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452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4178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904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3631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8357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3083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7809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ouvre.fr/oeuvre-notices/stele-des-vautour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enenuru.net/visuals/balag/hires/Mariaerial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40" r="8040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7912893" y="-1"/>
            <a:ext cx="1249036" cy="664797"/>
          </a:xfrm>
          <a:prstGeom prst="rect">
            <a:avLst/>
          </a:prstGeom>
          <a:solidFill>
            <a:srgbClr val="CC6600">
              <a:alpha val="74902"/>
            </a:srgbClr>
          </a:solidFill>
        </p:spPr>
        <p:txBody>
          <a:bodyPr wrap="square">
            <a:spAutoFit/>
          </a:bodyPr>
          <a:lstStyle/>
          <a:p>
            <a:pPr algn="r"/>
            <a:r>
              <a:rPr lang="fr-FR" sz="2000" dirty="0" smtClean="0">
                <a:solidFill>
                  <a:schemeClr val="bg1"/>
                </a:solidFill>
                <a:latin typeface="Gloucester MT Extra Condensed" pitchFamily="18" charset="0"/>
              </a:rPr>
              <a:t>6</a:t>
            </a:r>
            <a:r>
              <a:rPr lang="fr-FR" sz="2000" baseline="30000" dirty="0" smtClean="0">
                <a:solidFill>
                  <a:schemeClr val="bg1"/>
                </a:solidFill>
                <a:latin typeface="Gloucester MT Extra Condensed" pitchFamily="18" charset="0"/>
              </a:rPr>
              <a:t>ème</a:t>
            </a:r>
            <a:r>
              <a:rPr lang="fr-FR" sz="2000" dirty="0" smtClean="0">
                <a:solidFill>
                  <a:schemeClr val="bg1"/>
                </a:solidFill>
                <a:latin typeface="Gloucester MT Extra Condensed" pitchFamily="18" charset="0"/>
              </a:rPr>
              <a:t> Histoire</a:t>
            </a:r>
          </a:p>
          <a:p>
            <a:pPr algn="r"/>
            <a:r>
              <a:rPr lang="fr-FR" sz="2000" dirty="0" smtClean="0">
                <a:solidFill>
                  <a:schemeClr val="bg1"/>
                </a:solidFill>
                <a:latin typeface="Gloucester MT Extra Condensed" pitchFamily="18" charset="0"/>
              </a:rPr>
              <a:t>Thème 1</a:t>
            </a:r>
            <a:endParaRPr lang="fr-FR" sz="2000" dirty="0">
              <a:solidFill>
                <a:schemeClr val="bg1"/>
              </a:solidFill>
              <a:latin typeface="Gloucester MT Extra Condensed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99305" y="946964"/>
            <a:ext cx="7567831" cy="1639530"/>
          </a:xfrm>
          <a:prstGeom prst="rect">
            <a:avLst/>
          </a:prstGeom>
          <a:solidFill>
            <a:schemeClr val="bg2">
              <a:lumMod val="10000"/>
              <a:alpha val="7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2020558" y="1010153"/>
            <a:ext cx="714657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b="1" cap="small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La longue histoire de l’Humanité et des </a:t>
            </a:r>
            <a:r>
              <a:rPr lang="fr-FR" sz="2400" b="1" cap="small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migrations</a:t>
            </a:r>
          </a:p>
          <a:p>
            <a:pPr algn="ctr"/>
            <a:r>
              <a:rPr lang="fr-FR" sz="2400" b="1" u="sng" cap="small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Question 3</a:t>
            </a:r>
            <a:r>
              <a:rPr lang="fr-FR" sz="2400" b="1" cap="small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 : Premiers Etats, premières écritures</a:t>
            </a:r>
            <a:endParaRPr lang="fr-FR" sz="2400" b="1" cap="small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bg1">
                  <a:alpha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itchFamily="66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737320" y="6589990"/>
            <a:ext cx="442460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b="1" i="1" dirty="0" smtClean="0">
                <a:solidFill>
                  <a:schemeClr val="bg1"/>
                </a:solidFill>
              </a:rPr>
              <a:t>Reconstitution de la cité de Babylone au Ier millénaire avant JC</a:t>
            </a:r>
            <a:endParaRPr lang="fr-FR" sz="1100" b="1" i="1" dirty="0">
              <a:solidFill>
                <a:schemeClr val="bg1"/>
              </a:solidFill>
            </a:endParaRPr>
          </a:p>
        </p:txBody>
      </p:sp>
      <p:pic>
        <p:nvPicPr>
          <p:cNvPr id="9" name="Picture 2" descr="http://centenaire.org/sites/default/files/styles/full_16_9/public/atoms/images/logo_academie_guyane.png?itok=lxwIZ2LU"/>
          <p:cNvPicPr>
            <a:picLocks noChangeAspect="1" noChangeArrowheads="1"/>
          </p:cNvPicPr>
          <p:nvPr/>
        </p:nvPicPr>
        <p:blipFill rotWithShape="1"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1815" t="21593" r="32943" b="31856"/>
          <a:stretch/>
        </p:blipFill>
        <p:spPr bwMode="auto">
          <a:xfrm>
            <a:off x="152473" y="5535265"/>
            <a:ext cx="1688261" cy="1252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88575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750"/>
                            </p:stCondLst>
                            <p:childTnLst>
                              <p:par>
                                <p:cTn id="16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45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95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59468" y="901482"/>
            <a:ext cx="8423021" cy="5632311"/>
          </a:xfrm>
          <a:prstGeom prst="rect">
            <a:avLst/>
          </a:prstGeom>
          <a:solidFill>
            <a:schemeClr val="bg1">
              <a:alpha val="55000"/>
            </a:schemeClr>
          </a:solidFill>
        </p:spPr>
        <p:txBody>
          <a:bodyPr wrap="square">
            <a:spAutoFit/>
          </a:bodyPr>
          <a:lstStyle/>
          <a:p>
            <a:pPr algn="just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r-FR" b="1" u="sng" dirty="0"/>
              <a:t>Mise en œuvre</a:t>
            </a:r>
            <a:r>
              <a:rPr lang="fr-FR" b="1" dirty="0"/>
              <a:t> </a:t>
            </a:r>
            <a:r>
              <a:rPr lang="fr-FR" b="1" dirty="0" smtClean="0"/>
              <a:t>:</a:t>
            </a:r>
          </a:p>
          <a:p>
            <a:pPr marL="285750" indent="-285750" algn="just">
              <a:buSzPct val="75000"/>
              <a:buFont typeface="Wingdings" pitchFamily="2" charset="2"/>
              <a:buChar char="§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r-FR" dirty="0" smtClean="0"/>
              <a:t>Thématique presqu’identique au thème introductif des </a:t>
            </a:r>
            <a:r>
              <a:rPr lang="fr-FR" b="1" dirty="0" smtClean="0"/>
              <a:t>programmes de 2008.</a:t>
            </a:r>
            <a:endParaRPr lang="fr-FR" dirty="0"/>
          </a:p>
          <a:p>
            <a:pPr marL="285750" indent="-285750" algn="just">
              <a:buSzPct val="75000"/>
              <a:buFont typeface="Wingdings" pitchFamily="2" charset="2"/>
              <a:buChar char="§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r-FR" dirty="0" smtClean="0"/>
              <a:t>Le thème est désormais </a:t>
            </a:r>
            <a:r>
              <a:rPr lang="fr-FR" b="1" dirty="0" smtClean="0"/>
              <a:t>placé dans la continuité de la Préhistoire </a:t>
            </a:r>
            <a:r>
              <a:rPr lang="fr-FR" dirty="0" smtClean="0"/>
              <a:t>: il s'agit de faire franchir à travers notre récit destiné aux élèves </a:t>
            </a:r>
            <a:r>
              <a:rPr lang="fr-FR" b="1" dirty="0" smtClean="0">
                <a:solidFill>
                  <a:srgbClr val="C00000"/>
                </a:solidFill>
              </a:rPr>
              <a:t>le seuil sans rupture </a:t>
            </a:r>
            <a:r>
              <a:rPr lang="fr-FR" dirty="0" smtClean="0"/>
              <a:t>(</a:t>
            </a:r>
            <a:r>
              <a:rPr lang="fr-FR" dirty="0" err="1" smtClean="0"/>
              <a:t>Patlagean</a:t>
            </a:r>
            <a:r>
              <a:rPr lang="fr-FR" dirty="0" smtClean="0"/>
              <a:t> E.) dont nous avons crédité les Etats orientaux avec l'écriture </a:t>
            </a:r>
          </a:p>
          <a:p>
            <a:pPr algn="just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fr-FR" b="1" dirty="0" smtClean="0"/>
          </a:p>
          <a:p>
            <a:pPr algn="just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fr-FR" b="1" dirty="0"/>
          </a:p>
          <a:p>
            <a:pPr algn="just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fr-FR" b="1" dirty="0" smtClean="0"/>
          </a:p>
          <a:p>
            <a:pPr algn="just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fr-FR" b="1" dirty="0"/>
          </a:p>
          <a:p>
            <a:pPr marL="0" lvl="2">
              <a:buSzPct val="75000"/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  <a:tab pos="6565817" algn="l"/>
                <a:tab pos="7222398" algn="l"/>
                <a:tab pos="7878979" algn="l"/>
              </a:tabLst>
            </a:pPr>
            <a:endParaRPr lang="fr-FR" dirty="0" smtClean="0"/>
          </a:p>
          <a:p>
            <a:pPr marL="0" lvl="2">
              <a:buSzPct val="75000"/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  <a:tab pos="6565817" algn="l"/>
                <a:tab pos="7222398" algn="l"/>
                <a:tab pos="7878979" algn="l"/>
              </a:tabLst>
            </a:pPr>
            <a:endParaRPr lang="fr-FR" dirty="0"/>
          </a:p>
          <a:p>
            <a:pPr marL="0" lvl="2">
              <a:buSzPct val="75000"/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  <a:tab pos="6565817" algn="l"/>
                <a:tab pos="7222398" algn="l"/>
                <a:tab pos="7878979" algn="l"/>
              </a:tabLst>
            </a:pPr>
            <a:endParaRPr lang="fr-FR" dirty="0" smtClean="0"/>
          </a:p>
          <a:p>
            <a:pPr marL="0" lvl="2">
              <a:buSzPct val="75000"/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  <a:tab pos="6565817" algn="l"/>
                <a:tab pos="7222398" algn="l"/>
                <a:tab pos="7878979" algn="l"/>
              </a:tabLst>
            </a:pPr>
            <a:endParaRPr lang="fr-FR" dirty="0"/>
          </a:p>
          <a:p>
            <a:pPr marL="0" lvl="2">
              <a:buSzPct val="75000"/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  <a:tab pos="6565817" algn="l"/>
                <a:tab pos="7222398" algn="l"/>
                <a:tab pos="7878979" algn="l"/>
              </a:tabLst>
            </a:pPr>
            <a:endParaRPr lang="fr-FR" dirty="0" smtClean="0"/>
          </a:p>
          <a:p>
            <a:pPr marL="0" lvl="2">
              <a:buSzPct val="75000"/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  <a:tab pos="6565817" algn="l"/>
                <a:tab pos="7222398" algn="l"/>
                <a:tab pos="7878979" algn="l"/>
              </a:tabLst>
            </a:pPr>
            <a:endParaRPr lang="fr-FR" dirty="0"/>
          </a:p>
          <a:p>
            <a:pPr marL="285750" lvl="2" indent="-285750" algn="just">
              <a:buSzPct val="75000"/>
              <a:buFont typeface="Wingdings" pitchFamily="2" charset="2"/>
              <a:buChar char="§"/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  <a:tab pos="6565817" algn="l"/>
                <a:tab pos="7222398" algn="l"/>
                <a:tab pos="7878979" algn="l"/>
              </a:tabLst>
            </a:pPr>
            <a:r>
              <a:rPr lang="fr-FR" dirty="0" smtClean="0"/>
              <a:t>Dans les programmes de </a:t>
            </a:r>
            <a:r>
              <a:rPr lang="fr-FR" dirty="0"/>
              <a:t>2016 </a:t>
            </a:r>
            <a:r>
              <a:rPr lang="fr-FR" dirty="0" smtClean="0"/>
              <a:t>:</a:t>
            </a:r>
            <a:r>
              <a:rPr lang="fr-FR" b="1" dirty="0" smtClean="0"/>
              <a:t> La thématique des « Premiers </a:t>
            </a:r>
            <a:r>
              <a:rPr lang="fr-FR" b="1" dirty="0"/>
              <a:t>Etats, premières </a:t>
            </a:r>
            <a:r>
              <a:rPr lang="fr-FR" b="1" dirty="0" smtClean="0"/>
              <a:t>écritures », </a:t>
            </a:r>
            <a:r>
              <a:rPr lang="fr-FR" dirty="0" smtClean="0"/>
              <a:t>se place dans </a:t>
            </a:r>
            <a:r>
              <a:rPr lang="fr-FR" dirty="0"/>
              <a:t>le cadre de l'Orient ancien et peut concerner l'Egypte ou la Mésopotamie. </a:t>
            </a:r>
            <a:endParaRPr lang="fr-FR" dirty="0" smtClean="0"/>
          </a:p>
          <a:p>
            <a:pPr marL="285750" lvl="2" indent="-285750" algn="just">
              <a:buSzPct val="75000"/>
              <a:buFont typeface="Wingdings" pitchFamily="2" charset="2"/>
              <a:buChar char="§"/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  <a:tab pos="6565817" algn="l"/>
                <a:tab pos="7222398" algn="l"/>
                <a:tab pos="7878979" algn="l"/>
              </a:tabLst>
            </a:pPr>
            <a:r>
              <a:rPr lang="fr-FR" dirty="0" smtClean="0"/>
              <a:t>L’absence de référence chronologique dans le programme peut être un obstacle à sa mise en œuvre.</a:t>
            </a:r>
            <a:endParaRPr lang="fr-FR" dirty="0"/>
          </a:p>
        </p:txBody>
      </p:sp>
      <p:sp>
        <p:nvSpPr>
          <p:cNvPr id="6553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899" y="80767"/>
            <a:ext cx="8228160" cy="725782"/>
          </a:xfrm>
          <a:ln/>
        </p:spPr>
        <p:txBody>
          <a:bodyPr tIns="19199"/>
          <a:lstStyle/>
          <a:p>
            <a:pPr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  <a:tab pos="6565817" algn="l"/>
                <a:tab pos="7222398" algn="l"/>
                <a:tab pos="7878979" algn="l"/>
              </a:tabLst>
            </a:pPr>
            <a:r>
              <a:rPr lang="fr-FR" b="1" u="sng" cap="small" dirty="0" smtClean="0"/>
              <a:t>Quelques Remarques</a:t>
            </a:r>
            <a:endParaRPr lang="fr-FR" b="1" u="sng" cap="small" dirty="0"/>
          </a:p>
        </p:txBody>
      </p:sp>
      <p:pic>
        <p:nvPicPr>
          <p:cNvPr id="65539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0" t="4381" r="1329" b="3721"/>
          <a:stretch/>
        </p:blipFill>
        <p:spPr bwMode="auto">
          <a:xfrm>
            <a:off x="1463793" y="2532468"/>
            <a:ext cx="6214369" cy="2370338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7203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75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75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50"/>
                            </p:stCondLst>
                            <p:childTnLst>
                              <p:par>
                                <p:cTn id="1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55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55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5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75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75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75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2" y="175701"/>
            <a:ext cx="8228160" cy="725782"/>
          </a:xfrm>
          <a:ln/>
        </p:spPr>
        <p:txBody>
          <a:bodyPr tIns="19199"/>
          <a:lstStyle/>
          <a:p>
            <a:pPr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  <a:tab pos="6565817" algn="l"/>
                <a:tab pos="7222398" algn="l"/>
                <a:tab pos="7878979" algn="l"/>
              </a:tabLst>
            </a:pPr>
            <a:r>
              <a:rPr lang="fr-FR" b="1" u="sng" cap="small" dirty="0"/>
              <a:t/>
            </a:r>
            <a:br>
              <a:rPr lang="fr-FR" b="1" u="sng" cap="small" dirty="0"/>
            </a:br>
            <a:r>
              <a:rPr lang="fr-FR" b="1" u="sng" cap="small" dirty="0"/>
              <a:t>Quelques </a:t>
            </a:r>
            <a:r>
              <a:rPr lang="fr-FR" b="1" u="sng" cap="small" dirty="0" smtClean="0"/>
              <a:t>propositions</a:t>
            </a:r>
            <a:endParaRPr lang="fr-FR" b="1" u="sng" cap="small" dirty="0"/>
          </a:p>
        </p:txBody>
      </p:sp>
      <p:sp>
        <p:nvSpPr>
          <p:cNvPr id="4" name="Rectangle 3"/>
          <p:cNvSpPr/>
          <p:nvPr/>
        </p:nvSpPr>
        <p:spPr>
          <a:xfrm>
            <a:off x="359469" y="1322735"/>
            <a:ext cx="8423021" cy="5078313"/>
          </a:xfrm>
          <a:prstGeom prst="rect">
            <a:avLst/>
          </a:prstGeom>
          <a:solidFill>
            <a:schemeClr val="bg1">
              <a:alpha val="55000"/>
            </a:schemeClr>
          </a:solidFill>
        </p:spPr>
        <p:txBody>
          <a:bodyPr wrap="square">
            <a:spAutoFit/>
          </a:bodyPr>
          <a:lstStyle/>
          <a:p>
            <a:pPr marL="285750" indent="-285750" algn="just">
              <a:buSzPct val="75000"/>
              <a:buFont typeface="Wingdings" pitchFamily="2" charset="2"/>
              <a:buChar char="§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r-FR" dirty="0" smtClean="0"/>
              <a:t>L'intérêt de cette troisième partie sera de mettre en exergue l'aboutissement du processus oriental qui va du Néolithique à la naissance de l'urbanisme et des premiers états orientaux</a:t>
            </a:r>
            <a:r>
              <a:rPr lang="fr-FR" dirty="0" smtClean="0"/>
              <a:t>.</a:t>
            </a:r>
          </a:p>
          <a:p>
            <a:pPr algn="just">
              <a:buSzPct val="7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fr-FR" dirty="0" smtClean="0"/>
          </a:p>
          <a:p>
            <a:pPr marL="285750" indent="-285750" algn="just">
              <a:buSzPct val="75000"/>
              <a:buFont typeface="Wingdings" pitchFamily="2" charset="2"/>
              <a:buChar char="§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r-FR" dirty="0" smtClean="0"/>
              <a:t>Deux Etats sont vraiment bien documentés pour illustrer cette évolution historique :</a:t>
            </a:r>
          </a:p>
          <a:p>
            <a:pPr marL="898525" indent="-285750" algn="just">
              <a:buSzPct val="45000"/>
              <a:buFont typeface="Wingdings" pitchFamily="2" charset="2"/>
              <a:buChar char="§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r-FR" b="1" dirty="0" smtClean="0"/>
              <a:t>Uruk</a:t>
            </a:r>
            <a:r>
              <a:rPr lang="fr-FR" dirty="0" smtClean="0"/>
              <a:t>, </a:t>
            </a:r>
            <a:r>
              <a:rPr lang="fr-FR" b="1" dirty="0" smtClean="0"/>
              <a:t>premier état de Mésopotamie</a:t>
            </a:r>
            <a:r>
              <a:rPr lang="fr-FR" dirty="0" smtClean="0"/>
              <a:t> qui développe l'urbanisme, la colonisation (urbaine) et l'administration avant l'écriture.</a:t>
            </a:r>
          </a:p>
          <a:p>
            <a:pPr marL="898525" indent="-285750" algn="just">
              <a:buSzPct val="45000"/>
              <a:buFont typeface="Wingdings" pitchFamily="2" charset="2"/>
              <a:buChar char="§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r-FR" dirty="0" smtClean="0"/>
              <a:t>La </a:t>
            </a:r>
            <a:r>
              <a:rPr lang="fr-FR" b="1" dirty="0" smtClean="0"/>
              <a:t>civilisation sumérienne </a:t>
            </a:r>
            <a:r>
              <a:rPr lang="fr-FR" dirty="0" smtClean="0"/>
              <a:t>(dont fait partie Uruk), qui longtemps a servi de borne chronologique pour les débuts de l'histoire avec le développement de l'écriture.</a:t>
            </a:r>
          </a:p>
          <a:p>
            <a:pPr marL="898525" indent="-285750" algn="just">
              <a:buSzPct val="45000"/>
              <a:buFont typeface="Wingdings" pitchFamily="2" charset="2"/>
              <a:buChar char="§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r-FR" b="1" dirty="0" smtClean="0"/>
              <a:t>L'Egypte ancienne</a:t>
            </a:r>
            <a:r>
              <a:rPr lang="fr-FR" dirty="0" smtClean="0"/>
              <a:t>.</a:t>
            </a:r>
          </a:p>
          <a:p>
            <a:pPr algn="just">
              <a:buSzPct val="7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fr-FR" dirty="0" smtClean="0"/>
          </a:p>
          <a:p>
            <a:pPr marL="285750" indent="-285750" algn="just">
              <a:buSzPct val="75000"/>
              <a:buFont typeface="Wingdings" pitchFamily="2" charset="2"/>
              <a:buChar char="§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r-FR" dirty="0" smtClean="0"/>
              <a:t>On peut aussi s’appuyer sur l’étude de la stèle des Vautours découverte à Tello (site internet du Louvre : </a:t>
            </a:r>
            <a:r>
              <a:rPr lang="fr-FR" dirty="0" smtClean="0">
                <a:hlinkClick r:id="rId3"/>
              </a:rPr>
              <a:t>http://www.louvre.fr/oeuvre-notices/stele-des-vautours</a:t>
            </a:r>
            <a:r>
              <a:rPr lang="fr-FR" dirty="0" smtClean="0"/>
              <a:t>). Dans ce cas, il est possible de rattacher un ou plusieurs éléments religieux et artistiques étudiés sur un site comme </a:t>
            </a:r>
            <a:r>
              <a:rPr lang="fr-FR" dirty="0" err="1" smtClean="0"/>
              <a:t>Jerf</a:t>
            </a:r>
            <a:r>
              <a:rPr lang="fr-FR" dirty="0" smtClean="0"/>
              <a:t> El Ahmar (vautour, tête coupée, …) montrant une continuité étonnante du symbolique.</a:t>
            </a:r>
          </a:p>
        </p:txBody>
      </p:sp>
    </p:spTree>
    <p:extLst>
      <p:ext uri="{BB962C8B-B14F-4D97-AF65-F5344CB8AC3E}">
        <p14:creationId xmlns:p14="http://schemas.microsoft.com/office/powerpoint/2010/main" val="3763494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1_Thème Office">
  <a:themeElements>
    <a:clrScheme name="Personnalisé 2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2D"/>
      </a:hlink>
      <a:folHlink>
        <a:srgbClr val="009972"/>
      </a:folHlink>
    </a:clrScheme>
    <a:fontScheme name="Thème Office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SimSun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SimSun" charset="-122"/>
          </a:defRPr>
        </a:defPPr>
      </a:lstStyle>
    </a:lnDef>
  </a:objectDefaults>
  <a:extraClrSchemeLst>
    <a:extraClrScheme>
      <a:clrScheme name="Thèm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78</Words>
  <Application>Microsoft Office PowerPoint</Application>
  <PresentationFormat>Affichage à l'écran (4:3)</PresentationFormat>
  <Paragraphs>32</Paragraphs>
  <Slides>3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1_Thème Office</vt:lpstr>
      <vt:lpstr>Présentation PowerPoint</vt:lpstr>
      <vt:lpstr>Quelques Remarques</vt:lpstr>
      <vt:lpstr> Quelques propositions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User</dc:creator>
  <cp:lastModifiedBy>User</cp:lastModifiedBy>
  <cp:revision>11</cp:revision>
  <dcterms:created xsi:type="dcterms:W3CDTF">2016-07-06T13:44:21Z</dcterms:created>
  <dcterms:modified xsi:type="dcterms:W3CDTF">2016-07-06T14:26:17Z</dcterms:modified>
</cp:coreProperties>
</file>