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9" r:id="rId2"/>
    <p:sldId id="289" r:id="rId3"/>
    <p:sldId id="290" r:id="rId4"/>
    <p:sldId id="291" r:id="rId5"/>
    <p:sldId id="292" r:id="rId6"/>
    <p:sldId id="293" r:id="rId7"/>
    <p:sldId id="300" r:id="rId8"/>
    <p:sldId id="301" r:id="rId9"/>
  </p:sldIdLst>
  <p:sldSz cx="12193588" cy="6858000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9" autoAdjust="0"/>
  </p:normalViewPr>
  <p:slideViewPr>
    <p:cSldViewPr>
      <p:cViewPr>
        <p:scale>
          <a:sx n="87" d="100"/>
          <a:sy n="87" d="100"/>
        </p:scale>
        <p:origin x="-402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fld id="{CD4036EA-261F-4204-9CCF-5811390791EF}" type="slidenum">
              <a:rPr lang="fr-FR"/>
              <a:pPr>
                <a:defRPr sz="1400"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91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 smtClean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952D69C1-7B14-4A56-8880-9753C939B45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4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oneTexte 2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oneTexte 2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ROBO-FS\QuickDrops\JB\PPTX NG\Droplets\Lighting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0"/>
            <a:ext cx="2305050" cy="6858000"/>
            <a:chOff x="0" y="0"/>
            <a:chExt cx="2305440" cy="6857999"/>
          </a:xfrm>
        </p:grpSpPr>
        <p:sp>
          <p:nvSpPr>
            <p:cNvPr id="7" name="Rectangle 5"/>
            <p:cNvSpPr/>
            <p:nvPr/>
          </p:nvSpPr>
          <p:spPr>
            <a:xfrm>
              <a:off x="1209880" y="4763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6"/>
            <p:cNvSpPr/>
            <p:nvPr/>
          </p:nvSpPr>
          <p:spPr>
            <a:xfrm>
              <a:off x="1128904" y="21764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1124140" y="4021137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414408" y="9525"/>
              <a:ext cx="28580" cy="448151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9"/>
            <p:cNvSpPr/>
            <p:nvPr/>
          </p:nvSpPr>
          <p:spPr>
            <a:xfrm>
              <a:off x="333431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10"/>
            <p:cNvSpPr/>
            <p:nvPr/>
          </p:nvSpPr>
          <p:spPr>
            <a:xfrm>
              <a:off x="190532" y="9525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 11"/>
            <p:cNvSpPr/>
            <p:nvPr/>
          </p:nvSpPr>
          <p:spPr>
            <a:xfrm>
              <a:off x="1290856" y="14288"/>
              <a:ext cx="376301" cy="1801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 12"/>
            <p:cNvSpPr/>
            <p:nvPr/>
          </p:nvSpPr>
          <p:spPr>
            <a:xfrm>
              <a:off x="1600471" y="1801813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 13"/>
            <p:cNvSpPr/>
            <p:nvPr/>
          </p:nvSpPr>
          <p:spPr>
            <a:xfrm>
              <a:off x="1381359" y="9525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Freeform 14"/>
            <p:cNvSpPr/>
            <p:nvPr/>
          </p:nvSpPr>
          <p:spPr>
            <a:xfrm>
              <a:off x="1643341" y="0"/>
              <a:ext cx="152426" cy="912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 15"/>
            <p:cNvSpPr/>
            <p:nvPr/>
          </p:nvSpPr>
          <p:spPr>
            <a:xfrm>
              <a:off x="1686210" y="142081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 16"/>
            <p:cNvSpPr/>
            <p:nvPr/>
          </p:nvSpPr>
          <p:spPr>
            <a:xfrm>
              <a:off x="1686210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 17"/>
            <p:cNvSpPr/>
            <p:nvPr/>
          </p:nvSpPr>
          <p:spPr>
            <a:xfrm>
              <a:off x="1743370" y="4763"/>
              <a:ext cx="419171" cy="522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 18"/>
            <p:cNvSpPr/>
            <p:nvPr/>
          </p:nvSpPr>
          <p:spPr>
            <a:xfrm>
              <a:off x="2119672" y="488950"/>
              <a:ext cx="161952" cy="147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>
              <a:off x="952661" y="4763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Freeform 20"/>
            <p:cNvSpPr/>
            <p:nvPr/>
          </p:nvSpPr>
          <p:spPr>
            <a:xfrm>
              <a:off x="866922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Freeform 21"/>
            <p:cNvSpPr/>
            <p:nvPr/>
          </p:nvSpPr>
          <p:spPr>
            <a:xfrm>
              <a:off x="890739" y="15541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Freeform 22"/>
            <p:cNvSpPr/>
            <p:nvPr/>
          </p:nvSpPr>
          <p:spPr>
            <a:xfrm>
              <a:off x="738313" y="5622924"/>
              <a:ext cx="338194" cy="12160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Freeform 23"/>
            <p:cNvSpPr/>
            <p:nvPr/>
          </p:nvSpPr>
          <p:spPr>
            <a:xfrm>
              <a:off x="647810" y="5480049"/>
              <a:ext cx="157190" cy="157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Freeform 24"/>
            <p:cNvSpPr/>
            <p:nvPr/>
          </p:nvSpPr>
          <p:spPr>
            <a:xfrm>
              <a:off x="66686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Freeform 25"/>
            <p:cNvSpPr/>
            <p:nvPr/>
          </p:nvSpPr>
          <p:spPr>
            <a:xfrm>
              <a:off x="0" y="3897312"/>
              <a:ext cx="133373" cy="266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8" name="Freeform 26"/>
            <p:cNvSpPr/>
            <p:nvPr/>
          </p:nvSpPr>
          <p:spPr>
            <a:xfrm>
              <a:off x="66686" y="414972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9" name="Freeform 27"/>
            <p:cNvSpPr/>
            <p:nvPr/>
          </p:nvSpPr>
          <p:spPr>
            <a:xfrm>
              <a:off x="0" y="1644650"/>
              <a:ext cx="133373" cy="269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Freeform 28"/>
            <p:cNvSpPr/>
            <p:nvPr/>
          </p:nvSpPr>
          <p:spPr>
            <a:xfrm>
              <a:off x="66686" y="146843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1" name="Freeform 29"/>
            <p:cNvSpPr/>
            <p:nvPr/>
          </p:nvSpPr>
          <p:spPr>
            <a:xfrm>
              <a:off x="695443" y="4763"/>
              <a:ext cx="309615" cy="1558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2" name="Freeform 30"/>
            <p:cNvSpPr/>
            <p:nvPr/>
          </p:nvSpPr>
          <p:spPr>
            <a:xfrm>
              <a:off x="57160" y="48815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Freeform 31"/>
            <p:cNvSpPr/>
            <p:nvPr/>
          </p:nvSpPr>
          <p:spPr>
            <a:xfrm>
              <a:off x="138136" y="5060949"/>
              <a:ext cx="304852" cy="177800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4" name="Freeform 32"/>
            <p:cNvSpPr/>
            <p:nvPr/>
          </p:nvSpPr>
          <p:spPr>
            <a:xfrm>
              <a:off x="562070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643047" y="6610349"/>
              <a:ext cx="23816" cy="24288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Freeform 34"/>
            <p:cNvSpPr/>
            <p:nvPr/>
          </p:nvSpPr>
          <p:spPr>
            <a:xfrm>
              <a:off x="76213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Freeform 35"/>
            <p:cNvSpPr/>
            <p:nvPr/>
          </p:nvSpPr>
          <p:spPr>
            <a:xfrm>
              <a:off x="0" y="5978524"/>
              <a:ext cx="190532" cy="461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Freeform 36"/>
            <p:cNvSpPr/>
            <p:nvPr/>
          </p:nvSpPr>
          <p:spPr>
            <a:xfrm>
              <a:off x="1014585" y="1801813"/>
              <a:ext cx="214348" cy="755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9" name="Freeform 37"/>
            <p:cNvSpPr/>
            <p:nvPr/>
          </p:nvSpPr>
          <p:spPr>
            <a:xfrm>
              <a:off x="938372" y="2547938"/>
              <a:ext cx="166715" cy="1603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" name="Freeform 38"/>
            <p:cNvSpPr/>
            <p:nvPr/>
          </p:nvSpPr>
          <p:spPr>
            <a:xfrm>
              <a:off x="595414" y="4763"/>
              <a:ext cx="638283" cy="4025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1" name="Freeform 39"/>
            <p:cNvSpPr/>
            <p:nvPr/>
          </p:nvSpPr>
          <p:spPr>
            <a:xfrm>
              <a:off x="1224170" y="1382713"/>
              <a:ext cx="142899" cy="4762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2" name="Freeform 40"/>
            <p:cNvSpPr/>
            <p:nvPr/>
          </p:nvSpPr>
          <p:spPr>
            <a:xfrm>
              <a:off x="1300383" y="1849438"/>
              <a:ext cx="109556" cy="107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3" name="Freeform 41"/>
            <p:cNvSpPr/>
            <p:nvPr/>
          </p:nvSpPr>
          <p:spPr>
            <a:xfrm>
              <a:off x="281036" y="3417888"/>
              <a:ext cx="142899" cy="47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4" name="Freeform 42"/>
            <p:cNvSpPr/>
            <p:nvPr/>
          </p:nvSpPr>
          <p:spPr>
            <a:xfrm>
              <a:off x="238165" y="3883024"/>
              <a:ext cx="109557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" name="Freeform 43"/>
            <p:cNvSpPr/>
            <p:nvPr/>
          </p:nvSpPr>
          <p:spPr>
            <a:xfrm>
              <a:off x="4764" y="2166938"/>
              <a:ext cx="114319" cy="452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6" name="Freeform 44"/>
            <p:cNvSpPr/>
            <p:nvPr/>
          </p:nvSpPr>
          <p:spPr>
            <a:xfrm>
              <a:off x="52397" y="2066925"/>
              <a:ext cx="109556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7" name="Rectangle 45"/>
            <p:cNvSpPr/>
            <p:nvPr/>
          </p:nvSpPr>
          <p:spPr>
            <a:xfrm>
              <a:off x="1228933" y="4662487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8" name="Freeform 46"/>
            <p:cNvSpPr/>
            <p:nvPr/>
          </p:nvSpPr>
          <p:spPr>
            <a:xfrm>
              <a:off x="1319436" y="5041899"/>
              <a:ext cx="371538" cy="1801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9" name="Freeform 47"/>
            <p:cNvSpPr/>
            <p:nvPr/>
          </p:nvSpPr>
          <p:spPr>
            <a:xfrm>
              <a:off x="1147957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0" name="Freeform 48"/>
            <p:cNvSpPr/>
            <p:nvPr/>
          </p:nvSpPr>
          <p:spPr>
            <a:xfrm>
              <a:off x="819289" y="3983037"/>
              <a:ext cx="347722" cy="2860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1" name="Freeform 49"/>
            <p:cNvSpPr/>
            <p:nvPr/>
          </p:nvSpPr>
          <p:spPr>
            <a:xfrm>
              <a:off x="728786" y="3806824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2" name="Freeform 50"/>
            <p:cNvSpPr/>
            <p:nvPr/>
          </p:nvSpPr>
          <p:spPr>
            <a:xfrm>
              <a:off x="1624288" y="486727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3" name="Freeform 51"/>
            <p:cNvSpPr/>
            <p:nvPr/>
          </p:nvSpPr>
          <p:spPr>
            <a:xfrm>
              <a:off x="1405176" y="5422899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4" name="Freeform 52"/>
            <p:cNvSpPr/>
            <p:nvPr/>
          </p:nvSpPr>
          <p:spPr>
            <a:xfrm>
              <a:off x="1667157" y="5945187"/>
              <a:ext cx="152426" cy="912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Freeform 53"/>
            <p:cNvSpPr/>
            <p:nvPr/>
          </p:nvSpPr>
          <p:spPr>
            <a:xfrm>
              <a:off x="1710027" y="5246687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6" name="Freeform 54"/>
            <p:cNvSpPr/>
            <p:nvPr/>
          </p:nvSpPr>
          <p:spPr>
            <a:xfrm>
              <a:off x="1710027" y="57642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7" name="Freeform 55"/>
            <p:cNvSpPr/>
            <p:nvPr/>
          </p:nvSpPr>
          <p:spPr>
            <a:xfrm>
              <a:off x="1767187" y="6330949"/>
              <a:ext cx="419171" cy="527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0" name="Freeform 56"/>
            <p:cNvSpPr/>
            <p:nvPr/>
          </p:nvSpPr>
          <p:spPr>
            <a:xfrm>
              <a:off x="2148251" y="6221412"/>
              <a:ext cx="157189" cy="147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1" name="Freeform 57"/>
            <p:cNvSpPr/>
            <p:nvPr/>
          </p:nvSpPr>
          <p:spPr>
            <a:xfrm>
              <a:off x="504910" y="9525"/>
              <a:ext cx="233402" cy="5103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2" name="Freeform 58"/>
            <p:cNvSpPr/>
            <p:nvPr/>
          </p:nvSpPr>
          <p:spPr>
            <a:xfrm>
              <a:off x="633520" y="5103812"/>
              <a:ext cx="185768" cy="185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58" name="Title 1"/>
          <p:cNvSpPr txBox="1">
            <a:spLocks noGrp="1"/>
          </p:cNvSpPr>
          <p:nvPr>
            <p:ph type="ctrTitle"/>
          </p:nvPr>
        </p:nvSpPr>
        <p:spPr>
          <a:xfrm>
            <a:off x="1876320" y="1122480"/>
            <a:ext cx="8792280" cy="23875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9" name="Subtitle 2"/>
          <p:cNvSpPr txBox="1">
            <a:spLocks noGrp="1"/>
          </p:cNvSpPr>
          <p:nvPr>
            <p:ph type="subTitle" idx="1"/>
          </p:nvPr>
        </p:nvSpPr>
        <p:spPr>
          <a:xfrm>
            <a:off x="1876320" y="3602160"/>
            <a:ext cx="8792280" cy="1655640"/>
          </a:xfrm>
        </p:spPr>
        <p:txBody>
          <a:bodyPr/>
          <a:lstStyle>
            <a:lvl1pPr marL="0" indent="0">
              <a:buNone/>
              <a:defRPr sz="2000">
                <a:ln>
                  <a:noFill/>
                </a:ln>
                <a:solidFill>
                  <a:srgbClr val="82FFFF"/>
                </a:solidFill>
                <a:latin typeface="Tw Cen MT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63" name="Espace réservé du texte 6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078663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05ED-82F0-44C5-B3D5-8E4281271016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9898063" y="5410200"/>
            <a:ext cx="769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0D8D-0B60-47BF-9E05-E6896ED9F88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0996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4304520"/>
            <a:ext cx="9912960" cy="819359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606600"/>
            <a:ext cx="9912960" cy="329976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5123880"/>
            <a:ext cx="9911520" cy="6825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C487-36E8-4998-83CB-64C15FA3260B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1334-AAFE-4405-B72D-5334DA72136F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6841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34290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419720"/>
            <a:ext cx="9905040" cy="137159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35AB-826F-46E0-AAAD-9AD424A5028A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A29E-A2A5-4CF9-8602-D233435EC9A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068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609480"/>
            <a:ext cx="9303480" cy="27486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800" y="3365640"/>
            <a:ext cx="8753040" cy="549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309920"/>
            <a:ext cx="9906840" cy="148931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438F-7F38-4DFD-A01A-E341D07F4F8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426C-F6D6-4337-8DCD-053E2A4A03B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93260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2134080"/>
            <a:ext cx="9906840" cy="25117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4657680"/>
            <a:ext cx="9905400" cy="11404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5283-DA1D-4BE2-902A-EBFD06497276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FB79-0373-4081-AFA5-DC7DDED6315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03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2674440"/>
            <a:ext cx="31971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27880" y="3360240"/>
            <a:ext cx="320904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5120" y="2677680"/>
            <a:ext cx="318492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04680" y="3363480"/>
            <a:ext cx="319608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2680" y="2674440"/>
            <a:ext cx="31953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3360240"/>
            <a:ext cx="319536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AD95-1EE2-4CA4-8BD3-2328D43F7434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0D94-3EE4-4C38-B48E-9052D76DEC3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42855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 d_2019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4404600"/>
            <a:ext cx="319572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666880"/>
            <a:ext cx="31957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980960"/>
            <a:ext cx="3195720" cy="81791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89560" y="4404600"/>
            <a:ext cx="320076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4489560" y="2666880"/>
            <a:ext cx="31993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88120" y="4980960"/>
            <a:ext cx="32007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3040" y="4404600"/>
            <a:ext cx="319104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852680" y="2666880"/>
            <a:ext cx="319536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4980960"/>
            <a:ext cx="31953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B5D7-9203-476D-9DCB-742C80527E7A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2850-251B-4A85-B387-2B4CAE8AA73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44746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7EDB-15EB-4B45-B731-78357E625052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16F4-F934-4757-8655-8BCA5A71B8F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5202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043200" y="609480"/>
            <a:ext cx="2004840" cy="5181480"/>
          </a:xfrm>
        </p:spPr>
        <p:txBody>
          <a:bodyPr vert="eaVert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41560" y="609480"/>
            <a:ext cx="7749360" cy="5181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FFA7-E772-46F8-977A-8941D9050750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43893-1292-45CC-95F3-2576A669C81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70425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D8BB16-4DDC-4499-891A-C7051CC879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990684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72D-FBAD-460A-943E-00CC839630B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22DC-9A71-4C1B-B517-F5739AA63B4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8367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1419120"/>
            <a:ext cx="9906840" cy="285264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560" y="4424400"/>
            <a:ext cx="9906840" cy="13748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B5AD-DF2E-4A7C-99A4-3DF07E751791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5142-D1A5-4103-8BF3-26B38C5ED40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6922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487872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560" y="2249640"/>
            <a:ext cx="487548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6885-0D76-4EF7-B7BB-71E476CFB372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34C5-F707-46F9-982E-F99EDE74B01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1790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19200"/>
            <a:ext cx="9906840" cy="1477799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0159" y="2249640"/>
            <a:ext cx="465012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141560" y="3073319"/>
            <a:ext cx="487872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1160" y="2249640"/>
            <a:ext cx="464688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560" y="3073319"/>
            <a:ext cx="487548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970C-604A-4468-A154-507E5E9E2A35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9CA3-3AED-415E-BFD0-3ED09B08038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0971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B1EA-72D8-427A-82F4-D935B40D5D4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8918-49BB-4910-B489-165A2F73638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17577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3519" cy="11448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7955-5E8E-4B70-AC17-E68946463AE5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3A9D-BDB4-4608-BB35-79C8A67E443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065973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6600" y="609480"/>
            <a:ext cx="3856320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56640" y="592560"/>
            <a:ext cx="5891399" cy="5198400"/>
          </a:xfrm>
        </p:spPr>
        <p:txBody>
          <a:bodyPr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6600" y="2249640"/>
            <a:ext cx="3856320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5AC6-FE56-481A-888E-376B21A19BF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7633-E7F3-401B-B36E-436109DD298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6437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5934959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381080" y="609480"/>
            <a:ext cx="3666960" cy="51814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1560" y="2249640"/>
            <a:ext cx="5934959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8819-6A35-4DEE-B26A-2002E4AC7D95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4E39-291F-464B-960D-AC564C42A09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342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66CC00">
                <a:alpha val="84998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5476" cy="6858000"/>
            <a:chOff x="-14400" y="0"/>
            <a:chExt cx="12054959" cy="6857999"/>
          </a:xfrm>
        </p:grpSpPr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-14400" y="0"/>
              <a:ext cx="1221119" cy="6857999"/>
              <a:chOff x="-14400" y="0"/>
              <a:chExt cx="1221119" cy="6857999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114183" y="4763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3224" y="217646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461" y="4021137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99904" y="4763"/>
                <a:ext cx="369872" cy="1811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3104" y="1801813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85625" y="4763"/>
                <a:ext cx="369872" cy="1430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45964" y="0"/>
                <a:ext cx="152394" cy="912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8825" y="142081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88825" y="903288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210" y="0"/>
                <a:ext cx="422257" cy="5270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020607" y="488950"/>
                <a:ext cx="161918" cy="1476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Line 16"/>
              <p:cNvSpPr/>
              <p:nvPr/>
            </p:nvSpPr>
            <p:spPr>
              <a:xfrm>
                <a:off x="-4875" y="9525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0"/>
                  <a:gd name="f8" fmla="abs f3"/>
                  <a:gd name="f9" fmla="abs f4"/>
                  <a:gd name="f10" fmla="abs f5"/>
                  <a:gd name="f11" fmla="val f6"/>
                  <a:gd name="f12" fmla="*/ f7 f0 1"/>
                  <a:gd name="f13" fmla="?: f8 f3 1"/>
                  <a:gd name="f14" fmla="?: f9 f4 1"/>
                  <a:gd name="f15" fmla="?: f10 f5 1"/>
                  <a:gd name="f16" fmla="*/ f12 1 f2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+- f16 0 f1"/>
                  <a:gd name="f22" fmla="min f18 f17"/>
                  <a:gd name="f23" fmla="*/ f19 1 f15"/>
                  <a:gd name="f24" fmla="*/ f20 1 f15"/>
                  <a:gd name="f25" fmla="val f23"/>
                  <a:gd name="f26" fmla="val f24"/>
                  <a:gd name="f27" fmla="*/ f6 f22 1"/>
                  <a:gd name="f28" fmla="*/ f23 f22 1"/>
                  <a:gd name="f29" fmla="*/ f24 f22 1"/>
                  <a:gd name="f30" fmla="*/ f11 f22 1"/>
                  <a:gd name="f31" fmla="*/ f25 f22 1"/>
                  <a:gd name="f32" fmla="*/ f26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30" y="f30"/>
                  </a:cxn>
                  <a:cxn ang="f21">
                    <a:pos x="f31" y="f32"/>
                  </a:cxn>
                </a:cxnLst>
                <a:rect l="f27" t="f27" r="f28" b="f29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miter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412" y="1801813"/>
                <a:ext cx="123820" cy="127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9637" y="3549649"/>
                <a:ext cx="147632" cy="4810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8470" y="1382713"/>
                <a:ext cx="142869" cy="4762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04667" y="1849438"/>
                <a:ext cx="114295" cy="107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>
                <a:off x="133232" y="4662487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23716" y="5041899"/>
                <a:ext cx="369871" cy="1801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2273" y="44815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4400" y="5627687"/>
                <a:ext cx="85722" cy="12160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26915" y="48672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09437" y="5422899"/>
                <a:ext cx="374634" cy="142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69776" y="5945187"/>
                <a:ext cx="152394" cy="9128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2636" y="5246687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612636" y="57642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69784" y="6330949"/>
                <a:ext cx="417495" cy="517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049181" y="6221412"/>
                <a:ext cx="157155" cy="147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11365920" y="0"/>
              <a:ext cx="674639" cy="6848640"/>
              <a:chOff x="11365920" y="0"/>
              <a:chExt cx="674639" cy="684864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1484958" y="0"/>
                <a:ext cx="417494" cy="512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365900" y="474663"/>
                <a:ext cx="157156" cy="152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632589" y="1539875"/>
                <a:ext cx="188905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1532581" y="5694362"/>
                <a:ext cx="298437" cy="11541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1773870" y="5551487"/>
                <a:ext cx="157155" cy="15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711960" y="4763"/>
                <a:ext cx="304787" cy="1544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637351" y="4867274"/>
                <a:ext cx="188904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442097" y="5046662"/>
                <a:ext cx="307962" cy="180181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850067" y="64166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940550" y="6596062"/>
                <a:ext cx="23812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1028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1141413" y="619125"/>
            <a:ext cx="9907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9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75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458075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5BBF41D3-B22F-41F0-BED5-D9DD5BC01ED6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4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41413" y="5883275"/>
            <a:ext cx="62404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277475" y="5883275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1A914D6D-1FCF-4E56-BFB4-5B0EBF42310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9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80" r:id="rId18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Arial" pitchFamily="18"/>
          <a:ea typeface="Microsoft YaHei" pitchFamily="2"/>
          <a:cs typeface="Lucida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lang="fr-FR" sz="2400" kern="1200">
          <a:solidFill>
            <a:srgbClr val="FFFFFF"/>
          </a:solidFill>
          <a:latin typeface="Tw Cen MT"/>
        </a:defRPr>
      </a:lvl1pPr>
      <a:lvl2pPr marL="684213" lvl="1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2000" kern="1200">
          <a:solidFill>
            <a:srgbClr val="FFFFFF"/>
          </a:solidFill>
          <a:latin typeface="Tw Cen MT"/>
        </a:defRPr>
      </a:lvl2pPr>
      <a:lvl3pPr marL="1143000" lvl="2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kern="1200">
          <a:solidFill>
            <a:srgbClr val="FFFFFF"/>
          </a:solidFill>
          <a:latin typeface="Tw Cen MT"/>
        </a:defRPr>
      </a:lvl3pPr>
      <a:lvl4pPr marL="1600200" lvl="3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4pPr>
      <a:lvl5pPr marL="2057400" lvl="4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5pPr>
      <a:lvl6pPr marL="25146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6pPr>
      <a:lvl7pPr marL="29718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7pPr>
      <a:lvl8pPr marL="34290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8pPr>
      <a:lvl9pPr marL="38862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ledefrance.fr/fil-presidence/dessine-moi-grand-paris-dem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at.fr/commission/prospective/index.html" TargetMode="External"/><Relationship Id="rId3" Type="http://schemas.openxmlformats.org/officeDocument/2006/relationships/hyperlink" Target="https://www.futuribles.com/media/filer_private/2012/06/26/historique_prospective_complet.pdf" TargetMode="External"/><Relationship Id="rId7" Type="http://schemas.openxmlformats.org/officeDocument/2006/relationships/hyperlink" Target="http://territoires2040.datar.gouv.fr/spip.php?article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laprospective.fr/dyn/francais/cours_cnam/al6-scenarios-2012-2013-1p.pdf" TargetMode="External"/><Relationship Id="rId5" Type="http://schemas.openxmlformats.org/officeDocument/2006/relationships/hyperlink" Target="http://www.laprospective.fr/" TargetMode="External"/><Relationship Id="rId10" Type="http://schemas.openxmlformats.org/officeDocument/2006/relationships/hyperlink" Target="http://www.ateliers.org/" TargetMode="External"/><Relationship Id="rId4" Type="http://schemas.openxmlformats.org/officeDocument/2006/relationships/hyperlink" Target="https://www.futuribles.com/fr/qui-sommes-nous/comprendre-la-prospective/centres-de-prospective/" TargetMode="External"/><Relationship Id="rId9" Type="http://schemas.openxmlformats.org/officeDocument/2006/relationships/hyperlink" Target="http://www.territoires-durables.fr/IMG/pdf/pleniere_td2_2013_laurence_barthe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fig-st-die/fileadmin/contenus/2015/ateliers_pedagogique_numeriques2015.pdf" TargetMode="External"/><Relationship Id="rId3" Type="http://schemas.openxmlformats.org/officeDocument/2006/relationships/hyperlink" Target="http://www.gret.org/2014/06/dynamiques-demographiques-et-politique-urbaine-a-saint-laurent-du-maroni-guyane" TargetMode="External"/><Relationship Id="rId7" Type="http://schemas.openxmlformats.org/officeDocument/2006/relationships/hyperlink" Target="http://www.ateliers.org/saint-laurent-du-maroni-l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udeg.fr/index.asp" TargetMode="External"/><Relationship Id="rId5" Type="http://schemas.openxmlformats.org/officeDocument/2006/relationships/hyperlink" Target="http://www.epag.fr/spip.php?page=sommaire" TargetMode="External"/><Relationship Id="rId10" Type="http://schemas.openxmlformats.org/officeDocument/2006/relationships/hyperlink" Target="http://www2.ac-lyon.fr/enseigne/histoire/spip.php?article1104" TargetMode="External"/><Relationship Id="rId4" Type="http://schemas.openxmlformats.org/officeDocument/2006/relationships/hyperlink" Target="http://geoconfluences.ens-lyon.fr/doc/typespace/frontier/FrontScient10.htm" TargetMode="External"/><Relationship Id="rId9" Type="http://schemas.openxmlformats.org/officeDocument/2006/relationships/hyperlink" Target="http://histgeo.discipline.ac-lille.fr/thematiques/geographie-prospective/introduire-une-dimension-prospective-dans-lenseignement-de-la-geographie-en-classe-de-6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23888" y="481013"/>
            <a:ext cx="10945812" cy="14196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Prolongements, pistes pédagogiques,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sitographie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 et bibliographie </a:t>
            </a:r>
            <a:r>
              <a:rPr lang="fr-F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:</a:t>
            </a:r>
            <a:endParaRPr lang="fr-FR" sz="2800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«  LA VILLE DE DEMAIN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165350"/>
            <a:ext cx="9577388" cy="420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836000"/>
            <a:ext cx="3421063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71438"/>
            <a:ext cx="3954462" cy="302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1758" y="71438"/>
            <a:ext cx="2563455" cy="182212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Appels à projets urbains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 innovants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 smtClean="0">
              <a:solidFill>
                <a:srgbClr val="C00000"/>
              </a:solidFill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Concours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Réinventer </a:t>
            </a: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Paris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2016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C00000"/>
              </a:solidFill>
              <a:latin typeface="Garamond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248025"/>
            <a:ext cx="53419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71438"/>
            <a:ext cx="4392612" cy="476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6000" y="144360"/>
            <a:ext cx="10800000" cy="55442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Dans 10 ans, l'Île-de-France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comptera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1 million d'habitants supplémentaires. Cette évolution aura des conséquences importantes en matière de logements, de transports, de répartition des bassins d'emploi, d'environnement et, plus largement, sur notre qualité de vie.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Comment l’imaginer sans demander à des architectes, des urbanistes et des paysagistes de proposer un nouveau visage pour notre région ?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 smtClean="0">
              <a:latin typeface="Garamond" pitchFamily="18"/>
              <a:ea typeface="Microsoft YaHei" pitchFamily="2"/>
              <a:cs typeface="Lucida Sans" pitchFamily="2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Ce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jeudi 17 mars, le Conseil régional d’Île-de-France a décidé de lancer dès 2016, un appel à projets innovants de développement urbain et rural qui couvrira le Grand Paris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.</a:t>
            </a:r>
            <a:endParaRPr lang="fr-FR" sz="1100" b="1" i="1" dirty="0">
              <a:latin typeface="Garamond" pitchFamily="18"/>
              <a:ea typeface="Microsoft YaHei" pitchFamily="2"/>
              <a:cs typeface="Lucida Sans" pitchFamily="2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latin typeface="Garamond" pitchFamily="18"/>
                <a:ea typeface="Microsoft YaHei" pitchFamily="2"/>
                <a:cs typeface="Lucida Sans" pitchFamily="2"/>
              </a:rPr>
              <a:t>Sept thématiques ont été retenues : inventer les campus universitaires et de recherches de demain ; réaménager les bords de la Seine, la Marne et l’Oise ; </a:t>
            </a:r>
            <a:r>
              <a:rPr lang="fr-FR" sz="1400" b="1" i="1" dirty="0" err="1">
                <a:latin typeface="Garamond" pitchFamily="18"/>
                <a:ea typeface="Microsoft YaHei" pitchFamily="2"/>
                <a:cs typeface="Lucida Sans" pitchFamily="2"/>
              </a:rPr>
              <a:t>revégétaliser</a:t>
            </a:r>
            <a:r>
              <a:rPr lang="fr-FR" sz="1400" b="1" i="1" dirty="0">
                <a:latin typeface="Garamond" pitchFamily="18"/>
                <a:ea typeface="Microsoft YaHei" pitchFamily="2"/>
                <a:cs typeface="Lucida Sans" pitchFamily="2"/>
              </a:rPr>
              <a:t> l’Île-de-France ; dessiner et concevoir des éco-quartiers de demain ; imaginer la Smart-région (mobilités, sécurité, déploiement du très haut débit et d’e-services, transition énergétique, </a:t>
            </a:r>
            <a:r>
              <a:rPr lang="fr-FR" sz="1400" b="1" i="1" dirty="0" err="1">
                <a:latin typeface="Garamond" pitchFamily="18"/>
                <a:ea typeface="Microsoft YaHei" pitchFamily="2"/>
                <a:cs typeface="Lucida Sans" pitchFamily="2"/>
              </a:rPr>
              <a:t>coworking</a:t>
            </a:r>
            <a:r>
              <a:rPr lang="fr-FR" sz="1400" b="1" i="1" dirty="0">
                <a:latin typeface="Garamond" pitchFamily="18"/>
                <a:ea typeface="Microsoft YaHei" pitchFamily="2"/>
                <a:cs typeface="Lucida Sans" pitchFamily="2"/>
              </a:rPr>
              <a:t>, etc.) ; recoudre le territoire en intégrant mieux les réseaux routiers et ferrés au paysage francilien ; repenser les entrées de villes notamment de </a:t>
            </a:r>
            <a:r>
              <a:rPr lang="fr-FR" sz="1400" b="1" i="1" dirty="0" smtClean="0">
                <a:latin typeface="Garamond" pitchFamily="18"/>
                <a:ea typeface="Microsoft YaHei" pitchFamily="2"/>
                <a:cs typeface="Lucida Sans" pitchFamily="2"/>
              </a:rPr>
              <a:t>Paris.7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 smtClean="0">
              <a:latin typeface="Garamond" pitchFamily="18"/>
              <a:ea typeface="Microsoft YaHei" pitchFamily="2"/>
              <a:cs typeface="Lucida Sans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			</a:t>
            </a:r>
            <a:r>
              <a:rPr lang="fr-FR" sz="1400" b="1" u="sng" dirty="0" smtClean="0">
                <a:latin typeface="Garamond" pitchFamily="18"/>
                <a:ea typeface="Microsoft YaHei" pitchFamily="2"/>
                <a:cs typeface="Lucida Sans" pitchFamily="2"/>
              </a:rPr>
              <a:t>Désignation des équipes lauréates début 2017 </a:t>
            </a:r>
          </a:p>
          <a:p>
            <a:pPr marL="4397375"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Architectes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, urbanistes, paysagistes, designers sont invités à réfléchir ensemble pour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proposer des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idées qui parviennent à un juste équilibre entre l’imagination et la créativité d’une part, le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bien-être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et les attentes des habitants d’autre part. La consultation sera lancée à la fin de l’année.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Les équipes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lauréates seront ensuite sélectionnées par un jury international au premier trimestre 2017.                                      </a:t>
            </a:r>
            <a:endParaRPr lang="fr-FR" sz="1400" b="1" dirty="0" smtClean="0">
              <a:latin typeface="Garamond" pitchFamily="18"/>
              <a:ea typeface="Microsoft YaHei" pitchFamily="2"/>
              <a:cs typeface="Lucida Sans" pitchFamily="2"/>
            </a:endParaRPr>
          </a:p>
          <a:p>
            <a:pPr marL="4397375"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«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Anne Hidalgo a initié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“ Réinventer Paris ”,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mais il ne faut pas oublier la banlieue », a plaidé Valérie </a:t>
            </a:r>
            <a:r>
              <a:rPr lang="fr-FR" sz="1400" b="1" dirty="0" err="1">
                <a:latin typeface="Garamond" pitchFamily="18"/>
                <a:ea typeface="Microsoft YaHei" pitchFamily="2"/>
                <a:cs typeface="Lucida Sans" pitchFamily="2"/>
              </a:rPr>
              <a:t>Pécresse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 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dans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Le JDD.										</a:t>
            </a:r>
          </a:p>
          <a:p>
            <a:pPr marL="0" lvl="2" algn="just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lang="fr-FR" sz="1400" b="1" dirty="0">
              <a:latin typeface="Garamond" pitchFamily="18"/>
              <a:ea typeface="Microsoft YaHei" pitchFamily="2"/>
              <a:cs typeface="Lucida Sans" pitchFamily="2"/>
            </a:endParaRPr>
          </a:p>
          <a:p>
            <a:pPr marL="4397375" lvl="8" algn="r" hangingPunct="0">
              <a:defRPr/>
            </a:pPr>
            <a:r>
              <a:rPr lang="fr-FR" sz="1400" b="1" u="sng" dirty="0" smtClean="0">
                <a:latin typeface="Garamond" pitchFamily="18"/>
                <a:ea typeface="Microsoft YaHei" pitchFamily="2"/>
                <a:cs typeface="Lucida Sans" pitchFamily="2"/>
              </a:rPr>
              <a:t>Création </a:t>
            </a:r>
            <a:r>
              <a:rPr lang="fr-FR" sz="1400" b="1" u="sng" dirty="0">
                <a:latin typeface="Garamond" pitchFamily="18"/>
                <a:ea typeface="Microsoft YaHei" pitchFamily="2"/>
                <a:cs typeface="Lucida Sans" pitchFamily="2"/>
              </a:rPr>
              <a:t>d’une Biennale de l’architecture et de </a:t>
            </a:r>
            <a:r>
              <a:rPr lang="fr-FR" sz="1400" b="1" u="sng" dirty="0" smtClean="0">
                <a:latin typeface="Garamond" pitchFamily="18"/>
                <a:ea typeface="Microsoft YaHei" pitchFamily="2"/>
                <a:cs typeface="Lucida Sans" pitchFamily="2"/>
              </a:rPr>
              <a:t>l’urbanisme.</a:t>
            </a:r>
            <a:endParaRPr lang="fr-FR" sz="1400" b="1" u="sng" dirty="0">
              <a:latin typeface="Garamond" pitchFamily="18"/>
              <a:ea typeface="Microsoft YaHei" pitchFamily="2"/>
              <a:cs typeface="Lucida Sans" pitchFamily="2"/>
            </a:endParaRPr>
          </a:p>
          <a:p>
            <a:pPr marL="4397375" lvl="2" algn="just" fontAlgn="auto" hangingPunct="0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Outre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l’opération « Dessine-moi le Grand Paris de demain », une Biennale de                                                                                      l’architecture et de l’urbanisme se tiendra à partir de l’an prochain dans un lieu emblématique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de l’Île-de-France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. Cet événement sera l’occasion de valoriser l’innovation urbaine et de récompenser </a:t>
            </a:r>
            <a:r>
              <a:rPr lang="fr-FR" sz="1400" b="1" dirty="0" smtClean="0">
                <a:latin typeface="Garamond" pitchFamily="18"/>
                <a:ea typeface="Microsoft YaHei" pitchFamily="2"/>
                <a:cs typeface="Lucida Sans" pitchFamily="2"/>
              </a:rPr>
              <a:t>les </a:t>
            </a:r>
            <a:r>
              <a:rPr lang="fr-FR" sz="1400" b="1" dirty="0">
                <a:latin typeface="Garamond" pitchFamily="18"/>
                <a:ea typeface="Microsoft YaHei" pitchFamily="2"/>
                <a:cs typeface="Lucida Sans" pitchFamily="2"/>
              </a:rPr>
              <a:t>jeunes architectes, urbanistes et paysagistes franciliens. </a:t>
            </a:r>
            <a:r>
              <a:rPr lang="fr-FR" sz="1200" b="1" dirty="0">
                <a:latin typeface="Arial" pitchFamily="18"/>
                <a:ea typeface="Microsoft YaHei" pitchFamily="2"/>
                <a:cs typeface="Lucida Sans" pitchFamily="2"/>
              </a:rPr>
              <a:t> </a:t>
            </a:r>
          </a:p>
        </p:txBody>
      </p:sp>
      <p:pic>
        <p:nvPicPr>
          <p:cNvPr id="2457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2304000"/>
            <a:ext cx="4557713" cy="4194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56438" y="5472113"/>
            <a:ext cx="4319587" cy="7381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35713" y="5616575"/>
            <a:ext cx="4248150" cy="433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99807" y="5848011"/>
            <a:ext cx="6518047" cy="754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Présentation du concours « Dessine-moi le Grand Paris de demain »,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site de la région </a:t>
            </a:r>
            <a:r>
              <a:rPr lang="fr-FR" sz="1600" b="1" u="sng" dirty="0" smtClean="0">
                <a:solidFill>
                  <a:srgbClr val="C00000"/>
                </a:solidFill>
                <a:latin typeface="Garamond" pitchFamily="18"/>
                <a:ea typeface="Microsoft YaHei" pitchFamily="2"/>
                <a:cs typeface="Lucida Sans" pitchFamily="2"/>
              </a:rPr>
              <a:t>Ile-de-France</a:t>
            </a:r>
            <a:endParaRPr lang="fr-FR" sz="1600" b="1" u="sng" dirty="0">
              <a:solidFill>
                <a:srgbClr val="C00000"/>
              </a:solidFill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latin typeface="Garamond" pitchFamily="18"/>
                <a:ea typeface="Microsoft YaHei" pitchFamily="2"/>
                <a:cs typeface="Lucida Sans" pitchFamily="2"/>
              </a:rPr>
              <a:t>Lien actif : </a:t>
            </a:r>
            <a:r>
              <a:rPr lang="fr-FR" sz="1200" b="1" i="1" dirty="0" smtClean="0">
                <a:latin typeface="Garamond" pitchFamily="18"/>
                <a:ea typeface="Microsoft YaHei" pitchFamily="2"/>
                <a:cs typeface="Lucida Sans" pitchFamily="2"/>
                <a:hlinkClick r:id="rId4"/>
              </a:rPr>
              <a:t>http</a:t>
            </a:r>
            <a:r>
              <a:rPr lang="fr-FR" sz="1200" b="1" i="1" dirty="0">
                <a:latin typeface="Garamond" pitchFamily="18"/>
                <a:ea typeface="Microsoft YaHei" pitchFamily="2"/>
                <a:cs typeface="Lucida Sans" pitchFamily="2"/>
                <a:hlinkClick r:id="rId4"/>
              </a:rPr>
              <a:t>://</a:t>
            </a:r>
            <a:r>
              <a:rPr lang="fr-FR" sz="1200" b="1" i="1" dirty="0" smtClean="0">
                <a:latin typeface="Garamond" pitchFamily="18"/>
                <a:ea typeface="Microsoft YaHei" pitchFamily="2"/>
                <a:cs typeface="Lucida Sans" pitchFamily="2"/>
                <a:hlinkClick r:id="rId4"/>
              </a:rPr>
              <a:t>www.iledefrance.fr/fil-presidence/dessine-moi-grand-paris-demain</a:t>
            </a:r>
            <a:r>
              <a:rPr lang="fr-FR" sz="1200" b="1" i="1" dirty="0" smtClean="0">
                <a:latin typeface="Garamond" pitchFamily="18"/>
                <a:ea typeface="Microsoft YaHei" pitchFamily="2"/>
                <a:cs typeface="Lucida Sans" pitchFamily="2"/>
              </a:rPr>
              <a:t> </a:t>
            </a:r>
            <a:endParaRPr lang="fr-FR" sz="1200" b="1" i="1" dirty="0">
              <a:latin typeface="Garamond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7" y="4134644"/>
            <a:ext cx="2481263" cy="224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9" y="720725"/>
            <a:ext cx="9455150" cy="284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43325"/>
            <a:ext cx="4822825" cy="3024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743325"/>
            <a:ext cx="4606925" cy="3024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24794" y="103188"/>
            <a:ext cx="9144000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Lucida Sans" pitchFamily="2"/>
              </a:rPr>
              <a:t>Projet d'aménagement de la Pointe </a:t>
            </a:r>
            <a:r>
              <a:rPr lang="fr-FR" b="1" u="sng" dirty="0" err="1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Lucida Sans" pitchFamily="2"/>
              </a:rPr>
              <a:t>Balaté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Lucida Sans" pitchFamily="2"/>
              </a:rPr>
              <a:t> (non retenu) – Architectes </a:t>
            </a:r>
            <a:r>
              <a:rPr lang="fr-FR" b="1" u="sng" dirty="0" err="1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Lucida Sans" pitchFamily="2"/>
              </a:rPr>
              <a:t>Jourda</a:t>
            </a: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Lucida Sans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18"/>
                <a:ea typeface="Microsoft YaHei" pitchFamily="2"/>
                <a:cs typeface="Lucida Sans" pitchFamily="2"/>
              </a:rPr>
              <a:t>http://www.jourda-architectes.com/projet.php?code=balate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6975" y="480229"/>
            <a:ext cx="10996613" cy="49752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kern="0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SimSun" pitchFamily="2"/>
                <a:cs typeface="Arial" pitchFamily="34"/>
              </a:rPr>
              <a:t>ACTUALITES </a:t>
            </a:r>
            <a:r>
              <a:rPr lang="fr-FR" b="1" u="sng" kern="0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SimSun" pitchFamily="2"/>
                <a:cs typeface="Arial" pitchFamily="34"/>
              </a:rPr>
              <a:t>: DES </a:t>
            </a:r>
            <a:r>
              <a:rPr lang="fr-FR" b="1" u="sng" kern="0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SimSun" pitchFamily="2"/>
                <a:cs typeface="Arial" pitchFamily="34"/>
              </a:rPr>
              <a:t>RESULTATS A INTEGRER EN 2016/2017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La synthèse des Ateliers de Cergy (à partir de la rentrée 2016 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À suivre sur le site HG de l'académie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Pour en savoir plus dès à présent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Conférence des « Jeudis </a:t>
            </a:r>
            <a:r>
              <a:rPr lang="fr-FR" b="1" kern="0" dirty="0" smtClean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du</a:t>
            </a:r>
            <a:endParaRPr lang="fr-FR" b="1" kern="0" dirty="0">
              <a:solidFill>
                <a:srgbClr val="C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Patrimoine « Les Ateliers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de Cergy à Saint-Laurent 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jeudi 12 mai 2016 à 18h30,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i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T</a:t>
            </a:r>
            <a:r>
              <a:rPr lang="fr-FR" b="1" i="1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errasse </a:t>
            </a:r>
            <a:r>
              <a:rPr lang="fr-FR" b="1" i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de la case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entrée-droite au camp de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Transportation.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6994906" y="1079500"/>
            <a:ext cx="3771900" cy="4852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076" y="1161072"/>
            <a:ext cx="9977437" cy="453585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kern="0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SimSun" pitchFamily="2"/>
                <a:cs typeface="Arial" pitchFamily="34"/>
              </a:rPr>
              <a:t>D’AUTRES PISTES PEDAGOGIQUES...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 </a:t>
            </a:r>
          </a:p>
          <a:p>
            <a:pPr marL="285840" indent="-2858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1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  Un </a:t>
            </a: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concours « </a:t>
            </a:r>
            <a:r>
              <a:rPr lang="fr-FR" b="1" i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Imagine ma ville de demain</a:t>
            </a: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 »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sous forme de rédaction, dessin ou cartographie (carte mentale par exemple) pour plusieurs classes, plusieurs niveaux, au cours d'un trimestre,</a:t>
            </a:r>
          </a:p>
          <a:p>
            <a:pPr marL="285840" indent="-28584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marL="285840" indent="-2858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2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  Un</a:t>
            </a:r>
            <a:r>
              <a:rPr lang="fr-FR" b="1" kern="0" dirty="0">
                <a:solidFill>
                  <a:srgbClr val="FFFF00"/>
                </a:solidFill>
                <a:latin typeface="Garamond" pitchFamily="18"/>
                <a:ea typeface="SimSun" pitchFamily="2"/>
                <a:cs typeface="Arial" pitchFamily="34"/>
              </a:rPr>
              <a:t> </a:t>
            </a:r>
            <a:r>
              <a:rPr lang="fr-FR" b="1" kern="0" dirty="0" smtClean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EPI </a:t>
            </a:r>
            <a:r>
              <a:rPr lang="fr-FR" b="1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(avec </a:t>
            </a: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la technologie, les mathématiques, les Arts plastiques) en 6ème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autour </a:t>
            </a:r>
            <a:r>
              <a:rPr lang="fr-FR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:</a:t>
            </a:r>
            <a:endParaRPr lang="fr-FR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marL="722313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du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thème de la « ville du futur » dans les films, les romans, les BD (adaptable dans les EPI de 4ème ou 3ème</a:t>
            </a:r>
            <a:r>
              <a:rPr lang="fr-FR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),</a:t>
            </a:r>
            <a:endParaRPr lang="fr-FR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marL="722313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d’un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projet de carte sensible ou de maquettes (exemple du collège de </a:t>
            </a:r>
            <a:r>
              <a:rPr lang="fr-FR" kern="0" dirty="0" err="1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Saint-Georges-de-l'Oyapock</a:t>
            </a:r>
            <a:endParaRPr lang="fr-FR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(avec utilisation des plans anciens et contemporains de la ville, visite de la case 12 du CIAP 'la ville en chantier', les audio-guides des quartiers, des visites guidées...)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3  </a:t>
            </a: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Une </a:t>
            </a: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collecte de sources orales ou de sondages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auprès des habitants du quartier de l’établissement ou de Saint-Laurent-du-Maroni...)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kern="0" dirty="0">
              <a:solidFill>
                <a:srgbClr val="000000"/>
              </a:solidFill>
              <a:latin typeface="Garamond" pitchFamily="18"/>
              <a:ea typeface="SimSun" pitchFamily="2"/>
              <a:cs typeface="Arial" pitchFamily="34"/>
            </a:endParaRPr>
          </a:p>
          <a:p>
            <a:pPr marL="285840" indent="-2858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4   Des </a:t>
            </a:r>
            <a:r>
              <a:rPr lang="fr-FR" b="1" kern="0" dirty="0">
                <a:solidFill>
                  <a:srgbClr val="C00000"/>
                </a:solidFill>
                <a:latin typeface="Garamond" pitchFamily="18"/>
                <a:ea typeface="SimSun" pitchFamily="2"/>
                <a:cs typeface="Arial" pitchFamily="34"/>
              </a:rPr>
              <a:t>rencontres avec des professionnels </a:t>
            </a: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: architectes, urbanistes, </a:t>
            </a:r>
            <a:r>
              <a:rPr lang="fr-FR" b="1" kern="0" dirty="0" err="1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Epag</a:t>
            </a: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, élus </a:t>
            </a:r>
            <a:r>
              <a:rPr lang="fr-FR" b="1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municipaux </a:t>
            </a:r>
            <a:r>
              <a:rPr lang="fr-FR" kern="0" dirty="0" smtClean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(adaptables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dans les</a:t>
            </a:r>
            <a:r>
              <a:rPr lang="fr-FR" b="1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 </a:t>
            </a:r>
            <a:r>
              <a:rPr lang="fr-FR" kern="0" dirty="0">
                <a:solidFill>
                  <a:srgbClr val="000000"/>
                </a:solidFill>
                <a:latin typeface="Garamond" pitchFamily="18"/>
                <a:ea typeface="SimSun" pitchFamily="2"/>
                <a:cs typeface="Arial" pitchFamily="34"/>
              </a:rPr>
              <a:t>EPI « Monde économique et professionnel » par exemple, « Parcours Avenir »...)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1291" y="143698"/>
            <a:ext cx="11192298" cy="6900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POUR ALLER PLUS LOIN, une </a:t>
            </a:r>
            <a:r>
              <a:rPr lang="fr-FR" sz="1600" b="1" i="0" u="none" strike="noStrike" kern="1200" dirty="0" err="1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sitographie</a:t>
            </a:r>
            <a:r>
              <a:rPr lang="fr-FR" sz="1600" b="1" i="0" u="none" strike="noStrike" kern="1200" dirty="0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 </a:t>
            </a:r>
            <a:r>
              <a:rPr lang="fr-FR" sz="1600" b="1" i="0" u="none" strike="noStrike" kern="1200" dirty="0" smtClean="0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qui </a:t>
            </a:r>
            <a:r>
              <a:rPr lang="fr-FR" sz="1600" b="1" i="0" u="none" strike="noStrike" kern="1200" dirty="0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permet d'accéder à de nombreuses données, études et ressources sur le thème de la prospective </a:t>
            </a:r>
            <a:r>
              <a:rPr lang="fr-FR" sz="1600" b="1" i="0" u="none" strike="noStrike" kern="1200" dirty="0" smtClean="0">
                <a:ln>
                  <a:noFill/>
                </a:ln>
                <a:solidFill>
                  <a:srgbClr val="C00000"/>
                </a:solidFill>
                <a:latin typeface="Garamond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100" b="1" i="0" u="none" strike="noStrike" kern="120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1. Des données générales sur la </a:t>
            </a:r>
            <a:r>
              <a:rPr lang="fr-FR" sz="1600" b="1" i="0" u="sng" strike="noStrike" kern="1200" cap="small" dirty="0" smtClean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prospective</a:t>
            </a: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«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Futuribles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»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https://www.futuribles.com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L'histoire de la prospective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</a:t>
            </a: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https://www.futuribles.com/media/filer_private/2012/06/26/historique_prospective_complet.pdf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Liens vers d'autres centres de prospective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 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4"/>
              </a:rPr>
              <a:t>https://www.futuribles.com/fr/qui-sommes-nous/comprendre-la-prospective/centres-de-prospective/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« 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La prospective 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»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5"/>
              </a:rPr>
              <a:t>http://www.laprospective.fr/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exemples de prospective appliquée au transport aérien et à l'agriculture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 </a:t>
            </a: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6"/>
              </a:rPr>
              <a:t>http://www.laprospective.fr/dyn/francais/cours_cnam/al6-scenarios-2012-2013-1p.pdf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le Groupe 1985         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http://www.laprospective.fr/dyn/francais/memoire/archives_aleph_cgp/rapports_france_cgp/cgp_reflexions_pour_1985.pdf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1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Le site de la 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CGET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et notamment l'article sur la Datar et la prospective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7"/>
              </a:rPr>
              <a:t>http://territoires2040.datar.gouv.fr/spip.php?article42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La délégation sénatoriale à la prospective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8"/>
              </a:rPr>
              <a:t>http://www.senat.fr/commission/prospective/index.html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Définitions et enjeux de la prospective territoriale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9"/>
              </a:rPr>
              <a:t>http://www.territoires-durables.fr/IMG/pdf/pleniere_td2_2013_laurence_barthe.pdf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5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les Ateliers de Cergy, ateliers de maîtrise d’œuvre urbaine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10"/>
              </a:rPr>
              <a:t>http://www.ateliers.org/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60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1787" y="153000"/>
            <a:ext cx="11059610" cy="65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2. sur Saint-Laurent-du-Maroni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</a:t>
            </a: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du </a:t>
            </a:r>
            <a:r>
              <a:rPr lang="fr-FR" sz="1600" b="0" i="0" u="none" strike="noStrike" kern="1200" dirty="0" err="1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Gret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, ONG de développement pour les dynamiques démographiques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http://www.gret.org/2014/06/dynamiques-demographiques-et-politique-urbaine-a-saint-laurent-du-maroni-guyane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sur la frontière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4"/>
              </a:rPr>
              <a:t>http://geoconfluences.ens-lyon.fr/doc/typespace/frontier/FrontScient10.htm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l'EPAG Guyane, territoires d'avenirs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5"/>
              </a:rPr>
              <a:t>http://www.epag.fr/spip.php?page=sommaire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l'</a:t>
            </a:r>
            <a:r>
              <a:rPr lang="fr-FR" sz="1600" b="0" i="0" u="none" strike="noStrike" kern="1200" dirty="0" err="1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Audeg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, agence d'urbanisme et de développement de la Guyane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6"/>
              </a:rPr>
              <a:t>http://www.audeg.fr/index.asp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document-sujet des Ateliers de Cergy à Saint-Laurent-du-Maroni « la transition urbaine d'une ville française en Amazonie 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7"/>
              </a:rPr>
              <a:t>http://www.ateliers.org/saint-laurent-du-maroni-la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3. des ressources </a:t>
            </a:r>
            <a:r>
              <a:rPr lang="fr-FR" sz="1600" b="1" i="0" u="sng" strike="noStrike" kern="1200" cap="small" dirty="0" smtClean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pédagogiques</a:t>
            </a:r>
            <a:endParaRPr lang="fr-FR" sz="1600" b="1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la brochure « Enseigner avec le numérique - Géographie 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LES TERRITOIRES DE L’IMAGINAIRE, Utopie, représentation et prospective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, Festival international de géographie, Saint-Dié-des-Vosges du 2 au 4 octobre 2015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8"/>
              </a:rPr>
              <a:t>https://www.reseau-canope.fr/fig-st-die/fileadmin/contenus/2015/ateliers_pedagogique_numeriques2015.pdf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un exemple d'une démarche de géographie prospective au collège Albert Samain de Roubaix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9"/>
              </a:rPr>
              <a:t>http://histgeo.discipline.ac-lille.fr/thematiques/geographie-prospective/introduire-une-dimension-prospective-dans-lenseignement-de-la-geographie-en-classe-de-6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L'exemple de Lyon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10"/>
              </a:rPr>
              <a:t>http://www2.ac-lyon.fr/enseigne/histoire/spip.php?article1104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57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file:///F:/prospective%20territoriale/Présentation2.odp/Circuit</Template>
  <TotalTime>2008</TotalTime>
  <Words>268</Words>
  <Application>Microsoft Office PowerPoint</Application>
  <PresentationFormat>Personnalisé</PresentationFormat>
  <Paragraphs>108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Calibri</vt:lpstr>
      <vt:lpstr>Arial</vt:lpstr>
      <vt:lpstr>Microsoft YaHei</vt:lpstr>
      <vt:lpstr>Lucida Sans</vt:lpstr>
      <vt:lpstr>Tw Cen MT</vt:lpstr>
      <vt:lpstr>Segoe UI</vt:lpstr>
      <vt:lpstr>Tahoma</vt:lpstr>
      <vt:lpstr>Times New Roman</vt:lpstr>
      <vt:lpstr>Trebuchet MS</vt:lpstr>
      <vt:lpstr>Garamond</vt:lpstr>
      <vt:lpstr>Arial Black</vt:lpstr>
      <vt:lpstr>SimSun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Anne-Laure</dc:creator>
  <cp:lastModifiedBy>User</cp:lastModifiedBy>
  <cp:revision>71</cp:revision>
  <dcterms:created xsi:type="dcterms:W3CDTF">2016-04-09T18:32:44Z</dcterms:created>
  <dcterms:modified xsi:type="dcterms:W3CDTF">2016-05-28T14:18:10Z</dcterms:modified>
</cp:coreProperties>
</file>