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322" r:id="rId2"/>
    <p:sldId id="324" r:id="rId3"/>
    <p:sldId id="325" r:id="rId4"/>
    <p:sldId id="257" r:id="rId5"/>
    <p:sldId id="256" r:id="rId6"/>
    <p:sldId id="258" r:id="rId7"/>
    <p:sldId id="259" r:id="rId8"/>
    <p:sldId id="277" r:id="rId9"/>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5pPr>
    <a:lvl6pPr marL="2286000" algn="l" defTabSz="914400" rtl="0" eaLnBrk="1" latinLnBrk="0" hangingPunct="1">
      <a:defRPr kern="1200">
        <a:solidFill>
          <a:schemeClr val="tx1"/>
        </a:solidFill>
        <a:latin typeface="Arial" charset="0"/>
        <a:ea typeface="SimSun" charset="-122"/>
        <a:cs typeface="+mn-cs"/>
      </a:defRPr>
    </a:lvl6pPr>
    <a:lvl7pPr marL="2743200" algn="l" defTabSz="914400" rtl="0" eaLnBrk="1" latinLnBrk="0" hangingPunct="1">
      <a:defRPr kern="1200">
        <a:solidFill>
          <a:schemeClr val="tx1"/>
        </a:solidFill>
        <a:latin typeface="Arial" charset="0"/>
        <a:ea typeface="SimSun" charset="-122"/>
        <a:cs typeface="+mn-cs"/>
      </a:defRPr>
    </a:lvl7pPr>
    <a:lvl8pPr marL="3200400" algn="l" defTabSz="914400" rtl="0" eaLnBrk="1" latinLnBrk="0" hangingPunct="1">
      <a:defRPr kern="1200">
        <a:solidFill>
          <a:schemeClr val="tx1"/>
        </a:solidFill>
        <a:latin typeface="Arial" charset="0"/>
        <a:ea typeface="SimSun" charset="-122"/>
        <a:cs typeface="+mn-cs"/>
      </a:defRPr>
    </a:lvl8pPr>
    <a:lvl9pPr marL="3657600" algn="l" defTabSz="914400" rtl="0" eaLnBrk="1" latinLnBrk="0" hangingPunct="1">
      <a:defRPr kern="1200">
        <a:solidFill>
          <a:schemeClr val="tx1"/>
        </a:solidFill>
        <a:latin typeface="Arial" charset="0"/>
        <a:ea typeface="SimSun"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D089"/>
    <a:srgbClr val="996633"/>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3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0B348-A65C-47D7-9418-9A8F60E4A449}" type="doc">
      <dgm:prSet loTypeId="urn:microsoft.com/office/officeart/2008/layout/RadialCluster" loCatId="cycle" qsTypeId="urn:microsoft.com/office/officeart/2005/8/quickstyle/simple5" qsCatId="simple" csTypeId="urn:microsoft.com/office/officeart/2005/8/colors/accent0_3" csCatId="mainScheme" phldr="1"/>
      <dgm:spPr/>
      <dgm:t>
        <a:bodyPr/>
        <a:lstStyle/>
        <a:p>
          <a:endParaRPr lang="fr-FR"/>
        </a:p>
      </dgm:t>
    </dgm:pt>
    <dgm:pt modelId="{C05974D5-4DAA-45D9-A526-0FDC7725C0EF}">
      <dgm:prSet phldrT="[Texte]"/>
      <dgm:spPr/>
      <dgm:t>
        <a:bodyPr/>
        <a:lstStyle/>
        <a:p>
          <a:r>
            <a:rPr lang="fr-FR" dirty="0" smtClean="0"/>
            <a:t>Thème 1 : La longue histoire de l’humanité et des migrations</a:t>
          </a:r>
          <a:endParaRPr lang="fr-FR" dirty="0"/>
        </a:p>
      </dgm:t>
    </dgm:pt>
    <dgm:pt modelId="{F583923E-EA98-4A23-B9E5-7F85FBDF5332}" type="parTrans" cxnId="{5870A7E7-5EA0-4924-9F59-47C2FF74AD35}">
      <dgm:prSet/>
      <dgm:spPr/>
      <dgm:t>
        <a:bodyPr/>
        <a:lstStyle/>
        <a:p>
          <a:endParaRPr lang="fr-FR"/>
        </a:p>
      </dgm:t>
    </dgm:pt>
    <dgm:pt modelId="{C2DB4430-9C05-4DDE-B963-7F64666E6712}" type="sibTrans" cxnId="{5870A7E7-5EA0-4924-9F59-47C2FF74AD35}">
      <dgm:prSet/>
      <dgm:spPr/>
      <dgm:t>
        <a:bodyPr/>
        <a:lstStyle/>
        <a:p>
          <a:endParaRPr lang="fr-FR"/>
        </a:p>
      </dgm:t>
    </dgm:pt>
    <dgm:pt modelId="{1EE54CD6-1484-4166-89B1-E4376106C21F}">
      <dgm:prSet phldrT="[Texte]"/>
      <dgm:spPr/>
      <dgm:t>
        <a:bodyPr/>
        <a:lstStyle/>
        <a:p>
          <a:r>
            <a:rPr lang="fr-FR" dirty="0" smtClean="0"/>
            <a:t>Les débuts de l’humanité</a:t>
          </a:r>
          <a:endParaRPr lang="fr-FR" dirty="0"/>
        </a:p>
      </dgm:t>
    </dgm:pt>
    <dgm:pt modelId="{580D21C3-0810-4C3C-ACCB-C25CD3CC3491}" type="parTrans" cxnId="{9006B001-FAC4-4717-8F3F-EABF7B5157B6}">
      <dgm:prSet/>
      <dgm:spPr/>
      <dgm:t>
        <a:bodyPr/>
        <a:lstStyle/>
        <a:p>
          <a:endParaRPr lang="fr-FR"/>
        </a:p>
      </dgm:t>
    </dgm:pt>
    <dgm:pt modelId="{20D922E5-9CCD-4C06-8154-AD430CE3A0CA}" type="sibTrans" cxnId="{9006B001-FAC4-4717-8F3F-EABF7B5157B6}">
      <dgm:prSet/>
      <dgm:spPr/>
      <dgm:t>
        <a:bodyPr/>
        <a:lstStyle/>
        <a:p>
          <a:endParaRPr lang="fr-FR"/>
        </a:p>
      </dgm:t>
    </dgm:pt>
    <dgm:pt modelId="{491AA1BD-BE13-4DDF-8EA8-B7B5AB58BD54}">
      <dgm:prSet phldrT="[Texte]"/>
      <dgm:spPr/>
      <dgm:t>
        <a:bodyPr/>
        <a:lstStyle/>
        <a:p>
          <a:r>
            <a:rPr lang="fr-FR" dirty="0" smtClean="0"/>
            <a:t>La « Révolution » néolithique</a:t>
          </a:r>
          <a:endParaRPr lang="fr-FR" dirty="0"/>
        </a:p>
      </dgm:t>
    </dgm:pt>
    <dgm:pt modelId="{045E7163-AD6D-4FE2-916C-F5F2AE1EAB0B}" type="parTrans" cxnId="{72A4AE35-A52C-4A77-94E0-9B95907D1968}">
      <dgm:prSet/>
      <dgm:spPr/>
      <dgm:t>
        <a:bodyPr/>
        <a:lstStyle/>
        <a:p>
          <a:endParaRPr lang="fr-FR"/>
        </a:p>
      </dgm:t>
    </dgm:pt>
    <dgm:pt modelId="{95F5C075-84D5-416C-A728-352082986320}" type="sibTrans" cxnId="{72A4AE35-A52C-4A77-94E0-9B95907D1968}">
      <dgm:prSet/>
      <dgm:spPr/>
      <dgm:t>
        <a:bodyPr/>
        <a:lstStyle/>
        <a:p>
          <a:endParaRPr lang="fr-FR"/>
        </a:p>
      </dgm:t>
    </dgm:pt>
    <dgm:pt modelId="{63A4EE92-6BDB-4346-B0F2-D9611674F6CA}">
      <dgm:prSet phldrT="[Texte]"/>
      <dgm:spPr/>
      <dgm:t>
        <a:bodyPr/>
        <a:lstStyle/>
        <a:p>
          <a:r>
            <a:rPr lang="fr-FR" dirty="0" smtClean="0"/>
            <a:t>Premiers Etats, premières écritures</a:t>
          </a:r>
          <a:endParaRPr lang="fr-FR" dirty="0"/>
        </a:p>
      </dgm:t>
    </dgm:pt>
    <dgm:pt modelId="{E6B05B26-A1F9-46DA-9B35-649443DCBE5F}" type="parTrans" cxnId="{B01A64EC-DA75-4FA8-853A-07BC9F91E8C1}">
      <dgm:prSet/>
      <dgm:spPr/>
      <dgm:t>
        <a:bodyPr/>
        <a:lstStyle/>
        <a:p>
          <a:endParaRPr lang="fr-FR"/>
        </a:p>
      </dgm:t>
    </dgm:pt>
    <dgm:pt modelId="{BFBC0571-6090-4FFC-AF8A-BD4A6A974D7E}" type="sibTrans" cxnId="{B01A64EC-DA75-4FA8-853A-07BC9F91E8C1}">
      <dgm:prSet/>
      <dgm:spPr/>
      <dgm:t>
        <a:bodyPr/>
        <a:lstStyle/>
        <a:p>
          <a:endParaRPr lang="fr-FR"/>
        </a:p>
      </dgm:t>
    </dgm:pt>
    <dgm:pt modelId="{92C0CF54-BF04-4119-9691-2236BFD4FCF0}" type="pres">
      <dgm:prSet presAssocID="{A570B348-A65C-47D7-9418-9A8F60E4A449}" presName="Name0" presStyleCnt="0">
        <dgm:presLayoutVars>
          <dgm:chMax val="1"/>
          <dgm:chPref val="1"/>
          <dgm:dir/>
          <dgm:animOne val="branch"/>
          <dgm:animLvl val="lvl"/>
        </dgm:presLayoutVars>
      </dgm:prSet>
      <dgm:spPr/>
      <dgm:t>
        <a:bodyPr/>
        <a:lstStyle/>
        <a:p>
          <a:endParaRPr lang="fr-FR"/>
        </a:p>
      </dgm:t>
    </dgm:pt>
    <dgm:pt modelId="{5772819E-57D8-4952-B97C-0D259D28482E}" type="pres">
      <dgm:prSet presAssocID="{C05974D5-4DAA-45D9-A526-0FDC7725C0EF}" presName="singleCycle" presStyleCnt="0"/>
      <dgm:spPr/>
    </dgm:pt>
    <dgm:pt modelId="{8180A998-3B96-46B2-AB18-256DC8FEF157}" type="pres">
      <dgm:prSet presAssocID="{C05974D5-4DAA-45D9-A526-0FDC7725C0EF}" presName="singleCenter" presStyleLbl="node1" presStyleIdx="0" presStyleCnt="4">
        <dgm:presLayoutVars>
          <dgm:chMax val="7"/>
          <dgm:chPref val="7"/>
        </dgm:presLayoutVars>
      </dgm:prSet>
      <dgm:spPr/>
      <dgm:t>
        <a:bodyPr/>
        <a:lstStyle/>
        <a:p>
          <a:endParaRPr lang="fr-FR"/>
        </a:p>
      </dgm:t>
    </dgm:pt>
    <dgm:pt modelId="{C9810C8E-89CB-41E2-A77E-DD2CB114D6AB}" type="pres">
      <dgm:prSet presAssocID="{580D21C3-0810-4C3C-ACCB-C25CD3CC3491}" presName="Name56" presStyleLbl="parChTrans1D2" presStyleIdx="0" presStyleCnt="3"/>
      <dgm:spPr/>
      <dgm:t>
        <a:bodyPr/>
        <a:lstStyle/>
        <a:p>
          <a:endParaRPr lang="fr-FR"/>
        </a:p>
      </dgm:t>
    </dgm:pt>
    <dgm:pt modelId="{06E9FC25-0DFB-4B2A-B32D-9D9038B1A6B4}" type="pres">
      <dgm:prSet presAssocID="{1EE54CD6-1484-4166-89B1-E4376106C21F}" presName="text0" presStyleLbl="node1" presStyleIdx="1" presStyleCnt="4">
        <dgm:presLayoutVars>
          <dgm:bulletEnabled val="1"/>
        </dgm:presLayoutVars>
      </dgm:prSet>
      <dgm:spPr/>
      <dgm:t>
        <a:bodyPr/>
        <a:lstStyle/>
        <a:p>
          <a:endParaRPr lang="fr-FR"/>
        </a:p>
      </dgm:t>
    </dgm:pt>
    <dgm:pt modelId="{905FA0AF-A863-4B76-920B-1C1ECF9F234C}" type="pres">
      <dgm:prSet presAssocID="{045E7163-AD6D-4FE2-916C-F5F2AE1EAB0B}" presName="Name56" presStyleLbl="parChTrans1D2" presStyleIdx="1" presStyleCnt="3"/>
      <dgm:spPr/>
      <dgm:t>
        <a:bodyPr/>
        <a:lstStyle/>
        <a:p>
          <a:endParaRPr lang="fr-FR"/>
        </a:p>
      </dgm:t>
    </dgm:pt>
    <dgm:pt modelId="{383DE731-139D-4A4E-BE73-DA9172C91E02}" type="pres">
      <dgm:prSet presAssocID="{491AA1BD-BE13-4DDF-8EA8-B7B5AB58BD54}" presName="text0" presStyleLbl="node1" presStyleIdx="2" presStyleCnt="4" custScaleX="140996">
        <dgm:presLayoutVars>
          <dgm:bulletEnabled val="1"/>
        </dgm:presLayoutVars>
      </dgm:prSet>
      <dgm:spPr/>
      <dgm:t>
        <a:bodyPr/>
        <a:lstStyle/>
        <a:p>
          <a:endParaRPr lang="fr-FR"/>
        </a:p>
      </dgm:t>
    </dgm:pt>
    <dgm:pt modelId="{0A598E4F-8978-44DF-9A34-BA60A600E3FA}" type="pres">
      <dgm:prSet presAssocID="{E6B05B26-A1F9-46DA-9B35-649443DCBE5F}" presName="Name56" presStyleLbl="parChTrans1D2" presStyleIdx="2" presStyleCnt="3"/>
      <dgm:spPr/>
      <dgm:t>
        <a:bodyPr/>
        <a:lstStyle/>
        <a:p>
          <a:endParaRPr lang="fr-FR"/>
        </a:p>
      </dgm:t>
    </dgm:pt>
    <dgm:pt modelId="{30730D57-4702-4A63-AC8F-E6EDBC13A2BC}" type="pres">
      <dgm:prSet presAssocID="{63A4EE92-6BDB-4346-B0F2-D9611674F6CA}" presName="text0" presStyleLbl="node1" presStyleIdx="3" presStyleCnt="4" custScaleX="130747">
        <dgm:presLayoutVars>
          <dgm:bulletEnabled val="1"/>
        </dgm:presLayoutVars>
      </dgm:prSet>
      <dgm:spPr/>
      <dgm:t>
        <a:bodyPr/>
        <a:lstStyle/>
        <a:p>
          <a:endParaRPr lang="fr-FR"/>
        </a:p>
      </dgm:t>
    </dgm:pt>
  </dgm:ptLst>
  <dgm:cxnLst>
    <dgm:cxn modelId="{82DAA544-128D-4327-B798-840070591C15}" type="presOf" srcId="{C05974D5-4DAA-45D9-A526-0FDC7725C0EF}" destId="{8180A998-3B96-46B2-AB18-256DC8FEF157}" srcOrd="0" destOrd="0" presId="urn:microsoft.com/office/officeart/2008/layout/RadialCluster"/>
    <dgm:cxn modelId="{72A4AE35-A52C-4A77-94E0-9B95907D1968}" srcId="{C05974D5-4DAA-45D9-A526-0FDC7725C0EF}" destId="{491AA1BD-BE13-4DDF-8EA8-B7B5AB58BD54}" srcOrd="1" destOrd="0" parTransId="{045E7163-AD6D-4FE2-916C-F5F2AE1EAB0B}" sibTransId="{95F5C075-84D5-416C-A728-352082986320}"/>
    <dgm:cxn modelId="{57C3B9AC-9D36-4B26-A0F1-2680F1D74CC1}" type="presOf" srcId="{63A4EE92-6BDB-4346-B0F2-D9611674F6CA}" destId="{30730D57-4702-4A63-AC8F-E6EDBC13A2BC}" srcOrd="0" destOrd="0" presId="urn:microsoft.com/office/officeart/2008/layout/RadialCluster"/>
    <dgm:cxn modelId="{B01A64EC-DA75-4FA8-853A-07BC9F91E8C1}" srcId="{C05974D5-4DAA-45D9-A526-0FDC7725C0EF}" destId="{63A4EE92-6BDB-4346-B0F2-D9611674F6CA}" srcOrd="2" destOrd="0" parTransId="{E6B05B26-A1F9-46DA-9B35-649443DCBE5F}" sibTransId="{BFBC0571-6090-4FFC-AF8A-BD4A6A974D7E}"/>
    <dgm:cxn modelId="{647660C6-B690-40FF-A62A-E201281A831D}" type="presOf" srcId="{A570B348-A65C-47D7-9418-9A8F60E4A449}" destId="{92C0CF54-BF04-4119-9691-2236BFD4FCF0}" srcOrd="0" destOrd="0" presId="urn:microsoft.com/office/officeart/2008/layout/RadialCluster"/>
    <dgm:cxn modelId="{9006B001-FAC4-4717-8F3F-EABF7B5157B6}" srcId="{C05974D5-4DAA-45D9-A526-0FDC7725C0EF}" destId="{1EE54CD6-1484-4166-89B1-E4376106C21F}" srcOrd="0" destOrd="0" parTransId="{580D21C3-0810-4C3C-ACCB-C25CD3CC3491}" sibTransId="{20D922E5-9CCD-4C06-8154-AD430CE3A0CA}"/>
    <dgm:cxn modelId="{5692402B-B1D4-4C57-84DC-5AACFD11E51F}" type="presOf" srcId="{580D21C3-0810-4C3C-ACCB-C25CD3CC3491}" destId="{C9810C8E-89CB-41E2-A77E-DD2CB114D6AB}" srcOrd="0" destOrd="0" presId="urn:microsoft.com/office/officeart/2008/layout/RadialCluster"/>
    <dgm:cxn modelId="{D59001A8-0575-4FCF-B611-31A63670B466}" type="presOf" srcId="{491AA1BD-BE13-4DDF-8EA8-B7B5AB58BD54}" destId="{383DE731-139D-4A4E-BE73-DA9172C91E02}" srcOrd="0" destOrd="0" presId="urn:microsoft.com/office/officeart/2008/layout/RadialCluster"/>
    <dgm:cxn modelId="{5870A7E7-5EA0-4924-9F59-47C2FF74AD35}" srcId="{A570B348-A65C-47D7-9418-9A8F60E4A449}" destId="{C05974D5-4DAA-45D9-A526-0FDC7725C0EF}" srcOrd="0" destOrd="0" parTransId="{F583923E-EA98-4A23-B9E5-7F85FBDF5332}" sibTransId="{C2DB4430-9C05-4DDE-B963-7F64666E6712}"/>
    <dgm:cxn modelId="{6AA20599-EA1C-499D-A517-180562C12058}" type="presOf" srcId="{E6B05B26-A1F9-46DA-9B35-649443DCBE5F}" destId="{0A598E4F-8978-44DF-9A34-BA60A600E3FA}" srcOrd="0" destOrd="0" presId="urn:microsoft.com/office/officeart/2008/layout/RadialCluster"/>
    <dgm:cxn modelId="{7FDC16A7-621E-4A62-9CA8-4E56FDBFC784}" type="presOf" srcId="{1EE54CD6-1484-4166-89B1-E4376106C21F}" destId="{06E9FC25-0DFB-4B2A-B32D-9D9038B1A6B4}" srcOrd="0" destOrd="0" presId="urn:microsoft.com/office/officeart/2008/layout/RadialCluster"/>
    <dgm:cxn modelId="{7205A50A-510F-40F9-A4D5-19BD29C5250E}" type="presOf" srcId="{045E7163-AD6D-4FE2-916C-F5F2AE1EAB0B}" destId="{905FA0AF-A863-4B76-920B-1C1ECF9F234C}" srcOrd="0" destOrd="0" presId="urn:microsoft.com/office/officeart/2008/layout/RadialCluster"/>
    <dgm:cxn modelId="{A7432D70-7747-48D5-A62D-6B2BF7CA8CD1}" type="presParOf" srcId="{92C0CF54-BF04-4119-9691-2236BFD4FCF0}" destId="{5772819E-57D8-4952-B97C-0D259D28482E}" srcOrd="0" destOrd="0" presId="urn:microsoft.com/office/officeart/2008/layout/RadialCluster"/>
    <dgm:cxn modelId="{6FBA2DA2-76C6-4228-A828-B728696939BA}" type="presParOf" srcId="{5772819E-57D8-4952-B97C-0D259D28482E}" destId="{8180A998-3B96-46B2-AB18-256DC8FEF157}" srcOrd="0" destOrd="0" presId="urn:microsoft.com/office/officeart/2008/layout/RadialCluster"/>
    <dgm:cxn modelId="{00DCFE71-052B-4DB7-94DD-DF3A117D1683}" type="presParOf" srcId="{5772819E-57D8-4952-B97C-0D259D28482E}" destId="{C9810C8E-89CB-41E2-A77E-DD2CB114D6AB}" srcOrd="1" destOrd="0" presId="urn:microsoft.com/office/officeart/2008/layout/RadialCluster"/>
    <dgm:cxn modelId="{57FA73DF-E9E1-4B1C-A9A4-91DD4165085E}" type="presParOf" srcId="{5772819E-57D8-4952-B97C-0D259D28482E}" destId="{06E9FC25-0DFB-4B2A-B32D-9D9038B1A6B4}" srcOrd="2" destOrd="0" presId="urn:microsoft.com/office/officeart/2008/layout/RadialCluster"/>
    <dgm:cxn modelId="{9EDCDE8E-5185-48FC-BB39-7B50548158F8}" type="presParOf" srcId="{5772819E-57D8-4952-B97C-0D259D28482E}" destId="{905FA0AF-A863-4B76-920B-1C1ECF9F234C}" srcOrd="3" destOrd="0" presId="urn:microsoft.com/office/officeart/2008/layout/RadialCluster"/>
    <dgm:cxn modelId="{5A219AED-C753-4ED1-8D0B-3805E43772C6}" type="presParOf" srcId="{5772819E-57D8-4952-B97C-0D259D28482E}" destId="{383DE731-139D-4A4E-BE73-DA9172C91E02}" srcOrd="4" destOrd="0" presId="urn:microsoft.com/office/officeart/2008/layout/RadialCluster"/>
    <dgm:cxn modelId="{03BF6285-4079-417E-94EA-B538578B92A6}" type="presParOf" srcId="{5772819E-57D8-4952-B97C-0D259D28482E}" destId="{0A598E4F-8978-44DF-9A34-BA60A600E3FA}" srcOrd="5" destOrd="0" presId="urn:microsoft.com/office/officeart/2008/layout/RadialCluster"/>
    <dgm:cxn modelId="{0E447771-3C88-43F8-91AF-4680387C08BD}" type="presParOf" srcId="{5772819E-57D8-4952-B97C-0D259D28482E}" destId="{30730D57-4702-4A63-AC8F-E6EDBC13A2B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0A998-3B96-46B2-AB18-256DC8FEF157}">
      <dsp:nvSpPr>
        <dsp:cNvPr id="0" name=""/>
        <dsp:cNvSpPr/>
      </dsp:nvSpPr>
      <dsp:spPr>
        <a:xfrm>
          <a:off x="3952803" y="3261011"/>
          <a:ext cx="2102818" cy="210281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kern="1200" dirty="0" smtClean="0"/>
            <a:t>Thème 1 : La longue histoire de l’humanité et des migrations</a:t>
          </a:r>
          <a:endParaRPr lang="fr-FR" sz="2200" kern="1200" dirty="0"/>
        </a:p>
      </dsp:txBody>
      <dsp:txXfrm>
        <a:off x="4055454" y="3363662"/>
        <a:ext cx="1897516" cy="1897516"/>
      </dsp:txXfrm>
    </dsp:sp>
    <dsp:sp modelId="{C9810C8E-89CB-41E2-A77E-DD2CB114D6AB}">
      <dsp:nvSpPr>
        <dsp:cNvPr id="0" name=""/>
        <dsp:cNvSpPr/>
      </dsp:nvSpPr>
      <dsp:spPr>
        <a:xfrm rot="16200000">
          <a:off x="4266693" y="2523492"/>
          <a:ext cx="1475039" cy="0"/>
        </a:xfrm>
        <a:custGeom>
          <a:avLst/>
          <a:gdLst/>
          <a:ahLst/>
          <a:cxnLst/>
          <a:rect l="0" t="0" r="0" b="0"/>
          <a:pathLst>
            <a:path>
              <a:moveTo>
                <a:pt x="0" y="0"/>
              </a:moveTo>
              <a:lnTo>
                <a:pt x="14750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9FC25-0DFB-4B2A-B32D-9D9038B1A6B4}">
      <dsp:nvSpPr>
        <dsp:cNvPr id="0" name=""/>
        <dsp:cNvSpPr/>
      </dsp:nvSpPr>
      <dsp:spPr>
        <a:xfrm>
          <a:off x="4299768" y="377083"/>
          <a:ext cx="1408888" cy="140888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t>Les débuts de l’humanité</a:t>
          </a:r>
          <a:endParaRPr lang="fr-FR" sz="2000" kern="1200" dirty="0"/>
        </a:p>
      </dsp:txBody>
      <dsp:txXfrm>
        <a:off x="4368544" y="445859"/>
        <a:ext cx="1271336" cy="1271336"/>
      </dsp:txXfrm>
    </dsp:sp>
    <dsp:sp modelId="{905FA0AF-A863-4B76-920B-1C1ECF9F234C}">
      <dsp:nvSpPr>
        <dsp:cNvPr id="0" name=""/>
        <dsp:cNvSpPr/>
      </dsp:nvSpPr>
      <dsp:spPr>
        <a:xfrm rot="1800000">
          <a:off x="5997347" y="5136937"/>
          <a:ext cx="869937" cy="0"/>
        </a:xfrm>
        <a:custGeom>
          <a:avLst/>
          <a:gdLst/>
          <a:ahLst/>
          <a:cxnLst/>
          <a:rect l="0" t="0" r="0" b="0"/>
          <a:pathLst>
            <a:path>
              <a:moveTo>
                <a:pt x="0" y="0"/>
              </a:moveTo>
              <a:lnTo>
                <a:pt x="86993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DE731-139D-4A4E-BE73-DA9172C91E02}">
      <dsp:nvSpPr>
        <dsp:cNvPr id="0" name=""/>
        <dsp:cNvSpPr/>
      </dsp:nvSpPr>
      <dsp:spPr>
        <a:xfrm>
          <a:off x="6809010" y="5223423"/>
          <a:ext cx="1986476" cy="140888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fr-FR" sz="2100" kern="1200" dirty="0" smtClean="0"/>
            <a:t>La « Révolution » néolithique</a:t>
          </a:r>
          <a:endParaRPr lang="fr-FR" sz="2100" kern="1200" dirty="0"/>
        </a:p>
      </dsp:txBody>
      <dsp:txXfrm>
        <a:off x="6877786" y="5292199"/>
        <a:ext cx="1848924" cy="1271336"/>
      </dsp:txXfrm>
    </dsp:sp>
    <dsp:sp modelId="{0A598E4F-8978-44DF-9A34-BA60A600E3FA}">
      <dsp:nvSpPr>
        <dsp:cNvPr id="0" name=""/>
        <dsp:cNvSpPr/>
      </dsp:nvSpPr>
      <dsp:spPr>
        <a:xfrm rot="9000000">
          <a:off x="3063357" y="5157779"/>
          <a:ext cx="953305" cy="0"/>
        </a:xfrm>
        <a:custGeom>
          <a:avLst/>
          <a:gdLst/>
          <a:ahLst/>
          <a:cxnLst/>
          <a:rect l="0" t="0" r="0" b="0"/>
          <a:pathLst>
            <a:path>
              <a:moveTo>
                <a:pt x="0" y="0"/>
              </a:moveTo>
              <a:lnTo>
                <a:pt x="95330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30D57-4702-4A63-AC8F-E6EDBC13A2BC}">
      <dsp:nvSpPr>
        <dsp:cNvPr id="0" name=""/>
        <dsp:cNvSpPr/>
      </dsp:nvSpPr>
      <dsp:spPr>
        <a:xfrm>
          <a:off x="1285137" y="5223423"/>
          <a:ext cx="1842079" cy="140888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kern="1200" dirty="0" smtClean="0"/>
            <a:t>Premiers Etats, premières écritures</a:t>
          </a:r>
          <a:endParaRPr lang="fr-FR" sz="2200" kern="1200" dirty="0"/>
        </a:p>
      </dsp:txBody>
      <dsp:txXfrm>
        <a:off x="1353913" y="5292199"/>
        <a:ext cx="1704527" cy="127133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79B67659-74F6-46C8-8D1D-4E34CC42CED8}" type="slidenum">
              <a:rPr lang="fr-FR"/>
              <a:pPr/>
              <a:t>‹N°›</a:t>
            </a:fld>
            <a:endParaRPr lang="fr-FR"/>
          </a:p>
        </p:txBody>
      </p:sp>
    </p:spTree>
    <p:extLst>
      <p:ext uri="{BB962C8B-B14F-4D97-AF65-F5344CB8AC3E}">
        <p14:creationId xmlns:p14="http://schemas.microsoft.com/office/powerpoint/2010/main" val="14028114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48001C-B196-450D-AF4A-25B81DBB47EB}" type="slidenum">
              <a:rPr lang="fr-FR"/>
              <a:pPr/>
              <a:t>4</a:t>
            </a:fld>
            <a:endParaRPr lang="fr-FR"/>
          </a:p>
        </p:txBody>
      </p:sp>
      <p:sp>
        <p:nvSpPr>
          <p:cNvPr id="716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0631E7-FC41-46CC-90AC-90000BD915EB}" type="slidenum">
              <a:rPr lang="fr-FR"/>
              <a:pPr/>
              <a:t>5</a:t>
            </a:fld>
            <a:endParaRPr lang="fr-FR"/>
          </a:p>
        </p:txBody>
      </p:sp>
      <p:sp>
        <p:nvSpPr>
          <p:cNvPr id="706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922F95-15BD-4687-AE55-45AF73150D65}" type="slidenum">
              <a:rPr lang="fr-FR"/>
              <a:pPr/>
              <a:t>6</a:t>
            </a:fld>
            <a:endParaRPr lang="fr-FR"/>
          </a:p>
        </p:txBody>
      </p:sp>
      <p:sp>
        <p:nvSpPr>
          <p:cNvPr id="727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21C6A13-6C84-4D14-BA6D-220CB9C720BA}" type="slidenum">
              <a:rPr lang="fr-FR"/>
              <a:pPr/>
              <a:t>7</a:t>
            </a:fld>
            <a:endParaRPr lang="fr-FR"/>
          </a:p>
        </p:txBody>
      </p:sp>
      <p:sp>
        <p:nvSpPr>
          <p:cNvPr id="737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A857F3-2EF0-4818-A7DA-1387CEC7CB97}" type="slidenum">
              <a:rPr lang="fr-FR"/>
              <a:pPr/>
              <a:t>8</a:t>
            </a:fld>
            <a:endParaRPr lang="fr-FR"/>
          </a:p>
        </p:txBody>
      </p:sp>
      <p:sp>
        <p:nvSpPr>
          <p:cNvPr id="921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Modifiez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5E87CE91-84C9-4A3B-B103-F3F1B2BBEB51}" type="slidenum">
              <a:rPr lang="fr-FR"/>
              <a:pPr/>
              <a:t>‹N°›</a:t>
            </a:fld>
            <a:endParaRPr lang="fr-FR"/>
          </a:p>
        </p:txBody>
      </p:sp>
    </p:spTree>
    <p:extLst>
      <p:ext uri="{BB962C8B-B14F-4D97-AF65-F5344CB8AC3E}">
        <p14:creationId xmlns:p14="http://schemas.microsoft.com/office/powerpoint/2010/main" val="2058475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818E5C64-3FD7-4C1F-84DA-33641D168417}" type="slidenum">
              <a:rPr lang="fr-FR"/>
              <a:pPr/>
              <a:t>‹N°›</a:t>
            </a:fld>
            <a:endParaRPr lang="fr-FR"/>
          </a:p>
        </p:txBody>
      </p:sp>
    </p:spTree>
    <p:extLst>
      <p:ext uri="{BB962C8B-B14F-4D97-AF65-F5344CB8AC3E}">
        <p14:creationId xmlns:p14="http://schemas.microsoft.com/office/powerpoint/2010/main" val="239786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6454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03238" y="301625"/>
            <a:ext cx="6650037" cy="6454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AEEEE4E4-A148-4A27-A099-158AF245887D}" type="slidenum">
              <a:rPr lang="fr-FR"/>
              <a:pPr/>
              <a:t>‹N°›</a:t>
            </a:fld>
            <a:endParaRPr lang="fr-FR"/>
          </a:p>
        </p:txBody>
      </p:sp>
    </p:spTree>
    <p:extLst>
      <p:ext uri="{BB962C8B-B14F-4D97-AF65-F5344CB8AC3E}">
        <p14:creationId xmlns:p14="http://schemas.microsoft.com/office/powerpoint/2010/main" val="3272624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8" y="301625"/>
            <a:ext cx="9069387" cy="1260475"/>
          </a:xfrm>
        </p:spPr>
        <p:txBody>
          <a:bodyPr/>
          <a:lstStyle/>
          <a:p>
            <a:r>
              <a:rPr lang="fr-FR" smtClean="0"/>
              <a:t>Modifiez le style du titre</a:t>
            </a:r>
            <a:endParaRPr lang="fr-FR"/>
          </a:p>
        </p:txBody>
      </p:sp>
      <p:sp>
        <p:nvSpPr>
          <p:cNvPr id="3" name="Espace réservé de la date 2"/>
          <p:cNvSpPr>
            <a:spLocks noGrp="1"/>
          </p:cNvSpPr>
          <p:nvPr>
            <p:ph type="dt" idx="10"/>
          </p:nvPr>
        </p:nvSpPr>
        <p:spPr>
          <a:xfrm>
            <a:off x="503238" y="6886575"/>
            <a:ext cx="2346325" cy="519113"/>
          </a:xfrm>
        </p:spPr>
        <p:txBody>
          <a:bodyPr/>
          <a:lstStyle>
            <a:lvl1pPr>
              <a:defRPr/>
            </a:lvl1pPr>
          </a:lstStyle>
          <a:p>
            <a:endParaRPr lang="fr-FR"/>
          </a:p>
        </p:txBody>
      </p:sp>
      <p:sp>
        <p:nvSpPr>
          <p:cNvPr id="4" name="Espace réservé du pied de page 3"/>
          <p:cNvSpPr>
            <a:spLocks noGrp="1"/>
          </p:cNvSpPr>
          <p:nvPr>
            <p:ph type="ftr" idx="11"/>
          </p:nvPr>
        </p:nvSpPr>
        <p:spPr>
          <a:xfrm>
            <a:off x="3448050" y="6886575"/>
            <a:ext cx="3194050" cy="519113"/>
          </a:xfrm>
        </p:spPr>
        <p:txBody>
          <a:bodyPr/>
          <a:lstStyle>
            <a:lvl1pPr>
              <a:defRPr/>
            </a:lvl1pPr>
          </a:lstStyle>
          <a:p>
            <a:endParaRPr lang="fr-FR"/>
          </a:p>
        </p:txBody>
      </p:sp>
      <p:sp>
        <p:nvSpPr>
          <p:cNvPr id="5" name="Espace réservé du numéro de diapositive 4"/>
          <p:cNvSpPr>
            <a:spLocks noGrp="1"/>
          </p:cNvSpPr>
          <p:nvPr>
            <p:ph type="sldNum" idx="12"/>
          </p:nvPr>
        </p:nvSpPr>
        <p:spPr>
          <a:xfrm>
            <a:off x="7227888" y="6886575"/>
            <a:ext cx="2346325" cy="519113"/>
          </a:xfrm>
        </p:spPr>
        <p:txBody>
          <a:bodyPr/>
          <a:lstStyle>
            <a:lvl1pPr>
              <a:defRPr/>
            </a:lvl1pPr>
          </a:lstStyle>
          <a:p>
            <a:fld id="{05155637-7828-4BFD-AE48-9B6B3712CFFB}" type="slidenum">
              <a:rPr lang="fr-FR"/>
              <a:pPr/>
              <a:t>‹N°›</a:t>
            </a:fld>
            <a:endParaRPr lang="fr-FR"/>
          </a:p>
        </p:txBody>
      </p:sp>
    </p:spTree>
    <p:extLst>
      <p:ext uri="{BB962C8B-B14F-4D97-AF65-F5344CB8AC3E}">
        <p14:creationId xmlns:p14="http://schemas.microsoft.com/office/powerpoint/2010/main" val="2875359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B34C999D-ED32-4403-9E3A-23FC66038EA1}" type="slidenum">
              <a:rPr lang="fr-FR"/>
              <a:pPr/>
              <a:t>‹N°›</a:t>
            </a:fld>
            <a:endParaRPr lang="fr-FR"/>
          </a:p>
        </p:txBody>
      </p:sp>
    </p:spTree>
    <p:extLst>
      <p:ext uri="{BB962C8B-B14F-4D97-AF65-F5344CB8AC3E}">
        <p14:creationId xmlns:p14="http://schemas.microsoft.com/office/powerpoint/2010/main" val="387429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pied de page 4"/>
          <p:cNvSpPr>
            <a:spLocks noGrp="1"/>
          </p:cNvSpPr>
          <p:nvPr>
            <p:ph type="ftr" idx="11"/>
          </p:nvPr>
        </p:nvSpPr>
        <p:spPr/>
        <p:txBody>
          <a:bodyPr/>
          <a:lstStyle>
            <a:lvl1pPr>
              <a:defRPr/>
            </a:lvl1pPr>
          </a:lstStyle>
          <a:p>
            <a:endParaRPr lang="fr-FR"/>
          </a:p>
        </p:txBody>
      </p:sp>
      <p:sp>
        <p:nvSpPr>
          <p:cNvPr id="6" name="Espace réservé du numéro de diapositive 5"/>
          <p:cNvSpPr>
            <a:spLocks noGrp="1"/>
          </p:cNvSpPr>
          <p:nvPr>
            <p:ph type="sldNum" idx="12"/>
          </p:nvPr>
        </p:nvSpPr>
        <p:spPr/>
        <p:txBody>
          <a:bodyPr/>
          <a:lstStyle>
            <a:lvl1pPr>
              <a:defRPr/>
            </a:lvl1pPr>
          </a:lstStyle>
          <a:p>
            <a:fld id="{93276B61-DAB4-45AF-B933-D2D225A7B5B1}" type="slidenum">
              <a:rPr lang="fr-FR"/>
              <a:pPr/>
              <a:t>‹N°›</a:t>
            </a:fld>
            <a:endParaRPr lang="fr-FR"/>
          </a:p>
        </p:txBody>
      </p:sp>
    </p:spTree>
    <p:extLst>
      <p:ext uri="{BB962C8B-B14F-4D97-AF65-F5344CB8AC3E}">
        <p14:creationId xmlns:p14="http://schemas.microsoft.com/office/powerpoint/2010/main" val="3495441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CD80C539-C52E-4D97-B652-2324FF3BB035}" type="slidenum">
              <a:rPr lang="fr-FR"/>
              <a:pPr/>
              <a:t>‹N°›</a:t>
            </a:fld>
            <a:endParaRPr lang="fr-FR"/>
          </a:p>
        </p:txBody>
      </p:sp>
    </p:spTree>
    <p:extLst>
      <p:ext uri="{BB962C8B-B14F-4D97-AF65-F5344CB8AC3E}">
        <p14:creationId xmlns:p14="http://schemas.microsoft.com/office/powerpoint/2010/main" val="1187811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pied de page 7"/>
          <p:cNvSpPr>
            <a:spLocks noGrp="1"/>
          </p:cNvSpPr>
          <p:nvPr>
            <p:ph type="ftr" idx="11"/>
          </p:nvPr>
        </p:nvSpPr>
        <p:spPr/>
        <p:txBody>
          <a:bodyPr/>
          <a:lstStyle>
            <a:lvl1pPr>
              <a:defRPr/>
            </a:lvl1pPr>
          </a:lstStyle>
          <a:p>
            <a:endParaRPr lang="fr-FR"/>
          </a:p>
        </p:txBody>
      </p:sp>
      <p:sp>
        <p:nvSpPr>
          <p:cNvPr id="9" name="Espace réservé du numéro de diapositive 8"/>
          <p:cNvSpPr>
            <a:spLocks noGrp="1"/>
          </p:cNvSpPr>
          <p:nvPr>
            <p:ph type="sldNum" idx="12"/>
          </p:nvPr>
        </p:nvSpPr>
        <p:spPr/>
        <p:txBody>
          <a:bodyPr/>
          <a:lstStyle>
            <a:lvl1pPr>
              <a:defRPr/>
            </a:lvl1pPr>
          </a:lstStyle>
          <a:p>
            <a:fld id="{68AA0888-F1F3-43C0-A620-5524AEC29F02}" type="slidenum">
              <a:rPr lang="fr-FR"/>
              <a:pPr/>
              <a:t>‹N°›</a:t>
            </a:fld>
            <a:endParaRPr lang="fr-FR"/>
          </a:p>
        </p:txBody>
      </p:sp>
    </p:spTree>
    <p:extLst>
      <p:ext uri="{BB962C8B-B14F-4D97-AF65-F5344CB8AC3E}">
        <p14:creationId xmlns:p14="http://schemas.microsoft.com/office/powerpoint/2010/main" val="904654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pied de page 3"/>
          <p:cNvSpPr>
            <a:spLocks noGrp="1"/>
          </p:cNvSpPr>
          <p:nvPr>
            <p:ph type="ftr" idx="11"/>
          </p:nvPr>
        </p:nvSpPr>
        <p:spPr/>
        <p:txBody>
          <a:bodyPr/>
          <a:lstStyle>
            <a:lvl1pPr>
              <a:defRPr/>
            </a:lvl1pPr>
          </a:lstStyle>
          <a:p>
            <a:endParaRPr lang="fr-FR"/>
          </a:p>
        </p:txBody>
      </p:sp>
      <p:sp>
        <p:nvSpPr>
          <p:cNvPr id="5" name="Espace réservé du numéro de diapositive 4"/>
          <p:cNvSpPr>
            <a:spLocks noGrp="1"/>
          </p:cNvSpPr>
          <p:nvPr>
            <p:ph type="sldNum" idx="12"/>
          </p:nvPr>
        </p:nvSpPr>
        <p:spPr/>
        <p:txBody>
          <a:bodyPr/>
          <a:lstStyle>
            <a:lvl1pPr>
              <a:defRPr/>
            </a:lvl1pPr>
          </a:lstStyle>
          <a:p>
            <a:fld id="{9808500A-3830-407B-92FA-8111891421A8}" type="slidenum">
              <a:rPr lang="fr-FR"/>
              <a:pPr/>
              <a:t>‹N°›</a:t>
            </a:fld>
            <a:endParaRPr lang="fr-FR"/>
          </a:p>
        </p:txBody>
      </p:sp>
    </p:spTree>
    <p:extLst>
      <p:ext uri="{BB962C8B-B14F-4D97-AF65-F5344CB8AC3E}">
        <p14:creationId xmlns:p14="http://schemas.microsoft.com/office/powerpoint/2010/main" val="172541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pied de page 2"/>
          <p:cNvSpPr>
            <a:spLocks noGrp="1"/>
          </p:cNvSpPr>
          <p:nvPr>
            <p:ph type="ftr" idx="11"/>
          </p:nvPr>
        </p:nvSpPr>
        <p:spPr/>
        <p:txBody>
          <a:bodyPr/>
          <a:lstStyle>
            <a:lvl1pPr>
              <a:defRPr/>
            </a:lvl1pPr>
          </a:lstStyle>
          <a:p>
            <a:endParaRPr lang="fr-FR"/>
          </a:p>
        </p:txBody>
      </p:sp>
      <p:sp>
        <p:nvSpPr>
          <p:cNvPr id="4" name="Espace réservé du numéro de diapositive 3"/>
          <p:cNvSpPr>
            <a:spLocks noGrp="1"/>
          </p:cNvSpPr>
          <p:nvPr>
            <p:ph type="sldNum" idx="12"/>
          </p:nvPr>
        </p:nvSpPr>
        <p:spPr/>
        <p:txBody>
          <a:bodyPr/>
          <a:lstStyle>
            <a:lvl1pPr>
              <a:defRPr/>
            </a:lvl1pPr>
          </a:lstStyle>
          <a:p>
            <a:fld id="{265BC093-695D-426D-82E6-4EE0CDA0B8EA}" type="slidenum">
              <a:rPr lang="fr-FR"/>
              <a:pPr/>
              <a:t>‹N°›</a:t>
            </a:fld>
            <a:endParaRPr lang="fr-FR"/>
          </a:p>
        </p:txBody>
      </p:sp>
    </p:spTree>
    <p:extLst>
      <p:ext uri="{BB962C8B-B14F-4D97-AF65-F5344CB8AC3E}">
        <p14:creationId xmlns:p14="http://schemas.microsoft.com/office/powerpoint/2010/main" val="3794795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01BCC56D-516B-4DE3-AA31-169FF3CAA97A}" type="slidenum">
              <a:rPr lang="fr-FR"/>
              <a:pPr/>
              <a:t>‹N°›</a:t>
            </a:fld>
            <a:endParaRPr lang="fr-FR"/>
          </a:p>
        </p:txBody>
      </p:sp>
    </p:spTree>
    <p:extLst>
      <p:ext uri="{BB962C8B-B14F-4D97-AF65-F5344CB8AC3E}">
        <p14:creationId xmlns:p14="http://schemas.microsoft.com/office/powerpoint/2010/main" val="1523908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pied de page 5"/>
          <p:cNvSpPr>
            <a:spLocks noGrp="1"/>
          </p:cNvSpPr>
          <p:nvPr>
            <p:ph type="ftr" idx="11"/>
          </p:nvPr>
        </p:nvSpPr>
        <p:spPr/>
        <p:txBody>
          <a:bodyPr/>
          <a:lstStyle>
            <a:lvl1pPr>
              <a:defRPr/>
            </a:lvl1pPr>
          </a:lstStyle>
          <a:p>
            <a:endParaRPr lang="fr-FR"/>
          </a:p>
        </p:txBody>
      </p:sp>
      <p:sp>
        <p:nvSpPr>
          <p:cNvPr id="7" name="Espace réservé du numéro de diapositive 6"/>
          <p:cNvSpPr>
            <a:spLocks noGrp="1"/>
          </p:cNvSpPr>
          <p:nvPr>
            <p:ph type="sldNum" idx="12"/>
          </p:nvPr>
        </p:nvSpPr>
        <p:spPr/>
        <p:txBody>
          <a:bodyPr/>
          <a:lstStyle>
            <a:lvl1pPr>
              <a:defRPr/>
            </a:lvl1pPr>
          </a:lstStyle>
          <a:p>
            <a:fld id="{6CAB251B-19A2-489D-9F4F-D4E2CD125FFA}" type="slidenum">
              <a:rPr lang="fr-FR"/>
              <a:pPr/>
              <a:t>‹N°›</a:t>
            </a:fld>
            <a:endParaRPr lang="fr-FR"/>
          </a:p>
        </p:txBody>
      </p:sp>
    </p:spTree>
    <p:extLst>
      <p:ext uri="{BB962C8B-B14F-4D97-AF65-F5344CB8AC3E}">
        <p14:creationId xmlns:p14="http://schemas.microsoft.com/office/powerpoint/2010/main" val="306836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cs typeface="Arial Unicode MS" charset="0"/>
              </a:defRPr>
            </a:lvl1pPr>
          </a:lstStyle>
          <a:p>
            <a:endParaRPr lang="fr-F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fr-F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cs typeface="Arial Unicode MS" charset="0"/>
              </a:defRPr>
            </a:lvl1pPr>
          </a:lstStyle>
          <a:p>
            <a:fld id="{EC43550A-5D43-44AC-A22C-B00B2D9DC7E3}"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SimSun"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r="11102"/>
          <a:stretch/>
        </p:blipFill>
        <p:spPr bwMode="auto">
          <a:xfrm>
            <a:off x="0" y="-1"/>
            <a:ext cx="10080625" cy="7559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2794" y="5464850"/>
            <a:ext cx="7567831" cy="8425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831589" y="0"/>
            <a:ext cx="1249036" cy="664797"/>
          </a:xfrm>
          <a:prstGeom prst="rect">
            <a:avLst/>
          </a:prstGeom>
          <a:solidFill>
            <a:srgbClr val="CC6600">
              <a:alpha val="74902"/>
            </a:srgbClr>
          </a:solidFill>
        </p:spPr>
        <p:txBody>
          <a:bodyPr wrap="square">
            <a:spAutoFit/>
          </a:bodyPr>
          <a:lstStyle/>
          <a:p>
            <a:pPr algn="r"/>
            <a:r>
              <a:rPr lang="fr-FR" sz="2000" dirty="0" smtClean="0">
                <a:solidFill>
                  <a:schemeClr val="bg1"/>
                </a:solidFill>
                <a:latin typeface="Gloucester MT Extra Condensed" pitchFamily="18" charset="0"/>
              </a:rPr>
              <a:t>6</a:t>
            </a:r>
            <a:r>
              <a:rPr lang="fr-FR" sz="2000" baseline="30000" dirty="0" smtClean="0">
                <a:solidFill>
                  <a:schemeClr val="bg1"/>
                </a:solidFill>
                <a:latin typeface="Gloucester MT Extra Condensed" pitchFamily="18" charset="0"/>
              </a:rPr>
              <a:t>ème</a:t>
            </a:r>
            <a:r>
              <a:rPr lang="fr-FR" sz="2000" dirty="0" smtClean="0">
                <a:solidFill>
                  <a:schemeClr val="bg1"/>
                </a:solidFill>
                <a:latin typeface="Gloucester MT Extra Condensed" pitchFamily="18" charset="0"/>
              </a:rPr>
              <a:t> Histoire</a:t>
            </a:r>
          </a:p>
          <a:p>
            <a:pPr algn="r"/>
            <a:r>
              <a:rPr lang="fr-FR" sz="2000" dirty="0" smtClean="0">
                <a:solidFill>
                  <a:schemeClr val="bg1"/>
                </a:solidFill>
                <a:latin typeface="Gloucester MT Extra Condensed" pitchFamily="18" charset="0"/>
              </a:rPr>
              <a:t>Thème 1</a:t>
            </a:r>
            <a:endParaRPr lang="fr-FR" sz="2000" dirty="0">
              <a:solidFill>
                <a:schemeClr val="bg1"/>
              </a:solidFill>
              <a:latin typeface="Gloucester MT Extra Condensed" pitchFamily="18" charset="0"/>
            </a:endParaRPr>
          </a:p>
        </p:txBody>
      </p:sp>
      <p:sp>
        <p:nvSpPr>
          <p:cNvPr id="7" name="Rectangle 6"/>
          <p:cNvSpPr/>
          <p:nvPr/>
        </p:nvSpPr>
        <p:spPr>
          <a:xfrm>
            <a:off x="2934047" y="5528039"/>
            <a:ext cx="7146577" cy="779316"/>
          </a:xfrm>
          <a:prstGeom prst="rect">
            <a:avLst/>
          </a:prstGeom>
        </p:spPr>
        <p:txBody>
          <a:bodyPr wrap="square">
            <a:spAutoFit/>
          </a:bodyPr>
          <a:lstStyle/>
          <a:p>
            <a:pPr algn="ctr"/>
            <a:r>
              <a:rPr lang="fr-FR" sz="24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La longue histoire de l’Humanité et des migrations</a:t>
            </a:r>
            <a:endParaRPr lang="fr-FR" sz="24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4" name="ZoneTexte 3"/>
          <p:cNvSpPr txBox="1"/>
          <p:nvPr/>
        </p:nvSpPr>
        <p:spPr>
          <a:xfrm>
            <a:off x="8220820" y="7309926"/>
            <a:ext cx="1859805" cy="249748"/>
          </a:xfrm>
          <a:prstGeom prst="rect">
            <a:avLst/>
          </a:prstGeom>
          <a:noFill/>
        </p:spPr>
        <p:txBody>
          <a:bodyPr wrap="none" rtlCol="0">
            <a:spAutoFit/>
          </a:bodyPr>
          <a:lstStyle/>
          <a:p>
            <a:r>
              <a:rPr lang="fr-FR" sz="1100" b="1" i="1" dirty="0" smtClean="0">
                <a:solidFill>
                  <a:schemeClr val="bg1"/>
                </a:solidFill>
              </a:rPr>
              <a:t>Gravures Grotte Chauvet</a:t>
            </a:r>
            <a:endParaRPr lang="fr-FR" sz="1100" b="1" i="1" dirty="0">
              <a:solidFill>
                <a:schemeClr val="bg1"/>
              </a:solidFill>
            </a:endParaRPr>
          </a:p>
        </p:txBody>
      </p:sp>
      <p:pic>
        <p:nvPicPr>
          <p:cNvPr id="8" name="Picture 2" descr="http://centenaire.org/sites/default/files/styles/full_16_9/public/atoms/images/logo_academie_guyane.png?itok=lxwIZ2LU"/>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815" t="21593" r="32943" b="31856"/>
          <a:stretch/>
        </p:blipFill>
        <p:spPr bwMode="auto">
          <a:xfrm>
            <a:off x="-14724" y="6148424"/>
            <a:ext cx="1902518" cy="141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58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750"/>
                                        <p:tgtEl>
                                          <p:spTgt spid="6">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750"/>
                                        <p:tgtEl>
                                          <p:spTgt spid="6">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750"/>
                                        <p:tgtEl>
                                          <p:spTgt spid="6">
                                            <p:txEl>
                                              <p:pRg st="1" end="1"/>
                                            </p:txEl>
                                          </p:spTgt>
                                        </p:tgtEl>
                                      </p:cBhvr>
                                    </p:animEffect>
                                  </p:childTnLst>
                                </p:cTn>
                              </p:par>
                            </p:childTnLst>
                          </p:cTn>
                        </p:par>
                        <p:par>
                          <p:cTn id="16" fill="hold">
                            <p:stCondLst>
                              <p:cond delay="2250"/>
                            </p:stCondLst>
                            <p:childTnLst>
                              <p:par>
                                <p:cTn id="17" presetID="1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32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750" fill="hold"/>
                                        <p:tgtEl>
                                          <p:spTgt spid="7"/>
                                        </p:tgtEl>
                                        <p:attrNameLst>
                                          <p:attrName>ppt_y</p:attrName>
                                        </p:attrNameLst>
                                      </p:cBhvr>
                                      <p:tavLst>
                                        <p:tav tm="0">
                                          <p:val>
                                            <p:strVal val="#ppt_y"/>
                                          </p:val>
                                        </p:tav>
                                        <p:tav tm="100000">
                                          <p:val>
                                            <p:strVal val="#ppt_y"/>
                                          </p:val>
                                        </p:tav>
                                      </p:tavLst>
                                    </p:anim>
                                    <p:anim calcmode="lin" valueType="num">
                                      <p:cBhvr>
                                        <p:cTn id="28"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750" tmFilter="0,0; .5, 1; 1, 1"/>
                                        <p:tgtEl>
                                          <p:spTgt spid="7"/>
                                        </p:tgtEl>
                                      </p:cBhvr>
                                    </p:animEffect>
                                  </p:childTnLst>
                                </p:cTn>
                              </p:par>
                            </p:childTnLst>
                          </p:cTn>
                        </p:par>
                        <p:par>
                          <p:cTn id="31" fill="hold">
                            <p:stCondLst>
                              <p:cond delay="7150"/>
                            </p:stCondLst>
                            <p:childTnLst>
                              <p:par>
                                <p:cTn id="32" presetID="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765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634809"/>
            <a:ext cx="9144000" cy="53530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68312" y="409813"/>
            <a:ext cx="9143999" cy="86517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5400" cap="small" dirty="0" smtClean="0">
                <a:effectLst>
                  <a:outerShdw blurRad="38100" dist="38100" dir="2700000" algn="tl">
                    <a:srgbClr val="000000">
                      <a:alpha val="43137"/>
                    </a:srgbClr>
                  </a:outerShdw>
                </a:effectLst>
              </a:rPr>
              <a:t>Mise en œuvre didactique</a:t>
            </a:r>
            <a:endParaRPr lang="fr-FR" sz="5400" cap="small" dirty="0">
              <a:effectLst>
                <a:outerShdw blurRad="38100" dist="38100" dir="2700000" algn="tl">
                  <a:srgbClr val="000000">
                    <a:alpha val="43137"/>
                  </a:srgbClr>
                </a:outerShdw>
              </a:effectLst>
            </a:endParaRPr>
          </a:p>
        </p:txBody>
      </p:sp>
      <p:sp>
        <p:nvSpPr>
          <p:cNvPr id="4" name="ZoneTexte 3"/>
          <p:cNvSpPr txBox="1"/>
          <p:nvPr/>
        </p:nvSpPr>
        <p:spPr>
          <a:xfrm>
            <a:off x="7752507" y="6738111"/>
            <a:ext cx="1859805" cy="249748"/>
          </a:xfrm>
          <a:prstGeom prst="rect">
            <a:avLst/>
          </a:prstGeom>
          <a:noFill/>
        </p:spPr>
        <p:txBody>
          <a:bodyPr wrap="none" rtlCol="0">
            <a:spAutoFit/>
          </a:bodyPr>
          <a:lstStyle/>
          <a:p>
            <a:r>
              <a:rPr lang="fr-FR" sz="1100" b="1" i="1" dirty="0" smtClean="0">
                <a:solidFill>
                  <a:schemeClr val="bg1"/>
                </a:solidFill>
              </a:rPr>
              <a:t>Gravures Grotte Chauvet</a:t>
            </a:r>
            <a:endParaRPr lang="fr-FR" sz="1100" b="1" i="1" dirty="0">
              <a:solidFill>
                <a:schemeClr val="bg1"/>
              </a:solidFill>
            </a:endParaRPr>
          </a:p>
        </p:txBody>
      </p:sp>
    </p:spTree>
    <p:extLst>
      <p:ext uri="{BB962C8B-B14F-4D97-AF65-F5344CB8AC3E}">
        <p14:creationId xmlns:p14="http://schemas.microsoft.com/office/powerpoint/2010/main" val="2562543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9266"/>
                                        </p:tgtEl>
                                        <p:attrNameLst>
                                          <p:attrName>style.visibility</p:attrName>
                                        </p:attrNameLst>
                                      </p:cBhvr>
                                      <p:to>
                                        <p:strVal val="visible"/>
                                      </p:to>
                                    </p:set>
                                    <p:animEffect transition="in" filter="wheel(1)">
                                      <p:cBhvr>
                                        <p:cTn id="11" dur="2000"/>
                                        <p:tgtEl>
                                          <p:spTgt spid="13926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95274" y="-11440"/>
            <a:ext cx="2685351" cy="550279"/>
          </a:xfrm>
          <a:prstGeom prst="rect">
            <a:avLst/>
          </a:prstGeom>
          <a:noFill/>
        </p:spPr>
        <p:txBody>
          <a:bodyPr wrap="none" rtlCol="0">
            <a:spAutoFit/>
          </a:bodyPr>
          <a:lstStyle/>
          <a:p>
            <a:r>
              <a:rPr lang="fr-FR" sz="3200" b="1" u="sng" cap="small" dirty="0" smtClean="0">
                <a:effectLst>
                  <a:outerShdw blurRad="38100" dist="38100" dir="2700000" algn="tl">
                    <a:srgbClr val="000000">
                      <a:alpha val="43137"/>
                    </a:srgbClr>
                  </a:outerShdw>
                </a:effectLst>
              </a:rPr>
              <a:t>Progression</a:t>
            </a:r>
            <a:endParaRPr lang="fr-FR" sz="3200" b="1" u="sng" cap="small" dirty="0">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1298183" y="1252320"/>
            <a:ext cx="7484258" cy="2948770"/>
          </a:xfrm>
          <a:prstGeom prst="rect">
            <a:avLst/>
          </a:prstGeom>
          <a:solidFill>
            <a:schemeClr val="bg1">
              <a:alpha val="56000"/>
            </a:schemeClr>
          </a:solidFill>
          <a:ln/>
        </p:spPr>
        <p:txBody>
          <a:bodyPr tIns="15876"/>
          <a:lst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800" dirty="0" smtClean="0">
              <a:cs typeface="Arial" charset="0"/>
            </a:endParaRP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La réintroduction de la Préhistoire dans les nouveaux programmes</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Une thématique déclinée en trois questions</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Un thème en réponse aux renouvellements disciplinaires ?</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Propositions de problématiques</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Fiche séquence</a:t>
            </a:r>
            <a:endParaRPr lang="fr-FR" sz="1800" dirty="0"/>
          </a:p>
        </p:txBody>
      </p:sp>
    </p:spTree>
    <p:extLst>
      <p:ext uri="{BB962C8B-B14F-4D97-AF65-F5344CB8AC3E}">
        <p14:creationId xmlns:p14="http://schemas.microsoft.com/office/powerpoint/2010/main" val="1215842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06529" y="2952000"/>
            <a:ext cx="9267566" cy="840810"/>
          </a:xfrm>
          <a:ln/>
        </p:spPr>
        <p:txBody>
          <a:bodyPr tIns="15876"/>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600" b="1" dirty="0">
                <a:solidFill>
                  <a:srgbClr val="800000"/>
                </a:solidFill>
              </a:rPr>
              <a:t>La </a:t>
            </a:r>
            <a:r>
              <a:rPr lang="fr-FR" sz="1600" b="1" dirty="0" smtClean="0">
                <a:solidFill>
                  <a:srgbClr val="800000"/>
                </a:solidFill>
              </a:rPr>
              <a:t>préhistoire était un thème traité </a:t>
            </a:r>
            <a:r>
              <a:rPr lang="fr-FR" sz="1600" b="1" dirty="0">
                <a:solidFill>
                  <a:srgbClr val="800000"/>
                </a:solidFill>
              </a:rPr>
              <a:t>dans les programmes d'avant </a:t>
            </a:r>
            <a:r>
              <a:rPr lang="fr-FR" sz="1600" b="1" dirty="0" smtClean="0">
                <a:solidFill>
                  <a:srgbClr val="800000"/>
                </a:solidFill>
              </a:rPr>
              <a:t>2008. Relégué </a:t>
            </a:r>
            <a:r>
              <a:rPr lang="fr-FR" sz="1600" b="1" dirty="0">
                <a:solidFill>
                  <a:srgbClr val="800000"/>
                </a:solidFill>
              </a:rPr>
              <a:t>au primaire entre 2008 et 2016</a:t>
            </a:r>
            <a:r>
              <a:rPr lang="fr-FR" sz="1600" b="1" dirty="0" smtClean="0">
                <a:solidFill>
                  <a:srgbClr val="800000"/>
                </a:solidFill>
              </a:rPr>
              <a:t>, il est aujourd'hui </a:t>
            </a:r>
            <a:r>
              <a:rPr lang="fr-FR" sz="1600" b="1" dirty="0">
                <a:solidFill>
                  <a:srgbClr val="800000"/>
                </a:solidFill>
              </a:rPr>
              <a:t>étudié en classe de CM1 et de </a:t>
            </a:r>
            <a:r>
              <a:rPr lang="fr-FR" sz="1600" b="1" dirty="0" smtClean="0">
                <a:solidFill>
                  <a:srgbClr val="800000"/>
                </a:solidFill>
              </a:rPr>
              <a:t>sixième </a:t>
            </a:r>
            <a:r>
              <a:rPr lang="fr-FR" sz="1600" b="1" dirty="0">
                <a:solidFill>
                  <a:srgbClr val="800000"/>
                </a:solidFill>
              </a:rPr>
              <a:t>pour le Cycle 3</a:t>
            </a:r>
          </a:p>
        </p:txBody>
      </p:sp>
      <p:graphicFrame>
        <p:nvGraphicFramePr>
          <p:cNvPr id="3" name="Tableau 2"/>
          <p:cNvGraphicFramePr>
            <a:graphicFrameLocks noGrp="1"/>
          </p:cNvGraphicFramePr>
          <p:nvPr>
            <p:extLst>
              <p:ext uri="{D42A27DB-BD31-4B8C-83A1-F6EECF244321}">
                <p14:modId xmlns:p14="http://schemas.microsoft.com/office/powerpoint/2010/main" val="744398236"/>
              </p:ext>
            </p:extLst>
          </p:nvPr>
        </p:nvGraphicFramePr>
        <p:xfrm>
          <a:off x="505619" y="831066"/>
          <a:ext cx="9069387" cy="2278380"/>
        </p:xfrm>
        <a:graphic>
          <a:graphicData uri="http://schemas.openxmlformats.org/drawingml/2006/table">
            <a:tbl>
              <a:tblPr>
                <a:tableStyleId>{5C22544A-7EE6-4342-B048-85BDC9FD1C3A}</a:tableStyleId>
              </a:tblPr>
              <a:tblGrid>
                <a:gridCol w="2518916"/>
                <a:gridCol w="6550471"/>
              </a:tblGrid>
              <a:tr h="0">
                <a:tc gridSpan="2">
                  <a:txBody>
                    <a:bodyPr/>
                    <a:lstStyle/>
                    <a:p>
                      <a:pPr algn="ctr">
                        <a:lnSpc>
                          <a:spcPct val="115000"/>
                        </a:lnSpc>
                        <a:spcAft>
                          <a:spcPts val="0"/>
                        </a:spcAft>
                      </a:pPr>
                      <a:r>
                        <a:rPr lang="fr-FR" sz="1300" b="1" dirty="0">
                          <a:effectLst/>
                        </a:rPr>
                        <a:t>Classe de CM1</a:t>
                      </a:r>
                      <a:endParaRPr lang="fr-FR" sz="1300" b="1" dirty="0">
                        <a:solidFill>
                          <a:srgbClr val="00000A"/>
                        </a:solidFill>
                        <a:effectLst/>
                        <a:latin typeface="Times New Roman"/>
                        <a:ea typeface="SimSun"/>
                        <a:cs typeface="Mangal"/>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300">
                          <a:effectLst/>
                        </a:rPr>
                        <a:t>Repères annuels de programmation</a:t>
                      </a:r>
                      <a:endParaRPr lang="fr-FR" sz="130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300">
                          <a:effectLst/>
                        </a:rPr>
                        <a:t>Démarches et contenus d’enseignement</a:t>
                      </a:r>
                      <a:endParaRPr lang="fr-FR" sz="1300">
                        <a:solidFill>
                          <a:srgbClr val="00000A"/>
                        </a:solidFill>
                        <a:effectLst/>
                        <a:latin typeface="Times New Roman"/>
                        <a:ea typeface="SimSun"/>
                        <a:cs typeface="Mangal"/>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93663" indent="0" algn="ctr">
                        <a:lnSpc>
                          <a:spcPct val="115000"/>
                        </a:lnSpc>
                        <a:spcAft>
                          <a:spcPts val="0"/>
                        </a:spcAft>
                      </a:pPr>
                      <a:r>
                        <a:rPr lang="fr-FR" sz="1300" dirty="0">
                          <a:effectLst/>
                        </a:rPr>
                        <a:t> </a:t>
                      </a:r>
                    </a:p>
                    <a:p>
                      <a:pPr marL="93663" indent="0" algn="ctr">
                        <a:lnSpc>
                          <a:spcPct val="115000"/>
                        </a:lnSpc>
                        <a:spcAft>
                          <a:spcPts val="0"/>
                        </a:spcAft>
                      </a:pPr>
                      <a:r>
                        <a:rPr lang="fr-FR" sz="1300" dirty="0">
                          <a:effectLst/>
                        </a:rPr>
                        <a:t>Thème 1</a:t>
                      </a:r>
                    </a:p>
                    <a:p>
                      <a:pPr marL="93663" indent="0" algn="ctr">
                        <a:lnSpc>
                          <a:spcPct val="115000"/>
                        </a:lnSpc>
                        <a:spcAft>
                          <a:spcPts val="0"/>
                        </a:spcAft>
                      </a:pPr>
                      <a:r>
                        <a:rPr lang="fr-FR" sz="1300" dirty="0">
                          <a:effectLst/>
                        </a:rPr>
                        <a:t>Et avant la France ?</a:t>
                      </a:r>
                    </a:p>
                    <a:p>
                      <a:pPr marL="93663" indent="0" algn="ctr">
                        <a:lnSpc>
                          <a:spcPct val="115000"/>
                        </a:lnSpc>
                        <a:spcAft>
                          <a:spcPts val="0"/>
                        </a:spcAft>
                      </a:pPr>
                      <a:r>
                        <a:rPr lang="fr-FR" sz="1300" dirty="0">
                          <a:effectLst/>
                        </a:rPr>
                        <a:t> </a:t>
                      </a:r>
                    </a:p>
                    <a:p>
                      <a:pPr marL="93663" lvl="0" indent="0" algn="l">
                        <a:lnSpc>
                          <a:spcPct val="115000"/>
                        </a:lnSpc>
                        <a:spcAft>
                          <a:spcPts val="0"/>
                        </a:spcAft>
                        <a:buSzPts val="1000"/>
                        <a:buFont typeface="Wingdings" pitchFamily="2" charset="2"/>
                        <a:buChar char="§"/>
                        <a:tabLst>
                          <a:tab pos="8036560" algn="l"/>
                        </a:tabLst>
                      </a:pPr>
                      <a:r>
                        <a:rPr lang="fr-FR" sz="1300" dirty="0">
                          <a:effectLst/>
                        </a:rPr>
                        <a:t>Quelles traces d’une occupation ancienne du territoire français </a:t>
                      </a:r>
                      <a:r>
                        <a:rPr lang="fr-FR" sz="1300" dirty="0" smtClean="0">
                          <a:effectLst/>
                        </a:rPr>
                        <a:t>?</a:t>
                      </a:r>
                      <a:endParaRPr lang="fr-FR" sz="1300" dirty="0">
                        <a:effectLst/>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just">
                        <a:lnSpc>
                          <a:spcPct val="115000"/>
                        </a:lnSpc>
                        <a:spcAft>
                          <a:spcPts val="0"/>
                        </a:spcAft>
                      </a:pPr>
                      <a:r>
                        <a:rPr lang="fr-FR" sz="1300" dirty="0" smtClean="0">
                          <a:effectLst/>
                        </a:rPr>
                        <a:t>À </a:t>
                      </a:r>
                      <a:r>
                        <a:rPr lang="fr-FR" sz="1300" dirty="0">
                          <a:effectLst/>
                        </a:rPr>
                        <a:t>partir de l’exploration des espaces familiers des élèves déjà réalisée au cycle 2, on identifie des traces spécifiques de la préhistoire et de l’histoire dans leur environnement proche, pour situer ces traces dans le temps et construire des repères historiques qui leur sont liés. On confronte rapidement ces traces proches à des traces préhistoriques et historiques différentes relevées dans un autre lieu en France, pour montrer l’ancienneté du peuplement et la pluralité des héritages</a:t>
                      </a:r>
                      <a:r>
                        <a:rPr lang="fr-FR" sz="1300" dirty="0" smtClean="0">
                          <a:effectLst/>
                        </a:rPr>
                        <a:t>.</a:t>
                      </a:r>
                      <a:endParaRPr lang="fr-FR" sz="1300" dirty="0">
                        <a:effectLst/>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oneTexte 3"/>
          <p:cNvSpPr txBox="1"/>
          <p:nvPr/>
        </p:nvSpPr>
        <p:spPr>
          <a:xfrm>
            <a:off x="4567577" y="-1"/>
            <a:ext cx="5513048" cy="550279"/>
          </a:xfrm>
          <a:prstGeom prst="rect">
            <a:avLst/>
          </a:prstGeom>
          <a:noFill/>
        </p:spPr>
        <p:txBody>
          <a:bodyPr wrap="none" rtlCol="0">
            <a:spAutoFit/>
          </a:bodyPr>
          <a:lstStyle/>
          <a:p>
            <a:r>
              <a:rPr lang="fr-FR" sz="3200" b="1" u="sng" cap="small" dirty="0" smtClean="0">
                <a:effectLst>
                  <a:outerShdw blurRad="38100" dist="38100" dir="2700000" algn="tl">
                    <a:srgbClr val="000000">
                      <a:alpha val="43137"/>
                    </a:srgbClr>
                  </a:outerShdw>
                </a:effectLst>
              </a:rPr>
              <a:t>Les nouveaux programmes</a:t>
            </a:r>
            <a:endParaRPr lang="fr-FR" sz="3200" b="1" u="sng" cap="small" dirty="0">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2151686869"/>
              </p:ext>
            </p:extLst>
          </p:nvPr>
        </p:nvGraphicFramePr>
        <p:xfrm>
          <a:off x="505619" y="3779837"/>
          <a:ext cx="9069387" cy="3417570"/>
        </p:xfrm>
        <a:graphic>
          <a:graphicData uri="http://schemas.openxmlformats.org/drawingml/2006/table">
            <a:tbl>
              <a:tblPr>
                <a:tableStyleId>{5C22544A-7EE6-4342-B048-85BDC9FD1C3A}</a:tableStyleId>
              </a:tblPr>
              <a:tblGrid>
                <a:gridCol w="2527518"/>
                <a:gridCol w="6541869"/>
              </a:tblGrid>
              <a:tr h="0">
                <a:tc gridSpan="2">
                  <a:txBody>
                    <a:bodyPr/>
                    <a:lstStyle/>
                    <a:p>
                      <a:pPr algn="ctr">
                        <a:lnSpc>
                          <a:spcPct val="115000"/>
                        </a:lnSpc>
                        <a:spcAft>
                          <a:spcPts val="0"/>
                        </a:spcAft>
                      </a:pPr>
                      <a:r>
                        <a:rPr lang="fr-FR" sz="1300" b="1" dirty="0">
                          <a:effectLst/>
                        </a:rPr>
                        <a:t>Classe de sixième</a:t>
                      </a:r>
                      <a:endParaRPr lang="fr-FR" sz="1300" b="1" dirty="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300">
                          <a:effectLst/>
                        </a:rPr>
                        <a:t>Repères annuels de programmation</a:t>
                      </a:r>
                      <a:endParaRPr lang="fr-FR" sz="130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300">
                          <a:effectLst/>
                        </a:rPr>
                        <a:t>Démarches et contenus d’enseignement</a:t>
                      </a:r>
                      <a:endParaRPr lang="fr-FR" sz="130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93663" indent="0" algn="ctr">
                        <a:lnSpc>
                          <a:spcPct val="115000"/>
                        </a:lnSpc>
                        <a:spcAft>
                          <a:spcPts val="0"/>
                        </a:spcAft>
                      </a:pPr>
                      <a:r>
                        <a:rPr lang="fr-FR" sz="1300" dirty="0">
                          <a:effectLst/>
                        </a:rPr>
                        <a:t> </a:t>
                      </a:r>
                    </a:p>
                    <a:p>
                      <a:pPr marL="93663" indent="0" algn="ctr">
                        <a:lnSpc>
                          <a:spcPct val="115000"/>
                        </a:lnSpc>
                        <a:spcAft>
                          <a:spcPts val="0"/>
                        </a:spcAft>
                      </a:pPr>
                      <a:r>
                        <a:rPr lang="fr-FR" sz="1300" dirty="0">
                          <a:effectLst/>
                        </a:rPr>
                        <a:t>Thème 1</a:t>
                      </a:r>
                    </a:p>
                    <a:p>
                      <a:pPr marL="93663" indent="0" algn="ctr">
                        <a:lnSpc>
                          <a:spcPct val="115000"/>
                        </a:lnSpc>
                        <a:spcAft>
                          <a:spcPts val="0"/>
                        </a:spcAft>
                      </a:pPr>
                      <a:r>
                        <a:rPr lang="fr-FR" sz="1300" dirty="0">
                          <a:effectLst/>
                        </a:rPr>
                        <a:t>La longue histoire de l’humanité</a:t>
                      </a:r>
                    </a:p>
                    <a:p>
                      <a:pPr marL="93663" indent="0" algn="ctr">
                        <a:lnSpc>
                          <a:spcPct val="115000"/>
                        </a:lnSpc>
                        <a:spcAft>
                          <a:spcPts val="0"/>
                        </a:spcAft>
                      </a:pPr>
                      <a:r>
                        <a:rPr lang="fr-FR" sz="1300" dirty="0">
                          <a:effectLst/>
                        </a:rPr>
                        <a:t>et des migrations</a:t>
                      </a:r>
                    </a:p>
                    <a:p>
                      <a:pPr marL="93663" indent="0" algn="l">
                        <a:lnSpc>
                          <a:spcPct val="115000"/>
                        </a:lnSpc>
                        <a:spcAft>
                          <a:spcPts val="0"/>
                        </a:spcAft>
                      </a:pPr>
                      <a:r>
                        <a:rPr lang="fr-FR" sz="1300" dirty="0">
                          <a:effectLst/>
                        </a:rPr>
                        <a:t> </a:t>
                      </a:r>
                    </a:p>
                    <a:p>
                      <a:pPr marL="93663" lvl="0" indent="0" algn="l">
                        <a:lnSpc>
                          <a:spcPct val="115000"/>
                        </a:lnSpc>
                        <a:spcAft>
                          <a:spcPts val="0"/>
                        </a:spcAft>
                        <a:buSzPts val="1000"/>
                        <a:buFont typeface="Wingdings" pitchFamily="2" charset="2"/>
                        <a:buChar char="§"/>
                        <a:tabLst>
                          <a:tab pos="8036560" algn="l"/>
                        </a:tabLst>
                      </a:pPr>
                      <a:r>
                        <a:rPr lang="fr-FR" sz="1300" dirty="0">
                          <a:effectLst/>
                        </a:rPr>
                        <a:t>Les débuts de l’humanité.</a:t>
                      </a:r>
                    </a:p>
                    <a:p>
                      <a:pPr marL="93663" lvl="0" indent="0" algn="l">
                        <a:lnSpc>
                          <a:spcPct val="115000"/>
                        </a:lnSpc>
                        <a:spcAft>
                          <a:spcPts val="0"/>
                        </a:spcAft>
                        <a:buSzPts val="1000"/>
                        <a:buFont typeface="Wingdings" pitchFamily="2" charset="2"/>
                        <a:buChar char="§"/>
                        <a:tabLst>
                          <a:tab pos="8036560" algn="l"/>
                        </a:tabLst>
                      </a:pPr>
                      <a:r>
                        <a:rPr lang="fr-FR" sz="1300" dirty="0">
                          <a:effectLst/>
                        </a:rPr>
                        <a:t>La « révolution » néolithique.</a:t>
                      </a:r>
                    </a:p>
                    <a:p>
                      <a:pPr marL="93663" lvl="0" indent="0" algn="l">
                        <a:lnSpc>
                          <a:spcPct val="115000"/>
                        </a:lnSpc>
                        <a:spcAft>
                          <a:spcPts val="0"/>
                        </a:spcAft>
                        <a:buSzPts val="1000"/>
                        <a:buFont typeface="Wingdings" pitchFamily="2" charset="2"/>
                        <a:buChar char="§"/>
                        <a:tabLst>
                          <a:tab pos="8036560" algn="l"/>
                        </a:tabLst>
                      </a:pPr>
                      <a:r>
                        <a:rPr lang="fr-FR" sz="1300" dirty="0">
                          <a:effectLst/>
                        </a:rPr>
                        <a:t>Premiers États, premières écritures.</a:t>
                      </a:r>
                      <a:endParaRPr lang="fr-FR" sz="1300" dirty="0">
                        <a:effectLst/>
                        <a:latin typeface="Symbol"/>
                        <a:ea typeface="Calibri"/>
                        <a:cs typeface="Wingdings"/>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just">
                        <a:lnSpc>
                          <a:spcPct val="115000"/>
                        </a:lnSpc>
                        <a:spcAft>
                          <a:spcPts val="0"/>
                        </a:spcAft>
                      </a:pPr>
                      <a:r>
                        <a:rPr lang="fr-FR" sz="1300" dirty="0">
                          <a:effectLst/>
                        </a:rPr>
                        <a:t> </a:t>
                      </a:r>
                      <a:r>
                        <a:rPr lang="fr-FR" sz="1300" dirty="0" smtClean="0">
                          <a:effectLst/>
                        </a:rPr>
                        <a:t>L’étude </a:t>
                      </a:r>
                      <a:r>
                        <a:rPr lang="fr-FR" sz="1300" dirty="0">
                          <a:effectLst/>
                        </a:rPr>
                        <a:t>de la préhistoire permet d’établir, en dialogue avec d’autres champs disciplinaires, des faits scientifiques, avant la découverte des mythes polythéistes et des récits sur les origines du monde et de l’humanité proposés par les religions monothéistes. L’histoire des premières grandes migrations de l’humanité peut être conduite rapidement à partir de l’observation de cartes et de la mention de quelques sites de fouilles et amène une première réflexion sur l’histoire du peuplement à l’échelle mondiale. L’étude du néolithique interroge l’intervention des femmes et des hommes sur leur environnement. La sédentarisation des communautés humaines comme l’entrée des activités humaines dans l’agriculture et l’élevage se produisent à des moments différents selon les espaces géographiques observés. L’étude des premiers États et des premières écritures se place dans le cadre de l’Orient ancien et peut concerner l’Égypte ou la Mésopotamie</a:t>
                      </a:r>
                      <a:r>
                        <a:rPr lang="fr-FR" sz="1300" dirty="0" smtClean="0">
                          <a:effectLst/>
                        </a:rPr>
                        <a:t>.</a:t>
                      </a:r>
                      <a:r>
                        <a:rPr lang="fr-FR" sz="1300" dirty="0">
                          <a:effectLst/>
                        </a:rPr>
                        <a:t> </a:t>
                      </a:r>
                      <a:endParaRPr lang="fr-FR" sz="1300" dirty="0">
                        <a:effectLst/>
                        <a:latin typeface="Calibri"/>
                        <a:ea typeface="Calibri"/>
                        <a:cs typeface="Times New Roman"/>
                      </a:endParaRPr>
                    </a:p>
                  </a:txBody>
                  <a:tcPr marL="1905" marR="34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Effect transition="in" filter="fade">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97"/>
                                        </p:tgtEl>
                                        <p:attrNameLst>
                                          <p:attrName>style.visibility</p:attrName>
                                        </p:attrNameLst>
                                      </p:cBhvr>
                                      <p:to>
                                        <p:strVal val="visible"/>
                                      </p:to>
                                    </p:set>
                                    <p:animEffect transition="in" filter="wipe(left)">
                                      <p:cBhvr>
                                        <p:cTn id="26" dur="75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04274" y="-1"/>
            <a:ext cx="7276351" cy="550279"/>
          </a:xfrm>
          <a:prstGeom prst="rect">
            <a:avLst/>
          </a:prstGeom>
          <a:noFill/>
        </p:spPr>
        <p:txBody>
          <a:bodyPr wrap="none" rtlCol="0">
            <a:spAutoFit/>
          </a:bodyPr>
          <a:lstStyle/>
          <a:p>
            <a:r>
              <a:rPr lang="fr-FR" sz="3200" b="1" u="sng" cap="small" dirty="0" smtClean="0">
                <a:effectLst>
                  <a:outerShdw blurRad="38100" dist="38100" dir="2700000" algn="tl">
                    <a:srgbClr val="000000">
                      <a:alpha val="43137"/>
                    </a:srgbClr>
                  </a:outerShdw>
                </a:effectLst>
              </a:rPr>
              <a:t>Un thème décliné en trois questions</a:t>
            </a:r>
            <a:endParaRPr lang="fr-FR" sz="3200" b="1" u="sng" cap="small" dirty="0">
              <a:effectLst>
                <a:outerShdw blurRad="38100" dist="38100" dir="2700000" algn="tl">
                  <a:srgbClr val="000000">
                    <a:alpha val="43137"/>
                  </a:srgbClr>
                </a:outerShdw>
              </a:effectLst>
            </a:endParaRPr>
          </a:p>
        </p:txBody>
      </p:sp>
      <p:graphicFrame>
        <p:nvGraphicFramePr>
          <p:cNvPr id="2" name="Diagramme 1"/>
          <p:cNvGraphicFramePr/>
          <p:nvPr>
            <p:extLst>
              <p:ext uri="{D42A27DB-BD31-4B8C-83A1-F6EECF244321}">
                <p14:modId xmlns:p14="http://schemas.microsoft.com/office/powerpoint/2010/main" val="869950190"/>
              </p:ext>
            </p:extLst>
          </p:nvPr>
        </p:nvGraphicFramePr>
        <p:xfrm>
          <a:off x="0" y="550279"/>
          <a:ext cx="10080625" cy="700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graphicEl>
                                              <a:dgm id="{8180A998-3B96-46B2-AB18-256DC8FEF157}"/>
                                            </p:graphicEl>
                                          </p:spTgt>
                                        </p:tgtEl>
                                        <p:attrNameLst>
                                          <p:attrName>style.visibility</p:attrName>
                                        </p:attrNameLst>
                                      </p:cBhvr>
                                      <p:to>
                                        <p:strVal val="visible"/>
                                      </p:to>
                                    </p:set>
                                    <p:anim calcmode="lin" valueType="num">
                                      <p:cBhvr>
                                        <p:cTn id="12" dur="750" fill="hold"/>
                                        <p:tgtEl>
                                          <p:spTgt spid="2">
                                            <p:graphicEl>
                                              <a:dgm id="{8180A998-3B96-46B2-AB18-256DC8FEF157}"/>
                                            </p:graphicEl>
                                          </p:spTgt>
                                        </p:tgtEl>
                                        <p:attrNameLst>
                                          <p:attrName>ppt_w</p:attrName>
                                        </p:attrNameLst>
                                      </p:cBhvr>
                                      <p:tavLst>
                                        <p:tav tm="0">
                                          <p:val>
                                            <p:fltVal val="0"/>
                                          </p:val>
                                        </p:tav>
                                        <p:tav tm="100000">
                                          <p:val>
                                            <p:strVal val="#ppt_w"/>
                                          </p:val>
                                        </p:tav>
                                      </p:tavLst>
                                    </p:anim>
                                    <p:anim calcmode="lin" valueType="num">
                                      <p:cBhvr>
                                        <p:cTn id="13" dur="750" fill="hold"/>
                                        <p:tgtEl>
                                          <p:spTgt spid="2">
                                            <p:graphicEl>
                                              <a:dgm id="{8180A998-3B96-46B2-AB18-256DC8FEF157}"/>
                                            </p:graphicEl>
                                          </p:spTgt>
                                        </p:tgtEl>
                                        <p:attrNameLst>
                                          <p:attrName>ppt_h</p:attrName>
                                        </p:attrNameLst>
                                      </p:cBhvr>
                                      <p:tavLst>
                                        <p:tav tm="0">
                                          <p:val>
                                            <p:fltVal val="0"/>
                                          </p:val>
                                        </p:tav>
                                        <p:tav tm="100000">
                                          <p:val>
                                            <p:strVal val="#ppt_h"/>
                                          </p:val>
                                        </p:tav>
                                      </p:tavLst>
                                    </p:anim>
                                    <p:animEffect transition="in" filter="fade">
                                      <p:cBhvr>
                                        <p:cTn id="14" dur="750"/>
                                        <p:tgtEl>
                                          <p:spTgt spid="2">
                                            <p:graphicEl>
                                              <a:dgm id="{8180A998-3B96-46B2-AB18-256DC8FEF15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C9810C8E-89CB-41E2-A77E-DD2CB114D6AB}"/>
                                            </p:graphicEl>
                                          </p:spTgt>
                                        </p:tgtEl>
                                        <p:attrNameLst>
                                          <p:attrName>style.visibility</p:attrName>
                                        </p:attrNameLst>
                                      </p:cBhvr>
                                      <p:to>
                                        <p:strVal val="visible"/>
                                      </p:to>
                                    </p:set>
                                    <p:anim calcmode="lin" valueType="num">
                                      <p:cBhvr>
                                        <p:cTn id="19" dur="750" fill="hold"/>
                                        <p:tgtEl>
                                          <p:spTgt spid="2">
                                            <p:graphicEl>
                                              <a:dgm id="{C9810C8E-89CB-41E2-A77E-DD2CB114D6AB}"/>
                                            </p:graphicEl>
                                          </p:spTgt>
                                        </p:tgtEl>
                                        <p:attrNameLst>
                                          <p:attrName>ppt_w</p:attrName>
                                        </p:attrNameLst>
                                      </p:cBhvr>
                                      <p:tavLst>
                                        <p:tav tm="0">
                                          <p:val>
                                            <p:fltVal val="0"/>
                                          </p:val>
                                        </p:tav>
                                        <p:tav tm="100000">
                                          <p:val>
                                            <p:strVal val="#ppt_w"/>
                                          </p:val>
                                        </p:tav>
                                      </p:tavLst>
                                    </p:anim>
                                    <p:anim calcmode="lin" valueType="num">
                                      <p:cBhvr>
                                        <p:cTn id="20" dur="750" fill="hold"/>
                                        <p:tgtEl>
                                          <p:spTgt spid="2">
                                            <p:graphicEl>
                                              <a:dgm id="{C9810C8E-89CB-41E2-A77E-DD2CB114D6AB}"/>
                                            </p:graphicEl>
                                          </p:spTgt>
                                        </p:tgtEl>
                                        <p:attrNameLst>
                                          <p:attrName>ppt_h</p:attrName>
                                        </p:attrNameLst>
                                      </p:cBhvr>
                                      <p:tavLst>
                                        <p:tav tm="0">
                                          <p:val>
                                            <p:fltVal val="0"/>
                                          </p:val>
                                        </p:tav>
                                        <p:tav tm="100000">
                                          <p:val>
                                            <p:strVal val="#ppt_h"/>
                                          </p:val>
                                        </p:tav>
                                      </p:tavLst>
                                    </p:anim>
                                    <p:animEffect transition="in" filter="fade">
                                      <p:cBhvr>
                                        <p:cTn id="21" dur="750"/>
                                        <p:tgtEl>
                                          <p:spTgt spid="2">
                                            <p:graphicEl>
                                              <a:dgm id="{C9810C8E-89CB-41E2-A77E-DD2CB114D6AB}"/>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06E9FC25-0DFB-4B2A-B32D-9D9038B1A6B4}"/>
                                            </p:graphicEl>
                                          </p:spTgt>
                                        </p:tgtEl>
                                        <p:attrNameLst>
                                          <p:attrName>style.visibility</p:attrName>
                                        </p:attrNameLst>
                                      </p:cBhvr>
                                      <p:to>
                                        <p:strVal val="visible"/>
                                      </p:to>
                                    </p:set>
                                    <p:anim calcmode="lin" valueType="num">
                                      <p:cBhvr>
                                        <p:cTn id="24" dur="750" fill="hold"/>
                                        <p:tgtEl>
                                          <p:spTgt spid="2">
                                            <p:graphicEl>
                                              <a:dgm id="{06E9FC25-0DFB-4B2A-B32D-9D9038B1A6B4}"/>
                                            </p:graphicEl>
                                          </p:spTgt>
                                        </p:tgtEl>
                                        <p:attrNameLst>
                                          <p:attrName>ppt_w</p:attrName>
                                        </p:attrNameLst>
                                      </p:cBhvr>
                                      <p:tavLst>
                                        <p:tav tm="0">
                                          <p:val>
                                            <p:fltVal val="0"/>
                                          </p:val>
                                        </p:tav>
                                        <p:tav tm="100000">
                                          <p:val>
                                            <p:strVal val="#ppt_w"/>
                                          </p:val>
                                        </p:tav>
                                      </p:tavLst>
                                    </p:anim>
                                    <p:anim calcmode="lin" valueType="num">
                                      <p:cBhvr>
                                        <p:cTn id="25" dur="750" fill="hold"/>
                                        <p:tgtEl>
                                          <p:spTgt spid="2">
                                            <p:graphicEl>
                                              <a:dgm id="{06E9FC25-0DFB-4B2A-B32D-9D9038B1A6B4}"/>
                                            </p:graphicEl>
                                          </p:spTgt>
                                        </p:tgtEl>
                                        <p:attrNameLst>
                                          <p:attrName>ppt_h</p:attrName>
                                        </p:attrNameLst>
                                      </p:cBhvr>
                                      <p:tavLst>
                                        <p:tav tm="0">
                                          <p:val>
                                            <p:fltVal val="0"/>
                                          </p:val>
                                        </p:tav>
                                        <p:tav tm="100000">
                                          <p:val>
                                            <p:strVal val="#ppt_h"/>
                                          </p:val>
                                        </p:tav>
                                      </p:tavLst>
                                    </p:anim>
                                    <p:animEffect transition="in" filter="fade">
                                      <p:cBhvr>
                                        <p:cTn id="26" dur="750"/>
                                        <p:tgtEl>
                                          <p:spTgt spid="2">
                                            <p:graphicEl>
                                              <a:dgm id="{06E9FC25-0DFB-4B2A-B32D-9D9038B1A6B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905FA0AF-A863-4B76-920B-1C1ECF9F234C}"/>
                                            </p:graphicEl>
                                          </p:spTgt>
                                        </p:tgtEl>
                                        <p:attrNameLst>
                                          <p:attrName>style.visibility</p:attrName>
                                        </p:attrNameLst>
                                      </p:cBhvr>
                                      <p:to>
                                        <p:strVal val="visible"/>
                                      </p:to>
                                    </p:set>
                                    <p:anim calcmode="lin" valueType="num">
                                      <p:cBhvr>
                                        <p:cTn id="31" dur="750" fill="hold"/>
                                        <p:tgtEl>
                                          <p:spTgt spid="2">
                                            <p:graphicEl>
                                              <a:dgm id="{905FA0AF-A863-4B76-920B-1C1ECF9F234C}"/>
                                            </p:graphicEl>
                                          </p:spTgt>
                                        </p:tgtEl>
                                        <p:attrNameLst>
                                          <p:attrName>ppt_w</p:attrName>
                                        </p:attrNameLst>
                                      </p:cBhvr>
                                      <p:tavLst>
                                        <p:tav tm="0">
                                          <p:val>
                                            <p:fltVal val="0"/>
                                          </p:val>
                                        </p:tav>
                                        <p:tav tm="100000">
                                          <p:val>
                                            <p:strVal val="#ppt_w"/>
                                          </p:val>
                                        </p:tav>
                                      </p:tavLst>
                                    </p:anim>
                                    <p:anim calcmode="lin" valueType="num">
                                      <p:cBhvr>
                                        <p:cTn id="32" dur="750" fill="hold"/>
                                        <p:tgtEl>
                                          <p:spTgt spid="2">
                                            <p:graphicEl>
                                              <a:dgm id="{905FA0AF-A863-4B76-920B-1C1ECF9F234C}"/>
                                            </p:graphicEl>
                                          </p:spTgt>
                                        </p:tgtEl>
                                        <p:attrNameLst>
                                          <p:attrName>ppt_h</p:attrName>
                                        </p:attrNameLst>
                                      </p:cBhvr>
                                      <p:tavLst>
                                        <p:tav tm="0">
                                          <p:val>
                                            <p:fltVal val="0"/>
                                          </p:val>
                                        </p:tav>
                                        <p:tav tm="100000">
                                          <p:val>
                                            <p:strVal val="#ppt_h"/>
                                          </p:val>
                                        </p:tav>
                                      </p:tavLst>
                                    </p:anim>
                                    <p:animEffect transition="in" filter="fade">
                                      <p:cBhvr>
                                        <p:cTn id="33" dur="750"/>
                                        <p:tgtEl>
                                          <p:spTgt spid="2">
                                            <p:graphicEl>
                                              <a:dgm id="{905FA0AF-A863-4B76-920B-1C1ECF9F234C}"/>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graphicEl>
                                              <a:dgm id="{383DE731-139D-4A4E-BE73-DA9172C91E02}"/>
                                            </p:graphicEl>
                                          </p:spTgt>
                                        </p:tgtEl>
                                        <p:attrNameLst>
                                          <p:attrName>style.visibility</p:attrName>
                                        </p:attrNameLst>
                                      </p:cBhvr>
                                      <p:to>
                                        <p:strVal val="visible"/>
                                      </p:to>
                                    </p:set>
                                    <p:anim calcmode="lin" valueType="num">
                                      <p:cBhvr>
                                        <p:cTn id="36" dur="750" fill="hold"/>
                                        <p:tgtEl>
                                          <p:spTgt spid="2">
                                            <p:graphicEl>
                                              <a:dgm id="{383DE731-139D-4A4E-BE73-DA9172C91E02}"/>
                                            </p:graphicEl>
                                          </p:spTgt>
                                        </p:tgtEl>
                                        <p:attrNameLst>
                                          <p:attrName>ppt_w</p:attrName>
                                        </p:attrNameLst>
                                      </p:cBhvr>
                                      <p:tavLst>
                                        <p:tav tm="0">
                                          <p:val>
                                            <p:fltVal val="0"/>
                                          </p:val>
                                        </p:tav>
                                        <p:tav tm="100000">
                                          <p:val>
                                            <p:strVal val="#ppt_w"/>
                                          </p:val>
                                        </p:tav>
                                      </p:tavLst>
                                    </p:anim>
                                    <p:anim calcmode="lin" valueType="num">
                                      <p:cBhvr>
                                        <p:cTn id="37" dur="750" fill="hold"/>
                                        <p:tgtEl>
                                          <p:spTgt spid="2">
                                            <p:graphicEl>
                                              <a:dgm id="{383DE731-139D-4A4E-BE73-DA9172C91E02}"/>
                                            </p:graphicEl>
                                          </p:spTgt>
                                        </p:tgtEl>
                                        <p:attrNameLst>
                                          <p:attrName>ppt_h</p:attrName>
                                        </p:attrNameLst>
                                      </p:cBhvr>
                                      <p:tavLst>
                                        <p:tav tm="0">
                                          <p:val>
                                            <p:fltVal val="0"/>
                                          </p:val>
                                        </p:tav>
                                        <p:tav tm="100000">
                                          <p:val>
                                            <p:strVal val="#ppt_h"/>
                                          </p:val>
                                        </p:tav>
                                      </p:tavLst>
                                    </p:anim>
                                    <p:animEffect transition="in" filter="fade">
                                      <p:cBhvr>
                                        <p:cTn id="38" dur="750"/>
                                        <p:tgtEl>
                                          <p:spTgt spid="2">
                                            <p:graphicEl>
                                              <a:dgm id="{383DE731-139D-4A4E-BE73-DA9172C91E0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0A598E4F-8978-44DF-9A34-BA60A600E3FA}"/>
                                            </p:graphicEl>
                                          </p:spTgt>
                                        </p:tgtEl>
                                        <p:attrNameLst>
                                          <p:attrName>style.visibility</p:attrName>
                                        </p:attrNameLst>
                                      </p:cBhvr>
                                      <p:to>
                                        <p:strVal val="visible"/>
                                      </p:to>
                                    </p:set>
                                    <p:anim calcmode="lin" valueType="num">
                                      <p:cBhvr>
                                        <p:cTn id="43" dur="750" fill="hold"/>
                                        <p:tgtEl>
                                          <p:spTgt spid="2">
                                            <p:graphicEl>
                                              <a:dgm id="{0A598E4F-8978-44DF-9A34-BA60A600E3FA}"/>
                                            </p:graphicEl>
                                          </p:spTgt>
                                        </p:tgtEl>
                                        <p:attrNameLst>
                                          <p:attrName>ppt_w</p:attrName>
                                        </p:attrNameLst>
                                      </p:cBhvr>
                                      <p:tavLst>
                                        <p:tav tm="0">
                                          <p:val>
                                            <p:fltVal val="0"/>
                                          </p:val>
                                        </p:tav>
                                        <p:tav tm="100000">
                                          <p:val>
                                            <p:strVal val="#ppt_w"/>
                                          </p:val>
                                        </p:tav>
                                      </p:tavLst>
                                    </p:anim>
                                    <p:anim calcmode="lin" valueType="num">
                                      <p:cBhvr>
                                        <p:cTn id="44" dur="750" fill="hold"/>
                                        <p:tgtEl>
                                          <p:spTgt spid="2">
                                            <p:graphicEl>
                                              <a:dgm id="{0A598E4F-8978-44DF-9A34-BA60A600E3FA}"/>
                                            </p:graphicEl>
                                          </p:spTgt>
                                        </p:tgtEl>
                                        <p:attrNameLst>
                                          <p:attrName>ppt_h</p:attrName>
                                        </p:attrNameLst>
                                      </p:cBhvr>
                                      <p:tavLst>
                                        <p:tav tm="0">
                                          <p:val>
                                            <p:fltVal val="0"/>
                                          </p:val>
                                        </p:tav>
                                        <p:tav tm="100000">
                                          <p:val>
                                            <p:strVal val="#ppt_h"/>
                                          </p:val>
                                        </p:tav>
                                      </p:tavLst>
                                    </p:anim>
                                    <p:animEffect transition="in" filter="fade">
                                      <p:cBhvr>
                                        <p:cTn id="45" dur="750"/>
                                        <p:tgtEl>
                                          <p:spTgt spid="2">
                                            <p:graphicEl>
                                              <a:dgm id="{0A598E4F-8978-44DF-9A34-BA60A600E3F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30730D57-4702-4A63-AC8F-E6EDBC13A2BC}"/>
                                            </p:graphicEl>
                                          </p:spTgt>
                                        </p:tgtEl>
                                        <p:attrNameLst>
                                          <p:attrName>style.visibility</p:attrName>
                                        </p:attrNameLst>
                                      </p:cBhvr>
                                      <p:to>
                                        <p:strVal val="visible"/>
                                      </p:to>
                                    </p:set>
                                    <p:anim calcmode="lin" valueType="num">
                                      <p:cBhvr>
                                        <p:cTn id="48" dur="750" fill="hold"/>
                                        <p:tgtEl>
                                          <p:spTgt spid="2">
                                            <p:graphicEl>
                                              <a:dgm id="{30730D57-4702-4A63-AC8F-E6EDBC13A2BC}"/>
                                            </p:graphicEl>
                                          </p:spTgt>
                                        </p:tgtEl>
                                        <p:attrNameLst>
                                          <p:attrName>ppt_w</p:attrName>
                                        </p:attrNameLst>
                                      </p:cBhvr>
                                      <p:tavLst>
                                        <p:tav tm="0">
                                          <p:val>
                                            <p:fltVal val="0"/>
                                          </p:val>
                                        </p:tav>
                                        <p:tav tm="100000">
                                          <p:val>
                                            <p:strVal val="#ppt_w"/>
                                          </p:val>
                                        </p:tav>
                                      </p:tavLst>
                                    </p:anim>
                                    <p:anim calcmode="lin" valueType="num">
                                      <p:cBhvr>
                                        <p:cTn id="49" dur="750" fill="hold"/>
                                        <p:tgtEl>
                                          <p:spTgt spid="2">
                                            <p:graphicEl>
                                              <a:dgm id="{30730D57-4702-4A63-AC8F-E6EDBC13A2BC}"/>
                                            </p:graphicEl>
                                          </p:spTgt>
                                        </p:tgtEl>
                                        <p:attrNameLst>
                                          <p:attrName>ppt_h</p:attrName>
                                        </p:attrNameLst>
                                      </p:cBhvr>
                                      <p:tavLst>
                                        <p:tav tm="0">
                                          <p:val>
                                            <p:fltVal val="0"/>
                                          </p:val>
                                        </p:tav>
                                        <p:tav tm="100000">
                                          <p:val>
                                            <p:strVal val="#ppt_h"/>
                                          </p:val>
                                        </p:tav>
                                      </p:tavLst>
                                    </p:anim>
                                    <p:animEffect transition="in" filter="fade">
                                      <p:cBhvr>
                                        <p:cTn id="50" dur="750"/>
                                        <p:tgtEl>
                                          <p:spTgt spid="2">
                                            <p:graphicEl>
                                              <a:dgm id="{30730D57-4702-4A63-AC8F-E6EDBC13A2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04825" y="1536242"/>
            <a:ext cx="9070975" cy="5613619"/>
          </a:xfrm>
          <a:solidFill>
            <a:schemeClr val="bg1">
              <a:alpha val="56000"/>
            </a:schemeClr>
          </a:solidFill>
          <a:ln/>
        </p:spPr>
        <p:txBody>
          <a:bodyPr tIns="15876"/>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b="1" i="1" dirty="0" smtClean="0">
                <a:cs typeface="Arial" charset="0"/>
              </a:rPr>
              <a:t>Plusieurs éléments tendent à penser que oui :</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La </a:t>
            </a:r>
            <a:r>
              <a:rPr lang="fr-FR" sz="1800" dirty="0">
                <a:cs typeface="Arial" charset="0"/>
              </a:rPr>
              <a:t>préhistoire est vue comme une continuité et non plus comme une succession d'évolutions physiologiques puis de ruptures technologiques.</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Fin </a:t>
            </a:r>
            <a:r>
              <a:rPr lang="fr-FR" sz="1800" dirty="0">
                <a:cs typeface="Arial" charset="0"/>
              </a:rPr>
              <a:t>de </a:t>
            </a:r>
            <a:r>
              <a:rPr lang="fr-FR" sz="1800" i="1" dirty="0">
                <a:cs typeface="Arial" charset="0"/>
              </a:rPr>
              <a:t>L'histoire commence à Sumer</a:t>
            </a:r>
            <a:r>
              <a:rPr lang="fr-FR" sz="1800" dirty="0">
                <a:cs typeface="Arial" charset="0"/>
              </a:rPr>
              <a:t> (</a:t>
            </a:r>
            <a:r>
              <a:rPr lang="fr-FR" sz="1800" dirty="0" err="1">
                <a:cs typeface="Arial" charset="0"/>
              </a:rPr>
              <a:t>Kramer</a:t>
            </a:r>
            <a:r>
              <a:rPr lang="fr-FR" sz="1800" dirty="0">
                <a:cs typeface="Arial" charset="0"/>
              </a:rPr>
              <a:t>)</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Désormais </a:t>
            </a:r>
            <a:r>
              <a:rPr lang="fr-FR" sz="1800" dirty="0">
                <a:cs typeface="Arial" charset="0"/>
              </a:rPr>
              <a:t>les sociétés complexes sans écrit ont une histoire écrite par les vestiges (mobilier archéologique = objet → activités → symbolique).</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Mise </a:t>
            </a:r>
            <a:r>
              <a:rPr lang="fr-FR" sz="1800" dirty="0">
                <a:cs typeface="Arial" charset="0"/>
              </a:rPr>
              <a:t>en évidence de la continuité paléolithique-néolithique-protohistoire à travers la symbolique.</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Réflexion </a:t>
            </a:r>
            <a:r>
              <a:rPr lang="fr-FR" sz="1800" dirty="0" err="1"/>
              <a:t>paléoenvironnementale</a:t>
            </a:r>
            <a:r>
              <a:rPr lang="fr-FR" sz="1800" dirty="0"/>
              <a:t> cherchant à montrer les étapes de la domination de l'Homme sur la Nature. </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cs typeface="Arial" charset="0"/>
              </a:rPr>
              <a:t>Nouveau </a:t>
            </a:r>
            <a:r>
              <a:rPr lang="fr-FR" sz="1800" dirty="0">
                <a:cs typeface="Arial" charset="0"/>
              </a:rPr>
              <a:t>paradigme historique : Holocène et Néolithique marque le début de la catastrophe écologique humaine à 10 000 BP.</a:t>
            </a:r>
            <a:r>
              <a:rPr lang="fr-FR" sz="1800" dirty="0"/>
              <a:t> </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Intrusion </a:t>
            </a:r>
            <a:r>
              <a:rPr lang="fr-FR" sz="1800" dirty="0"/>
              <a:t>des sciences cognitives et anthropologiques dans les réflexions sur l'élaboration des sociétés complexes.</a:t>
            </a:r>
          </a:p>
          <a:p>
            <a:pPr algn="just">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800" dirty="0" smtClean="0"/>
              <a:t>Débat </a:t>
            </a:r>
            <a:r>
              <a:rPr lang="fr-FR" sz="1800" dirty="0"/>
              <a:t>sur la construction des sociétés inégalitaires au Paléolithique et Néolithique (clivage homme-femme, puis hiérarchisation/spécialisation).</a:t>
            </a:r>
          </a:p>
        </p:txBody>
      </p:sp>
      <p:sp>
        <p:nvSpPr>
          <p:cNvPr id="6" name="ZoneTexte 5"/>
          <p:cNvSpPr txBox="1"/>
          <p:nvPr/>
        </p:nvSpPr>
        <p:spPr>
          <a:xfrm>
            <a:off x="1249035" y="-2"/>
            <a:ext cx="8831590" cy="1008225"/>
          </a:xfrm>
          <a:prstGeom prst="rect">
            <a:avLst/>
          </a:prstGeom>
          <a:noFill/>
        </p:spPr>
        <p:txBody>
          <a:bodyPr wrap="square" rtlCol="0">
            <a:spAutoFit/>
          </a:bodyPr>
          <a:lstStyle/>
          <a:p>
            <a:pPr algn="r"/>
            <a:r>
              <a:rPr lang="fr-FR" sz="3200" b="1" u="sng" cap="small" dirty="0" smtClean="0">
                <a:effectLst>
                  <a:outerShdw blurRad="38100" dist="38100" dir="2700000" algn="tl">
                    <a:srgbClr val="000000">
                      <a:alpha val="43137"/>
                    </a:srgbClr>
                  </a:outerShdw>
                </a:effectLst>
              </a:rPr>
              <a:t>Un thème en réponse aux renouvellements disciplinaires ?</a:t>
            </a:r>
            <a:endParaRPr lang="fr-FR" sz="3200" b="1" u="sng" cap="small"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2">
                                            <p:bg/>
                                          </p:spTgt>
                                        </p:tgtEl>
                                        <p:attrNameLst>
                                          <p:attrName>style.visibility</p:attrName>
                                        </p:attrNameLst>
                                      </p:cBhvr>
                                      <p:to>
                                        <p:strVal val="visible"/>
                                      </p:to>
                                    </p:set>
                                    <p:animEffect transition="in" filter="wipe(left)">
                                      <p:cBhvr>
                                        <p:cTn id="12" dur="750"/>
                                        <p:tgtEl>
                                          <p:spTgt spid="51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2">
                                            <p:txEl>
                                              <p:pRg st="0" end="0"/>
                                            </p:txEl>
                                          </p:spTgt>
                                        </p:tgtEl>
                                        <p:attrNameLst>
                                          <p:attrName>style.visibility</p:attrName>
                                        </p:attrNameLst>
                                      </p:cBhvr>
                                      <p:to>
                                        <p:strVal val="visible"/>
                                      </p:to>
                                    </p:set>
                                    <p:animEffect transition="in" filter="wipe(left)">
                                      <p:cBhvr>
                                        <p:cTn id="17" dur="750"/>
                                        <p:tgtEl>
                                          <p:spTgt spid="51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2">
                                            <p:txEl>
                                              <p:pRg st="1" end="1"/>
                                            </p:txEl>
                                          </p:spTgt>
                                        </p:tgtEl>
                                        <p:attrNameLst>
                                          <p:attrName>style.visibility</p:attrName>
                                        </p:attrNameLst>
                                      </p:cBhvr>
                                      <p:to>
                                        <p:strVal val="visible"/>
                                      </p:to>
                                    </p:set>
                                    <p:animEffect transition="in" filter="wipe(left)">
                                      <p:cBhvr>
                                        <p:cTn id="22" dur="750"/>
                                        <p:tgtEl>
                                          <p:spTgt spid="5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2">
                                            <p:txEl>
                                              <p:pRg st="2" end="2"/>
                                            </p:txEl>
                                          </p:spTgt>
                                        </p:tgtEl>
                                        <p:attrNameLst>
                                          <p:attrName>style.visibility</p:attrName>
                                        </p:attrNameLst>
                                      </p:cBhvr>
                                      <p:to>
                                        <p:strVal val="visible"/>
                                      </p:to>
                                    </p:set>
                                    <p:animEffect transition="in" filter="wipe(left)">
                                      <p:cBhvr>
                                        <p:cTn id="27" dur="750"/>
                                        <p:tgtEl>
                                          <p:spTgt spid="51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2">
                                            <p:txEl>
                                              <p:pRg st="3" end="3"/>
                                            </p:txEl>
                                          </p:spTgt>
                                        </p:tgtEl>
                                        <p:attrNameLst>
                                          <p:attrName>style.visibility</p:attrName>
                                        </p:attrNameLst>
                                      </p:cBhvr>
                                      <p:to>
                                        <p:strVal val="visible"/>
                                      </p:to>
                                    </p:set>
                                    <p:animEffect transition="in" filter="wipe(left)">
                                      <p:cBhvr>
                                        <p:cTn id="32" dur="750"/>
                                        <p:tgtEl>
                                          <p:spTgt spid="51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2">
                                            <p:txEl>
                                              <p:pRg st="4" end="4"/>
                                            </p:txEl>
                                          </p:spTgt>
                                        </p:tgtEl>
                                        <p:attrNameLst>
                                          <p:attrName>style.visibility</p:attrName>
                                        </p:attrNameLst>
                                      </p:cBhvr>
                                      <p:to>
                                        <p:strVal val="visible"/>
                                      </p:to>
                                    </p:set>
                                    <p:animEffect transition="in" filter="wipe(left)">
                                      <p:cBhvr>
                                        <p:cTn id="37" dur="750"/>
                                        <p:tgtEl>
                                          <p:spTgt spid="512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22">
                                            <p:txEl>
                                              <p:pRg st="5" end="5"/>
                                            </p:txEl>
                                          </p:spTgt>
                                        </p:tgtEl>
                                        <p:attrNameLst>
                                          <p:attrName>style.visibility</p:attrName>
                                        </p:attrNameLst>
                                      </p:cBhvr>
                                      <p:to>
                                        <p:strVal val="visible"/>
                                      </p:to>
                                    </p:set>
                                    <p:animEffect transition="in" filter="wipe(left)">
                                      <p:cBhvr>
                                        <p:cTn id="42" dur="750"/>
                                        <p:tgtEl>
                                          <p:spTgt spid="512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2">
                                            <p:txEl>
                                              <p:pRg st="6" end="6"/>
                                            </p:txEl>
                                          </p:spTgt>
                                        </p:tgtEl>
                                        <p:attrNameLst>
                                          <p:attrName>style.visibility</p:attrName>
                                        </p:attrNameLst>
                                      </p:cBhvr>
                                      <p:to>
                                        <p:strVal val="visible"/>
                                      </p:to>
                                    </p:set>
                                    <p:animEffect transition="in" filter="wipe(left)">
                                      <p:cBhvr>
                                        <p:cTn id="47" dur="750"/>
                                        <p:tgtEl>
                                          <p:spTgt spid="512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22">
                                            <p:txEl>
                                              <p:pRg st="7" end="7"/>
                                            </p:txEl>
                                          </p:spTgt>
                                        </p:tgtEl>
                                        <p:attrNameLst>
                                          <p:attrName>style.visibility</p:attrName>
                                        </p:attrNameLst>
                                      </p:cBhvr>
                                      <p:to>
                                        <p:strVal val="visible"/>
                                      </p:to>
                                    </p:set>
                                    <p:animEffect transition="in" filter="wipe(left)">
                                      <p:cBhvr>
                                        <p:cTn id="52" dur="750"/>
                                        <p:tgtEl>
                                          <p:spTgt spid="512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22">
                                            <p:txEl>
                                              <p:pRg st="8" end="8"/>
                                            </p:txEl>
                                          </p:spTgt>
                                        </p:tgtEl>
                                        <p:attrNameLst>
                                          <p:attrName>style.visibility</p:attrName>
                                        </p:attrNameLst>
                                      </p:cBhvr>
                                      <p:to>
                                        <p:strVal val="visible"/>
                                      </p:to>
                                    </p:set>
                                    <p:animEffect transition="in" filter="wipe(left)">
                                      <p:cBhvr>
                                        <p:cTn id="57" dur="75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804274" y="-1"/>
            <a:ext cx="7276351" cy="1008225"/>
          </a:xfrm>
          <a:prstGeom prst="rect">
            <a:avLst/>
          </a:prstGeom>
          <a:noFill/>
        </p:spPr>
        <p:txBody>
          <a:bodyPr wrap="square" rtlCol="0">
            <a:spAutoFit/>
          </a:bodyPr>
          <a:lstStyle/>
          <a:p>
            <a:pPr algn="r"/>
            <a:r>
              <a:rPr lang="fr-FR" sz="3200" b="1" u="sng" cap="small" dirty="0" smtClean="0">
                <a:effectLst>
                  <a:outerShdw blurRad="38100" dist="38100" dir="2700000" algn="tl">
                    <a:srgbClr val="000000">
                      <a:alpha val="43137"/>
                    </a:srgbClr>
                  </a:outerShdw>
                </a:effectLst>
              </a:rPr>
              <a:t>Proposition de problématiques pour la mise en  œuvre de la séquence</a:t>
            </a:r>
            <a:endParaRPr lang="fr-FR" sz="3200" b="1" u="sng" cap="small" dirty="0">
              <a:effectLst>
                <a:outerShdw blurRad="38100" dist="38100" dir="2700000" algn="tl">
                  <a:srgbClr val="000000">
                    <a:alpha val="43137"/>
                  </a:srgbClr>
                </a:outerShdw>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3596348246"/>
              </p:ext>
            </p:extLst>
          </p:nvPr>
        </p:nvGraphicFramePr>
        <p:xfrm>
          <a:off x="613530" y="1252319"/>
          <a:ext cx="8853564" cy="5593218"/>
        </p:xfrm>
        <a:graphic>
          <a:graphicData uri="http://schemas.openxmlformats.org/drawingml/2006/table">
            <a:tbl>
              <a:tblPr firstRow="1" bandRow="1">
                <a:tableStyleId>{5C22544A-7EE6-4342-B048-85BDC9FD1C3A}</a:tableStyleId>
              </a:tblPr>
              <a:tblGrid>
                <a:gridCol w="2951188"/>
                <a:gridCol w="2951188"/>
                <a:gridCol w="2951188"/>
              </a:tblGrid>
              <a:tr h="374687">
                <a:tc>
                  <a:txBody>
                    <a:bodyPr/>
                    <a:lstStyle/>
                    <a:p>
                      <a:pPr algn="ctr"/>
                      <a:r>
                        <a:rPr lang="fr-FR" sz="1600" b="1" cap="small" dirty="0" smtClean="0"/>
                        <a:t>Déclinaison</a:t>
                      </a:r>
                      <a:r>
                        <a:rPr lang="fr-FR" sz="1600" b="1" cap="small" baseline="0" dirty="0" smtClean="0"/>
                        <a:t> thématique</a:t>
                      </a:r>
                      <a:endParaRPr lang="fr-FR" sz="1600" b="1" cap="small"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scientifiques</a:t>
                      </a:r>
                      <a:endParaRPr lang="fr-FR" sz="1600" b="1" cap="smal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c>
                  <a:txBody>
                    <a:bodyPr/>
                    <a:lstStyle/>
                    <a:p>
                      <a:pPr algn="ctr"/>
                      <a:r>
                        <a:rPr lang="fr-FR" sz="1600" b="1" cap="small" dirty="0" smtClean="0"/>
                        <a:t>Problématiques élèves</a:t>
                      </a:r>
                      <a:endParaRPr lang="fr-FR" sz="1600" b="1" cap="small"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6633"/>
                    </a:solidFill>
                  </a:tcPr>
                </a:tc>
              </a:tr>
              <a:tr h="1310325">
                <a:tc>
                  <a:txBody>
                    <a:bodyPr/>
                    <a:lstStyle/>
                    <a:p>
                      <a:pPr algn="ctr"/>
                      <a:r>
                        <a:rPr lang="fr-FR" sz="1600" b="1" dirty="0" smtClean="0"/>
                        <a:t>Pour l’ensemble de la thématique (générale)</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fr-FR" sz="1600" b="1" i="1" dirty="0" smtClean="0"/>
                        <a:t>Comment les premiers humains ont développé des cultures et des sociétés de plus en plus complexes dans ce premier âge sans écrits de l‘humanité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r>
                        <a:rPr lang="fr-FR" sz="1600" b="1" i="1" dirty="0" smtClean="0"/>
                        <a:t>Qu’est ce</a:t>
                      </a:r>
                      <a:r>
                        <a:rPr lang="fr-FR" sz="1600" b="1" i="1" baseline="0" dirty="0" smtClean="0"/>
                        <a:t> qui définit l’humanité des premiers humains ?</a:t>
                      </a: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070834">
                <a:tc>
                  <a:txBody>
                    <a:bodyPr/>
                    <a:lstStyle/>
                    <a:p>
                      <a:pPr algn="ctr"/>
                      <a:r>
                        <a:rPr lang="fr-FR" sz="1600" b="1" u="sng" dirty="0" smtClean="0"/>
                        <a:t>Pour</a:t>
                      </a:r>
                      <a:r>
                        <a:rPr lang="fr-FR" sz="1600" b="1" u="sng" baseline="0" dirty="0" smtClean="0"/>
                        <a:t> la question 1</a:t>
                      </a:r>
                    </a:p>
                    <a:p>
                      <a:pPr algn="ctr"/>
                      <a:r>
                        <a:rPr lang="fr-FR" sz="1600" b="1" baseline="0" dirty="0" smtClean="0"/>
                        <a:t>Les débuts de l’Humanité</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i="1" dirty="0" smtClean="0"/>
                        <a:t>Quels éléments nous permettent d'inclure les premiers hominidés dans l'histoire de l‘humanité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i="1" dirty="0" smtClean="0"/>
                        <a:t>Comment vivaient les premiers hommes</a:t>
                      </a:r>
                      <a:r>
                        <a:rPr lang="fr-FR" sz="1600" b="1" i="1" smtClean="0"/>
                        <a:t> </a:t>
                      </a:r>
                      <a:r>
                        <a:rPr lang="fr-FR" sz="1600" b="1" i="1" smtClean="0"/>
                        <a:t> </a:t>
                      </a:r>
                      <a:r>
                        <a:rPr lang="fr-FR" sz="1600" b="1" i="1" dirty="0" smtClean="0"/>
                        <a:t>? </a:t>
                      </a: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834">
                <a:tc>
                  <a:txBody>
                    <a:bodyPr/>
                    <a:lstStyle/>
                    <a:p>
                      <a:pPr algn="ctr"/>
                      <a:r>
                        <a:rPr lang="fr-FR" sz="1600" b="1" u="sng" dirty="0" smtClean="0"/>
                        <a:t>Pour la question 2</a:t>
                      </a:r>
                    </a:p>
                    <a:p>
                      <a:pPr algn="ctr"/>
                      <a:r>
                        <a:rPr lang="fr-FR" sz="1600" b="1" dirty="0" smtClean="0"/>
                        <a:t>La Révolution</a:t>
                      </a:r>
                      <a:r>
                        <a:rPr lang="fr-FR" sz="1600" b="1" baseline="0" dirty="0" smtClean="0"/>
                        <a:t> Néolithique</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r>
                        <a:rPr lang="fr-FR" sz="1600" b="1" i="1" dirty="0" smtClean="0"/>
                        <a:t>Comment les hommes ont progressivement maitrisé leur environnement au cours du Néolithique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c>
                  <a:txBody>
                    <a:bodyPr/>
                    <a:lstStyle/>
                    <a:p>
                      <a:pPr algn="ctr"/>
                      <a:r>
                        <a:rPr lang="fr-FR" sz="1600" b="1" i="1" dirty="0" smtClean="0"/>
                        <a:t>Comment les hommes ont-ils commencé à modifier leur environnement</a:t>
                      </a:r>
                      <a:r>
                        <a:rPr lang="fr-FR" sz="1600" b="1" i="1" baseline="0" dirty="0" smtClean="0"/>
                        <a:t> </a:t>
                      </a:r>
                      <a:r>
                        <a:rPr lang="fr-FR" sz="1600" b="1" i="1" dirty="0" smtClean="0"/>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089"/>
                    </a:solidFill>
                  </a:tcPr>
                </a:tc>
              </a:tr>
              <a:tr h="1317950">
                <a:tc>
                  <a:txBody>
                    <a:bodyPr/>
                    <a:lstStyle/>
                    <a:p>
                      <a:pPr algn="ctr"/>
                      <a:r>
                        <a:rPr lang="fr-FR" sz="1600" b="1" u="sng" dirty="0" smtClean="0"/>
                        <a:t>Pour la question</a:t>
                      </a:r>
                      <a:r>
                        <a:rPr lang="fr-FR" sz="1600" b="1" u="sng" baseline="0" dirty="0" smtClean="0"/>
                        <a:t> 3 </a:t>
                      </a:r>
                    </a:p>
                    <a:p>
                      <a:pPr algn="ctr"/>
                      <a:r>
                        <a:rPr lang="fr-FR" sz="1600" b="1" baseline="0" dirty="0" smtClean="0"/>
                        <a:t>Premiers Etats, premières écritures</a:t>
                      </a:r>
                      <a:endParaRPr lang="fr-FR" sz="16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600" b="1" i="1" dirty="0" smtClean="0"/>
                        <a:t>Quelles sont les premières civilisations étatiques de l'histoire de l'Humanité et quel est leur rapport à l'écriture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600" b="1" i="1" dirty="0" smtClean="0"/>
                        <a:t>Quelles sont les premières civilisations de l'histoire ?</a:t>
                      </a:r>
                      <a:endParaRPr lang="fr-FR" sz="1600" b="1" i="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 t="1417" r="888" b="1860"/>
          <a:stretch/>
        </p:blipFill>
        <p:spPr bwMode="auto">
          <a:xfrm>
            <a:off x="240104" y="953063"/>
            <a:ext cx="9600417" cy="612000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a:off x="2804274" y="-1"/>
            <a:ext cx="7276351" cy="550279"/>
          </a:xfrm>
          <a:prstGeom prst="rect">
            <a:avLst/>
          </a:prstGeom>
          <a:noFill/>
        </p:spPr>
        <p:txBody>
          <a:bodyPr wrap="square" rtlCol="0">
            <a:spAutoFit/>
          </a:bodyPr>
          <a:lstStyle/>
          <a:p>
            <a:pPr algn="r"/>
            <a:r>
              <a:rPr lang="fr-FR" sz="3200" b="1" u="sng" cap="small" dirty="0" smtClean="0">
                <a:effectLst>
                  <a:outerShdw blurRad="38100" dist="38100" dir="2700000" algn="tl">
                    <a:srgbClr val="000000">
                      <a:alpha val="43137"/>
                    </a:srgbClr>
                  </a:outerShdw>
                </a:effectLst>
              </a:rPr>
              <a:t>Fiche séquence</a:t>
            </a:r>
            <a:endParaRPr lang="fr-FR" sz="3200" b="1" u="sng" cap="small"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heel(1)">
                                      <p:cBhvr>
                                        <p:cTn id="12"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13187</TotalTime>
  <Words>470</Words>
  <Application>Microsoft Office PowerPoint</Application>
  <PresentationFormat>Personnalisé</PresentationFormat>
  <Paragraphs>76</Paragraphs>
  <Slides>8</Slides>
  <Notes>5</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Présentation PowerPoint</vt:lpstr>
      <vt:lpstr>Présentation PowerPoint</vt:lpstr>
      <vt:lpstr>La préhistoire était un thème traité dans les programmes d'avant 2008. Relégué au primaire entre 2008 et 2016, il est aujourd'hui étudié en classe de CM1 et de sixième pour le Cycle 3</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197</cp:revision>
  <cp:lastPrinted>1601-01-01T00:00:00Z</cp:lastPrinted>
  <dcterms:created xsi:type="dcterms:W3CDTF">2016-05-01T23:45:28Z</dcterms:created>
  <dcterms:modified xsi:type="dcterms:W3CDTF">2016-06-13T19:17:40Z</dcterms:modified>
</cp:coreProperties>
</file>