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322" r:id="rId2"/>
    <p:sldId id="323" r:id="rId3"/>
    <p:sldId id="293" r:id="rId4"/>
    <p:sldId id="294" r:id="rId5"/>
    <p:sldId id="295" r:id="rId6"/>
    <p:sldId id="296" r:id="rId7"/>
    <p:sldId id="297" r:id="rId8"/>
    <p:sldId id="300" r:id="rId9"/>
    <p:sldId id="324" r:id="rId10"/>
    <p:sldId id="302" r:id="rId11"/>
    <p:sldId id="303" r:id="rId12"/>
    <p:sldId id="304" r:id="rId13"/>
    <p:sldId id="305" r:id="rId14"/>
    <p:sldId id="306" r:id="rId15"/>
    <p:sldId id="307" r:id="rId16"/>
    <p:sldId id="308" r:id="rId17"/>
    <p:sldId id="309" r:id="rId18"/>
    <p:sldId id="310" r:id="rId19"/>
    <p:sldId id="313" r:id="rId20"/>
    <p:sldId id="311" r:id="rId21"/>
    <p:sldId id="325" r:id="rId22"/>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5pPr>
    <a:lvl6pPr marL="2286000" algn="l" defTabSz="914400" rtl="0" eaLnBrk="1" latinLnBrk="0" hangingPunct="1">
      <a:defRPr kern="1200">
        <a:solidFill>
          <a:schemeClr val="tx1"/>
        </a:solidFill>
        <a:latin typeface="Arial" charset="0"/>
        <a:ea typeface="SimSun" charset="-122"/>
        <a:cs typeface="+mn-cs"/>
      </a:defRPr>
    </a:lvl6pPr>
    <a:lvl7pPr marL="2743200" algn="l" defTabSz="914400" rtl="0" eaLnBrk="1" latinLnBrk="0" hangingPunct="1">
      <a:defRPr kern="1200">
        <a:solidFill>
          <a:schemeClr val="tx1"/>
        </a:solidFill>
        <a:latin typeface="Arial" charset="0"/>
        <a:ea typeface="SimSun" charset="-122"/>
        <a:cs typeface="+mn-cs"/>
      </a:defRPr>
    </a:lvl7pPr>
    <a:lvl8pPr marL="3200400" algn="l" defTabSz="914400" rtl="0" eaLnBrk="1" latinLnBrk="0" hangingPunct="1">
      <a:defRPr kern="1200">
        <a:solidFill>
          <a:schemeClr val="tx1"/>
        </a:solidFill>
        <a:latin typeface="Arial" charset="0"/>
        <a:ea typeface="SimSun" charset="-122"/>
        <a:cs typeface="+mn-cs"/>
      </a:defRPr>
    </a:lvl8pPr>
    <a:lvl9pPr marL="3657600" algn="l" defTabSz="914400" rtl="0" eaLnBrk="1" latinLnBrk="0" hangingPunct="1">
      <a:defRPr kern="1200">
        <a:solidFill>
          <a:schemeClr val="tx1"/>
        </a:solidFill>
        <a:latin typeface="Arial" charset="0"/>
        <a:ea typeface="SimSun"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FFCC99"/>
    <a:srgbClr val="996633"/>
    <a:srgbClr val="F3D08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758" y="-56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BBB1F-981E-4948-8E9F-19C1E7C7C210}" type="doc">
      <dgm:prSet loTypeId="urn:microsoft.com/office/officeart/2005/8/layout/chevron2" loCatId="list" qsTypeId="urn:microsoft.com/office/officeart/2005/8/quickstyle/simple1" qsCatId="simple" csTypeId="urn:microsoft.com/office/officeart/2005/8/colors/accent4_5" csCatId="accent4" phldr="1"/>
      <dgm:spPr/>
      <dgm:t>
        <a:bodyPr/>
        <a:lstStyle/>
        <a:p>
          <a:endParaRPr lang="fr-FR"/>
        </a:p>
      </dgm:t>
    </dgm:pt>
    <dgm:pt modelId="{5B064797-9FAA-41C4-95EE-CD09149FF5E6}">
      <dgm:prSet phldrT="[Texte]"/>
      <dgm:spPr/>
      <dgm:t>
        <a:bodyPr/>
        <a:lstStyle/>
        <a:p>
          <a:r>
            <a:rPr lang="fr-FR" dirty="0" smtClean="0"/>
            <a:t>Précaution méthodologique</a:t>
          </a:r>
          <a:endParaRPr lang="fr-FR" dirty="0"/>
        </a:p>
      </dgm:t>
    </dgm:pt>
    <dgm:pt modelId="{FAF522F6-8A0D-4623-A975-3B3A03A0679D}" type="parTrans" cxnId="{BB85D0DD-522B-4D46-9F24-CB0DA71282D7}">
      <dgm:prSet/>
      <dgm:spPr/>
      <dgm:t>
        <a:bodyPr/>
        <a:lstStyle/>
        <a:p>
          <a:endParaRPr lang="fr-FR"/>
        </a:p>
      </dgm:t>
    </dgm:pt>
    <dgm:pt modelId="{9497874A-F43C-4665-9614-9D85C95852AB}" type="sibTrans" cxnId="{BB85D0DD-522B-4D46-9F24-CB0DA71282D7}">
      <dgm:prSet/>
      <dgm:spPr/>
      <dgm:t>
        <a:bodyPr/>
        <a:lstStyle/>
        <a:p>
          <a:endParaRPr lang="fr-FR"/>
        </a:p>
      </dgm:t>
    </dgm:pt>
    <dgm:pt modelId="{4F7C525F-975F-409D-AA04-EC2447041B92}">
      <dgm:prSet phldrT="[Texte]"/>
      <dgm:spPr/>
      <dgm:t>
        <a:bodyPr/>
        <a:lstStyle/>
        <a:p>
          <a:r>
            <a:rPr lang="fr-FR" dirty="0" smtClean="0">
              <a:sym typeface="Wingdings" pitchFamily="2" charset="2"/>
            </a:rPr>
            <a:t> </a:t>
          </a:r>
          <a:r>
            <a:rPr lang="fr-FR" dirty="0" smtClean="0"/>
            <a:t>Ecartèlement des Guyanes dans les approches scientifiques entre :</a:t>
          </a:r>
          <a:endParaRPr lang="fr-FR" dirty="0"/>
        </a:p>
      </dgm:t>
    </dgm:pt>
    <dgm:pt modelId="{81BA3A14-57C7-499E-8365-A542B9FA01E8}" type="parTrans" cxnId="{EB2F2DDD-4D13-4FCE-A213-075FB2311966}">
      <dgm:prSet/>
      <dgm:spPr/>
      <dgm:t>
        <a:bodyPr/>
        <a:lstStyle/>
        <a:p>
          <a:endParaRPr lang="fr-FR"/>
        </a:p>
      </dgm:t>
    </dgm:pt>
    <dgm:pt modelId="{11843C97-A5DB-415D-A0A3-DD427B59C335}" type="sibTrans" cxnId="{EB2F2DDD-4D13-4FCE-A213-075FB2311966}">
      <dgm:prSet/>
      <dgm:spPr/>
      <dgm:t>
        <a:bodyPr/>
        <a:lstStyle/>
        <a:p>
          <a:endParaRPr lang="fr-FR"/>
        </a:p>
      </dgm:t>
    </dgm:pt>
    <dgm:pt modelId="{D36DB808-BAD4-41DF-9130-95C6C8182ED0}">
      <dgm:prSet/>
      <dgm:spPr/>
      <dgm:t>
        <a:bodyPr/>
        <a:lstStyle/>
        <a:p>
          <a:r>
            <a:rPr lang="fr-FR" dirty="0" smtClean="0"/>
            <a:t>Des Guyanes prises indépendamment ou couplées avec les Petites-Antilles (Travaux de </a:t>
          </a:r>
          <a:r>
            <a:rPr lang="fr-FR" dirty="0" err="1" smtClean="0"/>
            <a:t>Veersteg</a:t>
          </a:r>
          <a:r>
            <a:rPr lang="fr-FR" dirty="0" smtClean="0"/>
            <a:t>, …) </a:t>
          </a:r>
        </a:p>
      </dgm:t>
    </dgm:pt>
    <dgm:pt modelId="{0B90C01F-E3F9-4DDE-9F15-903DDBAF4A87}" type="parTrans" cxnId="{A4CB3EFD-8C46-4FD7-AE74-C449D1F03BB5}">
      <dgm:prSet/>
      <dgm:spPr/>
      <dgm:t>
        <a:bodyPr/>
        <a:lstStyle/>
        <a:p>
          <a:endParaRPr lang="fr-FR"/>
        </a:p>
      </dgm:t>
    </dgm:pt>
    <dgm:pt modelId="{30584CDD-3247-4A01-9288-B54245A37C87}" type="sibTrans" cxnId="{A4CB3EFD-8C46-4FD7-AE74-C449D1F03BB5}">
      <dgm:prSet/>
      <dgm:spPr/>
      <dgm:t>
        <a:bodyPr/>
        <a:lstStyle/>
        <a:p>
          <a:endParaRPr lang="fr-FR"/>
        </a:p>
      </dgm:t>
    </dgm:pt>
    <dgm:pt modelId="{D452525E-27B4-40D0-B215-B0119D0A9A68}">
      <dgm:prSet phldrT="[Texte]"/>
      <dgm:spPr/>
      <dgm:t>
        <a:bodyPr/>
        <a:lstStyle/>
        <a:p>
          <a:r>
            <a:rPr lang="fr-FR" dirty="0" smtClean="0"/>
            <a:t>Une grande Amazonie qui englobe les contreforts andins et les Guyanes (Travaux de </a:t>
          </a:r>
          <a:r>
            <a:rPr lang="fr-FR" dirty="0" err="1" smtClean="0"/>
            <a:t>Rostain</a:t>
          </a:r>
          <a:r>
            <a:rPr lang="fr-FR" dirty="0" smtClean="0"/>
            <a:t>, </a:t>
          </a:r>
          <a:r>
            <a:rPr lang="fr-FR" dirty="0" err="1" smtClean="0"/>
            <a:t>Lavallée</a:t>
          </a:r>
          <a:r>
            <a:rPr lang="fr-FR" dirty="0" smtClean="0"/>
            <a:t>, …)</a:t>
          </a:r>
          <a:endParaRPr lang="fr-FR" dirty="0"/>
        </a:p>
      </dgm:t>
    </dgm:pt>
    <dgm:pt modelId="{E6443A72-7FF4-4CFD-814A-8E6CBCF70AFD}" type="parTrans" cxnId="{2BBBDE12-255E-4AAE-A81A-B6898898EC42}">
      <dgm:prSet/>
      <dgm:spPr/>
      <dgm:t>
        <a:bodyPr/>
        <a:lstStyle/>
        <a:p>
          <a:endParaRPr lang="fr-FR"/>
        </a:p>
      </dgm:t>
    </dgm:pt>
    <dgm:pt modelId="{96475035-E6F2-43D2-A3C4-F6C9E98E674A}" type="sibTrans" cxnId="{2BBBDE12-255E-4AAE-A81A-B6898898EC42}">
      <dgm:prSet/>
      <dgm:spPr/>
      <dgm:t>
        <a:bodyPr/>
        <a:lstStyle/>
        <a:p>
          <a:endParaRPr lang="fr-FR"/>
        </a:p>
      </dgm:t>
    </dgm:pt>
    <dgm:pt modelId="{B902A638-A1EA-44BA-A6A6-CF488ACA6E30}">
      <dgm:prSet/>
      <dgm:spPr/>
      <dgm:t>
        <a:bodyPr/>
        <a:lstStyle/>
        <a:p>
          <a:r>
            <a:rPr lang="fr-FR" dirty="0" smtClean="0"/>
            <a:t>Traces humaines</a:t>
          </a:r>
        </a:p>
      </dgm:t>
    </dgm:pt>
    <dgm:pt modelId="{93244C3F-E850-4F56-A867-7EFCFB029A9F}" type="parTrans" cxnId="{3BE6D5EB-A43A-44DC-87BC-61041CBFF1E2}">
      <dgm:prSet/>
      <dgm:spPr/>
      <dgm:t>
        <a:bodyPr/>
        <a:lstStyle/>
        <a:p>
          <a:endParaRPr lang="fr-FR"/>
        </a:p>
      </dgm:t>
    </dgm:pt>
    <dgm:pt modelId="{A3AD9095-A2D1-4551-B9B8-CB4C738425E8}" type="sibTrans" cxnId="{3BE6D5EB-A43A-44DC-87BC-61041CBFF1E2}">
      <dgm:prSet/>
      <dgm:spPr/>
      <dgm:t>
        <a:bodyPr/>
        <a:lstStyle/>
        <a:p>
          <a:endParaRPr lang="fr-FR"/>
        </a:p>
      </dgm:t>
    </dgm:pt>
    <dgm:pt modelId="{5391C97D-F316-4EE0-B41F-61E5BA90B159}">
      <dgm:prSet/>
      <dgm:spPr/>
      <dgm:t>
        <a:bodyPr/>
        <a:lstStyle/>
        <a:p>
          <a:r>
            <a:rPr lang="fr-FR" dirty="0" smtClean="0"/>
            <a:t>Au final, des données très lacunaires</a:t>
          </a:r>
        </a:p>
      </dgm:t>
    </dgm:pt>
    <dgm:pt modelId="{DFEC6F90-4421-4506-919C-F36A66912F0C}" type="parTrans" cxnId="{D7145C3B-92A1-4CA7-A30D-1516031626AA}">
      <dgm:prSet/>
      <dgm:spPr/>
      <dgm:t>
        <a:bodyPr/>
        <a:lstStyle/>
        <a:p>
          <a:endParaRPr lang="fr-FR"/>
        </a:p>
      </dgm:t>
    </dgm:pt>
    <dgm:pt modelId="{464201C4-1CD0-44AC-B0CA-648EDBA7836F}" type="sibTrans" cxnId="{D7145C3B-92A1-4CA7-A30D-1516031626AA}">
      <dgm:prSet/>
      <dgm:spPr/>
      <dgm:t>
        <a:bodyPr/>
        <a:lstStyle/>
        <a:p>
          <a:endParaRPr lang="fr-FR"/>
        </a:p>
      </dgm:t>
    </dgm:pt>
    <dgm:pt modelId="{F6B3CC43-B663-4693-8877-AC1BC642E585}">
      <dgm:prSet/>
      <dgm:spPr/>
      <dgm:t>
        <a:bodyPr/>
        <a:lstStyle/>
        <a:p>
          <a:r>
            <a:rPr lang="fr-FR" dirty="0" smtClean="0"/>
            <a:t>Plus ancienne trace humaine en Amazonie autour de 14 000 BP</a:t>
          </a:r>
          <a:endParaRPr lang="fr-FR" dirty="0"/>
        </a:p>
      </dgm:t>
    </dgm:pt>
    <dgm:pt modelId="{F51E8CE3-914B-40C4-BB96-85208C2BEF73}" type="parTrans" cxnId="{EAD23273-AC5F-4EF1-B791-21CF8BF7005D}">
      <dgm:prSet/>
      <dgm:spPr/>
      <dgm:t>
        <a:bodyPr/>
        <a:lstStyle/>
        <a:p>
          <a:endParaRPr lang="fr-FR"/>
        </a:p>
      </dgm:t>
    </dgm:pt>
    <dgm:pt modelId="{5501F83E-50A9-43B1-85BC-F15192B43B78}" type="sibTrans" cxnId="{EAD23273-AC5F-4EF1-B791-21CF8BF7005D}">
      <dgm:prSet/>
      <dgm:spPr/>
      <dgm:t>
        <a:bodyPr/>
        <a:lstStyle/>
        <a:p>
          <a:endParaRPr lang="fr-FR"/>
        </a:p>
      </dgm:t>
    </dgm:pt>
    <dgm:pt modelId="{FE8039C8-A541-49B2-A203-9B369805D5D1}">
      <dgm:prSet/>
      <dgm:spPr/>
      <dgm:t>
        <a:bodyPr/>
        <a:lstStyle/>
        <a:p>
          <a:r>
            <a:rPr lang="fr-FR" dirty="0" smtClean="0"/>
            <a:t>Mais, preuves d'anthropisation de l'environnement bien antérieures.</a:t>
          </a:r>
          <a:endParaRPr lang="fr-FR" dirty="0"/>
        </a:p>
      </dgm:t>
    </dgm:pt>
    <dgm:pt modelId="{22A4454C-6902-49B5-8C13-64595ED63BAC}" type="parTrans" cxnId="{7F2FE902-458A-49DC-8248-B1FF32238AAC}">
      <dgm:prSet/>
      <dgm:spPr/>
      <dgm:t>
        <a:bodyPr/>
        <a:lstStyle/>
        <a:p>
          <a:endParaRPr lang="fr-FR"/>
        </a:p>
      </dgm:t>
    </dgm:pt>
    <dgm:pt modelId="{4A4A0305-89F4-4E21-B732-7435843707AA}" type="sibTrans" cxnId="{7F2FE902-458A-49DC-8248-B1FF32238AAC}">
      <dgm:prSet/>
      <dgm:spPr/>
      <dgm:t>
        <a:bodyPr/>
        <a:lstStyle/>
        <a:p>
          <a:endParaRPr lang="fr-FR"/>
        </a:p>
      </dgm:t>
    </dgm:pt>
    <dgm:pt modelId="{FE82FD87-2A49-4682-9075-2C2A1DB04407}">
      <dgm:prSet/>
      <dgm:spPr/>
      <dgm:t>
        <a:bodyPr/>
        <a:lstStyle/>
        <a:p>
          <a:r>
            <a:rPr lang="fr-FR" smtClean="0"/>
            <a:t>Peu d'archéologues, </a:t>
          </a:r>
          <a:endParaRPr lang="fr-FR"/>
        </a:p>
      </dgm:t>
    </dgm:pt>
    <dgm:pt modelId="{45876506-0E49-4B93-A21B-BBC1CFC25869}" type="parTrans" cxnId="{4FAE145A-67EB-4843-B693-334A387B4874}">
      <dgm:prSet/>
      <dgm:spPr/>
      <dgm:t>
        <a:bodyPr/>
        <a:lstStyle/>
        <a:p>
          <a:endParaRPr lang="fr-FR"/>
        </a:p>
      </dgm:t>
    </dgm:pt>
    <dgm:pt modelId="{75CDA7E7-0547-41F1-9559-8B1BEB29BE88}" type="sibTrans" cxnId="{4FAE145A-67EB-4843-B693-334A387B4874}">
      <dgm:prSet/>
      <dgm:spPr/>
      <dgm:t>
        <a:bodyPr/>
        <a:lstStyle/>
        <a:p>
          <a:endParaRPr lang="fr-FR"/>
        </a:p>
      </dgm:t>
    </dgm:pt>
    <dgm:pt modelId="{FB00D6F9-C115-49E2-99F5-407180B8B28D}">
      <dgm:prSet/>
      <dgm:spPr/>
      <dgm:t>
        <a:bodyPr/>
        <a:lstStyle/>
        <a:p>
          <a:r>
            <a:rPr lang="fr-FR" smtClean="0"/>
            <a:t>Peu de moyens : faiblesse des fouilles de sauvetage ou programmées,</a:t>
          </a:r>
          <a:endParaRPr lang="fr-FR"/>
        </a:p>
      </dgm:t>
    </dgm:pt>
    <dgm:pt modelId="{5F013585-65D9-4ACD-946E-8FAFCF6B4164}" type="parTrans" cxnId="{E11FFDB0-1C38-4201-AB1B-575F437BA78E}">
      <dgm:prSet/>
      <dgm:spPr/>
      <dgm:t>
        <a:bodyPr/>
        <a:lstStyle/>
        <a:p>
          <a:endParaRPr lang="fr-FR"/>
        </a:p>
      </dgm:t>
    </dgm:pt>
    <dgm:pt modelId="{FA3A3379-3882-4618-8A86-06E4E42FABC2}" type="sibTrans" cxnId="{E11FFDB0-1C38-4201-AB1B-575F437BA78E}">
      <dgm:prSet/>
      <dgm:spPr/>
      <dgm:t>
        <a:bodyPr/>
        <a:lstStyle/>
        <a:p>
          <a:endParaRPr lang="fr-FR"/>
        </a:p>
      </dgm:t>
    </dgm:pt>
    <dgm:pt modelId="{C21998E9-4E64-4762-83F4-E9905F5360D5}">
      <dgm:prSet/>
      <dgm:spPr/>
      <dgm:t>
        <a:bodyPr/>
        <a:lstStyle/>
        <a:p>
          <a:r>
            <a:rPr lang="fr-FR" dirty="0" smtClean="0"/>
            <a:t>Peu d'intérêt du public </a:t>
          </a:r>
          <a:endParaRPr lang="fr-FR" dirty="0"/>
        </a:p>
      </dgm:t>
    </dgm:pt>
    <dgm:pt modelId="{FC6B3198-12CE-4546-BD43-6C42DA35C178}" type="parTrans" cxnId="{55CDE99A-16A2-4B8B-8388-E0BBDA883689}">
      <dgm:prSet/>
      <dgm:spPr/>
      <dgm:t>
        <a:bodyPr/>
        <a:lstStyle/>
        <a:p>
          <a:endParaRPr lang="fr-FR"/>
        </a:p>
      </dgm:t>
    </dgm:pt>
    <dgm:pt modelId="{483D18D9-121A-44F7-B328-D4152DF0B90A}" type="sibTrans" cxnId="{55CDE99A-16A2-4B8B-8388-E0BBDA883689}">
      <dgm:prSet/>
      <dgm:spPr/>
      <dgm:t>
        <a:bodyPr/>
        <a:lstStyle/>
        <a:p>
          <a:endParaRPr lang="fr-FR"/>
        </a:p>
      </dgm:t>
    </dgm:pt>
    <dgm:pt modelId="{08FBBF10-8F55-4EB5-A034-86013473ACF2}" type="pres">
      <dgm:prSet presAssocID="{F23BBB1F-981E-4948-8E9F-19C1E7C7C210}" presName="linearFlow" presStyleCnt="0">
        <dgm:presLayoutVars>
          <dgm:dir/>
          <dgm:animLvl val="lvl"/>
          <dgm:resizeHandles val="exact"/>
        </dgm:presLayoutVars>
      </dgm:prSet>
      <dgm:spPr/>
      <dgm:t>
        <a:bodyPr/>
        <a:lstStyle/>
        <a:p>
          <a:endParaRPr lang="fr-FR"/>
        </a:p>
      </dgm:t>
    </dgm:pt>
    <dgm:pt modelId="{1548DEAA-3C17-4656-BD19-66E8D032828A}" type="pres">
      <dgm:prSet presAssocID="{5B064797-9FAA-41C4-95EE-CD09149FF5E6}" presName="composite" presStyleCnt="0"/>
      <dgm:spPr/>
    </dgm:pt>
    <dgm:pt modelId="{4F6E3515-1E44-49B3-9105-1ECDA05F251D}" type="pres">
      <dgm:prSet presAssocID="{5B064797-9FAA-41C4-95EE-CD09149FF5E6}" presName="parentText" presStyleLbl="alignNode1" presStyleIdx="0" presStyleCnt="3">
        <dgm:presLayoutVars>
          <dgm:chMax val="1"/>
          <dgm:bulletEnabled val="1"/>
        </dgm:presLayoutVars>
      </dgm:prSet>
      <dgm:spPr/>
      <dgm:t>
        <a:bodyPr/>
        <a:lstStyle/>
        <a:p>
          <a:endParaRPr lang="fr-FR"/>
        </a:p>
      </dgm:t>
    </dgm:pt>
    <dgm:pt modelId="{68771A5E-E6BB-4F96-B4CD-3FA271E896F8}" type="pres">
      <dgm:prSet presAssocID="{5B064797-9FAA-41C4-95EE-CD09149FF5E6}" presName="descendantText" presStyleLbl="alignAcc1" presStyleIdx="0" presStyleCnt="3">
        <dgm:presLayoutVars>
          <dgm:bulletEnabled val="1"/>
        </dgm:presLayoutVars>
      </dgm:prSet>
      <dgm:spPr/>
      <dgm:t>
        <a:bodyPr/>
        <a:lstStyle/>
        <a:p>
          <a:endParaRPr lang="fr-FR"/>
        </a:p>
      </dgm:t>
    </dgm:pt>
    <dgm:pt modelId="{A0925AFE-A803-460A-897B-F7CDBEF98DA6}" type="pres">
      <dgm:prSet presAssocID="{9497874A-F43C-4665-9614-9D85C95852AB}" presName="sp" presStyleCnt="0"/>
      <dgm:spPr/>
    </dgm:pt>
    <dgm:pt modelId="{E9076240-1992-4622-84EB-EF4147D1B95E}" type="pres">
      <dgm:prSet presAssocID="{B902A638-A1EA-44BA-A6A6-CF488ACA6E30}" presName="composite" presStyleCnt="0"/>
      <dgm:spPr/>
    </dgm:pt>
    <dgm:pt modelId="{82A3C514-0ED0-4985-B5D6-56BD3E6EC72C}" type="pres">
      <dgm:prSet presAssocID="{B902A638-A1EA-44BA-A6A6-CF488ACA6E30}" presName="parentText" presStyleLbl="alignNode1" presStyleIdx="1" presStyleCnt="3">
        <dgm:presLayoutVars>
          <dgm:chMax val="1"/>
          <dgm:bulletEnabled val="1"/>
        </dgm:presLayoutVars>
      </dgm:prSet>
      <dgm:spPr/>
      <dgm:t>
        <a:bodyPr/>
        <a:lstStyle/>
        <a:p>
          <a:endParaRPr lang="fr-FR"/>
        </a:p>
      </dgm:t>
    </dgm:pt>
    <dgm:pt modelId="{EE8F2254-9CBF-4E6D-87EF-AC1118C26BF1}" type="pres">
      <dgm:prSet presAssocID="{B902A638-A1EA-44BA-A6A6-CF488ACA6E30}" presName="descendantText" presStyleLbl="alignAcc1" presStyleIdx="1" presStyleCnt="3">
        <dgm:presLayoutVars>
          <dgm:bulletEnabled val="1"/>
        </dgm:presLayoutVars>
      </dgm:prSet>
      <dgm:spPr/>
      <dgm:t>
        <a:bodyPr/>
        <a:lstStyle/>
        <a:p>
          <a:endParaRPr lang="fr-FR"/>
        </a:p>
      </dgm:t>
    </dgm:pt>
    <dgm:pt modelId="{BD0E987E-E8E0-412A-8648-A584F812F9E2}" type="pres">
      <dgm:prSet presAssocID="{A3AD9095-A2D1-4551-B9B8-CB4C738425E8}" presName="sp" presStyleCnt="0"/>
      <dgm:spPr/>
    </dgm:pt>
    <dgm:pt modelId="{6387044D-FDE4-4ECB-B2E9-AFA0ABF6A6DA}" type="pres">
      <dgm:prSet presAssocID="{5391C97D-F316-4EE0-B41F-61E5BA90B159}" presName="composite" presStyleCnt="0"/>
      <dgm:spPr/>
    </dgm:pt>
    <dgm:pt modelId="{8D1FF6BF-0187-438B-B49B-04BB6D10F07B}" type="pres">
      <dgm:prSet presAssocID="{5391C97D-F316-4EE0-B41F-61E5BA90B159}" presName="parentText" presStyleLbl="alignNode1" presStyleIdx="2" presStyleCnt="3">
        <dgm:presLayoutVars>
          <dgm:chMax val="1"/>
          <dgm:bulletEnabled val="1"/>
        </dgm:presLayoutVars>
      </dgm:prSet>
      <dgm:spPr/>
      <dgm:t>
        <a:bodyPr/>
        <a:lstStyle/>
        <a:p>
          <a:endParaRPr lang="fr-FR"/>
        </a:p>
      </dgm:t>
    </dgm:pt>
    <dgm:pt modelId="{CAD35CF5-876D-4252-8FED-DEFF25580E2C}" type="pres">
      <dgm:prSet presAssocID="{5391C97D-F316-4EE0-B41F-61E5BA90B159}" presName="descendantText" presStyleLbl="alignAcc1" presStyleIdx="2" presStyleCnt="3">
        <dgm:presLayoutVars>
          <dgm:bulletEnabled val="1"/>
        </dgm:presLayoutVars>
      </dgm:prSet>
      <dgm:spPr/>
      <dgm:t>
        <a:bodyPr/>
        <a:lstStyle/>
        <a:p>
          <a:endParaRPr lang="fr-FR"/>
        </a:p>
      </dgm:t>
    </dgm:pt>
  </dgm:ptLst>
  <dgm:cxnLst>
    <dgm:cxn modelId="{55CDE99A-16A2-4B8B-8388-E0BBDA883689}" srcId="{5391C97D-F316-4EE0-B41F-61E5BA90B159}" destId="{C21998E9-4E64-4762-83F4-E9905F5360D5}" srcOrd="2" destOrd="0" parTransId="{FC6B3198-12CE-4546-BD43-6C42DA35C178}" sibTransId="{483D18D9-121A-44F7-B328-D4152DF0B90A}"/>
    <dgm:cxn modelId="{BB85D0DD-522B-4D46-9F24-CB0DA71282D7}" srcId="{F23BBB1F-981E-4948-8E9F-19C1E7C7C210}" destId="{5B064797-9FAA-41C4-95EE-CD09149FF5E6}" srcOrd="0" destOrd="0" parTransId="{FAF522F6-8A0D-4623-A975-3B3A03A0679D}" sibTransId="{9497874A-F43C-4665-9614-9D85C95852AB}"/>
    <dgm:cxn modelId="{D33EAEC7-A325-4994-A4B5-E8217B36280E}" type="presOf" srcId="{D36DB808-BAD4-41DF-9130-95C6C8182ED0}" destId="{68771A5E-E6BB-4F96-B4CD-3FA271E896F8}" srcOrd="0" destOrd="2" presId="urn:microsoft.com/office/officeart/2005/8/layout/chevron2"/>
    <dgm:cxn modelId="{232AA50E-907F-4C7F-9947-5D554C336F61}" type="presOf" srcId="{D452525E-27B4-40D0-B215-B0119D0A9A68}" destId="{68771A5E-E6BB-4F96-B4CD-3FA271E896F8}" srcOrd="0" destOrd="1" presId="urn:microsoft.com/office/officeart/2005/8/layout/chevron2"/>
    <dgm:cxn modelId="{9463DEF6-FA8B-41C6-A9F3-5E5FE9C4BCFE}" type="presOf" srcId="{B902A638-A1EA-44BA-A6A6-CF488ACA6E30}" destId="{82A3C514-0ED0-4985-B5D6-56BD3E6EC72C}" srcOrd="0" destOrd="0" presId="urn:microsoft.com/office/officeart/2005/8/layout/chevron2"/>
    <dgm:cxn modelId="{40B813A4-3A78-4980-A247-D60CF6F4A036}" type="presOf" srcId="{F6B3CC43-B663-4693-8877-AC1BC642E585}" destId="{EE8F2254-9CBF-4E6D-87EF-AC1118C26BF1}" srcOrd="0" destOrd="0" presId="urn:microsoft.com/office/officeart/2005/8/layout/chevron2"/>
    <dgm:cxn modelId="{97AD9D15-081C-40A3-9D22-C8FB3ED9347A}" type="presOf" srcId="{FB00D6F9-C115-49E2-99F5-407180B8B28D}" destId="{CAD35CF5-876D-4252-8FED-DEFF25580E2C}" srcOrd="0" destOrd="1" presId="urn:microsoft.com/office/officeart/2005/8/layout/chevron2"/>
    <dgm:cxn modelId="{012914EE-5C1E-4881-B15A-179B190839AC}" type="presOf" srcId="{FE82FD87-2A49-4682-9075-2C2A1DB04407}" destId="{CAD35CF5-876D-4252-8FED-DEFF25580E2C}" srcOrd="0" destOrd="0" presId="urn:microsoft.com/office/officeart/2005/8/layout/chevron2"/>
    <dgm:cxn modelId="{0649A45F-4BFD-4FF8-AEA5-EC11FE8A000C}" type="presOf" srcId="{C21998E9-4E64-4762-83F4-E9905F5360D5}" destId="{CAD35CF5-876D-4252-8FED-DEFF25580E2C}" srcOrd="0" destOrd="2" presId="urn:microsoft.com/office/officeart/2005/8/layout/chevron2"/>
    <dgm:cxn modelId="{7FA9145C-672D-4616-A6F6-81D0E5307123}" type="presOf" srcId="{5B064797-9FAA-41C4-95EE-CD09149FF5E6}" destId="{4F6E3515-1E44-49B3-9105-1ECDA05F251D}" srcOrd="0" destOrd="0" presId="urn:microsoft.com/office/officeart/2005/8/layout/chevron2"/>
    <dgm:cxn modelId="{E11FFDB0-1C38-4201-AB1B-575F437BA78E}" srcId="{5391C97D-F316-4EE0-B41F-61E5BA90B159}" destId="{FB00D6F9-C115-49E2-99F5-407180B8B28D}" srcOrd="1" destOrd="0" parTransId="{5F013585-65D9-4ACD-946E-8FAFCF6B4164}" sibTransId="{FA3A3379-3882-4618-8A86-06E4E42FABC2}"/>
    <dgm:cxn modelId="{EAD23273-AC5F-4EF1-B791-21CF8BF7005D}" srcId="{B902A638-A1EA-44BA-A6A6-CF488ACA6E30}" destId="{F6B3CC43-B663-4693-8877-AC1BC642E585}" srcOrd="0" destOrd="0" parTransId="{F51E8CE3-914B-40C4-BB96-85208C2BEF73}" sibTransId="{5501F83E-50A9-43B1-85BC-F15192B43B78}"/>
    <dgm:cxn modelId="{A4CB3EFD-8C46-4FD7-AE74-C449D1F03BB5}" srcId="{5B064797-9FAA-41C4-95EE-CD09149FF5E6}" destId="{D36DB808-BAD4-41DF-9130-95C6C8182ED0}" srcOrd="2" destOrd="0" parTransId="{0B90C01F-E3F9-4DDE-9F15-903DDBAF4A87}" sibTransId="{30584CDD-3247-4A01-9288-B54245A37C87}"/>
    <dgm:cxn modelId="{2BBBDE12-255E-4AAE-A81A-B6898898EC42}" srcId="{5B064797-9FAA-41C4-95EE-CD09149FF5E6}" destId="{D452525E-27B4-40D0-B215-B0119D0A9A68}" srcOrd="1" destOrd="0" parTransId="{E6443A72-7FF4-4CFD-814A-8E6CBCF70AFD}" sibTransId="{96475035-E6F2-43D2-A3C4-F6C9E98E674A}"/>
    <dgm:cxn modelId="{833859FB-498A-4F84-ACD8-A7C1185286DC}" type="presOf" srcId="{F23BBB1F-981E-4948-8E9F-19C1E7C7C210}" destId="{08FBBF10-8F55-4EB5-A034-86013473ACF2}" srcOrd="0" destOrd="0" presId="urn:microsoft.com/office/officeart/2005/8/layout/chevron2"/>
    <dgm:cxn modelId="{4FAE145A-67EB-4843-B693-334A387B4874}" srcId="{5391C97D-F316-4EE0-B41F-61E5BA90B159}" destId="{FE82FD87-2A49-4682-9075-2C2A1DB04407}" srcOrd="0" destOrd="0" parTransId="{45876506-0E49-4B93-A21B-BBC1CFC25869}" sibTransId="{75CDA7E7-0547-41F1-9559-8B1BEB29BE88}"/>
    <dgm:cxn modelId="{49F26410-0B51-4C30-9A96-1FF81CAAC7B8}" type="presOf" srcId="{4F7C525F-975F-409D-AA04-EC2447041B92}" destId="{68771A5E-E6BB-4F96-B4CD-3FA271E896F8}" srcOrd="0" destOrd="0" presId="urn:microsoft.com/office/officeart/2005/8/layout/chevron2"/>
    <dgm:cxn modelId="{EB2F2DDD-4D13-4FCE-A213-075FB2311966}" srcId="{5B064797-9FAA-41C4-95EE-CD09149FF5E6}" destId="{4F7C525F-975F-409D-AA04-EC2447041B92}" srcOrd="0" destOrd="0" parTransId="{81BA3A14-57C7-499E-8365-A542B9FA01E8}" sibTransId="{11843C97-A5DB-415D-A0A3-DD427B59C335}"/>
    <dgm:cxn modelId="{538709E1-9CB4-4322-B0F8-2BE132DFB58F}" type="presOf" srcId="{FE8039C8-A541-49B2-A203-9B369805D5D1}" destId="{EE8F2254-9CBF-4E6D-87EF-AC1118C26BF1}" srcOrd="0" destOrd="1" presId="urn:microsoft.com/office/officeart/2005/8/layout/chevron2"/>
    <dgm:cxn modelId="{BB4B014D-D83B-401C-9089-E4ACC33FF711}" type="presOf" srcId="{5391C97D-F316-4EE0-B41F-61E5BA90B159}" destId="{8D1FF6BF-0187-438B-B49B-04BB6D10F07B}" srcOrd="0" destOrd="0" presId="urn:microsoft.com/office/officeart/2005/8/layout/chevron2"/>
    <dgm:cxn modelId="{7F2FE902-458A-49DC-8248-B1FF32238AAC}" srcId="{B902A638-A1EA-44BA-A6A6-CF488ACA6E30}" destId="{FE8039C8-A541-49B2-A203-9B369805D5D1}" srcOrd="1" destOrd="0" parTransId="{22A4454C-6902-49B5-8C13-64595ED63BAC}" sibTransId="{4A4A0305-89F4-4E21-B732-7435843707AA}"/>
    <dgm:cxn modelId="{D7145C3B-92A1-4CA7-A30D-1516031626AA}" srcId="{F23BBB1F-981E-4948-8E9F-19C1E7C7C210}" destId="{5391C97D-F316-4EE0-B41F-61E5BA90B159}" srcOrd="2" destOrd="0" parTransId="{DFEC6F90-4421-4506-919C-F36A66912F0C}" sibTransId="{464201C4-1CD0-44AC-B0CA-648EDBA7836F}"/>
    <dgm:cxn modelId="{3BE6D5EB-A43A-44DC-87BC-61041CBFF1E2}" srcId="{F23BBB1F-981E-4948-8E9F-19C1E7C7C210}" destId="{B902A638-A1EA-44BA-A6A6-CF488ACA6E30}" srcOrd="1" destOrd="0" parTransId="{93244C3F-E850-4F56-A867-7EFCFB029A9F}" sibTransId="{A3AD9095-A2D1-4551-B9B8-CB4C738425E8}"/>
    <dgm:cxn modelId="{4D043D9C-881C-405D-B6D3-077B1ADCEE1F}" type="presParOf" srcId="{08FBBF10-8F55-4EB5-A034-86013473ACF2}" destId="{1548DEAA-3C17-4656-BD19-66E8D032828A}" srcOrd="0" destOrd="0" presId="urn:microsoft.com/office/officeart/2005/8/layout/chevron2"/>
    <dgm:cxn modelId="{EA65ACC0-30CA-4965-A8DF-44F9D5DBC0A0}" type="presParOf" srcId="{1548DEAA-3C17-4656-BD19-66E8D032828A}" destId="{4F6E3515-1E44-49B3-9105-1ECDA05F251D}" srcOrd="0" destOrd="0" presId="urn:microsoft.com/office/officeart/2005/8/layout/chevron2"/>
    <dgm:cxn modelId="{8EA04356-C545-41C4-B715-D803E0DBEA4A}" type="presParOf" srcId="{1548DEAA-3C17-4656-BD19-66E8D032828A}" destId="{68771A5E-E6BB-4F96-B4CD-3FA271E896F8}" srcOrd="1" destOrd="0" presId="urn:microsoft.com/office/officeart/2005/8/layout/chevron2"/>
    <dgm:cxn modelId="{910A6E05-48BC-4BA8-8618-C3AF5A7C3B03}" type="presParOf" srcId="{08FBBF10-8F55-4EB5-A034-86013473ACF2}" destId="{A0925AFE-A803-460A-897B-F7CDBEF98DA6}" srcOrd="1" destOrd="0" presId="urn:microsoft.com/office/officeart/2005/8/layout/chevron2"/>
    <dgm:cxn modelId="{B5B84F27-0FC2-4A48-95D0-2E3035DCAD3B}" type="presParOf" srcId="{08FBBF10-8F55-4EB5-A034-86013473ACF2}" destId="{E9076240-1992-4622-84EB-EF4147D1B95E}" srcOrd="2" destOrd="0" presId="urn:microsoft.com/office/officeart/2005/8/layout/chevron2"/>
    <dgm:cxn modelId="{E22093DD-FC4F-4DD9-BA29-D3A9AAB4A0C8}" type="presParOf" srcId="{E9076240-1992-4622-84EB-EF4147D1B95E}" destId="{82A3C514-0ED0-4985-B5D6-56BD3E6EC72C}" srcOrd="0" destOrd="0" presId="urn:microsoft.com/office/officeart/2005/8/layout/chevron2"/>
    <dgm:cxn modelId="{8C6F3862-0775-4E42-B328-FD8808C2B0A7}" type="presParOf" srcId="{E9076240-1992-4622-84EB-EF4147D1B95E}" destId="{EE8F2254-9CBF-4E6D-87EF-AC1118C26BF1}" srcOrd="1" destOrd="0" presId="urn:microsoft.com/office/officeart/2005/8/layout/chevron2"/>
    <dgm:cxn modelId="{E5C609E7-67DC-46F2-9B15-97E9D9FB070A}" type="presParOf" srcId="{08FBBF10-8F55-4EB5-A034-86013473ACF2}" destId="{BD0E987E-E8E0-412A-8648-A584F812F9E2}" srcOrd="3" destOrd="0" presId="urn:microsoft.com/office/officeart/2005/8/layout/chevron2"/>
    <dgm:cxn modelId="{A64A65CA-6850-46ED-A5BC-CC8530C36A1E}" type="presParOf" srcId="{08FBBF10-8F55-4EB5-A034-86013473ACF2}" destId="{6387044D-FDE4-4ECB-B2E9-AFA0ABF6A6DA}" srcOrd="4" destOrd="0" presId="urn:microsoft.com/office/officeart/2005/8/layout/chevron2"/>
    <dgm:cxn modelId="{C259EFD3-18F0-4146-8633-B7E98E26FF42}" type="presParOf" srcId="{6387044D-FDE4-4ECB-B2E9-AFA0ABF6A6DA}" destId="{8D1FF6BF-0187-438B-B49B-04BB6D10F07B}" srcOrd="0" destOrd="0" presId="urn:microsoft.com/office/officeart/2005/8/layout/chevron2"/>
    <dgm:cxn modelId="{E98A592E-9419-43DB-88C0-64E0AF7BC816}" type="presParOf" srcId="{6387044D-FDE4-4ECB-B2E9-AFA0ABF6A6DA}" destId="{CAD35CF5-876D-4252-8FED-DEFF25580E2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E3515-1E44-49B3-9105-1ECDA05F251D}">
      <dsp:nvSpPr>
        <dsp:cNvPr id="0" name=""/>
        <dsp:cNvSpPr/>
      </dsp:nvSpPr>
      <dsp:spPr>
        <a:xfrm rot="5400000">
          <a:off x="-322562" y="323848"/>
          <a:ext cx="2150415" cy="1505291"/>
        </a:xfrm>
        <a:prstGeom prst="chevron">
          <a:avLst/>
        </a:prstGeom>
        <a:solidFill>
          <a:schemeClr val="accent4">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Précaution méthodologique</a:t>
          </a:r>
          <a:endParaRPr lang="fr-FR" sz="1500" kern="1200" dirty="0"/>
        </a:p>
      </dsp:txBody>
      <dsp:txXfrm rot="-5400000">
        <a:off x="1" y="753932"/>
        <a:ext cx="1505291" cy="645124"/>
      </dsp:txXfrm>
    </dsp:sp>
    <dsp:sp modelId="{68771A5E-E6BB-4F96-B4CD-3FA271E896F8}">
      <dsp:nvSpPr>
        <dsp:cNvPr id="0" name=""/>
        <dsp:cNvSpPr/>
      </dsp:nvSpPr>
      <dsp:spPr>
        <a:xfrm rot="5400000">
          <a:off x="4710807" y="-3204230"/>
          <a:ext cx="1397770" cy="7808803"/>
        </a:xfrm>
        <a:prstGeom prst="round2SameRect">
          <a:avLst/>
        </a:prstGeom>
        <a:solidFill>
          <a:schemeClr val="lt1">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fr-FR" sz="1700" kern="1200" dirty="0" smtClean="0">
              <a:sym typeface="Wingdings" pitchFamily="2" charset="2"/>
            </a:rPr>
            <a:t> </a:t>
          </a:r>
          <a:r>
            <a:rPr lang="fr-FR" sz="1700" kern="1200" dirty="0" smtClean="0"/>
            <a:t>Ecartèlement des Guyanes dans les approches scientifiques entre :</a:t>
          </a:r>
          <a:endParaRPr lang="fr-FR" sz="1700" kern="1200" dirty="0"/>
        </a:p>
        <a:p>
          <a:pPr marL="171450" lvl="1" indent="-171450" algn="l" defTabSz="755650">
            <a:lnSpc>
              <a:spcPct val="90000"/>
            </a:lnSpc>
            <a:spcBef>
              <a:spcPct val="0"/>
            </a:spcBef>
            <a:spcAft>
              <a:spcPct val="15000"/>
            </a:spcAft>
            <a:buChar char="••"/>
          </a:pPr>
          <a:r>
            <a:rPr lang="fr-FR" sz="1700" kern="1200" dirty="0" smtClean="0"/>
            <a:t>Une grande Amazonie qui englobe les contreforts andins et les Guyanes (Travaux de </a:t>
          </a:r>
          <a:r>
            <a:rPr lang="fr-FR" sz="1700" kern="1200" dirty="0" err="1" smtClean="0"/>
            <a:t>Rostain</a:t>
          </a:r>
          <a:r>
            <a:rPr lang="fr-FR" sz="1700" kern="1200" dirty="0" smtClean="0"/>
            <a:t>, </a:t>
          </a:r>
          <a:r>
            <a:rPr lang="fr-FR" sz="1700" kern="1200" dirty="0" err="1" smtClean="0"/>
            <a:t>Lavallée</a:t>
          </a:r>
          <a:r>
            <a:rPr lang="fr-FR" sz="1700" kern="1200" dirty="0" smtClean="0"/>
            <a:t>, …)</a:t>
          </a:r>
          <a:endParaRPr lang="fr-FR" sz="1700" kern="1200" dirty="0"/>
        </a:p>
        <a:p>
          <a:pPr marL="171450" lvl="1" indent="-171450" algn="l" defTabSz="755650">
            <a:lnSpc>
              <a:spcPct val="90000"/>
            </a:lnSpc>
            <a:spcBef>
              <a:spcPct val="0"/>
            </a:spcBef>
            <a:spcAft>
              <a:spcPct val="15000"/>
            </a:spcAft>
            <a:buChar char="••"/>
          </a:pPr>
          <a:r>
            <a:rPr lang="fr-FR" sz="1700" kern="1200" dirty="0" smtClean="0"/>
            <a:t>Des Guyanes prises indépendamment ou couplées avec les Petites-Antilles (Travaux de </a:t>
          </a:r>
          <a:r>
            <a:rPr lang="fr-FR" sz="1700" kern="1200" dirty="0" err="1" smtClean="0"/>
            <a:t>Veersteg</a:t>
          </a:r>
          <a:r>
            <a:rPr lang="fr-FR" sz="1700" kern="1200" dirty="0" smtClean="0"/>
            <a:t>, …) </a:t>
          </a:r>
        </a:p>
      </dsp:txBody>
      <dsp:txXfrm rot="-5400000">
        <a:off x="1505291" y="69520"/>
        <a:ext cx="7740569" cy="1261302"/>
      </dsp:txXfrm>
    </dsp:sp>
    <dsp:sp modelId="{82A3C514-0ED0-4985-B5D6-56BD3E6EC72C}">
      <dsp:nvSpPr>
        <dsp:cNvPr id="0" name=""/>
        <dsp:cNvSpPr/>
      </dsp:nvSpPr>
      <dsp:spPr>
        <a:xfrm rot="5400000">
          <a:off x="-322562" y="2284631"/>
          <a:ext cx="2150415" cy="1505291"/>
        </a:xfrm>
        <a:prstGeom prst="chevron">
          <a:avLst/>
        </a:prstGeom>
        <a:solidFill>
          <a:schemeClr val="accent4">
            <a:alpha val="90000"/>
            <a:hueOff val="0"/>
            <a:satOff val="0"/>
            <a:lumOff val="0"/>
            <a:alphaOff val="-20000"/>
          </a:schemeClr>
        </a:solidFill>
        <a:ln w="25400"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Traces humaines</a:t>
          </a:r>
        </a:p>
      </dsp:txBody>
      <dsp:txXfrm rot="-5400000">
        <a:off x="1" y="2714715"/>
        <a:ext cx="1505291" cy="645124"/>
      </dsp:txXfrm>
    </dsp:sp>
    <dsp:sp modelId="{EE8F2254-9CBF-4E6D-87EF-AC1118C26BF1}">
      <dsp:nvSpPr>
        <dsp:cNvPr id="0" name=""/>
        <dsp:cNvSpPr/>
      </dsp:nvSpPr>
      <dsp:spPr>
        <a:xfrm rot="5400000">
          <a:off x="4710807" y="-1243447"/>
          <a:ext cx="1397770" cy="7808803"/>
        </a:xfrm>
        <a:prstGeom prst="round2SameRect">
          <a:avLst/>
        </a:prstGeom>
        <a:solidFill>
          <a:schemeClr val="lt1">
            <a:alpha val="90000"/>
            <a:hueOff val="0"/>
            <a:satOff val="0"/>
            <a:lumOff val="0"/>
            <a:alphaOff val="0"/>
          </a:schemeClr>
        </a:solidFill>
        <a:ln w="25400"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fr-FR" sz="1700" kern="1200" dirty="0" smtClean="0"/>
            <a:t>Plus ancienne trace humaine en Amazonie autour de 14 000 BP</a:t>
          </a:r>
          <a:endParaRPr lang="fr-FR" sz="1700" kern="1200" dirty="0"/>
        </a:p>
        <a:p>
          <a:pPr marL="171450" lvl="1" indent="-171450" algn="l" defTabSz="755650">
            <a:lnSpc>
              <a:spcPct val="90000"/>
            </a:lnSpc>
            <a:spcBef>
              <a:spcPct val="0"/>
            </a:spcBef>
            <a:spcAft>
              <a:spcPct val="15000"/>
            </a:spcAft>
            <a:buChar char="••"/>
          </a:pPr>
          <a:r>
            <a:rPr lang="fr-FR" sz="1700" kern="1200" dirty="0" smtClean="0"/>
            <a:t>Mais, preuves d'anthropisation de l'environnement bien antérieures.</a:t>
          </a:r>
          <a:endParaRPr lang="fr-FR" sz="1700" kern="1200" dirty="0"/>
        </a:p>
      </dsp:txBody>
      <dsp:txXfrm rot="-5400000">
        <a:off x="1505291" y="2030303"/>
        <a:ext cx="7740569" cy="1261302"/>
      </dsp:txXfrm>
    </dsp:sp>
    <dsp:sp modelId="{8D1FF6BF-0187-438B-B49B-04BB6D10F07B}">
      <dsp:nvSpPr>
        <dsp:cNvPr id="0" name=""/>
        <dsp:cNvSpPr/>
      </dsp:nvSpPr>
      <dsp:spPr>
        <a:xfrm rot="5400000">
          <a:off x="-322562" y="4245414"/>
          <a:ext cx="2150415" cy="1505291"/>
        </a:xfrm>
        <a:prstGeom prst="chevron">
          <a:avLst/>
        </a:prstGeom>
        <a:solidFill>
          <a:schemeClr val="accent4">
            <a:alpha val="90000"/>
            <a:hueOff val="0"/>
            <a:satOff val="0"/>
            <a:lumOff val="0"/>
            <a:alphaOff val="-4000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Au final, des données très lacunaires</a:t>
          </a:r>
        </a:p>
      </dsp:txBody>
      <dsp:txXfrm rot="-5400000">
        <a:off x="1" y="4675498"/>
        <a:ext cx="1505291" cy="645124"/>
      </dsp:txXfrm>
    </dsp:sp>
    <dsp:sp modelId="{CAD35CF5-876D-4252-8FED-DEFF25580E2C}">
      <dsp:nvSpPr>
        <dsp:cNvPr id="0" name=""/>
        <dsp:cNvSpPr/>
      </dsp:nvSpPr>
      <dsp:spPr>
        <a:xfrm rot="5400000">
          <a:off x="4710807" y="717335"/>
          <a:ext cx="1397770" cy="7808803"/>
        </a:xfrm>
        <a:prstGeom prst="round2SameRect">
          <a:avLst/>
        </a:prstGeom>
        <a:solidFill>
          <a:schemeClr val="lt1">
            <a:alpha val="90000"/>
            <a:hueOff val="0"/>
            <a:satOff val="0"/>
            <a:lumOff val="0"/>
            <a:alphaOff val="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fr-FR" sz="1700" kern="1200" smtClean="0"/>
            <a:t>Peu d'archéologues, </a:t>
          </a:r>
          <a:endParaRPr lang="fr-FR" sz="1700" kern="1200"/>
        </a:p>
        <a:p>
          <a:pPr marL="171450" lvl="1" indent="-171450" algn="l" defTabSz="755650">
            <a:lnSpc>
              <a:spcPct val="90000"/>
            </a:lnSpc>
            <a:spcBef>
              <a:spcPct val="0"/>
            </a:spcBef>
            <a:spcAft>
              <a:spcPct val="15000"/>
            </a:spcAft>
            <a:buChar char="••"/>
          </a:pPr>
          <a:r>
            <a:rPr lang="fr-FR" sz="1700" kern="1200" smtClean="0"/>
            <a:t>Peu de moyens : faiblesse des fouilles de sauvetage ou programmées,</a:t>
          </a:r>
          <a:endParaRPr lang="fr-FR" sz="1700" kern="1200"/>
        </a:p>
        <a:p>
          <a:pPr marL="171450" lvl="1" indent="-171450" algn="l" defTabSz="755650">
            <a:lnSpc>
              <a:spcPct val="90000"/>
            </a:lnSpc>
            <a:spcBef>
              <a:spcPct val="0"/>
            </a:spcBef>
            <a:spcAft>
              <a:spcPct val="15000"/>
            </a:spcAft>
            <a:buChar char="••"/>
          </a:pPr>
          <a:r>
            <a:rPr lang="fr-FR" sz="1700" kern="1200" dirty="0" smtClean="0"/>
            <a:t>Peu d'intérêt du public </a:t>
          </a:r>
          <a:endParaRPr lang="fr-FR" sz="1700" kern="1200" dirty="0"/>
        </a:p>
      </dsp:txBody>
      <dsp:txXfrm rot="-5400000">
        <a:off x="1505291" y="3991085"/>
        <a:ext cx="7740569" cy="12613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fr-FR"/>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fr-FR"/>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fr-FR"/>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fld id="{79B67659-74F6-46C8-8D1D-4E34CC42CED8}" type="slidenum">
              <a:rPr lang="fr-FR"/>
              <a:pPr/>
              <a:t>‹N°›</a:t>
            </a:fld>
            <a:endParaRPr lang="fr-FR"/>
          </a:p>
        </p:txBody>
      </p:sp>
    </p:spTree>
    <p:extLst>
      <p:ext uri="{BB962C8B-B14F-4D97-AF65-F5344CB8AC3E}">
        <p14:creationId xmlns:p14="http://schemas.microsoft.com/office/powerpoint/2010/main" val="140281149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8436B4-072C-4311-9DDC-B94CCFDDF81C}" type="slidenum">
              <a:rPr lang="fr-FR"/>
              <a:pPr/>
              <a:t>3</a:t>
            </a:fld>
            <a:endParaRPr lang="fr-FR"/>
          </a:p>
        </p:txBody>
      </p:sp>
      <p:sp>
        <p:nvSpPr>
          <p:cNvPr id="1085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750181-22FA-47F2-B89B-65EDE158AAA6}" type="slidenum">
              <a:rPr lang="fr-FR"/>
              <a:pPr/>
              <a:t>13</a:t>
            </a:fld>
            <a:endParaRPr lang="fr-FR"/>
          </a:p>
        </p:txBody>
      </p:sp>
      <p:sp>
        <p:nvSpPr>
          <p:cNvPr id="1208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7D5AC14-0356-4499-9EE8-8B8F56968215}" type="slidenum">
              <a:rPr lang="fr-FR"/>
              <a:pPr/>
              <a:t>14</a:t>
            </a:fld>
            <a:endParaRPr lang="fr-FR"/>
          </a:p>
        </p:txBody>
      </p:sp>
      <p:sp>
        <p:nvSpPr>
          <p:cNvPr id="12185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366B64-DBED-4132-BFB9-C364519E0F92}" type="slidenum">
              <a:rPr lang="fr-FR"/>
              <a:pPr/>
              <a:t>15</a:t>
            </a:fld>
            <a:endParaRPr lang="fr-FR"/>
          </a:p>
        </p:txBody>
      </p:sp>
      <p:sp>
        <p:nvSpPr>
          <p:cNvPr id="1228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1AC551A-9651-45A2-93E9-27A25C21C200}" type="slidenum">
              <a:rPr lang="fr-FR"/>
              <a:pPr/>
              <a:t>16</a:t>
            </a:fld>
            <a:endParaRPr lang="fr-FR"/>
          </a:p>
        </p:txBody>
      </p:sp>
      <p:sp>
        <p:nvSpPr>
          <p:cNvPr id="1239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41AA81B-1513-43F5-B474-CCE6C3549DC2}" type="slidenum">
              <a:rPr lang="fr-FR"/>
              <a:pPr/>
              <a:t>17</a:t>
            </a:fld>
            <a:endParaRPr lang="fr-FR"/>
          </a:p>
        </p:txBody>
      </p:sp>
      <p:sp>
        <p:nvSpPr>
          <p:cNvPr id="1249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B5BD34-26A2-4D65-AC56-215843B8D925}" type="slidenum">
              <a:rPr lang="fr-FR"/>
              <a:pPr/>
              <a:t>18</a:t>
            </a:fld>
            <a:endParaRPr lang="fr-FR"/>
          </a:p>
        </p:txBody>
      </p:sp>
      <p:sp>
        <p:nvSpPr>
          <p:cNvPr id="1259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755B1B3-1964-4154-8EA0-C05301EC98C0}" type="slidenum">
              <a:rPr lang="fr-FR"/>
              <a:pPr/>
              <a:t>19</a:t>
            </a:fld>
            <a:endParaRPr lang="fr-FR"/>
          </a:p>
        </p:txBody>
      </p:sp>
      <p:sp>
        <p:nvSpPr>
          <p:cNvPr id="1290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8C4382-29C0-4AD1-BB89-49A97024CEF1}" type="slidenum">
              <a:rPr lang="fr-FR"/>
              <a:pPr/>
              <a:t>20</a:t>
            </a:fld>
            <a:endParaRPr lang="fr-FR"/>
          </a:p>
        </p:txBody>
      </p:sp>
      <p:sp>
        <p:nvSpPr>
          <p:cNvPr id="1269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8C4382-29C0-4AD1-BB89-49A97024CEF1}" type="slidenum">
              <a:rPr lang="fr-FR"/>
              <a:pPr/>
              <a:t>21</a:t>
            </a:fld>
            <a:endParaRPr lang="fr-FR"/>
          </a:p>
        </p:txBody>
      </p:sp>
      <p:sp>
        <p:nvSpPr>
          <p:cNvPr id="1269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3FAB99B-E0D7-434A-B7F5-19BD37732FB7}" type="slidenum">
              <a:rPr lang="fr-FR"/>
              <a:pPr/>
              <a:t>4</a:t>
            </a:fld>
            <a:endParaRPr lang="fr-FR"/>
          </a:p>
        </p:txBody>
      </p:sp>
      <p:sp>
        <p:nvSpPr>
          <p:cNvPr id="1095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4788EDE-826F-4EF1-AEDC-0B8B729BBFAD}" type="slidenum">
              <a:rPr lang="fr-FR"/>
              <a:pPr/>
              <a:t>5</a:t>
            </a:fld>
            <a:endParaRPr lang="fr-FR"/>
          </a:p>
        </p:txBody>
      </p:sp>
      <p:sp>
        <p:nvSpPr>
          <p:cNvPr id="1105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051B43-CE74-41B3-88A5-336F907C5A7B}" type="slidenum">
              <a:rPr lang="fr-FR"/>
              <a:pPr/>
              <a:t>6</a:t>
            </a:fld>
            <a:endParaRPr lang="fr-FR"/>
          </a:p>
        </p:txBody>
      </p:sp>
      <p:sp>
        <p:nvSpPr>
          <p:cNvPr id="1116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182B16D-53DF-43DC-9683-11964EB18202}" type="slidenum">
              <a:rPr lang="fr-FR"/>
              <a:pPr/>
              <a:t>7</a:t>
            </a:fld>
            <a:endParaRPr lang="fr-FR"/>
          </a:p>
        </p:txBody>
      </p:sp>
      <p:sp>
        <p:nvSpPr>
          <p:cNvPr id="1126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419D1B-753E-47F0-A7FA-D6874A257F2D}" type="slidenum">
              <a:rPr lang="fr-FR"/>
              <a:pPr/>
              <a:t>8</a:t>
            </a:fld>
            <a:endParaRPr lang="fr-FR"/>
          </a:p>
        </p:txBody>
      </p:sp>
      <p:sp>
        <p:nvSpPr>
          <p:cNvPr id="1157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22969A-8DC2-484A-95D9-D822E79EC285}" type="slidenum">
              <a:rPr lang="fr-FR"/>
              <a:pPr/>
              <a:t>10</a:t>
            </a:fld>
            <a:endParaRPr lang="fr-FR"/>
          </a:p>
        </p:txBody>
      </p:sp>
      <p:sp>
        <p:nvSpPr>
          <p:cNvPr id="1177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5B974C5-122B-4B56-B89A-75945B46173F}" type="slidenum">
              <a:rPr lang="fr-FR"/>
              <a:pPr/>
              <a:t>11</a:t>
            </a:fld>
            <a:endParaRPr lang="fr-FR"/>
          </a:p>
        </p:txBody>
      </p:sp>
      <p:sp>
        <p:nvSpPr>
          <p:cNvPr id="1187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CC5B97-6500-4078-A241-5AE1F527DA8F}" type="slidenum">
              <a:rPr lang="fr-FR"/>
              <a:pPr/>
              <a:t>12</a:t>
            </a:fld>
            <a:endParaRPr lang="fr-FR"/>
          </a:p>
        </p:txBody>
      </p:sp>
      <p:sp>
        <p:nvSpPr>
          <p:cNvPr id="1198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smtClean="0"/>
              <a:t>Modifiez le style du titre</a:t>
            </a:r>
            <a:endParaRPr lang="fr-FR"/>
          </a:p>
        </p:txBody>
      </p:sp>
      <p:sp>
        <p:nvSpPr>
          <p:cNvPr id="3" name="Sous-titr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5E87CE91-84C9-4A3B-B103-F3F1B2BBEB51}" type="slidenum">
              <a:rPr lang="fr-FR"/>
              <a:pPr/>
              <a:t>‹N°›</a:t>
            </a:fld>
            <a:endParaRPr lang="fr-FR"/>
          </a:p>
        </p:txBody>
      </p:sp>
    </p:spTree>
    <p:extLst>
      <p:ext uri="{BB962C8B-B14F-4D97-AF65-F5344CB8AC3E}">
        <p14:creationId xmlns:p14="http://schemas.microsoft.com/office/powerpoint/2010/main" val="2058475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818E5C64-3FD7-4C1F-84DA-33641D168417}" type="slidenum">
              <a:rPr lang="fr-FR"/>
              <a:pPr/>
              <a:t>‹N°›</a:t>
            </a:fld>
            <a:endParaRPr lang="fr-FR"/>
          </a:p>
        </p:txBody>
      </p:sp>
    </p:spTree>
    <p:extLst>
      <p:ext uri="{BB962C8B-B14F-4D97-AF65-F5344CB8AC3E}">
        <p14:creationId xmlns:p14="http://schemas.microsoft.com/office/powerpoint/2010/main" val="2397867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5675" y="301625"/>
            <a:ext cx="2266950" cy="64547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03238" y="301625"/>
            <a:ext cx="6650037" cy="64547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AEEEE4E4-A148-4A27-A099-158AF245887D}" type="slidenum">
              <a:rPr lang="fr-FR"/>
              <a:pPr/>
              <a:t>‹N°›</a:t>
            </a:fld>
            <a:endParaRPr lang="fr-FR"/>
          </a:p>
        </p:txBody>
      </p:sp>
    </p:spTree>
    <p:extLst>
      <p:ext uri="{BB962C8B-B14F-4D97-AF65-F5344CB8AC3E}">
        <p14:creationId xmlns:p14="http://schemas.microsoft.com/office/powerpoint/2010/main" val="3272624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03238" y="301625"/>
            <a:ext cx="9069387" cy="1260475"/>
          </a:xfrm>
        </p:spPr>
        <p:txBody>
          <a:bodyPr/>
          <a:lstStyle/>
          <a:p>
            <a:r>
              <a:rPr lang="fr-FR" smtClean="0"/>
              <a:t>Modifiez le style du titre</a:t>
            </a:r>
            <a:endParaRPr lang="fr-FR"/>
          </a:p>
        </p:txBody>
      </p:sp>
      <p:sp>
        <p:nvSpPr>
          <p:cNvPr id="3" name="Espace réservé de la date 2"/>
          <p:cNvSpPr>
            <a:spLocks noGrp="1"/>
          </p:cNvSpPr>
          <p:nvPr>
            <p:ph type="dt" idx="10"/>
          </p:nvPr>
        </p:nvSpPr>
        <p:spPr>
          <a:xfrm>
            <a:off x="503238" y="6886575"/>
            <a:ext cx="2346325" cy="519113"/>
          </a:xfrm>
        </p:spPr>
        <p:txBody>
          <a:bodyPr/>
          <a:lstStyle>
            <a:lvl1pPr>
              <a:defRPr/>
            </a:lvl1pPr>
          </a:lstStyle>
          <a:p>
            <a:endParaRPr lang="fr-FR"/>
          </a:p>
        </p:txBody>
      </p:sp>
      <p:sp>
        <p:nvSpPr>
          <p:cNvPr id="4" name="Espace réservé du pied de page 3"/>
          <p:cNvSpPr>
            <a:spLocks noGrp="1"/>
          </p:cNvSpPr>
          <p:nvPr>
            <p:ph type="ftr" idx="11"/>
          </p:nvPr>
        </p:nvSpPr>
        <p:spPr>
          <a:xfrm>
            <a:off x="3448050" y="6886575"/>
            <a:ext cx="3194050" cy="519113"/>
          </a:xfrm>
        </p:spPr>
        <p:txBody>
          <a:bodyPr/>
          <a:lstStyle>
            <a:lvl1pPr>
              <a:defRPr/>
            </a:lvl1pPr>
          </a:lstStyle>
          <a:p>
            <a:endParaRPr lang="fr-FR"/>
          </a:p>
        </p:txBody>
      </p:sp>
      <p:sp>
        <p:nvSpPr>
          <p:cNvPr id="5" name="Espace réservé du numéro de diapositive 4"/>
          <p:cNvSpPr>
            <a:spLocks noGrp="1"/>
          </p:cNvSpPr>
          <p:nvPr>
            <p:ph type="sldNum" idx="12"/>
          </p:nvPr>
        </p:nvSpPr>
        <p:spPr>
          <a:xfrm>
            <a:off x="7227888" y="6886575"/>
            <a:ext cx="2346325" cy="519113"/>
          </a:xfrm>
        </p:spPr>
        <p:txBody>
          <a:bodyPr/>
          <a:lstStyle>
            <a:lvl1pPr>
              <a:defRPr/>
            </a:lvl1pPr>
          </a:lstStyle>
          <a:p>
            <a:fld id="{05155637-7828-4BFD-AE48-9B6B3712CFFB}" type="slidenum">
              <a:rPr lang="fr-FR"/>
              <a:pPr/>
              <a:t>‹N°›</a:t>
            </a:fld>
            <a:endParaRPr lang="fr-FR"/>
          </a:p>
        </p:txBody>
      </p:sp>
    </p:spTree>
    <p:extLst>
      <p:ext uri="{BB962C8B-B14F-4D97-AF65-F5344CB8AC3E}">
        <p14:creationId xmlns:p14="http://schemas.microsoft.com/office/powerpoint/2010/main" val="2875359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B34C999D-ED32-4403-9E3A-23FC66038EA1}" type="slidenum">
              <a:rPr lang="fr-FR"/>
              <a:pPr/>
              <a:t>‹N°›</a:t>
            </a:fld>
            <a:endParaRPr lang="fr-FR"/>
          </a:p>
        </p:txBody>
      </p:sp>
    </p:spTree>
    <p:extLst>
      <p:ext uri="{BB962C8B-B14F-4D97-AF65-F5344CB8AC3E}">
        <p14:creationId xmlns:p14="http://schemas.microsoft.com/office/powerpoint/2010/main" val="387429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93276B61-DAB4-45AF-B933-D2D225A7B5B1}" type="slidenum">
              <a:rPr lang="fr-FR"/>
              <a:pPr/>
              <a:t>‹N°›</a:t>
            </a:fld>
            <a:endParaRPr lang="fr-FR"/>
          </a:p>
        </p:txBody>
      </p:sp>
    </p:spTree>
    <p:extLst>
      <p:ext uri="{BB962C8B-B14F-4D97-AF65-F5344CB8AC3E}">
        <p14:creationId xmlns:p14="http://schemas.microsoft.com/office/powerpoint/2010/main" val="3495441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pied de page 5"/>
          <p:cNvSpPr>
            <a:spLocks noGrp="1"/>
          </p:cNvSpPr>
          <p:nvPr>
            <p:ph type="ftr" idx="11"/>
          </p:nvPr>
        </p:nvSpPr>
        <p:spPr/>
        <p:txBody>
          <a:bodyPr/>
          <a:lstStyle>
            <a:lvl1pPr>
              <a:defRPr/>
            </a:lvl1pPr>
          </a:lstStyle>
          <a:p>
            <a:endParaRPr lang="fr-FR"/>
          </a:p>
        </p:txBody>
      </p:sp>
      <p:sp>
        <p:nvSpPr>
          <p:cNvPr id="7" name="Espace réservé du numéro de diapositive 6"/>
          <p:cNvSpPr>
            <a:spLocks noGrp="1"/>
          </p:cNvSpPr>
          <p:nvPr>
            <p:ph type="sldNum" idx="12"/>
          </p:nvPr>
        </p:nvSpPr>
        <p:spPr/>
        <p:txBody>
          <a:bodyPr/>
          <a:lstStyle>
            <a:lvl1pPr>
              <a:defRPr/>
            </a:lvl1pPr>
          </a:lstStyle>
          <a:p>
            <a:fld id="{CD80C539-C52E-4D97-B652-2324FF3BB035}" type="slidenum">
              <a:rPr lang="fr-FR"/>
              <a:pPr/>
              <a:t>‹N°›</a:t>
            </a:fld>
            <a:endParaRPr lang="fr-FR"/>
          </a:p>
        </p:txBody>
      </p:sp>
    </p:spTree>
    <p:extLst>
      <p:ext uri="{BB962C8B-B14F-4D97-AF65-F5344CB8AC3E}">
        <p14:creationId xmlns:p14="http://schemas.microsoft.com/office/powerpoint/2010/main" val="1187811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idx="10"/>
          </p:nvPr>
        </p:nvSpPr>
        <p:spPr/>
        <p:txBody>
          <a:bodyPr/>
          <a:lstStyle>
            <a:lvl1pPr>
              <a:defRPr/>
            </a:lvl1pPr>
          </a:lstStyle>
          <a:p>
            <a:endParaRPr lang="fr-FR"/>
          </a:p>
        </p:txBody>
      </p:sp>
      <p:sp>
        <p:nvSpPr>
          <p:cNvPr id="8" name="Espace réservé du pied de page 7"/>
          <p:cNvSpPr>
            <a:spLocks noGrp="1"/>
          </p:cNvSpPr>
          <p:nvPr>
            <p:ph type="ftr" idx="11"/>
          </p:nvPr>
        </p:nvSpPr>
        <p:spPr/>
        <p:txBody>
          <a:bodyPr/>
          <a:lstStyle>
            <a:lvl1pPr>
              <a:defRPr/>
            </a:lvl1pPr>
          </a:lstStyle>
          <a:p>
            <a:endParaRPr lang="fr-FR"/>
          </a:p>
        </p:txBody>
      </p:sp>
      <p:sp>
        <p:nvSpPr>
          <p:cNvPr id="9" name="Espace réservé du numéro de diapositive 8"/>
          <p:cNvSpPr>
            <a:spLocks noGrp="1"/>
          </p:cNvSpPr>
          <p:nvPr>
            <p:ph type="sldNum" idx="12"/>
          </p:nvPr>
        </p:nvSpPr>
        <p:spPr/>
        <p:txBody>
          <a:bodyPr/>
          <a:lstStyle>
            <a:lvl1pPr>
              <a:defRPr/>
            </a:lvl1pPr>
          </a:lstStyle>
          <a:p>
            <a:fld id="{68AA0888-F1F3-43C0-A620-5524AEC29F02}" type="slidenum">
              <a:rPr lang="fr-FR"/>
              <a:pPr/>
              <a:t>‹N°›</a:t>
            </a:fld>
            <a:endParaRPr lang="fr-FR"/>
          </a:p>
        </p:txBody>
      </p:sp>
    </p:spTree>
    <p:extLst>
      <p:ext uri="{BB962C8B-B14F-4D97-AF65-F5344CB8AC3E}">
        <p14:creationId xmlns:p14="http://schemas.microsoft.com/office/powerpoint/2010/main" val="9046543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idx="10"/>
          </p:nvPr>
        </p:nvSpPr>
        <p:spPr/>
        <p:txBody>
          <a:bodyPr/>
          <a:lstStyle>
            <a:lvl1pPr>
              <a:defRPr/>
            </a:lvl1pPr>
          </a:lstStyle>
          <a:p>
            <a:endParaRPr lang="fr-FR"/>
          </a:p>
        </p:txBody>
      </p:sp>
      <p:sp>
        <p:nvSpPr>
          <p:cNvPr id="4" name="Espace réservé du pied de page 3"/>
          <p:cNvSpPr>
            <a:spLocks noGrp="1"/>
          </p:cNvSpPr>
          <p:nvPr>
            <p:ph type="ftr" idx="11"/>
          </p:nvPr>
        </p:nvSpPr>
        <p:spPr/>
        <p:txBody>
          <a:bodyPr/>
          <a:lstStyle>
            <a:lvl1pPr>
              <a:defRPr/>
            </a:lvl1pPr>
          </a:lstStyle>
          <a:p>
            <a:endParaRPr lang="fr-FR"/>
          </a:p>
        </p:txBody>
      </p:sp>
      <p:sp>
        <p:nvSpPr>
          <p:cNvPr id="5" name="Espace réservé du numéro de diapositive 4"/>
          <p:cNvSpPr>
            <a:spLocks noGrp="1"/>
          </p:cNvSpPr>
          <p:nvPr>
            <p:ph type="sldNum" idx="12"/>
          </p:nvPr>
        </p:nvSpPr>
        <p:spPr/>
        <p:txBody>
          <a:bodyPr/>
          <a:lstStyle>
            <a:lvl1pPr>
              <a:defRPr/>
            </a:lvl1pPr>
          </a:lstStyle>
          <a:p>
            <a:fld id="{9808500A-3830-407B-92FA-8111891421A8}" type="slidenum">
              <a:rPr lang="fr-FR"/>
              <a:pPr/>
              <a:t>‹N°›</a:t>
            </a:fld>
            <a:endParaRPr lang="fr-FR"/>
          </a:p>
        </p:txBody>
      </p:sp>
    </p:spTree>
    <p:extLst>
      <p:ext uri="{BB962C8B-B14F-4D97-AF65-F5344CB8AC3E}">
        <p14:creationId xmlns:p14="http://schemas.microsoft.com/office/powerpoint/2010/main" val="1725416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endParaRPr lang="fr-FR"/>
          </a:p>
        </p:txBody>
      </p:sp>
      <p:sp>
        <p:nvSpPr>
          <p:cNvPr id="3" name="Espace réservé du pied de page 2"/>
          <p:cNvSpPr>
            <a:spLocks noGrp="1"/>
          </p:cNvSpPr>
          <p:nvPr>
            <p:ph type="ftr" idx="11"/>
          </p:nvPr>
        </p:nvSpPr>
        <p:spPr/>
        <p:txBody>
          <a:bodyPr/>
          <a:lstStyle>
            <a:lvl1pPr>
              <a:defRPr/>
            </a:lvl1pPr>
          </a:lstStyle>
          <a:p>
            <a:endParaRPr lang="fr-FR"/>
          </a:p>
        </p:txBody>
      </p:sp>
      <p:sp>
        <p:nvSpPr>
          <p:cNvPr id="4" name="Espace réservé du numéro de diapositive 3"/>
          <p:cNvSpPr>
            <a:spLocks noGrp="1"/>
          </p:cNvSpPr>
          <p:nvPr>
            <p:ph type="sldNum" idx="12"/>
          </p:nvPr>
        </p:nvSpPr>
        <p:spPr/>
        <p:txBody>
          <a:bodyPr/>
          <a:lstStyle>
            <a:lvl1pPr>
              <a:defRPr/>
            </a:lvl1pPr>
          </a:lstStyle>
          <a:p>
            <a:fld id="{265BC093-695D-426D-82E6-4EE0CDA0B8EA}" type="slidenum">
              <a:rPr lang="fr-FR"/>
              <a:pPr/>
              <a:t>‹N°›</a:t>
            </a:fld>
            <a:endParaRPr lang="fr-FR"/>
          </a:p>
        </p:txBody>
      </p:sp>
    </p:spTree>
    <p:extLst>
      <p:ext uri="{BB962C8B-B14F-4D97-AF65-F5344CB8AC3E}">
        <p14:creationId xmlns:p14="http://schemas.microsoft.com/office/powerpoint/2010/main" val="3794795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pied de page 5"/>
          <p:cNvSpPr>
            <a:spLocks noGrp="1"/>
          </p:cNvSpPr>
          <p:nvPr>
            <p:ph type="ftr" idx="11"/>
          </p:nvPr>
        </p:nvSpPr>
        <p:spPr/>
        <p:txBody>
          <a:bodyPr/>
          <a:lstStyle>
            <a:lvl1pPr>
              <a:defRPr/>
            </a:lvl1pPr>
          </a:lstStyle>
          <a:p>
            <a:endParaRPr lang="fr-FR"/>
          </a:p>
        </p:txBody>
      </p:sp>
      <p:sp>
        <p:nvSpPr>
          <p:cNvPr id="7" name="Espace réservé du numéro de diapositive 6"/>
          <p:cNvSpPr>
            <a:spLocks noGrp="1"/>
          </p:cNvSpPr>
          <p:nvPr>
            <p:ph type="sldNum" idx="12"/>
          </p:nvPr>
        </p:nvSpPr>
        <p:spPr/>
        <p:txBody>
          <a:bodyPr/>
          <a:lstStyle>
            <a:lvl1pPr>
              <a:defRPr/>
            </a:lvl1pPr>
          </a:lstStyle>
          <a:p>
            <a:fld id="{01BCC56D-516B-4DE3-AA31-169FF3CAA97A}" type="slidenum">
              <a:rPr lang="fr-FR"/>
              <a:pPr/>
              <a:t>‹N°›</a:t>
            </a:fld>
            <a:endParaRPr lang="fr-FR"/>
          </a:p>
        </p:txBody>
      </p:sp>
    </p:spTree>
    <p:extLst>
      <p:ext uri="{BB962C8B-B14F-4D97-AF65-F5344CB8AC3E}">
        <p14:creationId xmlns:p14="http://schemas.microsoft.com/office/powerpoint/2010/main" val="1523908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pied de page 5"/>
          <p:cNvSpPr>
            <a:spLocks noGrp="1"/>
          </p:cNvSpPr>
          <p:nvPr>
            <p:ph type="ftr" idx="11"/>
          </p:nvPr>
        </p:nvSpPr>
        <p:spPr/>
        <p:txBody>
          <a:bodyPr/>
          <a:lstStyle>
            <a:lvl1pPr>
              <a:defRPr/>
            </a:lvl1pPr>
          </a:lstStyle>
          <a:p>
            <a:endParaRPr lang="fr-FR"/>
          </a:p>
        </p:txBody>
      </p:sp>
      <p:sp>
        <p:nvSpPr>
          <p:cNvPr id="7" name="Espace réservé du numéro de diapositive 6"/>
          <p:cNvSpPr>
            <a:spLocks noGrp="1"/>
          </p:cNvSpPr>
          <p:nvPr>
            <p:ph type="sldNum" idx="12"/>
          </p:nvPr>
        </p:nvSpPr>
        <p:spPr/>
        <p:txBody>
          <a:bodyPr/>
          <a:lstStyle>
            <a:lvl1pPr>
              <a:defRPr/>
            </a:lvl1pPr>
          </a:lstStyle>
          <a:p>
            <a:fld id="{6CAB251B-19A2-489D-9F4F-D4E2CD125FFA}" type="slidenum">
              <a:rPr lang="fr-FR"/>
              <a:pPr/>
              <a:t>‹N°›</a:t>
            </a:fld>
            <a:endParaRPr lang="fr-FR"/>
          </a:p>
        </p:txBody>
      </p:sp>
    </p:spTree>
    <p:extLst>
      <p:ext uri="{BB962C8B-B14F-4D97-AF65-F5344CB8AC3E}">
        <p14:creationId xmlns:p14="http://schemas.microsoft.com/office/powerpoint/2010/main" val="306836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Cliquez pour éditer le format du texte-titre</a:t>
            </a:r>
          </a:p>
        </p:txBody>
      </p:sp>
      <p:sp>
        <p:nvSpPr>
          <p:cNvPr id="1026"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cs typeface="Arial Unicode MS" charset="0"/>
              </a:defRPr>
            </a:lvl1pPr>
          </a:lstStyle>
          <a:p>
            <a:endParaRPr lang="fr-FR"/>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fr-FR"/>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cs typeface="Arial Unicode MS" charset="0"/>
              </a:defRPr>
            </a:lvl1pPr>
          </a:lstStyle>
          <a:p>
            <a:fld id="{EC43550A-5D43-44AC-A22C-B00B2D9DC7E3}"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vernedupontdarc.fr/wp-content/uploads/2015/02/main-homme-aurignacien-peint-mur-grotte-chauvet-pont-arc-ardeche.jpg"/>
          <p:cNvPicPr>
            <a:picLocks noChangeAspect="1" noChangeArrowheads="1"/>
          </p:cNvPicPr>
          <p:nvPr/>
        </p:nvPicPr>
        <p:blipFill rotWithShape="1">
          <a:blip r:embed="rId2">
            <a:extLst>
              <a:ext uri="{28A0092B-C50C-407E-A947-70E740481C1C}">
                <a14:useLocalDpi xmlns:a14="http://schemas.microsoft.com/office/drawing/2010/main" val="0"/>
              </a:ext>
            </a:extLst>
          </a:blip>
          <a:srcRect r="20750" b="10077"/>
          <a:stretch/>
        </p:blipFill>
        <p:spPr bwMode="auto">
          <a:xfrm>
            <a:off x="7241" y="-60326"/>
            <a:ext cx="10073384" cy="7620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724" y="5886102"/>
            <a:ext cx="10095349" cy="1014219"/>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831589" y="0"/>
            <a:ext cx="1249036" cy="664797"/>
          </a:xfrm>
          <a:prstGeom prst="rect">
            <a:avLst/>
          </a:prstGeom>
          <a:solidFill>
            <a:srgbClr val="CC6600">
              <a:alpha val="74902"/>
            </a:srgbClr>
          </a:solidFill>
        </p:spPr>
        <p:txBody>
          <a:bodyPr wrap="square">
            <a:spAutoFit/>
          </a:bodyPr>
          <a:lstStyle/>
          <a:p>
            <a:pPr algn="r"/>
            <a:r>
              <a:rPr lang="fr-FR" sz="2000" dirty="0" smtClean="0">
                <a:solidFill>
                  <a:schemeClr val="bg1"/>
                </a:solidFill>
                <a:latin typeface="Gloucester MT Extra Condensed" pitchFamily="18" charset="0"/>
              </a:rPr>
              <a:t>6</a:t>
            </a:r>
            <a:r>
              <a:rPr lang="fr-FR" sz="2000" baseline="30000" dirty="0" smtClean="0">
                <a:solidFill>
                  <a:schemeClr val="bg1"/>
                </a:solidFill>
                <a:latin typeface="Gloucester MT Extra Condensed" pitchFamily="18" charset="0"/>
              </a:rPr>
              <a:t>ème</a:t>
            </a:r>
            <a:r>
              <a:rPr lang="fr-FR" sz="2000" dirty="0" smtClean="0">
                <a:solidFill>
                  <a:schemeClr val="bg1"/>
                </a:solidFill>
                <a:latin typeface="Gloucester MT Extra Condensed" pitchFamily="18" charset="0"/>
              </a:rPr>
              <a:t> Histoire</a:t>
            </a:r>
          </a:p>
          <a:p>
            <a:pPr algn="r"/>
            <a:r>
              <a:rPr lang="fr-FR" sz="2000" dirty="0" smtClean="0">
                <a:solidFill>
                  <a:schemeClr val="bg1"/>
                </a:solidFill>
                <a:latin typeface="Gloucester MT Extra Condensed" pitchFamily="18" charset="0"/>
              </a:rPr>
              <a:t>Thème 1</a:t>
            </a:r>
            <a:endParaRPr lang="fr-FR" sz="2000" dirty="0">
              <a:solidFill>
                <a:schemeClr val="bg1"/>
              </a:solidFill>
              <a:latin typeface="Gloucester MT Extra Condensed" pitchFamily="18" charset="0"/>
            </a:endParaRPr>
          </a:p>
        </p:txBody>
      </p:sp>
      <p:sp>
        <p:nvSpPr>
          <p:cNvPr id="8" name="Rectangle 7"/>
          <p:cNvSpPr/>
          <p:nvPr/>
        </p:nvSpPr>
        <p:spPr>
          <a:xfrm>
            <a:off x="-14724" y="5899286"/>
            <a:ext cx="10080624" cy="951030"/>
          </a:xfrm>
          <a:prstGeom prst="rect">
            <a:avLst/>
          </a:prstGeom>
        </p:spPr>
        <p:txBody>
          <a:bodyPr wrap="square">
            <a:spAutoFit/>
          </a:bodyPr>
          <a:lstStyle/>
          <a:p>
            <a:pPr algn="ctr"/>
            <a:r>
              <a:rPr lang="fr-FR" sz="2400" b="1" u="sng"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Mise au point </a:t>
            </a:r>
            <a:r>
              <a:rPr lang="fr-FR" sz="2400" b="1" u="sng"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scientifique</a:t>
            </a:r>
          </a:p>
          <a:p>
            <a:pPr algn="ctr"/>
            <a:endParaRPr lang="fr-FR" sz="1200" b="1" u="sng"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a:p>
            <a:pPr algn="ctr"/>
            <a:r>
              <a:rPr lang="fr-FR" sz="24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La longue histoire de l’humanité et des migrations</a:t>
            </a:r>
          </a:p>
        </p:txBody>
      </p:sp>
      <p:sp>
        <p:nvSpPr>
          <p:cNvPr id="9" name="ZoneTexte 8"/>
          <p:cNvSpPr txBox="1"/>
          <p:nvPr/>
        </p:nvSpPr>
        <p:spPr>
          <a:xfrm>
            <a:off x="7691830" y="7309927"/>
            <a:ext cx="2388795" cy="249748"/>
          </a:xfrm>
          <a:prstGeom prst="rect">
            <a:avLst/>
          </a:prstGeom>
          <a:noFill/>
        </p:spPr>
        <p:txBody>
          <a:bodyPr wrap="none" rtlCol="0">
            <a:spAutoFit/>
          </a:bodyPr>
          <a:lstStyle/>
          <a:p>
            <a:r>
              <a:rPr lang="fr-FR" sz="1100" b="1" i="1" dirty="0" smtClean="0">
                <a:solidFill>
                  <a:schemeClr val="bg1"/>
                </a:solidFill>
              </a:rPr>
              <a:t>Main  en négatif - Grotte Chauvet</a:t>
            </a:r>
            <a:endParaRPr lang="fr-FR" sz="1100" b="1" i="1" dirty="0">
              <a:solidFill>
                <a:schemeClr val="bg1"/>
              </a:solidFill>
            </a:endParaRPr>
          </a:p>
        </p:txBody>
      </p:sp>
      <p:sp>
        <p:nvSpPr>
          <p:cNvPr id="11" name="Rectangle 10"/>
          <p:cNvSpPr/>
          <p:nvPr/>
        </p:nvSpPr>
        <p:spPr>
          <a:xfrm>
            <a:off x="391802" y="3308965"/>
            <a:ext cx="3806003" cy="1053132"/>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dirty="0"/>
          </a:p>
        </p:txBody>
      </p:sp>
      <p:sp>
        <p:nvSpPr>
          <p:cNvPr id="10" name="Rectangle 9"/>
          <p:cNvSpPr/>
          <p:nvPr/>
        </p:nvSpPr>
        <p:spPr>
          <a:xfrm>
            <a:off x="391801" y="3360016"/>
            <a:ext cx="3806003" cy="951030"/>
          </a:xfrm>
          <a:prstGeom prst="rect">
            <a:avLst/>
          </a:prstGeom>
        </p:spPr>
        <p:txBody>
          <a:bodyPr wrap="square">
            <a:spAutoFit/>
          </a:bodyPr>
          <a:lstStyle/>
          <a:p>
            <a:pPr algn="ctr"/>
            <a:r>
              <a:rPr lang="fr-FR" sz="24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Deuxième  partie :</a:t>
            </a:r>
          </a:p>
          <a:p>
            <a:pPr algn="ctr"/>
            <a:endParaRPr lang="fr-FR" sz="105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a:p>
            <a:pPr algn="ctr"/>
            <a:r>
              <a:rPr lang="fr-FR" sz="24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Le Néolithique</a:t>
            </a:r>
          </a:p>
        </p:txBody>
      </p:sp>
      <p:pic>
        <p:nvPicPr>
          <p:cNvPr id="12" name="Picture 2" descr="http://centenaire.org/sites/default/files/styles/full_16_9/public/atoms/images/logo_academie_guyane.png?itok=lxwIZ2LU"/>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1815" t="21593" r="32943" b="31856"/>
          <a:stretch/>
        </p:blipFill>
        <p:spPr bwMode="auto">
          <a:xfrm>
            <a:off x="-14724" y="-60326"/>
            <a:ext cx="1902518" cy="141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490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anim calcmode="lin" valueType="num">
                                      <p:cBhvr>
                                        <p:cTn id="2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gtEl>
                                      </p:cBhvr>
                                    </p:animEffect>
                                  </p:childTnLst>
                                </p:cTn>
                              </p:par>
                            </p:childTnLst>
                          </p:cTn>
                        </p:par>
                        <p:par>
                          <p:cTn id="25" fill="hold">
                            <p:stCondLst>
                              <p:cond delay="5250"/>
                            </p:stCondLst>
                            <p:childTnLst>
                              <p:par>
                                <p:cTn id="26" presetID="15"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62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
                                        </p:tgtEl>
                                      </p:cBhvr>
                                    </p:animEffect>
                                  </p:childTnLst>
                                </p:cTn>
                              </p:par>
                            </p:childTnLst>
                          </p:cTn>
                        </p:par>
                        <p:par>
                          <p:cTn id="40" fill="hold">
                            <p:stCondLst>
                              <p:cond delay="8100"/>
                            </p:stCondLst>
                            <p:childTnLst>
                              <p:par>
                                <p:cTn id="41" presetID="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8600"/>
                            </p:stCondLst>
                            <p:childTnLst>
                              <p:par>
                                <p:cTn id="46" presetID="53" presetClass="entr" presetSubtype="16"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504825" y="831066"/>
            <a:ext cx="9070975" cy="798879"/>
          </a:xfrm>
          <a:ln/>
        </p:spPr>
        <p:txBody>
          <a:bodyPr tIns="2116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dirty="0" smtClean="0"/>
              <a:t>Le consensus </a:t>
            </a:r>
            <a:r>
              <a:rPr lang="fr-FR" b="1" dirty="0"/>
              <a:t>autour des foyers </a:t>
            </a:r>
            <a:r>
              <a:rPr lang="fr-FR" b="1" dirty="0" smtClean="0"/>
              <a:t>néolithiques</a:t>
            </a:r>
            <a:endParaRPr lang="fr-FR" b="1" dirty="0"/>
          </a:p>
        </p:txBody>
      </p:sp>
      <p:pic>
        <p:nvPicPr>
          <p:cNvPr id="501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1" t="767" r="436" b="1473"/>
          <a:stretch/>
        </p:blipFill>
        <p:spPr bwMode="auto">
          <a:xfrm>
            <a:off x="918583" y="1715267"/>
            <a:ext cx="8243459" cy="5312258"/>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p:cNvSpPr txBox="1">
            <a:spLocks noChangeArrowheads="1"/>
          </p:cNvSpPr>
          <p:nvPr/>
        </p:nvSpPr>
        <p:spPr bwMode="auto">
          <a:xfrm>
            <a:off x="0" y="32187"/>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Le Néolithique : un développement global mais différencié et encore très mal cerné </a:t>
            </a:r>
            <a:br>
              <a:rPr lang="fr-FR" sz="2400" b="1" u="sng" cap="small" dirty="0"/>
            </a:br>
            <a:endParaRPr lang="fr-FR" sz="2400" b="1" u="sng" cap="small" dirty="0"/>
          </a:p>
        </p:txBody>
      </p:sp>
      <p:sp>
        <p:nvSpPr>
          <p:cNvPr id="5" name="Rectangle 4"/>
          <p:cNvSpPr/>
          <p:nvPr/>
        </p:nvSpPr>
        <p:spPr>
          <a:xfrm>
            <a:off x="0" y="7309927"/>
            <a:ext cx="10080625" cy="249748"/>
          </a:xfrm>
          <a:prstGeom prst="rect">
            <a:avLst/>
          </a:prstGeom>
        </p:spPr>
        <p:txBody>
          <a:bodyPr wrap="square">
            <a:spAutoFit/>
          </a:bodyPr>
          <a:lstStyle/>
          <a:p>
            <a:r>
              <a:rPr lang="fr-FR" sz="1100" dirty="0" smtClean="0"/>
              <a:t>Source </a:t>
            </a:r>
            <a:r>
              <a:rPr lang="fr-FR" sz="1100" dirty="0" smtClean="0"/>
              <a:t>: Jean Guilaine « la seconde naissance de l’homme, le néolithique » 2012</a:t>
            </a:r>
            <a:endParaRPr lang="fr-FR" sz="11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177"/>
                                        </p:tgtEl>
                                        <p:attrNameLst>
                                          <p:attrName>style.visibility</p:attrName>
                                        </p:attrNameLst>
                                      </p:cBhvr>
                                      <p:to>
                                        <p:strVal val="visible"/>
                                      </p:to>
                                    </p:set>
                                    <p:animEffect transition="in" filter="wipe(up)">
                                      <p:cBhvr>
                                        <p:cTn id="7" dur="750"/>
                                        <p:tgtEl>
                                          <p:spTgt spid="5017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0178"/>
                                        </p:tgtEl>
                                        <p:attrNameLst>
                                          <p:attrName>style.visibility</p:attrName>
                                        </p:attrNameLst>
                                      </p:cBhvr>
                                      <p:to>
                                        <p:strVal val="visible"/>
                                      </p:to>
                                    </p:set>
                                    <p:anim calcmode="lin" valueType="num">
                                      <p:cBhvr>
                                        <p:cTn id="11" dur="750" fill="hold"/>
                                        <p:tgtEl>
                                          <p:spTgt spid="50178"/>
                                        </p:tgtEl>
                                        <p:attrNameLst>
                                          <p:attrName>ppt_w</p:attrName>
                                        </p:attrNameLst>
                                      </p:cBhvr>
                                      <p:tavLst>
                                        <p:tav tm="0">
                                          <p:val>
                                            <p:fltVal val="0"/>
                                          </p:val>
                                        </p:tav>
                                        <p:tav tm="100000">
                                          <p:val>
                                            <p:strVal val="#ppt_w"/>
                                          </p:val>
                                        </p:tav>
                                      </p:tavLst>
                                    </p:anim>
                                    <p:anim calcmode="lin" valueType="num">
                                      <p:cBhvr>
                                        <p:cTn id="12" dur="750" fill="hold"/>
                                        <p:tgtEl>
                                          <p:spTgt spid="50178"/>
                                        </p:tgtEl>
                                        <p:attrNameLst>
                                          <p:attrName>ppt_h</p:attrName>
                                        </p:attrNameLst>
                                      </p:cBhvr>
                                      <p:tavLst>
                                        <p:tav tm="0">
                                          <p:val>
                                            <p:fltVal val="0"/>
                                          </p:val>
                                        </p:tav>
                                        <p:tav tm="100000">
                                          <p:val>
                                            <p:strVal val="#ppt_h"/>
                                          </p:val>
                                        </p:tav>
                                      </p:tavLst>
                                    </p:anim>
                                    <p:animEffect transition="in" filter="fade">
                                      <p:cBhvr>
                                        <p:cTn id="13" dur="750"/>
                                        <p:tgtEl>
                                          <p:spTgt spid="50178"/>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1" t="868" b="886"/>
          <a:stretch/>
        </p:blipFill>
        <p:spPr bwMode="auto">
          <a:xfrm>
            <a:off x="406529" y="2094825"/>
            <a:ext cx="5973324" cy="5243594"/>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3" name="Text Box 3"/>
          <p:cNvSpPr txBox="1">
            <a:spLocks noChangeArrowheads="1"/>
          </p:cNvSpPr>
          <p:nvPr/>
        </p:nvSpPr>
        <p:spPr bwMode="auto">
          <a:xfrm>
            <a:off x="6725323" y="2141964"/>
            <a:ext cx="2948771" cy="5149315"/>
          </a:xfrm>
          <a:prstGeom prst="rect">
            <a:avLst/>
          </a:prstGeom>
          <a:solidFill>
            <a:srgbClr val="FFCC99"/>
          </a:solidFill>
          <a:ln>
            <a:solidFill>
              <a:schemeClr val="tx1"/>
            </a:solidFill>
          </a:ln>
          <a:effectLst/>
          <a:extLst/>
        </p:spPr>
        <p:txBody>
          <a:bodyPr lIns="72000" tIns="17640" rIns="72000" bIns="0" anchor="ctr"/>
          <a:lstStyle>
            <a:lvl1pPr>
              <a:tabLst>
                <a:tab pos="723900" algn="l"/>
                <a:tab pos="1447800" algn="l"/>
                <a:tab pos="2171700" algn="l"/>
              </a:tabLst>
              <a:defRPr>
                <a:solidFill>
                  <a:srgbClr val="000000"/>
                </a:solidFill>
                <a:latin typeface="Arial" charset="0"/>
                <a:ea typeface="SimSun" charset="-122"/>
              </a:defRPr>
            </a:lvl1pPr>
            <a:lvl2pPr>
              <a:tabLst>
                <a:tab pos="723900" algn="l"/>
                <a:tab pos="1447800" algn="l"/>
                <a:tab pos="2171700" algn="l"/>
              </a:tabLst>
              <a:defRPr>
                <a:solidFill>
                  <a:srgbClr val="000000"/>
                </a:solidFill>
                <a:latin typeface="Arial" charset="0"/>
                <a:ea typeface="SimSun" charset="-122"/>
              </a:defRPr>
            </a:lvl2pPr>
            <a:lvl3pPr>
              <a:tabLst>
                <a:tab pos="723900" algn="l"/>
                <a:tab pos="1447800" algn="l"/>
                <a:tab pos="2171700" algn="l"/>
              </a:tabLst>
              <a:defRPr>
                <a:solidFill>
                  <a:srgbClr val="000000"/>
                </a:solidFill>
                <a:latin typeface="Arial" charset="0"/>
                <a:ea typeface="SimSun" charset="-122"/>
              </a:defRPr>
            </a:lvl3pPr>
            <a:lvl4pPr>
              <a:tabLst>
                <a:tab pos="723900" algn="l"/>
                <a:tab pos="1447800" algn="l"/>
                <a:tab pos="2171700" algn="l"/>
              </a:tabLst>
              <a:defRPr>
                <a:solidFill>
                  <a:srgbClr val="000000"/>
                </a:solidFill>
                <a:latin typeface="Arial" charset="0"/>
                <a:ea typeface="SimSun" charset="-122"/>
              </a:defRPr>
            </a:lvl4pPr>
            <a:lvl5pPr>
              <a:tabLst>
                <a:tab pos="723900" algn="l"/>
                <a:tab pos="1447800" algn="l"/>
                <a:tab pos="2171700"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9pPr>
          </a:lstStyle>
          <a:p>
            <a:pPr marL="176213" algn="ctr"/>
            <a:r>
              <a:rPr lang="fr-FR" sz="2000" dirty="0"/>
              <a:t>Cette carte illustre le paradigme </a:t>
            </a:r>
            <a:r>
              <a:rPr lang="fr-FR" sz="2000" dirty="0" smtClean="0"/>
              <a:t>diffusionniste. </a:t>
            </a:r>
          </a:p>
          <a:p>
            <a:pPr algn="ctr"/>
            <a:r>
              <a:rPr lang="fr-FR" sz="2000" dirty="0" smtClean="0"/>
              <a:t>Le </a:t>
            </a:r>
            <a:r>
              <a:rPr lang="fr-FR" sz="2000" dirty="0"/>
              <a:t>PPNB ancien (IX° millénaire BP) du Proche-Orient aurait transmis ses innovations à l'Europe de l'Est à l'Ouest. Cela a été réalisé en s'appuyant sur les datations C14 et les études génétiques. </a:t>
            </a:r>
            <a:endParaRPr lang="fr-FR" sz="2000" dirty="0" smtClean="0"/>
          </a:p>
          <a:p>
            <a:pPr algn="ctr"/>
            <a:endParaRPr lang="fr-FR" sz="2000" b="1" dirty="0">
              <a:solidFill>
                <a:schemeClr val="tx1"/>
              </a:solidFill>
            </a:endParaRPr>
          </a:p>
          <a:p>
            <a:pPr algn="ctr"/>
            <a:r>
              <a:rPr lang="fr-FR" sz="2000" b="1" dirty="0" smtClean="0">
                <a:solidFill>
                  <a:schemeClr val="tx1"/>
                </a:solidFill>
              </a:rPr>
              <a:t>Principale critique</a:t>
            </a:r>
            <a:r>
              <a:rPr lang="fr-FR" sz="2000" dirty="0" smtClean="0"/>
              <a:t> : </a:t>
            </a:r>
            <a:r>
              <a:rPr lang="fr-FR" sz="2000" i="1" dirty="0" smtClean="0"/>
              <a:t>les hommes du néolithique auraient </a:t>
            </a:r>
            <a:r>
              <a:rPr lang="fr-FR" sz="2000" i="1" dirty="0"/>
              <a:t>conquis </a:t>
            </a:r>
            <a:r>
              <a:rPr lang="fr-FR" sz="2000" i="1" dirty="0" smtClean="0"/>
              <a:t> 4 </a:t>
            </a:r>
            <a:r>
              <a:rPr lang="fr-FR" sz="2000" i="1" dirty="0"/>
              <a:t>000 km d'Europe en 4 000 ans !</a:t>
            </a:r>
            <a:r>
              <a:rPr lang="fr-FR" sz="1200" dirty="0"/>
              <a:t> </a:t>
            </a:r>
            <a:r>
              <a:rPr lang="fr-FR" sz="1200" dirty="0" smtClean="0"/>
              <a:t>(J. Guilaine</a:t>
            </a:r>
            <a:r>
              <a:rPr lang="fr-FR" sz="1200" dirty="0"/>
              <a:t>)</a:t>
            </a:r>
          </a:p>
        </p:txBody>
      </p:sp>
      <p:sp>
        <p:nvSpPr>
          <p:cNvPr id="5" name="Rectangle 2"/>
          <p:cNvSpPr txBox="1">
            <a:spLocks noChangeArrowheads="1"/>
          </p:cNvSpPr>
          <p:nvPr/>
        </p:nvSpPr>
        <p:spPr bwMode="auto">
          <a:xfrm>
            <a:off x="0" y="32187"/>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Le Néolithique : un développement global mais différencié et encore très mal cerné </a:t>
            </a:r>
            <a:br>
              <a:rPr lang="fr-FR" sz="2400" b="1" u="sng" cap="small" dirty="0"/>
            </a:br>
            <a:endParaRPr lang="fr-FR" sz="2400" b="1" u="sng" cap="small" dirty="0"/>
          </a:p>
        </p:txBody>
      </p:sp>
      <p:sp>
        <p:nvSpPr>
          <p:cNvPr id="6" name="Rectangle 1"/>
          <p:cNvSpPr txBox="1">
            <a:spLocks noChangeArrowheads="1"/>
          </p:cNvSpPr>
          <p:nvPr/>
        </p:nvSpPr>
        <p:spPr bwMode="auto">
          <a:xfrm>
            <a:off x="504824" y="831065"/>
            <a:ext cx="9070975" cy="118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168" rIns="0" bIns="0" numCol="1" anchor="ctr" anchorCtr="0"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9p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u="sng" dirty="0" smtClean="0"/>
              <a:t>Discorde </a:t>
            </a:r>
            <a:r>
              <a:rPr lang="fr-FR" b="1" u="sng" dirty="0"/>
              <a:t>sur les processus de </a:t>
            </a:r>
            <a:r>
              <a:rPr lang="fr-FR" b="1" u="sng" dirty="0" smtClean="0"/>
              <a:t>néolithisation </a:t>
            </a:r>
            <a:r>
              <a:rPr lang="fr-FR" dirty="0"/>
              <a:t/>
            </a:r>
            <a:br>
              <a:rPr lang="fr-FR" dirty="0"/>
            </a:br>
            <a:r>
              <a:rPr lang="fr-FR" b="1" dirty="0" smtClean="0"/>
              <a:t>Le </a:t>
            </a:r>
            <a:r>
              <a:rPr lang="fr-FR" b="1" dirty="0"/>
              <a:t>cas </a:t>
            </a:r>
            <a:r>
              <a:rPr lang="fr-FR" b="1" dirty="0" smtClean="0"/>
              <a:t>européen : le diffusionnisme </a:t>
            </a:r>
            <a:r>
              <a:rPr lang="fr-FR" b="1" dirty="0"/>
              <a:t>modéré des généticiens</a:t>
            </a:r>
            <a:br>
              <a:rPr lang="fr-FR" b="1" dirty="0"/>
            </a:br>
            <a:r>
              <a:rPr lang="fr-FR" b="1" dirty="0"/>
              <a:t>et des partisans de l'archéométrie </a:t>
            </a:r>
            <a:r>
              <a:rPr lang="fr-FR" b="1" dirty="0" smtClean="0"/>
              <a:t>C14</a:t>
            </a:r>
            <a:endParaRPr lang="fr-FR" b="1"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02"/>
                                        </p:tgtEl>
                                        <p:attrNameLst>
                                          <p:attrName>style.visibility</p:attrName>
                                        </p:attrNameLst>
                                      </p:cBhvr>
                                      <p:to>
                                        <p:strVal val="visible"/>
                                      </p:to>
                                    </p:set>
                                    <p:animEffect transition="in" filter="wheel(1)">
                                      <p:cBhvr>
                                        <p:cTn id="12" dur="2000"/>
                                        <p:tgtEl>
                                          <p:spTgt spid="51202"/>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51203">
                                            <p:bg/>
                                          </p:spTgt>
                                        </p:tgtEl>
                                        <p:attrNameLst>
                                          <p:attrName>style.visibility</p:attrName>
                                        </p:attrNameLst>
                                      </p:cBhvr>
                                      <p:to>
                                        <p:strVal val="visible"/>
                                      </p:to>
                                    </p:set>
                                    <p:animEffect transition="in" filter="wipe(up)">
                                      <p:cBhvr>
                                        <p:cTn id="16" dur="750"/>
                                        <p:tgtEl>
                                          <p:spTgt spid="51203">
                                            <p:bg/>
                                          </p:spTgt>
                                        </p:tgtEl>
                                      </p:cBhvr>
                                    </p:animEffect>
                                  </p:childTnLst>
                                </p:cTn>
                              </p:par>
                            </p:childTnLst>
                          </p:cTn>
                        </p:par>
                        <p:par>
                          <p:cTn id="17" fill="hold">
                            <p:stCondLst>
                              <p:cond delay="2750"/>
                            </p:stCondLst>
                            <p:childTnLst>
                              <p:par>
                                <p:cTn id="18" presetID="22" presetClass="entr" presetSubtype="1" fill="hold" grpId="0" nodeType="afterEffect">
                                  <p:stCondLst>
                                    <p:cond delay="0"/>
                                  </p:stCondLst>
                                  <p:childTnLst>
                                    <p:set>
                                      <p:cBhvr>
                                        <p:cTn id="19" dur="1" fill="hold">
                                          <p:stCondLst>
                                            <p:cond delay="0"/>
                                          </p:stCondLst>
                                        </p:cTn>
                                        <p:tgtEl>
                                          <p:spTgt spid="51203">
                                            <p:txEl>
                                              <p:pRg st="0" end="0"/>
                                            </p:txEl>
                                          </p:spTgt>
                                        </p:tgtEl>
                                        <p:attrNameLst>
                                          <p:attrName>style.visibility</p:attrName>
                                        </p:attrNameLst>
                                      </p:cBhvr>
                                      <p:to>
                                        <p:strVal val="visible"/>
                                      </p:to>
                                    </p:set>
                                    <p:animEffect transition="in" filter="wipe(up)">
                                      <p:cBhvr>
                                        <p:cTn id="20" dur="750"/>
                                        <p:tgtEl>
                                          <p:spTgt spid="51203">
                                            <p:txEl>
                                              <p:pRg st="0" end="0"/>
                                            </p:txEl>
                                          </p:spTgt>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51203">
                                            <p:txEl>
                                              <p:pRg st="1" end="1"/>
                                            </p:txEl>
                                          </p:spTgt>
                                        </p:tgtEl>
                                        <p:attrNameLst>
                                          <p:attrName>style.visibility</p:attrName>
                                        </p:attrNameLst>
                                      </p:cBhvr>
                                      <p:to>
                                        <p:strVal val="visible"/>
                                      </p:to>
                                    </p:set>
                                    <p:animEffect transition="in" filter="wipe(up)">
                                      <p:cBhvr>
                                        <p:cTn id="24" dur="750"/>
                                        <p:tgtEl>
                                          <p:spTgt spid="5120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1203">
                                            <p:txEl>
                                              <p:pRg st="3" end="3"/>
                                            </p:txEl>
                                          </p:spTgt>
                                        </p:tgtEl>
                                        <p:attrNameLst>
                                          <p:attrName>style.visibility</p:attrName>
                                        </p:attrNameLst>
                                      </p:cBhvr>
                                      <p:to>
                                        <p:strVal val="visible"/>
                                      </p:to>
                                    </p:set>
                                    <p:animEffect transition="in" filter="wipe(up)">
                                      <p:cBhvr>
                                        <p:cTn id="29" dur="75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21" y="1846629"/>
            <a:ext cx="8996363" cy="542925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p:cNvSpPr txBox="1">
            <a:spLocks noChangeArrowheads="1"/>
          </p:cNvSpPr>
          <p:nvPr/>
        </p:nvSpPr>
        <p:spPr bwMode="auto">
          <a:xfrm>
            <a:off x="0" y="32187"/>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Le Néolithique : un développement global mais différencié et encore très mal cerné </a:t>
            </a:r>
            <a:br>
              <a:rPr lang="fr-FR" sz="2400" b="1" u="sng" cap="small" dirty="0"/>
            </a:br>
            <a:endParaRPr lang="fr-FR" sz="2400" b="1" u="sng" cap="small" dirty="0"/>
          </a:p>
        </p:txBody>
      </p:sp>
      <p:sp>
        <p:nvSpPr>
          <p:cNvPr id="6" name="Rectangle 1"/>
          <p:cNvSpPr>
            <a:spLocks noGrp="1" noChangeArrowheads="1"/>
          </p:cNvSpPr>
          <p:nvPr>
            <p:ph type="title"/>
          </p:nvPr>
        </p:nvSpPr>
        <p:spPr>
          <a:xfrm>
            <a:off x="517814" y="626497"/>
            <a:ext cx="9070975" cy="1262063"/>
          </a:xfrm>
          <a:ln/>
        </p:spPr>
        <p:txBody>
          <a:bodyPr tIns="2116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u="sng" dirty="0" smtClean="0"/>
              <a:t>Discorde </a:t>
            </a:r>
            <a:r>
              <a:rPr lang="fr-FR" b="1" u="sng" dirty="0"/>
              <a:t>sur les processus de néolithisation</a:t>
            </a:r>
            <a:r>
              <a:rPr lang="fr-FR" b="1" dirty="0"/>
              <a:t> </a:t>
            </a:r>
            <a:r>
              <a:rPr lang="fr-FR" b="1" dirty="0" smtClean="0"/>
              <a:t> </a:t>
            </a:r>
            <a:r>
              <a:rPr lang="fr-FR" b="1" dirty="0"/>
              <a:t/>
            </a:r>
            <a:br>
              <a:rPr lang="fr-FR" b="1" dirty="0"/>
            </a:br>
            <a:r>
              <a:rPr lang="fr-FR" b="1" dirty="0" smtClean="0"/>
              <a:t>Le </a:t>
            </a:r>
            <a:r>
              <a:rPr lang="fr-FR" b="1" dirty="0"/>
              <a:t>cas </a:t>
            </a:r>
            <a:r>
              <a:rPr lang="fr-FR" b="1" dirty="0" smtClean="0"/>
              <a:t>européen : la </a:t>
            </a:r>
            <a:r>
              <a:rPr lang="fr-FR" b="1" dirty="0"/>
              <a:t>transformation arythmique des sociétés selon J. Guilaine (acculturation, échange et colonisation).</a:t>
            </a:r>
          </a:p>
        </p:txBody>
      </p:sp>
      <p:sp>
        <p:nvSpPr>
          <p:cNvPr id="5" name="Rectangle 4"/>
          <p:cNvSpPr/>
          <p:nvPr/>
        </p:nvSpPr>
        <p:spPr>
          <a:xfrm>
            <a:off x="0" y="7309927"/>
            <a:ext cx="10080625" cy="249748"/>
          </a:xfrm>
          <a:prstGeom prst="rect">
            <a:avLst/>
          </a:prstGeom>
        </p:spPr>
        <p:txBody>
          <a:bodyPr wrap="square">
            <a:spAutoFit/>
          </a:bodyPr>
          <a:lstStyle/>
          <a:p>
            <a:r>
              <a:rPr lang="fr-FR" sz="1100" dirty="0" smtClean="0"/>
              <a:t>Source </a:t>
            </a:r>
            <a:r>
              <a:rPr lang="fr-FR" sz="1100" dirty="0" smtClean="0"/>
              <a:t>: Jean Guilaine « la seconde naissance de l’homme, le néolithique » 2012</a:t>
            </a:r>
            <a:endParaRPr lang="fr-FR" sz="11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childTnLst>
                          </p:cTn>
                        </p:par>
                        <p:par>
                          <p:cTn id="8" fill="hold">
                            <p:stCondLst>
                              <p:cond delay="750"/>
                            </p:stCondLst>
                            <p:childTnLst>
                              <p:par>
                                <p:cTn id="9" presetID="21" presetClass="entr" presetSubtype="1" fill="hold" nodeType="afterEffect">
                                  <p:stCondLst>
                                    <p:cond delay="0"/>
                                  </p:stCondLst>
                                  <p:childTnLst>
                                    <p:set>
                                      <p:cBhvr>
                                        <p:cTn id="10" dur="1" fill="hold">
                                          <p:stCondLst>
                                            <p:cond delay="0"/>
                                          </p:stCondLst>
                                        </p:cTn>
                                        <p:tgtEl>
                                          <p:spTgt spid="52226"/>
                                        </p:tgtEl>
                                        <p:attrNameLst>
                                          <p:attrName>style.visibility</p:attrName>
                                        </p:attrNameLst>
                                      </p:cBhvr>
                                      <p:to>
                                        <p:strVal val="visible"/>
                                      </p:to>
                                    </p:set>
                                    <p:animEffect transition="in" filter="wheel(1)">
                                      <p:cBhvr>
                                        <p:cTn id="11" dur="2000"/>
                                        <p:tgtEl>
                                          <p:spTgt spid="52226"/>
                                        </p:tgtEl>
                                      </p:cBhvr>
                                    </p:animEffect>
                                  </p:childTnLst>
                                </p:cTn>
                              </p:par>
                            </p:childTnLst>
                          </p:cTn>
                        </p:par>
                        <p:par>
                          <p:cTn id="12" fill="hold">
                            <p:stCondLst>
                              <p:cond delay="275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01310" y="6347374"/>
            <a:ext cx="5478005" cy="779188"/>
          </a:xfrm>
          <a:prstGeom prst="rect">
            <a:avLst/>
          </a:prstGeom>
          <a:solidFill>
            <a:srgbClr val="FFCC99"/>
          </a:solidFill>
          <a:ln>
            <a:solidFill>
              <a:schemeClr val="tx1"/>
            </a:solidFill>
          </a:ln>
        </p:spPr>
        <p:txBody>
          <a:bodyPr wrap="square" rtlCol="0">
            <a:spAutoFit/>
          </a:bodyPr>
          <a:lstStyle/>
          <a:p>
            <a:pPr algn="just"/>
            <a:r>
              <a:rPr lang="fr-FR" sz="1200" dirty="0" smtClean="0"/>
              <a:t>Trois grands ensembles sont discernables : </a:t>
            </a:r>
          </a:p>
          <a:p>
            <a:pPr marL="171450" indent="-171450" algn="just">
              <a:buFontTx/>
              <a:buChar char="-"/>
            </a:pPr>
            <a:r>
              <a:rPr lang="fr-FR" sz="1200" dirty="0" smtClean="0"/>
              <a:t>À l’est ,  le néolithique précéramique, fondateur du système néolithique</a:t>
            </a:r>
          </a:p>
          <a:p>
            <a:pPr marL="171450" indent="-171450" algn="just">
              <a:buFontTx/>
              <a:buChar char="-"/>
            </a:pPr>
            <a:r>
              <a:rPr lang="fr-FR" sz="1200" dirty="0" smtClean="0"/>
              <a:t>Au centre, les diverses cultures du premier Néolithique égéo-anatolien</a:t>
            </a:r>
          </a:p>
          <a:p>
            <a:pPr marL="171450" indent="-171450" algn="just">
              <a:buFontTx/>
              <a:buChar char="-"/>
            </a:pPr>
            <a:r>
              <a:rPr lang="fr-FR" sz="1200" dirty="0" smtClean="0"/>
              <a:t>A l’ouest , les cultures complexes à céramiques imprimées et cardiales</a:t>
            </a:r>
            <a:endParaRPr lang="fr-FR" sz="1200" dirty="0"/>
          </a:p>
        </p:txBody>
      </p:sp>
      <p:grpSp>
        <p:nvGrpSpPr>
          <p:cNvPr id="5" name="Groupe 4"/>
          <p:cNvGrpSpPr/>
          <p:nvPr/>
        </p:nvGrpSpPr>
        <p:grpSpPr>
          <a:xfrm>
            <a:off x="651192" y="2243374"/>
            <a:ext cx="8778240" cy="3944983"/>
            <a:chOff x="651192" y="2937331"/>
            <a:chExt cx="8778240" cy="3944983"/>
          </a:xfrm>
        </p:grpSpPr>
        <p:pic>
          <p:nvPicPr>
            <p:cNvPr id="532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93" t="10032" r="3606" b="15855"/>
            <a:stretch/>
          </p:blipFill>
          <p:spPr bwMode="auto">
            <a:xfrm>
              <a:off x="651192" y="2937331"/>
              <a:ext cx="8778240" cy="3944983"/>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oneTexte 1"/>
            <p:cNvSpPr txBox="1"/>
            <p:nvPr/>
          </p:nvSpPr>
          <p:spPr>
            <a:xfrm>
              <a:off x="651192" y="2937331"/>
              <a:ext cx="4185855" cy="493084"/>
            </a:xfrm>
            <a:prstGeom prst="rect">
              <a:avLst/>
            </a:prstGeom>
            <a:noFill/>
          </p:spPr>
          <p:txBody>
            <a:bodyPr wrap="square" rtlCol="0">
              <a:spAutoFit/>
            </a:bodyPr>
            <a:lstStyle/>
            <a:p>
              <a:r>
                <a:rPr lang="fr-FR" sz="1400" b="1" dirty="0" smtClean="0"/>
                <a:t>Emergence et extension de l’économie néolithique à l’espace méditerranéen</a:t>
              </a:r>
              <a:endParaRPr lang="fr-FR" sz="1400" b="1" dirty="0"/>
            </a:p>
          </p:txBody>
        </p:sp>
      </p:grpSp>
      <p:sp>
        <p:nvSpPr>
          <p:cNvPr id="6" name="Rectangle 2"/>
          <p:cNvSpPr txBox="1">
            <a:spLocks noChangeArrowheads="1"/>
          </p:cNvSpPr>
          <p:nvPr/>
        </p:nvSpPr>
        <p:spPr bwMode="auto">
          <a:xfrm>
            <a:off x="0" y="32187"/>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Le Néolithique : un développement global mais différencié et encore très mal cerné </a:t>
            </a:r>
            <a:br>
              <a:rPr lang="fr-FR" sz="2400" b="1" u="sng" cap="small" dirty="0"/>
            </a:br>
            <a:endParaRPr lang="fr-FR" sz="2400" b="1" u="sng" cap="small" dirty="0"/>
          </a:p>
        </p:txBody>
      </p:sp>
      <p:sp>
        <p:nvSpPr>
          <p:cNvPr id="7" name="Rectangle 1"/>
          <p:cNvSpPr txBox="1">
            <a:spLocks noChangeArrowheads="1"/>
          </p:cNvSpPr>
          <p:nvPr/>
        </p:nvSpPr>
        <p:spPr bwMode="auto">
          <a:xfrm>
            <a:off x="504825" y="903693"/>
            <a:ext cx="9070975" cy="118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168" rIns="0" bIns="0" numCol="1" anchor="ctr" anchorCtr="0"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9p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u="sng" dirty="0" smtClean="0"/>
              <a:t>Discorde </a:t>
            </a:r>
            <a:r>
              <a:rPr lang="fr-FR" b="1" u="sng" dirty="0"/>
              <a:t>sur les processus de </a:t>
            </a:r>
            <a:r>
              <a:rPr lang="fr-FR" b="1" u="sng" dirty="0" smtClean="0"/>
              <a:t>néolithisation </a:t>
            </a:r>
            <a:r>
              <a:rPr lang="fr-FR" dirty="0"/>
              <a:t/>
            </a:r>
            <a:br>
              <a:rPr lang="fr-FR" dirty="0"/>
            </a:br>
            <a:r>
              <a:rPr lang="fr-FR" b="1" dirty="0" smtClean="0"/>
              <a:t>Le </a:t>
            </a:r>
            <a:r>
              <a:rPr lang="fr-FR" b="1" dirty="0"/>
              <a:t>cas </a:t>
            </a:r>
            <a:r>
              <a:rPr lang="fr-FR" b="1" dirty="0" smtClean="0"/>
              <a:t>européen </a:t>
            </a:r>
            <a:r>
              <a:rPr lang="fr-FR" b="1" dirty="0"/>
              <a:t>: des processus différenciés et relayés par des échanges importants avec les </a:t>
            </a:r>
            <a:r>
              <a:rPr lang="fr-FR" b="1" dirty="0" smtClean="0"/>
              <a:t>périphéries (Anatolie et Levant)</a:t>
            </a:r>
            <a:endParaRPr lang="fr-FR" b="1" dirty="0"/>
          </a:p>
        </p:txBody>
      </p:sp>
      <p:sp>
        <p:nvSpPr>
          <p:cNvPr id="8" name="Rectangle 7"/>
          <p:cNvSpPr/>
          <p:nvPr/>
        </p:nvSpPr>
        <p:spPr>
          <a:xfrm>
            <a:off x="0" y="7309927"/>
            <a:ext cx="10080625" cy="249748"/>
          </a:xfrm>
          <a:prstGeom prst="rect">
            <a:avLst/>
          </a:prstGeom>
        </p:spPr>
        <p:txBody>
          <a:bodyPr wrap="square">
            <a:spAutoFit/>
          </a:bodyPr>
          <a:lstStyle/>
          <a:p>
            <a:r>
              <a:rPr lang="fr-FR" sz="1100" dirty="0" smtClean="0"/>
              <a:t>Source </a:t>
            </a:r>
            <a:r>
              <a:rPr lang="fr-FR" sz="1100" dirty="0" smtClean="0"/>
              <a:t>: Jean Guilaine « la seconde naissance de l’homme, le néolithique » 2012</a:t>
            </a:r>
            <a:endParaRPr lang="fr-FR" sz="11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275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3500"/>
                            </p:stCondLst>
                            <p:childTnLst>
                              <p:par>
                                <p:cTn id="17" presetID="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0000" y="32187"/>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Le Néolithique en Amérique </a:t>
            </a:r>
            <a:r>
              <a:rPr lang="fr-FR" sz="2400" b="1" u="sng" cap="small" dirty="0" smtClean="0"/>
              <a:t>: les </a:t>
            </a:r>
            <a:r>
              <a:rPr lang="fr-FR" sz="2400" b="1" u="sng" cap="small" dirty="0"/>
              <a:t>foyers andins et méso-américains </a:t>
            </a:r>
            <a:br>
              <a:rPr lang="fr-FR" sz="2400" b="1" u="sng" cap="small" dirty="0"/>
            </a:br>
            <a:r>
              <a:rPr lang="fr-FR" sz="2400" b="1" u="sng" cap="small" dirty="0"/>
              <a:t>et la périphérie </a:t>
            </a:r>
            <a:r>
              <a:rPr lang="fr-FR" sz="2400" b="1" u="sng" cap="small" dirty="0" smtClean="0"/>
              <a:t>amazonienne</a:t>
            </a:r>
            <a:r>
              <a:rPr lang="fr-FR" sz="2400" b="1" u="sng" cap="small" dirty="0"/>
              <a:t/>
            </a:r>
            <a:br>
              <a:rPr lang="fr-FR" sz="2400" b="1" u="sng" cap="small" dirty="0"/>
            </a:br>
            <a:endParaRPr lang="fr-FR" sz="2400" b="1" u="sng" cap="small" dirty="0"/>
          </a:p>
        </p:txBody>
      </p:sp>
      <p:sp>
        <p:nvSpPr>
          <p:cNvPr id="6" name="Rectangle 2"/>
          <p:cNvSpPr txBox="1">
            <a:spLocks noChangeArrowheads="1"/>
          </p:cNvSpPr>
          <p:nvPr/>
        </p:nvSpPr>
        <p:spPr>
          <a:xfrm>
            <a:off x="360362" y="1331837"/>
            <a:ext cx="9359900" cy="4896000"/>
          </a:xfrm>
          <a:prstGeom prst="rect">
            <a:avLst/>
          </a:prstGeom>
          <a:solidFill>
            <a:schemeClr val="bg1">
              <a:alpha val="56000"/>
            </a:schemeClr>
          </a:solidFill>
          <a:ln/>
        </p:spPr>
        <p:txBody>
          <a:bodyPr tIns="15876"/>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285750" indent="-285750">
              <a:lnSpc>
                <a:spcPct val="100000"/>
              </a:lnSpc>
              <a:spcAft>
                <a:spcPts val="0"/>
              </a:spcAf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solidFill>
                  <a:srgbClr val="800000"/>
                </a:solidFill>
              </a:rPr>
              <a:t>Le néolithique en Amérique est caractérisé par : </a:t>
            </a:r>
          </a:p>
          <a:p>
            <a:pPr marL="285750" indent="-285750">
              <a:lnSpc>
                <a:spcPct val="100000"/>
              </a:lnSpc>
              <a:spcAft>
                <a:spcPts val="0"/>
              </a:spcAf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b="1" u="sng" dirty="0">
              <a:solidFill>
                <a:srgbClr val="800000"/>
              </a:solidFill>
            </a:endParaRPr>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t>L’horticulture</a:t>
            </a:r>
            <a:r>
              <a:rPr lang="fr-FR" sz="1800" dirty="0" smtClean="0"/>
              <a:t> </a:t>
            </a:r>
            <a:r>
              <a:rPr lang="fr-FR" sz="1800" dirty="0"/>
              <a:t>: en Méso-Amérique et les </a:t>
            </a:r>
            <a:r>
              <a:rPr lang="fr-FR" sz="1800" dirty="0" smtClean="0"/>
              <a:t>Andes : </a:t>
            </a:r>
          </a:p>
          <a:p>
            <a:pPr marL="436563"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a:t>	</a:t>
            </a:r>
            <a:r>
              <a:rPr lang="fr-FR" sz="1800" dirty="0" smtClean="0"/>
              <a:t>	- culture du </a:t>
            </a:r>
            <a:r>
              <a:rPr lang="fr-FR" sz="1800" dirty="0"/>
              <a:t>piment dès le </a:t>
            </a:r>
            <a:r>
              <a:rPr lang="fr-FR" sz="1800" dirty="0" smtClean="0"/>
              <a:t>IX</a:t>
            </a:r>
            <a:r>
              <a:rPr lang="fr-FR" sz="1800" baseline="30000" dirty="0" smtClean="0"/>
              <a:t>ème</a:t>
            </a:r>
            <a:r>
              <a:rPr lang="fr-FR" sz="1800" dirty="0" smtClean="0"/>
              <a:t> millénaire </a:t>
            </a:r>
            <a:r>
              <a:rPr lang="fr-FR" sz="1800" dirty="0"/>
              <a:t>av. J.-</a:t>
            </a:r>
            <a:r>
              <a:rPr lang="fr-FR" sz="1800" dirty="0" smtClean="0"/>
              <a:t>C.</a:t>
            </a:r>
          </a:p>
          <a:p>
            <a:pPr marL="436563"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a:t>	</a:t>
            </a:r>
            <a:r>
              <a:rPr lang="fr-FR" sz="1800" dirty="0" smtClean="0"/>
              <a:t>	- haricots </a:t>
            </a:r>
            <a:r>
              <a:rPr lang="fr-FR" sz="1800" dirty="0"/>
              <a:t>et maïs aux </a:t>
            </a:r>
            <a:r>
              <a:rPr lang="fr-FR" sz="1800" dirty="0" smtClean="0"/>
              <a:t>VII</a:t>
            </a:r>
            <a:r>
              <a:rPr lang="fr-FR" sz="1800" baseline="30000" dirty="0" smtClean="0"/>
              <a:t>ème</a:t>
            </a:r>
            <a:r>
              <a:rPr lang="fr-FR" sz="1800" dirty="0" smtClean="0"/>
              <a:t>-V</a:t>
            </a:r>
            <a:r>
              <a:rPr lang="fr-FR" sz="1800" baseline="30000" dirty="0" smtClean="0"/>
              <a:t>ème </a:t>
            </a:r>
            <a:r>
              <a:rPr lang="fr-FR" sz="1800" dirty="0" smtClean="0"/>
              <a:t> </a:t>
            </a:r>
            <a:r>
              <a:rPr lang="fr-FR" sz="1800" dirty="0"/>
              <a:t>millénaires</a:t>
            </a:r>
            <a:r>
              <a:rPr lang="fr-FR" sz="1800" dirty="0" smtClean="0"/>
              <a:t>.</a:t>
            </a:r>
          </a:p>
          <a:p>
            <a:pPr marL="436563"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a:t>		- </a:t>
            </a:r>
            <a:r>
              <a:rPr lang="fr-FR" sz="1800" dirty="0" smtClean="0"/>
              <a:t>culture </a:t>
            </a:r>
            <a:r>
              <a:rPr lang="fr-FR" sz="1800" dirty="0"/>
              <a:t>très ancienne du </a:t>
            </a:r>
            <a:r>
              <a:rPr lang="fr-FR" sz="1800" dirty="0" smtClean="0"/>
              <a:t>manioc </a:t>
            </a:r>
            <a:r>
              <a:rPr lang="fr-FR" sz="1800" dirty="0"/>
              <a:t>en Amazonie selon les botanistes mais </a:t>
            </a:r>
            <a:r>
              <a:rPr lang="fr-FR" sz="1800" dirty="0" smtClean="0"/>
              <a:t>		pas </a:t>
            </a:r>
            <a:r>
              <a:rPr lang="fr-FR" sz="1800" dirty="0"/>
              <a:t>de datation.</a:t>
            </a:r>
          </a:p>
          <a:p>
            <a:pPr marL="436563"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dirty="0"/>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t>La domestication </a:t>
            </a:r>
            <a:r>
              <a:rPr lang="fr-FR" sz="1800" b="1" u="sng" dirty="0"/>
              <a:t>des camélidés</a:t>
            </a:r>
            <a:r>
              <a:rPr lang="fr-FR" sz="1800" b="1" dirty="0"/>
              <a:t> </a:t>
            </a:r>
            <a:r>
              <a:rPr lang="fr-FR" sz="1800" dirty="0" smtClean="0"/>
              <a:t>(vers </a:t>
            </a:r>
            <a:r>
              <a:rPr lang="fr-FR" sz="1800" dirty="0"/>
              <a:t>4000/3500 av. J.-C</a:t>
            </a:r>
            <a:r>
              <a:rPr lang="fr-FR" sz="1800" dirty="0" smtClean="0"/>
              <a:t>.)</a:t>
            </a:r>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dirty="0"/>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t>Les débuts de la sédentarisation</a:t>
            </a:r>
            <a:r>
              <a:rPr lang="fr-FR" sz="1800" dirty="0" smtClean="0"/>
              <a:t> (autour </a:t>
            </a:r>
            <a:r>
              <a:rPr lang="fr-FR" sz="1800" dirty="0"/>
              <a:t>de 7600-6000 av. J.-C</a:t>
            </a:r>
            <a:r>
              <a:rPr lang="fr-FR" sz="1800" dirty="0" smtClean="0"/>
              <a:t>.) sous </a:t>
            </a:r>
            <a:r>
              <a:rPr lang="fr-FR" sz="1800" dirty="0"/>
              <a:t>diverses formes et </a:t>
            </a:r>
            <a:r>
              <a:rPr lang="fr-FR" sz="1800" dirty="0" smtClean="0"/>
              <a:t>dans différents </a:t>
            </a:r>
            <a:r>
              <a:rPr lang="fr-FR" sz="1800" dirty="0"/>
              <a:t>milieux ( = période formative</a:t>
            </a:r>
            <a:r>
              <a:rPr lang="fr-FR" sz="1800" dirty="0" smtClean="0"/>
              <a:t>)</a:t>
            </a:r>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dirty="0"/>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t>L’apparition </a:t>
            </a:r>
            <a:r>
              <a:rPr lang="fr-FR" sz="1800" b="1" u="sng" dirty="0"/>
              <a:t>de la poterie en </a:t>
            </a:r>
            <a:r>
              <a:rPr lang="fr-FR" sz="1800" b="1" u="sng" dirty="0" smtClean="0"/>
              <a:t>Bas-Amazone</a:t>
            </a:r>
            <a:r>
              <a:rPr lang="fr-FR" sz="1800" b="1" dirty="0" smtClean="0"/>
              <a:t> </a:t>
            </a:r>
            <a:r>
              <a:rPr lang="fr-FR" sz="1800" dirty="0" smtClean="0"/>
              <a:t>(autour </a:t>
            </a:r>
            <a:r>
              <a:rPr lang="fr-FR" sz="1800" dirty="0"/>
              <a:t>de 7600 av. J.-C</a:t>
            </a:r>
            <a:r>
              <a:rPr lang="fr-FR" sz="1800" dirty="0" smtClean="0"/>
              <a:t>.)</a:t>
            </a:r>
            <a:r>
              <a:rPr lang="fr-FR" sz="1800" dirty="0"/>
              <a:t> </a:t>
            </a:r>
          </a:p>
          <a:p>
            <a:pPr marL="436563"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t>		- poterie </a:t>
            </a:r>
            <a:r>
              <a:rPr lang="fr-FR" sz="1800" dirty="0"/>
              <a:t>très sophistiquée dès le </a:t>
            </a:r>
            <a:r>
              <a:rPr lang="fr-FR" sz="1800" dirty="0" smtClean="0"/>
              <a:t>départ.</a:t>
            </a:r>
          </a:p>
          <a:p>
            <a:pPr marL="436563"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a:t>	</a:t>
            </a:r>
            <a:r>
              <a:rPr lang="fr-FR" sz="1800" dirty="0" smtClean="0"/>
              <a:t>	- lente diffusion de </a:t>
            </a:r>
            <a:r>
              <a:rPr lang="fr-FR" sz="1800" dirty="0"/>
              <a:t>la poterie entre le </a:t>
            </a:r>
            <a:r>
              <a:rPr lang="fr-FR" sz="1800" dirty="0" smtClean="0"/>
              <a:t>IV</a:t>
            </a:r>
            <a:r>
              <a:rPr lang="fr-FR" sz="1800" baseline="30000" dirty="0"/>
              <a:t>ème</a:t>
            </a:r>
            <a:r>
              <a:rPr lang="fr-FR" sz="1800" dirty="0" smtClean="0"/>
              <a:t> </a:t>
            </a:r>
            <a:r>
              <a:rPr lang="fr-FR" sz="1800" dirty="0"/>
              <a:t>et le </a:t>
            </a:r>
            <a:r>
              <a:rPr lang="fr-FR" sz="1800" dirty="0" smtClean="0"/>
              <a:t>II</a:t>
            </a:r>
            <a:r>
              <a:rPr lang="fr-FR" sz="1800" baseline="30000" dirty="0"/>
              <a:t>ème</a:t>
            </a:r>
            <a:r>
              <a:rPr lang="fr-FR" sz="1800" dirty="0" smtClean="0"/>
              <a:t> </a:t>
            </a:r>
            <a:r>
              <a:rPr lang="fr-FR" sz="1800" dirty="0"/>
              <a:t>millénaire av. J.-C. (des </a:t>
            </a:r>
            <a:r>
              <a:rPr lang="fr-FR" sz="1800" dirty="0" smtClean="0"/>
              <a:t>		zones </a:t>
            </a:r>
            <a:r>
              <a:rPr lang="fr-FR" sz="1800" dirty="0"/>
              <a:t>restent acéramiques jusqu'au </a:t>
            </a:r>
            <a:r>
              <a:rPr lang="fr-FR" sz="1800" dirty="0" smtClean="0"/>
              <a:t>XV</a:t>
            </a:r>
            <a:r>
              <a:rPr lang="fr-FR" sz="1800" baseline="30000" dirty="0" smtClean="0"/>
              <a:t>ème </a:t>
            </a:r>
            <a:r>
              <a:rPr lang="fr-FR" sz="1800" dirty="0" smtClean="0"/>
              <a:t>siècle </a:t>
            </a:r>
            <a:r>
              <a:rPr lang="fr-FR" sz="1800" dirty="0"/>
              <a:t>de </a:t>
            </a:r>
            <a:r>
              <a:rPr lang="fr-FR" sz="1800" dirty="0" smtClean="0"/>
              <a:t>notre ère) </a:t>
            </a:r>
            <a:endParaRPr lang="fr-FR" sz="18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750"/>
                                        <p:tgtEl>
                                          <p:spTgt spid="6">
                                            <p:bg/>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750"/>
                                        <p:tgtEl>
                                          <p:spTgt spid="6">
                                            <p:txEl>
                                              <p:pRg st="2" end="2"/>
                                            </p:txEl>
                                          </p:spTgt>
                                        </p:tgtEl>
                                      </p:cBhvr>
                                    </p:animEffect>
                                  </p:childTnLst>
                                </p:cTn>
                              </p:par>
                            </p:childTnLst>
                          </p:cTn>
                        </p:par>
                        <p:par>
                          <p:cTn id="17" fill="hold">
                            <p:stCondLst>
                              <p:cond delay="750"/>
                            </p:stCondLst>
                            <p:childTnLst>
                              <p:par>
                                <p:cTn id="18" presetID="22" presetClass="entr" presetSubtype="8" fill="hold" grpId="0"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750"/>
                                        <p:tgtEl>
                                          <p:spTgt spid="6">
                                            <p:txEl>
                                              <p:pRg st="3" end="3"/>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left)">
                                      <p:cBhvr>
                                        <p:cTn id="24" dur="750"/>
                                        <p:tgtEl>
                                          <p:spTgt spid="6">
                                            <p:txEl>
                                              <p:pRg st="4" end="4"/>
                                            </p:txEl>
                                          </p:spTgt>
                                        </p:tgtEl>
                                      </p:cBhvr>
                                    </p:animEffect>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wipe(left)">
                                      <p:cBhvr>
                                        <p:cTn id="28" dur="750"/>
                                        <p:tgtEl>
                                          <p:spTgt spid="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wipe(left)">
                                      <p:cBhvr>
                                        <p:cTn id="33" dur="750"/>
                                        <p:tgtEl>
                                          <p:spTgt spid="6">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wipe(left)">
                                      <p:cBhvr>
                                        <p:cTn id="38" dur="750"/>
                                        <p:tgtEl>
                                          <p:spTgt spid="6">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wipe(left)">
                                      <p:cBhvr>
                                        <p:cTn id="43" dur="750"/>
                                        <p:tgtEl>
                                          <p:spTgt spid="6">
                                            <p:txEl>
                                              <p:pRg st="11" end="11"/>
                                            </p:txEl>
                                          </p:spTgt>
                                        </p:tgtEl>
                                      </p:cBhvr>
                                    </p:animEffect>
                                  </p:childTnLst>
                                </p:cTn>
                              </p:par>
                            </p:childTnLst>
                          </p:cTn>
                        </p:par>
                        <p:par>
                          <p:cTn id="44" fill="hold">
                            <p:stCondLst>
                              <p:cond delay="750"/>
                            </p:stCondLst>
                            <p:childTnLst>
                              <p:par>
                                <p:cTn id="45" presetID="22" presetClass="entr" presetSubtype="8" fill="hold" grpId="0" nodeType="after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wipe(left)">
                                      <p:cBhvr>
                                        <p:cTn id="47" dur="750"/>
                                        <p:tgtEl>
                                          <p:spTgt spid="6">
                                            <p:txEl>
                                              <p:pRg st="12" end="12"/>
                                            </p:txEl>
                                          </p:spTgt>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animEffect transition="in" filter="wipe(left)">
                                      <p:cBhvr>
                                        <p:cTn id="51" dur="75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0000" y="32187"/>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Le Néolithique en Amérique : Les Guyanes et l'Amazonie entre </a:t>
            </a:r>
            <a:endParaRPr lang="fr-FR" sz="2400" b="1" u="sng" cap="small" dirty="0" smtClean="0"/>
          </a:p>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smtClean="0"/>
              <a:t>10 </a:t>
            </a:r>
            <a:r>
              <a:rPr lang="fr-FR" sz="2400" b="1" u="sng" cap="small" dirty="0"/>
              <a:t>000 et 1 000 BP</a:t>
            </a:r>
            <a:br>
              <a:rPr lang="fr-FR" sz="2400" b="1" u="sng" cap="small" dirty="0"/>
            </a:br>
            <a:endParaRPr lang="fr-FR" sz="2400" b="1" u="sng" cap="small" dirty="0"/>
          </a:p>
        </p:txBody>
      </p:sp>
      <p:graphicFrame>
        <p:nvGraphicFramePr>
          <p:cNvPr id="3" name="Diagramme 2"/>
          <p:cNvGraphicFramePr/>
          <p:nvPr>
            <p:extLst>
              <p:ext uri="{D42A27DB-BD31-4B8C-83A1-F6EECF244321}">
                <p14:modId xmlns:p14="http://schemas.microsoft.com/office/powerpoint/2010/main" val="1837688863"/>
              </p:ext>
            </p:extLst>
          </p:nvPr>
        </p:nvGraphicFramePr>
        <p:xfrm>
          <a:off x="383265" y="1075307"/>
          <a:ext cx="9314095" cy="607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4F6E3515-1E44-49B3-9105-1ECDA05F251D}"/>
                                            </p:graphicEl>
                                          </p:spTgt>
                                        </p:tgtEl>
                                        <p:attrNameLst>
                                          <p:attrName>style.visibility</p:attrName>
                                        </p:attrNameLst>
                                      </p:cBhvr>
                                      <p:to>
                                        <p:strVal val="visible"/>
                                      </p:to>
                                    </p:set>
                                    <p:animEffect transition="in" filter="wipe(up)">
                                      <p:cBhvr>
                                        <p:cTn id="7" dur="750"/>
                                        <p:tgtEl>
                                          <p:spTgt spid="3">
                                            <p:graphicEl>
                                              <a:dgm id="{4F6E3515-1E44-49B3-9105-1ECDA05F251D}"/>
                                            </p:graphic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graphicEl>
                                              <a:dgm id="{68771A5E-E6BB-4F96-B4CD-3FA271E896F8}"/>
                                            </p:graphicEl>
                                          </p:spTgt>
                                        </p:tgtEl>
                                        <p:attrNameLst>
                                          <p:attrName>style.visibility</p:attrName>
                                        </p:attrNameLst>
                                      </p:cBhvr>
                                      <p:to>
                                        <p:strVal val="visible"/>
                                      </p:to>
                                    </p:set>
                                    <p:animEffect transition="in" filter="wipe(left)">
                                      <p:cBhvr>
                                        <p:cTn id="11" dur="750"/>
                                        <p:tgtEl>
                                          <p:spTgt spid="3">
                                            <p:graphicEl>
                                              <a:dgm id="{68771A5E-E6BB-4F96-B4CD-3FA271E896F8}"/>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graphicEl>
                                              <a:dgm id="{82A3C514-0ED0-4985-B5D6-56BD3E6EC72C}"/>
                                            </p:graphicEl>
                                          </p:spTgt>
                                        </p:tgtEl>
                                        <p:attrNameLst>
                                          <p:attrName>style.visibility</p:attrName>
                                        </p:attrNameLst>
                                      </p:cBhvr>
                                      <p:to>
                                        <p:strVal val="visible"/>
                                      </p:to>
                                    </p:set>
                                    <p:animEffect transition="in" filter="wipe(up)">
                                      <p:cBhvr>
                                        <p:cTn id="16" dur="750"/>
                                        <p:tgtEl>
                                          <p:spTgt spid="3">
                                            <p:graphicEl>
                                              <a:dgm id="{82A3C514-0ED0-4985-B5D6-56BD3E6EC72C}"/>
                                            </p:graphicEl>
                                          </p:spTgt>
                                        </p:tgtEl>
                                      </p:cBhvr>
                                    </p:animEffect>
                                  </p:childTnLst>
                                </p:cTn>
                              </p:par>
                            </p:childTnLst>
                          </p:cTn>
                        </p:par>
                        <p:par>
                          <p:cTn id="17" fill="hold">
                            <p:stCondLst>
                              <p:cond delay="750"/>
                            </p:stCondLst>
                            <p:childTnLst>
                              <p:par>
                                <p:cTn id="18" presetID="22" presetClass="entr" presetSubtype="8" fill="hold" grpId="0" nodeType="afterEffect">
                                  <p:stCondLst>
                                    <p:cond delay="0"/>
                                  </p:stCondLst>
                                  <p:childTnLst>
                                    <p:set>
                                      <p:cBhvr>
                                        <p:cTn id="19" dur="1" fill="hold">
                                          <p:stCondLst>
                                            <p:cond delay="0"/>
                                          </p:stCondLst>
                                        </p:cTn>
                                        <p:tgtEl>
                                          <p:spTgt spid="3">
                                            <p:graphicEl>
                                              <a:dgm id="{EE8F2254-9CBF-4E6D-87EF-AC1118C26BF1}"/>
                                            </p:graphicEl>
                                          </p:spTgt>
                                        </p:tgtEl>
                                        <p:attrNameLst>
                                          <p:attrName>style.visibility</p:attrName>
                                        </p:attrNameLst>
                                      </p:cBhvr>
                                      <p:to>
                                        <p:strVal val="visible"/>
                                      </p:to>
                                    </p:set>
                                    <p:animEffect transition="in" filter="wipe(left)">
                                      <p:cBhvr>
                                        <p:cTn id="20" dur="750"/>
                                        <p:tgtEl>
                                          <p:spTgt spid="3">
                                            <p:graphicEl>
                                              <a:dgm id="{EE8F2254-9CBF-4E6D-87EF-AC1118C26BF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graphicEl>
                                              <a:dgm id="{8D1FF6BF-0187-438B-B49B-04BB6D10F07B}"/>
                                            </p:graphicEl>
                                          </p:spTgt>
                                        </p:tgtEl>
                                        <p:attrNameLst>
                                          <p:attrName>style.visibility</p:attrName>
                                        </p:attrNameLst>
                                      </p:cBhvr>
                                      <p:to>
                                        <p:strVal val="visible"/>
                                      </p:to>
                                    </p:set>
                                    <p:animEffect transition="in" filter="wipe(up)">
                                      <p:cBhvr>
                                        <p:cTn id="25" dur="750"/>
                                        <p:tgtEl>
                                          <p:spTgt spid="3">
                                            <p:graphicEl>
                                              <a:dgm id="{8D1FF6BF-0187-438B-B49B-04BB6D10F07B}"/>
                                            </p:graphicEl>
                                          </p:spTgt>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3">
                                            <p:graphicEl>
                                              <a:dgm id="{CAD35CF5-876D-4252-8FED-DEFF25580E2C}"/>
                                            </p:graphicEl>
                                          </p:spTgt>
                                        </p:tgtEl>
                                        <p:attrNameLst>
                                          <p:attrName>style.visibility</p:attrName>
                                        </p:attrNameLst>
                                      </p:cBhvr>
                                      <p:to>
                                        <p:strVal val="visible"/>
                                      </p:to>
                                    </p:set>
                                    <p:animEffect transition="in" filter="wipe(left)">
                                      <p:cBhvr>
                                        <p:cTn id="29" dur="750"/>
                                        <p:tgtEl>
                                          <p:spTgt spid="3">
                                            <p:graphicEl>
                                              <a:dgm id="{CAD35CF5-876D-4252-8FED-DEFF25580E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23" t="1486" r="1782" b="17754"/>
          <a:stretch/>
        </p:blipFill>
        <p:spPr bwMode="auto">
          <a:xfrm>
            <a:off x="1585186" y="1743170"/>
            <a:ext cx="6910252" cy="4564185"/>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0" y="7149861"/>
            <a:ext cx="10080625" cy="407163"/>
          </a:xfrm>
          <a:prstGeom prst="rect">
            <a:avLst/>
          </a:prstGeom>
        </p:spPr>
        <p:txBody>
          <a:bodyPr wrap="square">
            <a:spAutoFit/>
          </a:bodyPr>
          <a:lstStyle/>
          <a:p>
            <a:r>
              <a:rPr lang="fr-FR" sz="1100" dirty="0" smtClean="0"/>
              <a:t>Source : </a:t>
            </a:r>
            <a:r>
              <a:rPr lang="fr-FR" sz="1100" dirty="0" err="1" smtClean="0"/>
              <a:t>Aad</a:t>
            </a:r>
            <a:r>
              <a:rPr lang="fr-FR" sz="1100" dirty="0" smtClean="0"/>
              <a:t> </a:t>
            </a:r>
            <a:r>
              <a:rPr lang="fr-FR" sz="1100" dirty="0" err="1" smtClean="0"/>
              <a:t>Versteeg</a:t>
            </a:r>
            <a:r>
              <a:rPr lang="fr-FR" sz="1100" dirty="0" smtClean="0"/>
              <a:t> « Peuplement et environnement dans les Guyanes entre 10 000 BP et 1000 BP » in Peuplements anciens et actuels des fo</a:t>
            </a:r>
            <a:r>
              <a:rPr lang="fr-FR" sz="1100" dirty="0" smtClean="0"/>
              <a:t>rêts tropicales. IRD Editions (2003)</a:t>
            </a:r>
            <a:r>
              <a:rPr lang="fr-FR" sz="1100" dirty="0" smtClean="0"/>
              <a:t>   </a:t>
            </a:r>
            <a:endParaRPr lang="fr-FR" sz="1100" dirty="0"/>
          </a:p>
        </p:txBody>
      </p:sp>
      <p:sp>
        <p:nvSpPr>
          <p:cNvPr id="5" name="Rectangle 2"/>
          <p:cNvSpPr txBox="1">
            <a:spLocks noChangeArrowheads="1"/>
          </p:cNvSpPr>
          <p:nvPr/>
        </p:nvSpPr>
        <p:spPr bwMode="auto">
          <a:xfrm>
            <a:off x="360000" y="32187"/>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Le Néolithique en Amérique : Les Guyanes et l'Amazonie entre </a:t>
            </a:r>
            <a:endParaRPr lang="fr-FR" sz="2400" b="1" u="sng" cap="small" dirty="0" smtClean="0"/>
          </a:p>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smtClean="0"/>
              <a:t>10 </a:t>
            </a:r>
            <a:r>
              <a:rPr lang="fr-FR" sz="2400" b="1" u="sng" cap="small" dirty="0"/>
              <a:t>000 et 1 000 BP</a:t>
            </a:r>
            <a:br>
              <a:rPr lang="fr-FR" sz="2400" b="1" u="sng" cap="small" dirty="0"/>
            </a:br>
            <a:endParaRPr lang="fr-FR" sz="2400" b="1" u="sng" cap="small" dirty="0"/>
          </a:p>
        </p:txBody>
      </p:sp>
      <p:sp>
        <p:nvSpPr>
          <p:cNvPr id="7" name="ZoneTexte 6"/>
          <p:cNvSpPr txBox="1"/>
          <p:nvPr/>
        </p:nvSpPr>
        <p:spPr>
          <a:xfrm>
            <a:off x="1438995" y="1252319"/>
            <a:ext cx="7202635" cy="292709"/>
          </a:xfrm>
          <a:prstGeom prst="rect">
            <a:avLst/>
          </a:prstGeom>
          <a:noFill/>
        </p:spPr>
        <p:txBody>
          <a:bodyPr wrap="square" rtlCol="0">
            <a:spAutoFit/>
          </a:bodyPr>
          <a:lstStyle/>
          <a:p>
            <a:pPr algn="ctr"/>
            <a:r>
              <a:rPr lang="fr-FR" sz="1400" b="1" u="sng" dirty="0" smtClean="0"/>
              <a:t>Les phases chronologiques précolombiennes au Surinam</a:t>
            </a:r>
            <a:endParaRPr lang="fr-FR" sz="1400" b="1" u="sng"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6322"/>
                                        </p:tgtEl>
                                        <p:attrNameLst>
                                          <p:attrName>style.visibility</p:attrName>
                                        </p:attrNameLst>
                                      </p:cBhvr>
                                      <p:to>
                                        <p:strVal val="visible"/>
                                      </p:to>
                                    </p:set>
                                    <p:animEffect transition="in" filter="wheel(1)">
                                      <p:cBhvr>
                                        <p:cTn id="11" dur="2000"/>
                                        <p:tgtEl>
                                          <p:spTgt spid="56322"/>
                                        </p:tgtEl>
                                      </p:cBhvr>
                                    </p:animEffect>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0"/>
          <a:stretch/>
        </p:blipFill>
        <p:spPr bwMode="auto">
          <a:xfrm>
            <a:off x="876654" y="1499394"/>
            <a:ext cx="8327316" cy="4560887"/>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0" y="7309927"/>
            <a:ext cx="10080625" cy="249748"/>
          </a:xfrm>
          <a:prstGeom prst="rect">
            <a:avLst/>
          </a:prstGeom>
        </p:spPr>
        <p:txBody>
          <a:bodyPr wrap="square">
            <a:spAutoFit/>
          </a:bodyPr>
          <a:lstStyle/>
          <a:p>
            <a:r>
              <a:rPr lang="fr-FR" sz="1100" dirty="0" smtClean="0"/>
              <a:t>Source </a:t>
            </a:r>
            <a:r>
              <a:rPr lang="fr-FR" sz="1100" dirty="0" smtClean="0"/>
              <a:t>: </a:t>
            </a:r>
            <a:r>
              <a:rPr lang="fr-FR" sz="1100" dirty="0" err="1" smtClean="0"/>
              <a:t>Stéphen</a:t>
            </a:r>
            <a:r>
              <a:rPr lang="fr-FR" sz="1100" dirty="0" smtClean="0"/>
              <a:t> </a:t>
            </a:r>
            <a:r>
              <a:rPr lang="fr-FR" sz="1100" dirty="0" err="1" smtClean="0"/>
              <a:t>Rostain</a:t>
            </a:r>
            <a:r>
              <a:rPr lang="fr-FR" sz="1100" dirty="0" smtClean="0"/>
              <a:t> et Yannick Le Roux « Archéologie » La documentation Guyanaise, Saga Edition (1990)</a:t>
            </a:r>
            <a:endParaRPr lang="fr-FR" sz="1100" dirty="0"/>
          </a:p>
        </p:txBody>
      </p:sp>
      <p:sp>
        <p:nvSpPr>
          <p:cNvPr id="5" name="Rectangle 2"/>
          <p:cNvSpPr txBox="1">
            <a:spLocks noChangeArrowheads="1"/>
          </p:cNvSpPr>
          <p:nvPr/>
        </p:nvSpPr>
        <p:spPr bwMode="auto">
          <a:xfrm>
            <a:off x="360000" y="32187"/>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Le Néolithique en Amérique : Les Guyanes et l'Amazonie entre </a:t>
            </a:r>
            <a:endParaRPr lang="fr-FR" sz="2400" b="1" u="sng" cap="small" dirty="0" smtClean="0"/>
          </a:p>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smtClean="0"/>
              <a:t>10 </a:t>
            </a:r>
            <a:r>
              <a:rPr lang="fr-FR" sz="2400" b="1" u="sng" cap="small" dirty="0"/>
              <a:t>000 et </a:t>
            </a:r>
            <a:r>
              <a:rPr lang="fr-FR" sz="2400" b="1" u="sng" cap="small" dirty="0" smtClean="0"/>
              <a:t>650 BP</a:t>
            </a:r>
            <a:r>
              <a:rPr lang="fr-FR" sz="2400" b="1" u="sng" cap="small" dirty="0"/>
              <a:t/>
            </a:r>
            <a:br>
              <a:rPr lang="fr-FR" sz="2400" b="1" u="sng" cap="small" dirty="0"/>
            </a:br>
            <a:endParaRPr lang="fr-FR" sz="2400" b="1" u="sng" cap="small"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heel(1)">
                                      <p:cBhvr>
                                        <p:cTn id="7" dur="2000"/>
                                        <p:tgtEl>
                                          <p:spTgt spid="57346"/>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4" t="3160" r="994" b="894"/>
          <a:stretch/>
        </p:blipFill>
        <p:spPr bwMode="auto">
          <a:xfrm>
            <a:off x="2512793" y="874693"/>
            <a:ext cx="5049841" cy="6461342"/>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p:cNvSpPr txBox="1">
            <a:spLocks noChangeArrowheads="1"/>
          </p:cNvSpPr>
          <p:nvPr/>
        </p:nvSpPr>
        <p:spPr bwMode="auto">
          <a:xfrm>
            <a:off x="360000" y="32187"/>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Le Néolithique en Amérique : Les Guyanes et l'Amazonie entre </a:t>
            </a:r>
            <a:endParaRPr lang="fr-FR" sz="2400" b="1" u="sng" cap="small" dirty="0" smtClean="0"/>
          </a:p>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smtClean="0"/>
              <a:t>10 </a:t>
            </a:r>
            <a:r>
              <a:rPr lang="fr-FR" sz="2400" b="1" u="sng" cap="small" dirty="0"/>
              <a:t>000 et </a:t>
            </a:r>
            <a:r>
              <a:rPr lang="fr-FR" sz="2400" b="1" u="sng" cap="small" dirty="0" smtClean="0"/>
              <a:t>650 BP</a:t>
            </a:r>
            <a:r>
              <a:rPr lang="fr-FR" sz="2400" b="1" u="sng" cap="small" dirty="0"/>
              <a:t/>
            </a:r>
            <a:br>
              <a:rPr lang="fr-FR" sz="2400" b="1" u="sng" cap="small" dirty="0"/>
            </a:br>
            <a:endParaRPr lang="fr-FR" sz="2400" b="1" u="sng" cap="small" dirty="0"/>
          </a:p>
        </p:txBody>
      </p:sp>
      <p:sp>
        <p:nvSpPr>
          <p:cNvPr id="6" name="ZoneTexte 5"/>
          <p:cNvSpPr txBox="1"/>
          <p:nvPr/>
        </p:nvSpPr>
        <p:spPr>
          <a:xfrm>
            <a:off x="1438995" y="581984"/>
            <a:ext cx="7202635" cy="292709"/>
          </a:xfrm>
          <a:prstGeom prst="rect">
            <a:avLst/>
          </a:prstGeom>
          <a:noFill/>
        </p:spPr>
        <p:txBody>
          <a:bodyPr wrap="square" rtlCol="0">
            <a:spAutoFit/>
          </a:bodyPr>
          <a:lstStyle/>
          <a:p>
            <a:pPr algn="ctr"/>
            <a:r>
              <a:rPr lang="fr-FR" sz="1400" b="1" u="sng" dirty="0" smtClean="0"/>
              <a:t>Chronologie de Guyane française</a:t>
            </a:r>
            <a:endParaRPr lang="fr-FR" sz="1400" b="1" u="sng" dirty="0"/>
          </a:p>
        </p:txBody>
      </p:sp>
      <p:sp>
        <p:nvSpPr>
          <p:cNvPr id="7" name="Rectangle 6"/>
          <p:cNvSpPr/>
          <p:nvPr/>
        </p:nvSpPr>
        <p:spPr>
          <a:xfrm>
            <a:off x="0" y="7309927"/>
            <a:ext cx="10080625" cy="249748"/>
          </a:xfrm>
          <a:prstGeom prst="rect">
            <a:avLst/>
          </a:prstGeom>
        </p:spPr>
        <p:txBody>
          <a:bodyPr wrap="square">
            <a:spAutoFit/>
          </a:bodyPr>
          <a:lstStyle/>
          <a:p>
            <a:r>
              <a:rPr lang="fr-FR" sz="1100" dirty="0" smtClean="0"/>
              <a:t>Source : </a:t>
            </a:r>
            <a:r>
              <a:rPr lang="fr-FR" sz="1100" dirty="0" err="1" smtClean="0"/>
              <a:t>Stéphen</a:t>
            </a:r>
            <a:r>
              <a:rPr lang="fr-FR" sz="1100" dirty="0" smtClean="0"/>
              <a:t> </a:t>
            </a:r>
            <a:r>
              <a:rPr lang="fr-FR" sz="1100" dirty="0" err="1" smtClean="0"/>
              <a:t>Rostain</a:t>
            </a:r>
            <a:r>
              <a:rPr lang="fr-FR" sz="1100" dirty="0" smtClean="0"/>
              <a:t> « Histoire de la recherche archéologique de la Guyane côtière »  in les nouvelles de l’archéologie n°108-109 (2007</a:t>
            </a:r>
            <a:r>
              <a:rPr lang="fr-FR" sz="1100" dirty="0" smtClean="0"/>
              <a:t>)</a:t>
            </a:r>
            <a:endParaRPr lang="fr-FR" sz="11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childTnLst>
                          </p:cTn>
                        </p:par>
                        <p:par>
                          <p:cTn id="8" fill="hold">
                            <p:stCondLst>
                              <p:cond delay="750"/>
                            </p:stCondLst>
                            <p:childTnLst>
                              <p:par>
                                <p:cTn id="9" presetID="21" presetClass="entr" presetSubtype="1" fill="hold" nodeType="afterEffect">
                                  <p:stCondLst>
                                    <p:cond delay="0"/>
                                  </p:stCondLst>
                                  <p:childTnLst>
                                    <p:set>
                                      <p:cBhvr>
                                        <p:cTn id="10" dur="1" fill="hold">
                                          <p:stCondLst>
                                            <p:cond delay="0"/>
                                          </p:stCondLst>
                                        </p:cTn>
                                        <p:tgtEl>
                                          <p:spTgt spid="58369"/>
                                        </p:tgtEl>
                                        <p:attrNameLst>
                                          <p:attrName>style.visibility</p:attrName>
                                        </p:attrNameLst>
                                      </p:cBhvr>
                                      <p:to>
                                        <p:strVal val="visible"/>
                                      </p:to>
                                    </p:set>
                                    <p:animEffect transition="in" filter="wheel(1)">
                                      <p:cBhvr>
                                        <p:cTn id="11" dur="2000"/>
                                        <p:tgtEl>
                                          <p:spTgt spid="58369"/>
                                        </p:tgtEl>
                                      </p:cBhvr>
                                    </p:animEffect>
                                  </p:childTnLst>
                                </p:cTn>
                              </p:par>
                            </p:childTnLst>
                          </p:cTn>
                        </p:par>
                        <p:par>
                          <p:cTn id="12" fill="hold">
                            <p:stCondLst>
                              <p:cond delay="275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2" t="2464" r="1212" b="12694"/>
          <a:stretch/>
        </p:blipFill>
        <p:spPr bwMode="auto">
          <a:xfrm>
            <a:off x="925512" y="874693"/>
            <a:ext cx="8229600" cy="5069542"/>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ZoneTexte 3"/>
          <p:cNvSpPr txBox="1"/>
          <p:nvPr/>
        </p:nvSpPr>
        <p:spPr>
          <a:xfrm>
            <a:off x="320927" y="6019867"/>
            <a:ext cx="9438771" cy="607474"/>
          </a:xfrm>
          <a:prstGeom prst="rect">
            <a:avLst/>
          </a:prstGeom>
          <a:solidFill>
            <a:srgbClr val="FFCC99"/>
          </a:solidFill>
          <a:ln>
            <a:solidFill>
              <a:schemeClr val="tx1"/>
            </a:solidFill>
          </a:ln>
        </p:spPr>
        <p:txBody>
          <a:bodyPr wrap="square" rtlCol="0">
            <a:spAutoFit/>
          </a:bodyPr>
          <a:lstStyle/>
          <a:p>
            <a:pPr algn="just"/>
            <a:r>
              <a:rPr lang="fr-FR" sz="1200" dirty="0" smtClean="0"/>
              <a:t>Buttes circulaires et billons longs à l’ouest de Kourou, organisés en fonction de l’hydrographie. Les buttes sont localisées près du bas-fond humide toute l’année. Les billons, qui se trouvent sur la partie haute et sont orientés perpendiculairement au sens de la pente, forment des retenues d’eau et demeurent humides lors des périodes les plus sèches. </a:t>
            </a:r>
            <a:endParaRPr lang="fr-FR" sz="1200" dirty="0"/>
          </a:p>
        </p:txBody>
      </p:sp>
      <p:sp>
        <p:nvSpPr>
          <p:cNvPr id="5" name="Rectangle 2"/>
          <p:cNvSpPr txBox="1">
            <a:spLocks noChangeArrowheads="1"/>
          </p:cNvSpPr>
          <p:nvPr/>
        </p:nvSpPr>
        <p:spPr bwMode="auto">
          <a:xfrm>
            <a:off x="360000" y="32187"/>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Le Néolithique en Amérique </a:t>
            </a:r>
            <a:r>
              <a:rPr lang="fr-FR" sz="2400" b="1" u="sng" cap="small" dirty="0" smtClean="0"/>
              <a:t>: une spécificité : la culture des champs surélevés</a:t>
            </a:r>
            <a:r>
              <a:rPr lang="fr-FR" sz="2400" b="1" u="sng" cap="small" dirty="0"/>
              <a:t/>
            </a:r>
            <a:br>
              <a:rPr lang="fr-FR" sz="2400" b="1" u="sng" cap="small" dirty="0"/>
            </a:br>
            <a:endParaRPr lang="fr-FR" sz="2400" b="1" u="sng" cap="small" dirty="0"/>
          </a:p>
        </p:txBody>
      </p:sp>
      <p:sp>
        <p:nvSpPr>
          <p:cNvPr id="7" name="Rectangle 6"/>
          <p:cNvSpPr/>
          <p:nvPr/>
        </p:nvSpPr>
        <p:spPr>
          <a:xfrm>
            <a:off x="0" y="7309927"/>
            <a:ext cx="10080625" cy="249748"/>
          </a:xfrm>
          <a:prstGeom prst="rect">
            <a:avLst/>
          </a:prstGeom>
        </p:spPr>
        <p:txBody>
          <a:bodyPr wrap="square">
            <a:spAutoFit/>
          </a:bodyPr>
          <a:lstStyle/>
          <a:p>
            <a:r>
              <a:rPr lang="fr-FR" sz="1100" dirty="0" smtClean="0"/>
              <a:t>Source </a:t>
            </a:r>
            <a:r>
              <a:rPr lang="fr-FR" sz="1100" dirty="0" smtClean="0"/>
              <a:t>: </a:t>
            </a:r>
            <a:r>
              <a:rPr lang="fr-FR" sz="1100" dirty="0" err="1" smtClean="0"/>
              <a:t>Stéphen</a:t>
            </a:r>
            <a:r>
              <a:rPr lang="fr-FR" sz="1100" dirty="0" smtClean="0"/>
              <a:t> </a:t>
            </a:r>
            <a:r>
              <a:rPr lang="fr-FR" sz="1100" dirty="0" err="1" smtClean="0"/>
              <a:t>Rostain</a:t>
            </a:r>
            <a:r>
              <a:rPr lang="fr-FR" sz="1100" dirty="0" smtClean="0"/>
              <a:t> et Jean Hurault « les champs surélevés amérindiens de la Guyane ». Conseil général de la Guyane (CNES) </a:t>
            </a:r>
            <a:r>
              <a:rPr lang="fr-FR" sz="1100" dirty="0" err="1" smtClean="0"/>
              <a:t>Orstom</a:t>
            </a:r>
            <a:r>
              <a:rPr lang="fr-FR" sz="1100" dirty="0" smtClean="0"/>
              <a:t> Editions (199) </a:t>
            </a:r>
            <a:endParaRPr lang="fr-FR" sz="11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heel(1)">
                                      <p:cBhvr>
                                        <p:cTn id="7" dur="2000"/>
                                        <p:tgtEl>
                                          <p:spTgt spid="6144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2000" y="-11440"/>
            <a:ext cx="10110072" cy="831066"/>
          </a:xfrm>
          <a:prstGeom prst="rect">
            <a:avLst/>
          </a:prstGeom>
          <a:ln/>
        </p:spPr>
        <p:txBody>
          <a:bodyPr tIns="21168"/>
          <a:lst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9pPr>
          </a:lstStyle>
          <a:p>
            <a:pPr algn="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u="sng" cap="small" dirty="0" smtClean="0">
                <a:effectLst>
                  <a:outerShdw blurRad="38100" dist="38100" dir="2700000" algn="tl">
                    <a:srgbClr val="000000">
                      <a:alpha val="43137"/>
                    </a:srgbClr>
                  </a:outerShdw>
                </a:effectLst>
              </a:rPr>
              <a:t>Progression</a:t>
            </a:r>
            <a:endParaRPr lang="fr-FR" b="1" u="sng" cap="small" dirty="0">
              <a:effectLst>
                <a:outerShdw blurRad="38100" dist="38100" dir="2700000" algn="tl">
                  <a:srgbClr val="000000">
                    <a:alpha val="43137"/>
                  </a:srgbClr>
                </a:outerShdw>
              </a:effectLst>
            </a:endParaRPr>
          </a:p>
        </p:txBody>
      </p:sp>
      <p:sp>
        <p:nvSpPr>
          <p:cNvPr id="3" name="Rectangle 2"/>
          <p:cNvSpPr txBox="1">
            <a:spLocks noChangeArrowheads="1"/>
          </p:cNvSpPr>
          <p:nvPr/>
        </p:nvSpPr>
        <p:spPr>
          <a:xfrm>
            <a:off x="72312" y="409814"/>
            <a:ext cx="9936000" cy="6984000"/>
          </a:xfrm>
          <a:prstGeom prst="rect">
            <a:avLst/>
          </a:prstGeom>
          <a:solidFill>
            <a:schemeClr val="bg1">
              <a:alpha val="56000"/>
            </a:schemeClr>
          </a:solidFill>
          <a:ln/>
        </p:spPr>
        <p:txBody>
          <a:bodyPr tIns="0"/>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dirty="0" smtClean="0">
              <a:cs typeface="Arial" charset="0"/>
            </a:endParaRPr>
          </a:p>
          <a:p>
            <a:pPr algn="just">
              <a:lnSpc>
                <a:spcPct val="100000"/>
              </a:lnSpc>
              <a:spcAft>
                <a:spcPts val="0"/>
              </a:spcAf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cs typeface="Arial" charset="0"/>
              </a:rPr>
              <a:t>Du Paléolithique Supérieur au Néolithique</a:t>
            </a:r>
          </a:p>
          <a:p>
            <a:pPr marL="0"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i="1" dirty="0" smtClean="0">
              <a:solidFill>
                <a:srgbClr val="800000"/>
              </a:solidFill>
              <a:cs typeface="Arial" charset="0"/>
            </a:endParaRPr>
          </a:p>
          <a:p>
            <a:pPr algn="just">
              <a:lnSpc>
                <a:spcPct val="100000"/>
              </a:lnSpc>
              <a:spcAft>
                <a:spcPts val="0"/>
              </a:spcAf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cs typeface="Arial" charset="0"/>
              </a:rPr>
              <a:t>Les caractéristiques d’une société néolithique</a:t>
            </a:r>
          </a:p>
          <a:p>
            <a:pPr marL="0"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b="1" i="1" u="sng" dirty="0">
              <a:solidFill>
                <a:srgbClr val="800000"/>
              </a:solidFill>
              <a:cs typeface="Arial" charset="0"/>
              <a:sym typeface="Wingdings" pitchFamily="2" charset="2"/>
            </a:endParaRPr>
          </a:p>
          <a:p>
            <a:pPr marL="358775" indent="-358775">
              <a:lnSpc>
                <a:spcPct val="100000"/>
              </a:lnSpc>
              <a:spcAft>
                <a:spcPts val="0"/>
              </a:spcAf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cs typeface="Arial" charset="0"/>
              </a:rPr>
              <a:t>Deux visions de </a:t>
            </a:r>
            <a:r>
              <a:rPr lang="fr-FR" sz="1800" b="1" u="sng" dirty="0">
                <a:cs typeface="Arial" charset="0"/>
              </a:rPr>
              <a:t>l’Holocène (12 000 à 10 000 </a:t>
            </a:r>
            <a:r>
              <a:rPr lang="fr-FR" sz="1800" b="1" u="sng" dirty="0" smtClean="0">
                <a:cs typeface="Arial" charset="0"/>
              </a:rPr>
              <a:t>BP)</a:t>
            </a:r>
          </a:p>
          <a:p>
            <a:pPr marL="0"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b="1" u="sng" dirty="0" smtClean="0">
              <a:cs typeface="Arial" charset="0"/>
            </a:endParaRPr>
          </a:p>
          <a:p>
            <a:pPr algn="just">
              <a:lnSpc>
                <a:spcPct val="100000"/>
              </a:lnSpc>
              <a:spcAft>
                <a:spcPts val="0"/>
              </a:spcAf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cs typeface="Arial" charset="0"/>
              </a:rPr>
              <a:t>Le processus de néolithisation au Proche Orient</a:t>
            </a:r>
            <a:endParaRPr lang="fr-FR" sz="1800" i="1" dirty="0">
              <a:solidFill>
                <a:srgbClr val="800000"/>
              </a:solidFill>
              <a:cs typeface="Arial" charset="0"/>
              <a:sym typeface="Wingdings" pitchFamily="2" charset="2"/>
            </a:endParaRPr>
          </a:p>
          <a:p>
            <a:pPr marL="285750" indent="-285750" algn="just">
              <a:lnSpc>
                <a:spcPct val="100000"/>
              </a:lnSpc>
              <a:spcAft>
                <a:spcPts val="0"/>
              </a:spcAft>
              <a:buFont typeface="Wingdings"/>
              <a:buChar char="è"/>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i="1" dirty="0" smtClean="0">
                <a:solidFill>
                  <a:srgbClr val="800000"/>
                </a:solidFill>
                <a:cs typeface="Arial" charset="0"/>
                <a:sym typeface="Wingdings" pitchFamily="2" charset="2"/>
              </a:rPr>
              <a:t>Généralités</a:t>
            </a:r>
          </a:p>
          <a:p>
            <a:pPr marL="285750" indent="-285750" algn="just">
              <a:lnSpc>
                <a:spcPct val="100000"/>
              </a:lnSpc>
              <a:spcAft>
                <a:spcPts val="0"/>
              </a:spcAft>
              <a:buFont typeface="Wingdings"/>
              <a:buChar char="è"/>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i="1" dirty="0" smtClean="0">
                <a:solidFill>
                  <a:srgbClr val="800000"/>
                </a:solidFill>
                <a:cs typeface="Arial" charset="0"/>
                <a:sym typeface="Wingdings" pitchFamily="2" charset="2"/>
              </a:rPr>
              <a:t>Le processus de sédentarisation (à partir site archéologique </a:t>
            </a:r>
            <a:r>
              <a:rPr lang="fr-FR" sz="1800" i="1" dirty="0">
                <a:solidFill>
                  <a:srgbClr val="800000"/>
                </a:solidFill>
                <a:cs typeface="Arial" charset="0"/>
                <a:sym typeface="Wingdings" pitchFamily="2" charset="2"/>
              </a:rPr>
              <a:t>de </a:t>
            </a:r>
            <a:r>
              <a:rPr lang="fr-FR" sz="1800" i="1" dirty="0" err="1">
                <a:solidFill>
                  <a:srgbClr val="800000"/>
                </a:solidFill>
                <a:cs typeface="Arial" charset="0"/>
                <a:sym typeface="Wingdings" pitchFamily="2" charset="2"/>
              </a:rPr>
              <a:t>Jerf</a:t>
            </a:r>
            <a:r>
              <a:rPr lang="fr-FR" sz="1800" i="1" dirty="0">
                <a:solidFill>
                  <a:srgbClr val="800000"/>
                </a:solidFill>
                <a:cs typeface="Arial" charset="0"/>
                <a:sym typeface="Wingdings" pitchFamily="2" charset="2"/>
              </a:rPr>
              <a:t> El Ahmar </a:t>
            </a:r>
            <a:r>
              <a:rPr lang="fr-FR" sz="1800" i="1" dirty="0" smtClean="0">
                <a:solidFill>
                  <a:srgbClr val="800000"/>
                </a:solidFill>
                <a:cs typeface="Arial" charset="0"/>
                <a:sym typeface="Wingdings" pitchFamily="2" charset="2"/>
              </a:rPr>
              <a:t>– Syrie) </a:t>
            </a:r>
          </a:p>
          <a:p>
            <a:pPr marL="0"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i="1" dirty="0">
                <a:solidFill>
                  <a:srgbClr val="800000"/>
                </a:solidFill>
                <a:cs typeface="Arial" charset="0"/>
                <a:sym typeface="Wingdings" pitchFamily="2" charset="2"/>
              </a:rPr>
              <a:t>		- L'habitat communautaire et </a:t>
            </a:r>
            <a:r>
              <a:rPr lang="fr-FR" sz="1800" i="1" dirty="0" smtClean="0">
                <a:solidFill>
                  <a:srgbClr val="800000"/>
                </a:solidFill>
                <a:cs typeface="Arial" charset="0"/>
                <a:sym typeface="Wingdings" pitchFamily="2" charset="2"/>
              </a:rPr>
              <a:t>individuel</a:t>
            </a:r>
          </a:p>
          <a:p>
            <a:pPr marL="0"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i="1" dirty="0" smtClean="0">
                <a:solidFill>
                  <a:srgbClr val="800000"/>
                </a:solidFill>
                <a:cs typeface="Arial" charset="0"/>
                <a:sym typeface="Wingdings" pitchFamily="2" charset="2"/>
              </a:rPr>
              <a:t>		</a:t>
            </a:r>
            <a:r>
              <a:rPr lang="fr-FR" sz="1800" i="1" dirty="0">
                <a:solidFill>
                  <a:srgbClr val="800000"/>
                </a:solidFill>
                <a:cs typeface="Arial" charset="0"/>
                <a:sym typeface="Wingdings" pitchFamily="2" charset="2"/>
              </a:rPr>
              <a:t>- La vie matérielle des premiers </a:t>
            </a:r>
            <a:r>
              <a:rPr lang="fr-FR" sz="1800" i="1" dirty="0" smtClean="0">
                <a:solidFill>
                  <a:srgbClr val="800000"/>
                </a:solidFill>
                <a:cs typeface="Arial" charset="0"/>
                <a:sym typeface="Wingdings" pitchFamily="2" charset="2"/>
              </a:rPr>
              <a:t>sédentaires</a:t>
            </a:r>
          </a:p>
          <a:p>
            <a:pPr marL="0"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i="1" dirty="0">
                <a:solidFill>
                  <a:srgbClr val="800000"/>
                </a:solidFill>
                <a:cs typeface="Arial" charset="0"/>
                <a:sym typeface="Wingdings" pitchFamily="2" charset="2"/>
              </a:rPr>
              <a:t>	</a:t>
            </a:r>
            <a:r>
              <a:rPr lang="fr-FR" sz="1800" i="1" dirty="0" smtClean="0">
                <a:solidFill>
                  <a:srgbClr val="800000"/>
                </a:solidFill>
                <a:cs typeface="Arial" charset="0"/>
                <a:sym typeface="Wingdings" pitchFamily="2" charset="2"/>
              </a:rPr>
              <a:t>	</a:t>
            </a:r>
            <a:r>
              <a:rPr lang="fr-FR" sz="1800" i="1" dirty="0">
                <a:solidFill>
                  <a:srgbClr val="800000"/>
                </a:solidFill>
                <a:cs typeface="Arial" charset="0"/>
                <a:sym typeface="Wingdings" pitchFamily="2" charset="2"/>
              </a:rPr>
              <a:t>- Le monde symbolique des premiers </a:t>
            </a:r>
            <a:r>
              <a:rPr lang="fr-FR" sz="1800" i="1" dirty="0" smtClean="0">
                <a:solidFill>
                  <a:srgbClr val="800000"/>
                </a:solidFill>
                <a:cs typeface="Arial" charset="0"/>
                <a:sym typeface="Wingdings" pitchFamily="2" charset="2"/>
              </a:rPr>
              <a:t>sédentaires</a:t>
            </a:r>
          </a:p>
          <a:p>
            <a:pPr marL="0"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i="1" dirty="0" smtClean="0">
              <a:solidFill>
                <a:srgbClr val="800000"/>
              </a:solidFill>
              <a:cs typeface="Arial" charset="0"/>
              <a:sym typeface="Wingdings" pitchFamily="2" charset="2"/>
            </a:endParaRPr>
          </a:p>
          <a:p>
            <a:pPr marL="285750" indent="-285750" algn="just">
              <a:lnSpc>
                <a:spcPct val="100000"/>
              </a:lnSpc>
              <a:spcAft>
                <a:spcPts val="0"/>
              </a:spcAf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a:solidFill>
                  <a:schemeClr val="tx1"/>
                </a:solidFill>
                <a:cs typeface="Arial" charset="0"/>
                <a:sym typeface="Wingdings" pitchFamily="2" charset="2"/>
              </a:rPr>
              <a:t>Le Néolithique : un développement global mais différencié </a:t>
            </a:r>
            <a:r>
              <a:rPr lang="fr-FR" sz="1800" b="1" u="sng" dirty="0" smtClean="0">
                <a:solidFill>
                  <a:schemeClr val="tx1"/>
                </a:solidFill>
                <a:cs typeface="Arial" charset="0"/>
                <a:sym typeface="Wingdings" pitchFamily="2" charset="2"/>
              </a:rPr>
              <a:t>encore </a:t>
            </a:r>
            <a:r>
              <a:rPr lang="fr-FR" sz="1800" b="1" u="sng" dirty="0">
                <a:solidFill>
                  <a:schemeClr val="tx1"/>
                </a:solidFill>
                <a:cs typeface="Arial" charset="0"/>
                <a:sym typeface="Wingdings" pitchFamily="2" charset="2"/>
              </a:rPr>
              <a:t>très mal cerné</a:t>
            </a:r>
          </a:p>
          <a:p>
            <a:pPr marL="285750" indent="-285750" algn="just">
              <a:lnSpc>
                <a:spcPct val="100000"/>
              </a:lnSpc>
              <a:spcAft>
                <a:spcPts val="0"/>
              </a:spcAft>
              <a:buFont typeface="Wingdings"/>
              <a:buChar char="è"/>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i="1" dirty="0" smtClean="0">
                <a:solidFill>
                  <a:srgbClr val="800000"/>
                </a:solidFill>
                <a:cs typeface="Arial" charset="0"/>
                <a:sym typeface="Wingdings" pitchFamily="2" charset="2"/>
              </a:rPr>
              <a:t>Le </a:t>
            </a:r>
            <a:r>
              <a:rPr lang="fr-FR" sz="1800" i="1" dirty="0">
                <a:solidFill>
                  <a:srgbClr val="800000"/>
                </a:solidFill>
                <a:cs typeface="Arial" charset="0"/>
                <a:sym typeface="Wingdings" pitchFamily="2" charset="2"/>
              </a:rPr>
              <a:t>consensus autour des foyers </a:t>
            </a:r>
            <a:r>
              <a:rPr lang="fr-FR" sz="1800" i="1" dirty="0" smtClean="0">
                <a:solidFill>
                  <a:srgbClr val="800000"/>
                </a:solidFill>
                <a:cs typeface="Arial" charset="0"/>
                <a:sym typeface="Wingdings" pitchFamily="2" charset="2"/>
              </a:rPr>
              <a:t>néolithiques (carte)</a:t>
            </a:r>
          </a:p>
          <a:p>
            <a:pPr marL="285750" indent="-285750" algn="just">
              <a:lnSpc>
                <a:spcPct val="100000"/>
              </a:lnSpc>
              <a:spcAft>
                <a:spcPts val="0"/>
              </a:spcAft>
              <a:buFont typeface="Wingdings"/>
              <a:buChar char="è"/>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i="1" dirty="0" smtClean="0">
                <a:solidFill>
                  <a:srgbClr val="800000"/>
                </a:solidFill>
                <a:cs typeface="Arial" charset="0"/>
                <a:sym typeface="Wingdings" pitchFamily="2" charset="2"/>
              </a:rPr>
              <a:t>Les discordes sur </a:t>
            </a:r>
            <a:r>
              <a:rPr lang="fr-FR" sz="1800" i="1" dirty="0">
                <a:solidFill>
                  <a:srgbClr val="800000"/>
                </a:solidFill>
                <a:cs typeface="Arial" charset="0"/>
                <a:sym typeface="Wingdings" pitchFamily="2" charset="2"/>
              </a:rPr>
              <a:t>le </a:t>
            </a:r>
            <a:r>
              <a:rPr lang="fr-FR" sz="1800" i="1" dirty="0" smtClean="0">
                <a:solidFill>
                  <a:srgbClr val="800000"/>
                </a:solidFill>
                <a:cs typeface="Arial" charset="0"/>
                <a:sym typeface="Wingdings" pitchFamily="2" charset="2"/>
              </a:rPr>
              <a:t>processus de néolithisation (à partir du cas européen)</a:t>
            </a:r>
            <a:endParaRPr lang="fr-FR" sz="1800" i="1" dirty="0">
              <a:solidFill>
                <a:srgbClr val="800000"/>
              </a:solidFill>
              <a:cs typeface="Arial" charset="0"/>
              <a:sym typeface="Wingdings" pitchFamily="2" charset="2"/>
            </a:endParaRPr>
          </a:p>
          <a:p>
            <a:pPr marL="0"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i="1" dirty="0" smtClean="0">
                <a:solidFill>
                  <a:srgbClr val="800000"/>
                </a:solidFill>
                <a:cs typeface="Arial" charset="0"/>
                <a:sym typeface="Wingdings" pitchFamily="2" charset="2"/>
              </a:rPr>
              <a:t>	- le </a:t>
            </a:r>
            <a:r>
              <a:rPr lang="fr-FR" sz="1800" i="1" dirty="0">
                <a:solidFill>
                  <a:srgbClr val="800000"/>
                </a:solidFill>
                <a:cs typeface="Arial" charset="0"/>
                <a:sym typeface="Wingdings" pitchFamily="2" charset="2"/>
              </a:rPr>
              <a:t>diffusionnisme modéré des </a:t>
            </a:r>
            <a:r>
              <a:rPr lang="fr-FR" sz="1800" i="1" dirty="0" smtClean="0">
                <a:solidFill>
                  <a:srgbClr val="800000"/>
                </a:solidFill>
                <a:cs typeface="Arial" charset="0"/>
                <a:sym typeface="Wingdings" pitchFamily="2" charset="2"/>
              </a:rPr>
              <a:t>généticiens et </a:t>
            </a:r>
            <a:r>
              <a:rPr lang="fr-FR" sz="1800" i="1" dirty="0">
                <a:solidFill>
                  <a:srgbClr val="800000"/>
                </a:solidFill>
                <a:cs typeface="Arial" charset="0"/>
                <a:sym typeface="Wingdings" pitchFamily="2" charset="2"/>
              </a:rPr>
              <a:t>des partisans de l'archéométrie </a:t>
            </a:r>
            <a:r>
              <a:rPr lang="fr-FR" sz="1800" i="1" dirty="0" smtClean="0">
                <a:solidFill>
                  <a:srgbClr val="800000"/>
                </a:solidFill>
                <a:cs typeface="Arial" charset="0"/>
                <a:sym typeface="Wingdings" pitchFamily="2" charset="2"/>
              </a:rPr>
              <a:t>C14</a:t>
            </a:r>
          </a:p>
          <a:p>
            <a:pPr marL="0"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i="1" dirty="0">
                <a:solidFill>
                  <a:srgbClr val="800000"/>
                </a:solidFill>
                <a:cs typeface="Arial" charset="0"/>
                <a:sym typeface="Wingdings" pitchFamily="2" charset="2"/>
              </a:rPr>
              <a:t>	- la transformation arythmique des sociétés </a:t>
            </a:r>
            <a:r>
              <a:rPr lang="fr-FR" sz="1800" i="1" dirty="0" smtClean="0">
                <a:solidFill>
                  <a:srgbClr val="800000"/>
                </a:solidFill>
                <a:cs typeface="Arial" charset="0"/>
                <a:sym typeface="Wingdings" pitchFamily="2" charset="2"/>
              </a:rPr>
              <a:t>(</a:t>
            </a:r>
            <a:r>
              <a:rPr lang="fr-FR" sz="1800" i="1" dirty="0">
                <a:solidFill>
                  <a:srgbClr val="800000"/>
                </a:solidFill>
                <a:cs typeface="Arial" charset="0"/>
                <a:sym typeface="Wingdings" pitchFamily="2" charset="2"/>
              </a:rPr>
              <a:t>acculturation, échange et colonisation</a:t>
            </a:r>
            <a:r>
              <a:rPr lang="fr-FR" sz="1800" i="1" dirty="0" smtClean="0">
                <a:solidFill>
                  <a:srgbClr val="800000"/>
                </a:solidFill>
                <a:cs typeface="Arial" charset="0"/>
                <a:sym typeface="Wingdings" pitchFamily="2" charset="2"/>
              </a:rPr>
              <a:t>)</a:t>
            </a:r>
          </a:p>
          <a:p>
            <a:pPr marL="0"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i="1" dirty="0">
                <a:solidFill>
                  <a:srgbClr val="800000"/>
                </a:solidFill>
                <a:cs typeface="Arial" charset="0"/>
                <a:sym typeface="Wingdings" pitchFamily="2" charset="2"/>
              </a:rPr>
              <a:t>	- </a:t>
            </a:r>
            <a:r>
              <a:rPr lang="fr-FR" sz="1800" i="1" dirty="0" smtClean="0">
                <a:solidFill>
                  <a:srgbClr val="800000"/>
                </a:solidFill>
                <a:cs typeface="Arial" charset="0"/>
                <a:sym typeface="Wingdings" pitchFamily="2" charset="2"/>
              </a:rPr>
              <a:t>des processus </a:t>
            </a:r>
            <a:r>
              <a:rPr lang="fr-FR" sz="1800" i="1" dirty="0">
                <a:solidFill>
                  <a:srgbClr val="800000"/>
                </a:solidFill>
                <a:cs typeface="Arial" charset="0"/>
                <a:sym typeface="Wingdings" pitchFamily="2" charset="2"/>
              </a:rPr>
              <a:t>différenciés et relayés par des échanges importants avec les </a:t>
            </a:r>
            <a:r>
              <a:rPr lang="fr-FR" sz="1800" i="1" dirty="0" smtClean="0">
                <a:solidFill>
                  <a:srgbClr val="800000"/>
                </a:solidFill>
                <a:cs typeface="Arial" charset="0"/>
                <a:sym typeface="Wingdings" pitchFamily="2" charset="2"/>
              </a:rPr>
              <a:t>périphéries</a:t>
            </a:r>
          </a:p>
          <a:p>
            <a:pPr marL="0"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i="1" dirty="0">
              <a:solidFill>
                <a:srgbClr val="800000"/>
              </a:solidFill>
              <a:cs typeface="Arial" charset="0"/>
              <a:sym typeface="Wingdings" pitchFamily="2" charset="2"/>
            </a:endParaRPr>
          </a:p>
          <a:p>
            <a:pPr marL="285750" indent="-285750">
              <a:lnSpc>
                <a:spcPct val="100000"/>
              </a:lnSpc>
              <a:spcAft>
                <a:spcPts val="0"/>
              </a:spcAf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solidFill>
                  <a:schemeClr val="tx1"/>
                </a:solidFill>
                <a:cs typeface="Arial" charset="0"/>
                <a:sym typeface="Wingdings" pitchFamily="2" charset="2"/>
              </a:rPr>
              <a:t>Adaptation de programmes : le </a:t>
            </a:r>
            <a:r>
              <a:rPr lang="fr-FR" sz="1800" b="1" u="sng" dirty="0">
                <a:solidFill>
                  <a:schemeClr val="tx1"/>
                </a:solidFill>
                <a:cs typeface="Arial" charset="0"/>
                <a:sym typeface="Wingdings" pitchFamily="2" charset="2"/>
              </a:rPr>
              <a:t>Néolithique en </a:t>
            </a:r>
            <a:r>
              <a:rPr lang="fr-FR" sz="1800" b="1" u="sng" dirty="0" smtClean="0">
                <a:solidFill>
                  <a:schemeClr val="tx1"/>
                </a:solidFill>
                <a:cs typeface="Arial" charset="0"/>
                <a:sym typeface="Wingdings" pitchFamily="2" charset="2"/>
              </a:rPr>
              <a:t>Amérique</a:t>
            </a:r>
            <a:endParaRPr lang="fr-FR" sz="1800" b="1" u="sng" dirty="0">
              <a:solidFill>
                <a:schemeClr val="tx1"/>
              </a:solidFill>
              <a:cs typeface="Arial" charset="0"/>
              <a:sym typeface="Wingdings" pitchFamily="2" charset="2"/>
            </a:endParaRPr>
          </a:p>
          <a:p>
            <a:pPr marL="285750" indent="-285750">
              <a:lnSpc>
                <a:spcPct val="100000"/>
              </a:lnSpc>
              <a:spcAft>
                <a:spcPts val="0"/>
              </a:spcAft>
              <a:buFont typeface="Wingdings"/>
              <a:buChar char="è"/>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i="1" dirty="0">
                <a:solidFill>
                  <a:srgbClr val="800000"/>
                </a:solidFill>
                <a:cs typeface="Arial" charset="0"/>
                <a:sym typeface="Wingdings" pitchFamily="2" charset="2"/>
              </a:rPr>
              <a:t>L</a:t>
            </a:r>
            <a:r>
              <a:rPr lang="fr-FR" sz="1800" i="1" dirty="0" smtClean="0">
                <a:solidFill>
                  <a:srgbClr val="800000"/>
                </a:solidFill>
                <a:cs typeface="Arial" charset="0"/>
                <a:sym typeface="Wingdings" pitchFamily="2" charset="2"/>
              </a:rPr>
              <a:t>es </a:t>
            </a:r>
            <a:r>
              <a:rPr lang="fr-FR" sz="1800" i="1" dirty="0">
                <a:solidFill>
                  <a:srgbClr val="800000"/>
                </a:solidFill>
                <a:cs typeface="Arial" charset="0"/>
                <a:sym typeface="Wingdings" pitchFamily="2" charset="2"/>
              </a:rPr>
              <a:t>foyers andins et méso-américains </a:t>
            </a:r>
            <a:r>
              <a:rPr lang="fr-FR" sz="1800" i="1" dirty="0" smtClean="0">
                <a:solidFill>
                  <a:srgbClr val="800000"/>
                </a:solidFill>
                <a:cs typeface="Arial" charset="0"/>
                <a:sym typeface="Wingdings" pitchFamily="2" charset="2"/>
              </a:rPr>
              <a:t>et </a:t>
            </a:r>
            <a:r>
              <a:rPr lang="fr-FR" sz="1800" i="1" dirty="0">
                <a:solidFill>
                  <a:srgbClr val="800000"/>
                </a:solidFill>
                <a:cs typeface="Arial" charset="0"/>
                <a:sym typeface="Wingdings" pitchFamily="2" charset="2"/>
              </a:rPr>
              <a:t>la périphérie </a:t>
            </a:r>
            <a:r>
              <a:rPr lang="fr-FR" sz="1800" i="1" dirty="0" smtClean="0">
                <a:solidFill>
                  <a:srgbClr val="800000"/>
                </a:solidFill>
                <a:cs typeface="Arial" charset="0"/>
                <a:sym typeface="Wingdings" pitchFamily="2" charset="2"/>
              </a:rPr>
              <a:t>amazonienne</a:t>
            </a:r>
          </a:p>
          <a:p>
            <a:pPr marL="285750" indent="-285750">
              <a:lnSpc>
                <a:spcPct val="100000"/>
              </a:lnSpc>
              <a:spcAft>
                <a:spcPts val="0"/>
              </a:spcAft>
              <a:buFont typeface="Wingdings"/>
              <a:buChar char="è"/>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i="1" dirty="0">
                <a:solidFill>
                  <a:srgbClr val="800000"/>
                </a:solidFill>
                <a:cs typeface="Arial" charset="0"/>
                <a:sym typeface="Wingdings" pitchFamily="2" charset="2"/>
              </a:rPr>
              <a:t>Les Guyanes et l'Amazonie entre </a:t>
            </a:r>
            <a:r>
              <a:rPr lang="fr-FR" sz="1800" i="1" dirty="0" smtClean="0">
                <a:solidFill>
                  <a:srgbClr val="800000"/>
                </a:solidFill>
                <a:cs typeface="Arial" charset="0"/>
                <a:sym typeface="Wingdings" pitchFamily="2" charset="2"/>
              </a:rPr>
              <a:t>10 </a:t>
            </a:r>
            <a:r>
              <a:rPr lang="fr-FR" sz="1800" i="1" dirty="0">
                <a:solidFill>
                  <a:srgbClr val="800000"/>
                </a:solidFill>
                <a:cs typeface="Arial" charset="0"/>
                <a:sym typeface="Wingdings" pitchFamily="2" charset="2"/>
              </a:rPr>
              <a:t>000 et 650 </a:t>
            </a:r>
            <a:r>
              <a:rPr lang="fr-FR" sz="1800" i="1" dirty="0" smtClean="0">
                <a:solidFill>
                  <a:srgbClr val="800000"/>
                </a:solidFill>
                <a:cs typeface="Arial" charset="0"/>
                <a:sym typeface="Wingdings" pitchFamily="2" charset="2"/>
              </a:rPr>
              <a:t>BP</a:t>
            </a:r>
          </a:p>
          <a:p>
            <a:pPr marL="285750" indent="-285750">
              <a:lnSpc>
                <a:spcPct val="100000"/>
              </a:lnSpc>
              <a:spcAft>
                <a:spcPts val="0"/>
              </a:spcAft>
              <a:buFont typeface="Wingdings"/>
              <a:buChar char="è"/>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i="1" dirty="0" smtClean="0">
                <a:solidFill>
                  <a:srgbClr val="800000"/>
                </a:solidFill>
                <a:cs typeface="Arial" charset="0"/>
                <a:sym typeface="Wingdings" pitchFamily="2" charset="2"/>
              </a:rPr>
              <a:t>Une spécificité : la </a:t>
            </a:r>
            <a:r>
              <a:rPr lang="fr-FR" sz="1800" i="1" dirty="0">
                <a:solidFill>
                  <a:srgbClr val="800000"/>
                </a:solidFill>
                <a:cs typeface="Arial" charset="0"/>
                <a:sym typeface="Wingdings" pitchFamily="2" charset="2"/>
              </a:rPr>
              <a:t>culture des champs </a:t>
            </a:r>
            <a:r>
              <a:rPr lang="fr-FR" sz="1800" i="1" dirty="0" smtClean="0">
                <a:solidFill>
                  <a:srgbClr val="800000"/>
                </a:solidFill>
                <a:cs typeface="Arial" charset="0"/>
                <a:sym typeface="Wingdings" pitchFamily="2" charset="2"/>
              </a:rPr>
              <a:t>surélevés</a:t>
            </a:r>
            <a:endParaRPr lang="fr-FR" sz="1800" b="1" u="sng" dirty="0">
              <a:solidFill>
                <a:schemeClr val="tx1"/>
              </a:solidFill>
              <a:cs typeface="Arial" charset="0"/>
              <a:sym typeface="Wingdings" pitchFamily="2" charset="2"/>
            </a:endParaRPr>
          </a:p>
          <a:p>
            <a:pPr marL="285750" indent="-285750">
              <a:lnSpc>
                <a:spcPct val="100000"/>
              </a:lnSpc>
              <a:spcAft>
                <a:spcPts val="0"/>
              </a:spcAft>
              <a:buFont typeface="Wingdings"/>
              <a:buChar char="è"/>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b="1" u="sng" dirty="0">
              <a:solidFill>
                <a:schemeClr val="tx1"/>
              </a:solidFill>
              <a:cs typeface="Arial" charset="0"/>
              <a:sym typeface="Wingdings" pitchFamily="2" charset="2"/>
            </a:endParaRPr>
          </a:p>
          <a:p>
            <a:pPr marL="0"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i="1" dirty="0" smtClean="0">
              <a:solidFill>
                <a:srgbClr val="800000"/>
              </a:solidFill>
              <a:cs typeface="Arial" charset="0"/>
              <a:sym typeface="Wingdings" pitchFamily="2" charset="2"/>
            </a:endParaRPr>
          </a:p>
          <a:p>
            <a:pPr marL="285750" indent="-285750" algn="just">
              <a:lnSpc>
                <a:spcPct val="100000"/>
              </a:lnSpc>
              <a:spcAft>
                <a:spcPts val="0"/>
              </a:spcAft>
              <a:buFont typeface="Wingdings"/>
              <a:buChar char="è"/>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i="1" dirty="0" smtClean="0">
              <a:solidFill>
                <a:srgbClr val="800000"/>
              </a:solidFill>
              <a:cs typeface="Arial" charset="0"/>
              <a:sym typeface="Wingdings" pitchFamily="2" charset="2"/>
            </a:endParaRPr>
          </a:p>
          <a:p>
            <a:pPr marL="285750" indent="-285750" algn="just">
              <a:lnSpc>
                <a:spcPct val="100000"/>
              </a:lnSpc>
              <a:spcAft>
                <a:spcPts val="0"/>
              </a:spcAft>
              <a:buFont typeface="Wingdings"/>
              <a:buChar char="è"/>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dirty="0">
              <a:cs typeface="Arial" charset="0"/>
              <a:sym typeface="Wingdings" pitchFamily="2" charset="2"/>
            </a:endParaRPr>
          </a:p>
          <a:p>
            <a:pPr marL="0"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dirty="0" smtClean="0">
              <a:cs typeface="Arial" charset="0"/>
            </a:endParaRPr>
          </a:p>
        </p:txBody>
      </p:sp>
    </p:spTree>
    <p:extLst>
      <p:ext uri="{BB962C8B-B14F-4D97-AF65-F5344CB8AC3E}">
        <p14:creationId xmlns:p14="http://schemas.microsoft.com/office/powerpoint/2010/main" val="2981275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9"/>
          <a:stretch/>
        </p:blipFill>
        <p:spPr bwMode="auto">
          <a:xfrm>
            <a:off x="2934047" y="609600"/>
            <a:ext cx="4212530" cy="6629054"/>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
          <p:cNvSpPr txBox="1">
            <a:spLocks noChangeArrowheads="1"/>
          </p:cNvSpPr>
          <p:nvPr/>
        </p:nvSpPr>
        <p:spPr bwMode="auto">
          <a:xfrm>
            <a:off x="360000" y="32187"/>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Le Néolithique en Amérique </a:t>
            </a:r>
            <a:r>
              <a:rPr lang="fr-FR" sz="2400" b="1" u="sng" cap="small" dirty="0" smtClean="0"/>
              <a:t>: une spécificité : la culture des champs surélevés</a:t>
            </a:r>
            <a:r>
              <a:rPr lang="fr-FR" sz="2400" b="1" u="sng" cap="small" dirty="0"/>
              <a:t/>
            </a:r>
            <a:br>
              <a:rPr lang="fr-FR" sz="2400" b="1" u="sng" cap="small" dirty="0"/>
            </a:br>
            <a:endParaRPr lang="fr-FR" sz="2400" b="1" u="sng" cap="small" dirty="0"/>
          </a:p>
        </p:txBody>
      </p:sp>
      <p:sp>
        <p:nvSpPr>
          <p:cNvPr id="4" name="Rectangle 3"/>
          <p:cNvSpPr/>
          <p:nvPr/>
        </p:nvSpPr>
        <p:spPr>
          <a:xfrm>
            <a:off x="0" y="7309927"/>
            <a:ext cx="10080625" cy="249748"/>
          </a:xfrm>
          <a:prstGeom prst="rect">
            <a:avLst/>
          </a:prstGeom>
        </p:spPr>
        <p:txBody>
          <a:bodyPr wrap="square">
            <a:spAutoFit/>
          </a:bodyPr>
          <a:lstStyle/>
          <a:p>
            <a:r>
              <a:rPr lang="fr-FR" sz="1100" dirty="0" smtClean="0"/>
              <a:t>Source </a:t>
            </a:r>
            <a:r>
              <a:rPr lang="fr-FR" sz="1100" dirty="0" smtClean="0"/>
              <a:t>: </a:t>
            </a:r>
            <a:r>
              <a:rPr lang="fr-FR" sz="1100" dirty="0" err="1" smtClean="0"/>
              <a:t>Stéphen</a:t>
            </a:r>
            <a:r>
              <a:rPr lang="fr-FR" sz="1100" dirty="0" smtClean="0"/>
              <a:t> </a:t>
            </a:r>
            <a:r>
              <a:rPr lang="fr-FR" sz="1100" dirty="0" err="1" smtClean="0"/>
              <a:t>Rostain</a:t>
            </a:r>
            <a:r>
              <a:rPr lang="fr-FR" sz="1100" dirty="0" smtClean="0"/>
              <a:t>, « l’occupation amérindienne ancienne du littoral de Guyane » Tome 1, TDM n° 129 F6, </a:t>
            </a:r>
            <a:r>
              <a:rPr lang="fr-FR" sz="1100" dirty="0" err="1" smtClean="0"/>
              <a:t>Orstom</a:t>
            </a:r>
            <a:r>
              <a:rPr lang="fr-FR" sz="1100" dirty="0" smtClean="0"/>
              <a:t> Editions (1994)</a:t>
            </a:r>
            <a:endParaRPr lang="fr-FR" sz="11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wheel(1)">
                                      <p:cBhvr>
                                        <p:cTn id="7" dur="2000"/>
                                        <p:tgtEl>
                                          <p:spTgt spid="5939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66" y="409813"/>
            <a:ext cx="3184033" cy="4536634"/>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
          <p:cNvSpPr txBox="1">
            <a:spLocks noChangeArrowheads="1"/>
          </p:cNvSpPr>
          <p:nvPr/>
        </p:nvSpPr>
        <p:spPr bwMode="auto">
          <a:xfrm>
            <a:off x="360000" y="32187"/>
            <a:ext cx="9674095" cy="842506"/>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Le Néolithique en Amérique </a:t>
            </a:r>
            <a:r>
              <a:rPr lang="fr-FR" sz="2400" b="1" u="sng" cap="small" dirty="0" smtClean="0"/>
              <a:t>: une spécificité : la culture des champs surélevés</a:t>
            </a:r>
            <a:r>
              <a:rPr lang="fr-FR" sz="2400" b="1" u="sng" cap="small" dirty="0"/>
              <a:t/>
            </a:r>
            <a:br>
              <a:rPr lang="fr-FR" sz="2400" b="1" u="sng" cap="small" dirty="0"/>
            </a:br>
            <a:endParaRPr lang="fr-FR" sz="2400" b="1" u="sng" cap="small"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3078" y="1252319"/>
            <a:ext cx="3180331" cy="4536634"/>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1189" y="2678130"/>
            <a:ext cx="3224283" cy="4536634"/>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8"/>
          <p:cNvSpPr/>
          <p:nvPr/>
        </p:nvSpPr>
        <p:spPr>
          <a:xfrm>
            <a:off x="0" y="7309927"/>
            <a:ext cx="10080625" cy="249748"/>
          </a:xfrm>
          <a:prstGeom prst="rect">
            <a:avLst/>
          </a:prstGeom>
        </p:spPr>
        <p:txBody>
          <a:bodyPr wrap="square">
            <a:spAutoFit/>
          </a:bodyPr>
          <a:lstStyle/>
          <a:p>
            <a:r>
              <a:rPr lang="fr-FR" sz="1100" dirty="0" smtClean="0"/>
              <a:t>Source </a:t>
            </a:r>
            <a:r>
              <a:rPr lang="fr-FR" sz="1100" dirty="0" smtClean="0"/>
              <a:t>: </a:t>
            </a:r>
            <a:r>
              <a:rPr lang="fr-FR" sz="1100" dirty="0" err="1" smtClean="0"/>
              <a:t>Stéphen</a:t>
            </a:r>
            <a:r>
              <a:rPr lang="fr-FR" sz="1100" dirty="0" smtClean="0"/>
              <a:t> </a:t>
            </a:r>
            <a:r>
              <a:rPr lang="fr-FR" sz="1100" dirty="0" err="1" smtClean="0"/>
              <a:t>Rostain</a:t>
            </a:r>
            <a:r>
              <a:rPr lang="fr-FR" sz="1100" dirty="0" smtClean="0"/>
              <a:t>, « l’occupation amérindienne ancienne du littoral de Guyane » Tome 1, TDM n° 129 F6, </a:t>
            </a:r>
            <a:r>
              <a:rPr lang="fr-FR" sz="1100" dirty="0" err="1" smtClean="0"/>
              <a:t>Orstom</a:t>
            </a:r>
            <a:r>
              <a:rPr lang="fr-FR" sz="1100" dirty="0" smtClean="0"/>
              <a:t> Editions (1994)</a:t>
            </a:r>
            <a:endParaRPr lang="fr-FR" sz="1100" dirty="0"/>
          </a:p>
        </p:txBody>
      </p:sp>
    </p:spTree>
    <p:extLst>
      <p:ext uri="{BB962C8B-B14F-4D97-AF65-F5344CB8AC3E}">
        <p14:creationId xmlns:p14="http://schemas.microsoft.com/office/powerpoint/2010/main" val="2351226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p:cTn id="7" dur="750" fill="hold"/>
                                        <p:tgtEl>
                                          <p:spTgt spid="59395"/>
                                        </p:tgtEl>
                                        <p:attrNameLst>
                                          <p:attrName>ppt_w</p:attrName>
                                        </p:attrNameLst>
                                      </p:cBhvr>
                                      <p:tavLst>
                                        <p:tav tm="0">
                                          <p:val>
                                            <p:fltVal val="0"/>
                                          </p:val>
                                        </p:tav>
                                        <p:tav tm="100000">
                                          <p:val>
                                            <p:strVal val="#ppt_w"/>
                                          </p:val>
                                        </p:tav>
                                      </p:tavLst>
                                    </p:anim>
                                    <p:anim calcmode="lin" valueType="num">
                                      <p:cBhvr>
                                        <p:cTn id="8" dur="750" fill="hold"/>
                                        <p:tgtEl>
                                          <p:spTgt spid="59395"/>
                                        </p:tgtEl>
                                        <p:attrNameLst>
                                          <p:attrName>ppt_h</p:attrName>
                                        </p:attrNameLst>
                                      </p:cBhvr>
                                      <p:tavLst>
                                        <p:tav tm="0">
                                          <p:val>
                                            <p:fltVal val="0"/>
                                          </p:val>
                                        </p:tav>
                                        <p:tav tm="100000">
                                          <p:val>
                                            <p:strVal val="#ppt_h"/>
                                          </p:val>
                                        </p:tav>
                                      </p:tavLst>
                                    </p:anim>
                                    <p:animEffect transition="in" filter="fade">
                                      <p:cBhvr>
                                        <p:cTn id="9" dur="750"/>
                                        <p:tgtEl>
                                          <p:spTgt spid="5939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Effect transition="in" filter="fade">
                                      <p:cBhvr>
                                        <p:cTn id="14" dur="75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childTnLst>
                          </p:cTn>
                        </p:par>
                        <p:par>
                          <p:cTn id="20" fill="hold">
                            <p:stCondLst>
                              <p:cond delay="75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1"/>
          </p:nvPr>
        </p:nvSpPr>
        <p:spPr>
          <a:xfrm>
            <a:off x="0" y="0"/>
            <a:ext cx="9674095" cy="409813"/>
          </a:xfrm>
          <a:ln/>
        </p:spPr>
        <p:txBody>
          <a:bodyPr tIns="21168" anchor="ct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Du Paléolithique Supérieur au </a:t>
            </a:r>
            <a:r>
              <a:rPr lang="fr-FR" sz="2400" b="1" u="sng" cap="small" dirty="0" smtClean="0"/>
              <a:t>Néolithique</a:t>
            </a:r>
            <a:endParaRPr lang="fr-FR" sz="2400" b="1" u="sng" cap="small" dirty="0"/>
          </a:p>
        </p:txBody>
      </p:sp>
      <p:sp>
        <p:nvSpPr>
          <p:cNvPr id="4" name="Rectangle 2"/>
          <p:cNvSpPr txBox="1">
            <a:spLocks noChangeArrowheads="1"/>
          </p:cNvSpPr>
          <p:nvPr/>
        </p:nvSpPr>
        <p:spPr>
          <a:xfrm>
            <a:off x="360362" y="831066"/>
            <a:ext cx="9359900" cy="5055036"/>
          </a:xfrm>
          <a:prstGeom prst="rect">
            <a:avLst/>
          </a:prstGeom>
          <a:solidFill>
            <a:schemeClr val="bg1">
              <a:alpha val="56000"/>
            </a:schemeClr>
          </a:solidFill>
          <a:ln/>
        </p:spPr>
        <p:txBody>
          <a:bodyPr tIns="15876"/>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285750" indent="-285750">
              <a:lnSpc>
                <a:spcPct val="100000"/>
              </a:lnSpc>
              <a:spcAft>
                <a:spcPts val="0"/>
              </a:spcAf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a:solidFill>
                  <a:srgbClr val="800000"/>
                </a:solidFill>
              </a:rPr>
              <a:t>Au Paléolithique Supérieur (40 000 à 10 000 BP) :</a:t>
            </a:r>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a:t>Multiplication des groupes culturels (encore qualifiés par les productions lithiques) et des innovations techniques </a:t>
            </a:r>
            <a:r>
              <a:rPr lang="fr-FR" sz="1800" dirty="0" smtClean="0"/>
              <a:t>:</a:t>
            </a:r>
          </a:p>
          <a:p>
            <a:pPr marL="436563"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t>		- débitage Levallois</a:t>
            </a:r>
            <a:r>
              <a:rPr lang="fr-FR" sz="1800" baseline="30000" dirty="0" smtClean="0"/>
              <a:t>1 </a:t>
            </a:r>
            <a:r>
              <a:rPr lang="fr-FR" sz="1800" dirty="0" smtClean="0"/>
              <a:t>puis </a:t>
            </a:r>
            <a:r>
              <a:rPr lang="fr-FR" sz="1800" dirty="0"/>
              <a:t>à lamelles par </a:t>
            </a:r>
            <a:r>
              <a:rPr lang="fr-FR" sz="1800" dirty="0" smtClean="0"/>
              <a:t>exemple</a:t>
            </a:r>
            <a:r>
              <a:rPr lang="fr-FR" sz="1800" b="1" dirty="0" smtClean="0"/>
              <a:t> </a:t>
            </a:r>
            <a:endParaRPr lang="fr-FR" sz="1800" b="1" dirty="0"/>
          </a:p>
          <a:p>
            <a:pPr marL="436563"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t>		- nouvelles </a:t>
            </a:r>
            <a:r>
              <a:rPr lang="fr-FR" sz="1800" dirty="0"/>
              <a:t>pratiques alimentaires </a:t>
            </a:r>
            <a:endParaRPr lang="fr-FR" sz="1800" dirty="0" smtClean="0"/>
          </a:p>
          <a:p>
            <a:pPr marL="436563"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a:t>	</a:t>
            </a:r>
            <a:r>
              <a:rPr lang="fr-FR" sz="1800" dirty="0" smtClean="0"/>
              <a:t>	- nouvelles techniques de chasse, </a:t>
            </a:r>
          </a:p>
          <a:p>
            <a:pPr marL="436563"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a:t>	</a:t>
            </a:r>
            <a:r>
              <a:rPr lang="fr-FR" sz="1800" dirty="0" smtClean="0"/>
              <a:t>	- développement </a:t>
            </a:r>
            <a:r>
              <a:rPr lang="fr-FR" sz="1800" dirty="0"/>
              <a:t>de l'art pariétal et de la </a:t>
            </a:r>
            <a:r>
              <a:rPr lang="fr-FR" sz="1800" dirty="0" smtClean="0"/>
              <a:t>statuaire….</a:t>
            </a:r>
            <a:endParaRPr lang="fr-FR" sz="1800" dirty="0"/>
          </a:p>
          <a:p>
            <a:pPr marL="436563"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i="1" dirty="0" smtClean="0">
                <a:solidFill>
                  <a:srgbClr val="800000"/>
                </a:solidFill>
              </a:rPr>
              <a:t>→ Nouvelles </a:t>
            </a:r>
            <a:r>
              <a:rPr lang="fr-FR" sz="1800" b="1" i="1" dirty="0">
                <a:solidFill>
                  <a:srgbClr val="800000"/>
                </a:solidFill>
              </a:rPr>
              <a:t>sociétés humaines (pratiques funéraires plus communes mais très variées</a:t>
            </a:r>
            <a:r>
              <a:rPr lang="fr-FR" sz="1800" b="1" i="1" dirty="0" smtClean="0">
                <a:solidFill>
                  <a:srgbClr val="800000"/>
                </a:solidFill>
              </a:rPr>
              <a:t>)</a:t>
            </a:r>
            <a:endParaRPr lang="fr-FR" sz="1800" b="1" i="1" dirty="0">
              <a:solidFill>
                <a:srgbClr val="800000"/>
              </a:solidFill>
            </a:endParaRPr>
          </a:p>
          <a:p>
            <a:pPr marL="0"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dirty="0"/>
          </a:p>
          <a:p>
            <a:pPr marL="285750" indent="-285750">
              <a:lnSpc>
                <a:spcPct val="100000"/>
              </a:lnSpc>
              <a:spcAft>
                <a:spcPts val="0"/>
              </a:spcAf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a:solidFill>
                  <a:srgbClr val="800000"/>
                </a:solidFill>
              </a:rPr>
              <a:t>Aux alentours de 10 000 BP (début de </a:t>
            </a:r>
            <a:r>
              <a:rPr lang="fr-FR" sz="1800" b="1" u="sng" dirty="0" smtClean="0">
                <a:solidFill>
                  <a:srgbClr val="800000"/>
                </a:solidFill>
              </a:rPr>
              <a:t>l'Holocène ):</a:t>
            </a:r>
            <a:endParaRPr lang="fr-FR" sz="1800" b="1" u="sng" dirty="0">
              <a:solidFill>
                <a:srgbClr val="800000"/>
              </a:solidFill>
            </a:endParaRPr>
          </a:p>
          <a:p>
            <a:pPr marL="722313" indent="-285750">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a:t>Evolution des cultures paléolithiques selon les </a:t>
            </a:r>
            <a:r>
              <a:rPr lang="fr-FR" sz="1800" dirty="0" smtClean="0"/>
              <a:t>régions :</a:t>
            </a:r>
          </a:p>
          <a:p>
            <a:pPr marL="436563"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t>		- vers </a:t>
            </a:r>
            <a:r>
              <a:rPr lang="fr-FR" sz="1800" dirty="0"/>
              <a:t>le Néolithique,</a:t>
            </a:r>
          </a:p>
          <a:p>
            <a:pPr marL="436563"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t>		- vers </a:t>
            </a:r>
            <a:r>
              <a:rPr lang="fr-FR" sz="1800" dirty="0"/>
              <a:t>le Mésolithique,</a:t>
            </a:r>
          </a:p>
          <a:p>
            <a:pPr marL="436563"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t>		- vers </a:t>
            </a:r>
            <a:r>
              <a:rPr lang="fr-FR" sz="1800" dirty="0"/>
              <a:t>l'Epipaléolithique,</a:t>
            </a:r>
          </a:p>
          <a:p>
            <a:pPr marL="436563" indent="0" algn="just">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i="1" dirty="0" smtClean="0">
                <a:solidFill>
                  <a:srgbClr val="800000"/>
                </a:solidFill>
              </a:rPr>
              <a:t>→ Naissance </a:t>
            </a:r>
            <a:r>
              <a:rPr lang="fr-FR" sz="1800" b="1" i="1" dirty="0">
                <a:solidFill>
                  <a:srgbClr val="800000"/>
                </a:solidFill>
              </a:rPr>
              <a:t>des inégalités ? renforcement des marqueurs témoignant de la hiérarchisation sociale (armement avec l'arc, habitat, pratiques funéraires, sanctuaires, …).</a:t>
            </a:r>
          </a:p>
          <a:p>
            <a:pPr marL="0"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0000" y="1332000"/>
            <a:ext cx="1714500" cy="1457325"/>
          </a:xfrm>
          <a:prstGeom prst="rect">
            <a:avLst/>
          </a:prstGeom>
        </p:spPr>
      </p:pic>
      <p:sp>
        <p:nvSpPr>
          <p:cNvPr id="7" name="Rectangle 6"/>
          <p:cNvSpPr/>
          <p:nvPr/>
        </p:nvSpPr>
        <p:spPr>
          <a:xfrm>
            <a:off x="0" y="7066591"/>
            <a:ext cx="10095349" cy="493084"/>
          </a:xfrm>
          <a:prstGeom prst="rect">
            <a:avLst/>
          </a:prstGeom>
          <a:solidFill>
            <a:schemeClr val="bg1">
              <a:alpha val="42000"/>
            </a:schemeClr>
          </a:solidFill>
        </p:spPr>
        <p:txBody>
          <a:bodyPr wrap="square">
            <a:spAutoFit/>
          </a:bodyPr>
          <a:lstStyle/>
          <a:p>
            <a:pPr algn="just"/>
            <a:r>
              <a:rPr lang="fr-FR" sz="1400" b="1" u="sng" dirty="0" smtClean="0">
                <a:solidFill>
                  <a:srgbClr val="800000"/>
                </a:solidFill>
              </a:rPr>
              <a:t>Débitage Levallois</a:t>
            </a:r>
            <a:r>
              <a:rPr lang="fr-FR" sz="1400" dirty="0" smtClean="0">
                <a:solidFill>
                  <a:srgbClr val="800000"/>
                </a:solidFill>
              </a:rPr>
              <a:t> : </a:t>
            </a:r>
            <a:r>
              <a:rPr lang="fr-FR" sz="1400" dirty="0">
                <a:solidFill>
                  <a:srgbClr val="800000"/>
                </a:solidFill>
              </a:rPr>
              <a:t>méthode de débitage de la pierre employée au cours de la Préhistoire, surtout au </a:t>
            </a:r>
            <a:r>
              <a:rPr lang="fr-FR" sz="1400" dirty="0" smtClean="0">
                <a:solidFill>
                  <a:srgbClr val="800000"/>
                </a:solidFill>
              </a:rPr>
              <a:t>Paléolithique. </a:t>
            </a:r>
            <a:r>
              <a:rPr lang="fr-FR" sz="1400" dirty="0">
                <a:solidFill>
                  <a:srgbClr val="800000"/>
                </a:solidFill>
              </a:rPr>
              <a:t>Cette méthode implique la préparation d'une surface d'un nucléus pour le débitage d'un ou de plusieurs éclats prédéterminés.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750"/>
                                        <p:tgtEl>
                                          <p:spTgt spid="4">
                                            <p:bg/>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750"/>
                                        <p:tgtEl>
                                          <p:spTgt spid="4">
                                            <p:txEl>
                                              <p:pRg st="1" end="1"/>
                                            </p:txEl>
                                          </p:spTgt>
                                        </p:tgtEl>
                                      </p:cBhvr>
                                    </p:animEffect>
                                  </p:childTnLst>
                                </p:cTn>
                              </p:par>
                            </p:childTnLst>
                          </p:cTn>
                        </p:par>
                        <p:par>
                          <p:cTn id="17" fill="hold">
                            <p:stCondLst>
                              <p:cond delay="750"/>
                            </p:stCondLst>
                            <p:childTnLst>
                              <p:par>
                                <p:cTn id="18" presetID="22" presetClass="entr" presetSubtype="8"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75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750" fill="hold"/>
                                        <p:tgtEl>
                                          <p:spTgt spid="2"/>
                                        </p:tgtEl>
                                        <p:attrNameLst>
                                          <p:attrName>ppt_w</p:attrName>
                                        </p:attrNameLst>
                                      </p:cBhvr>
                                      <p:tavLst>
                                        <p:tav tm="0">
                                          <p:val>
                                            <p:fltVal val="0"/>
                                          </p:val>
                                        </p:tav>
                                        <p:tav tm="100000">
                                          <p:val>
                                            <p:strVal val="#ppt_w"/>
                                          </p:val>
                                        </p:tav>
                                      </p:tavLst>
                                    </p:anim>
                                    <p:anim calcmode="lin" valueType="num">
                                      <p:cBhvr>
                                        <p:cTn id="30" dur="750" fill="hold"/>
                                        <p:tgtEl>
                                          <p:spTgt spid="2"/>
                                        </p:tgtEl>
                                        <p:attrNameLst>
                                          <p:attrName>ppt_h</p:attrName>
                                        </p:attrNameLst>
                                      </p:cBhvr>
                                      <p:tavLst>
                                        <p:tav tm="0">
                                          <p:val>
                                            <p:fltVal val="0"/>
                                          </p:val>
                                        </p:tav>
                                        <p:tav tm="100000">
                                          <p:val>
                                            <p:strVal val="#ppt_h"/>
                                          </p:val>
                                        </p:tav>
                                      </p:tavLst>
                                    </p:anim>
                                    <p:animEffect transition="in" filter="fade">
                                      <p:cBhvr>
                                        <p:cTn id="31" dur="75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wipe(left)">
                                      <p:cBhvr>
                                        <p:cTn id="36" dur="750"/>
                                        <p:tgtEl>
                                          <p:spTgt spid="4">
                                            <p:txEl>
                                              <p:pRg st="3" end="3"/>
                                            </p:txEl>
                                          </p:spTgt>
                                        </p:tgtEl>
                                      </p:cBhvr>
                                    </p:animEffect>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wipe(left)">
                                      <p:cBhvr>
                                        <p:cTn id="40" dur="750"/>
                                        <p:tgtEl>
                                          <p:spTgt spid="4">
                                            <p:txEl>
                                              <p:pRg st="4" end="4"/>
                                            </p:txEl>
                                          </p:spTgt>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wipe(left)">
                                      <p:cBhvr>
                                        <p:cTn id="44" dur="75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wipe(left)">
                                      <p:cBhvr>
                                        <p:cTn id="49" dur="750"/>
                                        <p:tgtEl>
                                          <p:spTgt spid="4">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8" end="8"/>
                                            </p:txEl>
                                          </p:spTgt>
                                        </p:tgtEl>
                                        <p:attrNameLst>
                                          <p:attrName>style.visibility</p:attrName>
                                        </p:attrNameLst>
                                      </p:cBhvr>
                                      <p:to>
                                        <p:strVal val="visible"/>
                                      </p:to>
                                    </p:set>
                                    <p:animEffect transition="in" filter="wipe(left)">
                                      <p:cBhvr>
                                        <p:cTn id="54" dur="750"/>
                                        <p:tgtEl>
                                          <p:spTgt spid="4">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Effect transition="in" filter="wipe(left)">
                                      <p:cBhvr>
                                        <p:cTn id="59" dur="750"/>
                                        <p:tgtEl>
                                          <p:spTgt spid="4">
                                            <p:txEl>
                                              <p:pRg st="9" end="9"/>
                                            </p:txEl>
                                          </p:spTgt>
                                        </p:tgtEl>
                                      </p:cBhvr>
                                    </p:animEffect>
                                  </p:childTnLst>
                                </p:cTn>
                              </p:par>
                            </p:childTnLst>
                          </p:cTn>
                        </p:par>
                        <p:par>
                          <p:cTn id="60" fill="hold">
                            <p:stCondLst>
                              <p:cond delay="750"/>
                            </p:stCondLst>
                            <p:childTnLst>
                              <p:par>
                                <p:cTn id="61" presetID="22" presetClass="entr" presetSubtype="8" fill="hold" grpId="0" nodeType="after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Effect transition="in" filter="wipe(left)">
                                      <p:cBhvr>
                                        <p:cTn id="63" dur="750"/>
                                        <p:tgtEl>
                                          <p:spTgt spid="4">
                                            <p:txEl>
                                              <p:pRg st="10" end="10"/>
                                            </p:txEl>
                                          </p:spTgt>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wipe(left)">
                                      <p:cBhvr>
                                        <p:cTn id="67" dur="750"/>
                                        <p:tgtEl>
                                          <p:spTgt spid="4">
                                            <p:txEl>
                                              <p:pRg st="11" end="11"/>
                                            </p:txEl>
                                          </p:spTgt>
                                        </p:tgtEl>
                                      </p:cBhvr>
                                    </p:animEffect>
                                  </p:childTnLst>
                                </p:cTn>
                              </p:par>
                            </p:childTnLst>
                          </p:cTn>
                        </p:par>
                        <p:par>
                          <p:cTn id="68" fill="hold">
                            <p:stCondLst>
                              <p:cond delay="2250"/>
                            </p:stCondLst>
                            <p:childTnLst>
                              <p:par>
                                <p:cTn id="69" presetID="22" presetClass="entr" presetSubtype="8" fill="hold" grpId="0" nodeType="afterEffect">
                                  <p:stCondLst>
                                    <p:cond delay="0"/>
                                  </p:stCondLst>
                                  <p:childTnLst>
                                    <p:set>
                                      <p:cBhvr>
                                        <p:cTn id="70" dur="1" fill="hold">
                                          <p:stCondLst>
                                            <p:cond delay="0"/>
                                          </p:stCondLst>
                                        </p:cTn>
                                        <p:tgtEl>
                                          <p:spTgt spid="4">
                                            <p:txEl>
                                              <p:pRg st="12" end="12"/>
                                            </p:txEl>
                                          </p:spTgt>
                                        </p:tgtEl>
                                        <p:attrNameLst>
                                          <p:attrName>style.visibility</p:attrName>
                                        </p:attrNameLst>
                                      </p:cBhvr>
                                      <p:to>
                                        <p:strVal val="visible"/>
                                      </p:to>
                                    </p:set>
                                    <p:animEffect transition="in" filter="wipe(left)">
                                      <p:cBhvr>
                                        <p:cTn id="71" dur="750"/>
                                        <p:tgtEl>
                                          <p:spTgt spid="4">
                                            <p:txEl>
                                              <p:pRg st="12" end="12"/>
                                            </p:txEl>
                                          </p:spTgt>
                                        </p:tgtEl>
                                      </p:cBhvr>
                                    </p:animEffect>
                                  </p:childTnLst>
                                </p:cTn>
                              </p:par>
                            </p:childTnLst>
                          </p:cTn>
                        </p:par>
                        <p:par>
                          <p:cTn id="72" fill="hold">
                            <p:stCondLst>
                              <p:cond delay="3000"/>
                            </p:stCondLst>
                            <p:childTnLst>
                              <p:par>
                                <p:cTn id="73" presetID="22" presetClass="entr" presetSubtype="8" fill="hold" grpId="0" nodeType="afterEffect">
                                  <p:stCondLst>
                                    <p:cond delay="0"/>
                                  </p:stCondLst>
                                  <p:childTnLst>
                                    <p:set>
                                      <p:cBhvr>
                                        <p:cTn id="74" dur="1" fill="hold">
                                          <p:stCondLst>
                                            <p:cond delay="0"/>
                                          </p:stCondLst>
                                        </p:cTn>
                                        <p:tgtEl>
                                          <p:spTgt spid="4">
                                            <p:txEl>
                                              <p:pRg st="13" end="13"/>
                                            </p:txEl>
                                          </p:spTgt>
                                        </p:tgtEl>
                                        <p:attrNameLst>
                                          <p:attrName>style.visibility</p:attrName>
                                        </p:attrNameLst>
                                      </p:cBhvr>
                                      <p:to>
                                        <p:strVal val="visible"/>
                                      </p:to>
                                    </p:set>
                                    <p:animEffect transition="in" filter="wipe(left)">
                                      <p:cBhvr>
                                        <p:cTn id="75" dur="75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0"/>
            <a:ext cx="9674095" cy="40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168"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smtClean="0"/>
              <a:t>Les caractéristiques d’une société néolithique</a:t>
            </a:r>
            <a:endParaRPr lang="fr-FR" sz="2400" b="1" u="sng" cap="small" dirty="0"/>
          </a:p>
        </p:txBody>
      </p:sp>
      <p:sp>
        <p:nvSpPr>
          <p:cNvPr id="4" name="Rectangle 2"/>
          <p:cNvSpPr txBox="1">
            <a:spLocks noChangeArrowheads="1"/>
          </p:cNvSpPr>
          <p:nvPr/>
        </p:nvSpPr>
        <p:spPr>
          <a:xfrm>
            <a:off x="360362" y="831066"/>
            <a:ext cx="9359900" cy="5724000"/>
          </a:xfrm>
          <a:prstGeom prst="rect">
            <a:avLst/>
          </a:prstGeom>
          <a:solidFill>
            <a:schemeClr val="bg1">
              <a:alpha val="56000"/>
            </a:schemeClr>
          </a:solidFill>
          <a:ln/>
        </p:spPr>
        <p:txBody>
          <a:bodyPr tIns="15876"/>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285750" indent="-285750">
              <a:lnSpc>
                <a:spcPct val="100000"/>
              </a:lnSpc>
              <a:spcAft>
                <a:spcPts val="0"/>
              </a:spcAf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a:solidFill>
                  <a:srgbClr val="800000"/>
                </a:solidFill>
              </a:rPr>
              <a:t>Une société néolithique doit théoriquement répondre à 5 critères </a:t>
            </a:r>
            <a:r>
              <a:rPr lang="fr-FR" sz="1800" b="1" u="sng" dirty="0" smtClean="0">
                <a:solidFill>
                  <a:srgbClr val="800000"/>
                </a:solidFill>
              </a:rPr>
              <a:t>:</a:t>
            </a:r>
          </a:p>
          <a:p>
            <a:pPr marL="0" indent="0">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b="1" u="sng" dirty="0">
              <a:solidFill>
                <a:srgbClr val="800000"/>
              </a:solidFill>
            </a:endParaRPr>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t>La </a:t>
            </a:r>
            <a:r>
              <a:rPr lang="fr-FR" sz="1800" b="1" u="sng" dirty="0"/>
              <a:t>s</a:t>
            </a:r>
            <a:r>
              <a:rPr lang="fr-FR" sz="1800" b="1" u="sng" dirty="0" smtClean="0"/>
              <a:t>édentarisation</a:t>
            </a:r>
            <a:r>
              <a:rPr lang="fr-FR" sz="1800" b="1" dirty="0" smtClean="0"/>
              <a:t> </a:t>
            </a:r>
            <a:r>
              <a:rPr lang="fr-FR" sz="1800" dirty="0" smtClean="0"/>
              <a:t>: </a:t>
            </a:r>
            <a:r>
              <a:rPr lang="fr-FR" sz="1800" dirty="0"/>
              <a:t>dans le sens </a:t>
            </a:r>
            <a:r>
              <a:rPr lang="fr-FR" sz="1800" dirty="0" smtClean="0"/>
              <a:t>d‘un habitat </a:t>
            </a:r>
            <a:r>
              <a:rPr lang="fr-FR" sz="1800" dirty="0"/>
              <a:t>permanent et non pas saisonnier comme c'est le cas au Paléolithique</a:t>
            </a:r>
            <a:r>
              <a:rPr lang="fr-FR" sz="1800" dirty="0" smtClean="0"/>
              <a:t>.</a:t>
            </a:r>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dirty="0"/>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t>La domestication d'animaux</a:t>
            </a:r>
            <a:r>
              <a:rPr lang="fr-FR" sz="1800" dirty="0" smtClean="0"/>
              <a:t> : </a:t>
            </a:r>
            <a:r>
              <a:rPr lang="fr-FR" sz="1800" dirty="0"/>
              <a:t>dans le sens </a:t>
            </a:r>
            <a:r>
              <a:rPr lang="fr-FR" sz="1800" dirty="0" smtClean="0"/>
              <a:t>d’une </a:t>
            </a:r>
            <a:r>
              <a:rPr lang="fr-FR" sz="1800" dirty="0"/>
              <a:t>modification de l'espèce et non </a:t>
            </a:r>
            <a:r>
              <a:rPr lang="fr-FR" sz="1800" dirty="0" smtClean="0"/>
              <a:t>d‘une acclimatation </a:t>
            </a:r>
            <a:r>
              <a:rPr lang="fr-FR" sz="1800" dirty="0"/>
              <a:t>(au Paléolithique européen, des ours sont couramment </a:t>
            </a:r>
            <a:r>
              <a:rPr lang="fr-FR" sz="1800" dirty="0" smtClean="0"/>
              <a:t>gardés et </a:t>
            </a:r>
            <a:r>
              <a:rPr lang="fr-FR" sz="1800" dirty="0"/>
              <a:t>attachés par une sorte de mors dans les grottes</a:t>
            </a:r>
            <a:r>
              <a:rPr lang="fr-FR" sz="1800" dirty="0" smtClean="0"/>
              <a:t>).</a:t>
            </a:r>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dirty="0"/>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t>L’agriculture</a:t>
            </a:r>
            <a:r>
              <a:rPr lang="fr-FR" sz="1800" dirty="0" smtClean="0"/>
              <a:t> : </a:t>
            </a:r>
            <a:r>
              <a:rPr lang="fr-FR" sz="1800" dirty="0"/>
              <a:t>dans le sens </a:t>
            </a:r>
            <a:r>
              <a:rPr lang="fr-FR" sz="1800" dirty="0" smtClean="0"/>
              <a:t>où </a:t>
            </a:r>
            <a:r>
              <a:rPr lang="fr-FR" sz="1800" dirty="0"/>
              <a:t>on ne se contente pas de favoriser la production d'une plante mais où </a:t>
            </a:r>
            <a:r>
              <a:rPr lang="fr-FR" sz="1800" dirty="0" smtClean="0"/>
              <a:t>elle est manipulée en </a:t>
            </a:r>
            <a:r>
              <a:rPr lang="fr-FR" sz="1800" dirty="0"/>
              <a:t>procédant à sa sélection, son enfouissement, sa récolte et sa reproduction</a:t>
            </a:r>
            <a:r>
              <a:rPr lang="fr-FR" sz="1800" dirty="0" smtClean="0"/>
              <a:t>.</a:t>
            </a:r>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dirty="0"/>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t>La production </a:t>
            </a:r>
            <a:r>
              <a:rPr lang="fr-FR" sz="1800" b="1" u="sng" dirty="0"/>
              <a:t>de </a:t>
            </a:r>
            <a:r>
              <a:rPr lang="fr-FR" sz="1800" b="1" u="sng" dirty="0" smtClean="0"/>
              <a:t>céramique</a:t>
            </a:r>
            <a:r>
              <a:rPr lang="fr-FR" sz="1800" dirty="0" smtClean="0"/>
              <a:t> : on </a:t>
            </a:r>
            <a:r>
              <a:rPr lang="fr-FR" sz="1800" dirty="0"/>
              <a:t>entend </a:t>
            </a:r>
            <a:r>
              <a:rPr lang="fr-FR" sz="1800" dirty="0" smtClean="0"/>
              <a:t>par là une production </a:t>
            </a:r>
            <a:r>
              <a:rPr lang="fr-FR" sz="1800" dirty="0"/>
              <a:t>sériée et massive </a:t>
            </a:r>
            <a:r>
              <a:rPr lang="fr-FR" sz="1800" dirty="0" smtClean="0"/>
              <a:t>avec fabrication de </a:t>
            </a:r>
            <a:r>
              <a:rPr lang="fr-FR" sz="1800" dirty="0"/>
              <a:t>récipients en toute sorte de matériaux (peaux, vessie, pierre, bois, </a:t>
            </a:r>
            <a:r>
              <a:rPr lang="fr-FR" sz="1800" dirty="0" smtClean="0"/>
              <a:t>…).</a:t>
            </a:r>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dirty="0"/>
          </a:p>
          <a:p>
            <a:pPr marL="722313" indent="-285750" algn="just">
              <a:lnSpc>
                <a:spcPct val="100000"/>
              </a:lnSpc>
              <a:spcAft>
                <a:spcPts val="0"/>
              </a:spcAft>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u="sng" dirty="0" smtClean="0"/>
              <a:t>Le polissage </a:t>
            </a:r>
            <a:r>
              <a:rPr lang="fr-FR" sz="1800" b="1" u="sng" dirty="0"/>
              <a:t>de la </a:t>
            </a:r>
            <a:r>
              <a:rPr lang="fr-FR" sz="1800" b="1" u="sng" dirty="0" smtClean="0"/>
              <a:t>pierre</a:t>
            </a:r>
            <a:r>
              <a:rPr lang="fr-FR" sz="1800" b="1" dirty="0" smtClean="0"/>
              <a:t> </a:t>
            </a:r>
            <a:r>
              <a:rPr lang="fr-FR" sz="1800" dirty="0" smtClean="0"/>
              <a:t>: la </a:t>
            </a:r>
            <a:r>
              <a:rPr lang="fr-FR" sz="1800" dirty="0"/>
              <a:t>production de </a:t>
            </a:r>
            <a:r>
              <a:rPr lang="fr-FR" sz="1800" dirty="0" smtClean="0"/>
              <a:t>bifaces n’est pas abandonnée (ex : lamelles </a:t>
            </a:r>
            <a:r>
              <a:rPr lang="fr-FR" sz="1800" dirty="0"/>
              <a:t>et autres </a:t>
            </a:r>
            <a:r>
              <a:rPr lang="fr-FR" sz="1800" dirty="0" smtClean="0"/>
              <a:t>grattoirs). </a:t>
            </a:r>
            <a:r>
              <a:rPr lang="fr-FR" sz="1800" dirty="0"/>
              <a:t>O</a:t>
            </a:r>
            <a:r>
              <a:rPr lang="fr-FR" sz="1800" dirty="0" smtClean="0"/>
              <a:t>n </a:t>
            </a:r>
            <a:r>
              <a:rPr lang="fr-FR" sz="1800" dirty="0"/>
              <a:t>y ajoute le polissage de certaines pièces soit dans un but pratique, soit dans un but artistique.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750"/>
                                        <p:tgtEl>
                                          <p:spTgt spid="4">
                                            <p:bg/>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75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75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wipe(left)">
                                      <p:cBhvr>
                                        <p:cTn id="26" dur="75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left)">
                                      <p:cBhvr>
                                        <p:cTn id="31" dur="75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wipe(left)">
                                      <p:cBhvr>
                                        <p:cTn id="36" dur="75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0"/>
            <a:ext cx="9674095" cy="40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168"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smtClean="0"/>
              <a:t>Deux visions de l’Holocène</a:t>
            </a:r>
            <a:endParaRPr lang="fr-FR" sz="2400" b="1" u="sng" cap="small" dirty="0"/>
          </a:p>
        </p:txBody>
      </p:sp>
      <p:sp>
        <p:nvSpPr>
          <p:cNvPr id="6" name="Rectangle 5"/>
          <p:cNvSpPr/>
          <p:nvPr/>
        </p:nvSpPr>
        <p:spPr>
          <a:xfrm>
            <a:off x="0" y="7066591"/>
            <a:ext cx="10095349" cy="493084"/>
          </a:xfrm>
          <a:prstGeom prst="rect">
            <a:avLst/>
          </a:prstGeom>
          <a:solidFill>
            <a:schemeClr val="bg1">
              <a:alpha val="42000"/>
            </a:schemeClr>
          </a:solidFill>
        </p:spPr>
        <p:txBody>
          <a:bodyPr wrap="square">
            <a:spAutoFit/>
          </a:bodyPr>
          <a:lstStyle/>
          <a:p>
            <a:pPr algn="just"/>
            <a:r>
              <a:rPr lang="fr-FR" sz="1400" b="1" u="sng" dirty="0" smtClean="0">
                <a:solidFill>
                  <a:srgbClr val="800000"/>
                </a:solidFill>
              </a:rPr>
              <a:t>Holocène</a:t>
            </a:r>
            <a:r>
              <a:rPr lang="fr-FR" sz="1400" b="1" dirty="0" smtClean="0">
                <a:solidFill>
                  <a:srgbClr val="800000"/>
                </a:solidFill>
              </a:rPr>
              <a:t> </a:t>
            </a:r>
            <a:r>
              <a:rPr lang="fr-FR" sz="1400" dirty="0" smtClean="0">
                <a:solidFill>
                  <a:srgbClr val="800000"/>
                </a:solidFill>
              </a:rPr>
              <a:t>: âge interglaciaire</a:t>
            </a:r>
            <a:r>
              <a:rPr lang="fr-FR" sz="1400" dirty="0">
                <a:solidFill>
                  <a:srgbClr val="800000"/>
                </a:solidFill>
              </a:rPr>
              <a:t>, période </a:t>
            </a:r>
            <a:r>
              <a:rPr lang="fr-FR" sz="1400" dirty="0" smtClean="0">
                <a:solidFill>
                  <a:srgbClr val="800000"/>
                </a:solidFill>
              </a:rPr>
              <a:t>chaude qui correspond </a:t>
            </a:r>
            <a:r>
              <a:rPr lang="fr-FR" sz="1400" dirty="0">
                <a:solidFill>
                  <a:srgbClr val="800000"/>
                </a:solidFill>
              </a:rPr>
              <a:t>à l'avènement du Mésolithique, du Néolithique et des cultures ultérieures. C'est le début de l'expansion rapide de l'espèce humaine</a:t>
            </a:r>
            <a:r>
              <a:rPr lang="fr-FR" sz="1400" dirty="0" smtClean="0">
                <a:solidFill>
                  <a:srgbClr val="800000"/>
                </a:solidFill>
              </a:rPr>
              <a:t>.</a:t>
            </a:r>
            <a:endParaRPr lang="fr-FR" sz="1400" dirty="0">
              <a:solidFill>
                <a:srgbClr val="80000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517185192"/>
              </p:ext>
            </p:extLst>
          </p:nvPr>
        </p:nvGraphicFramePr>
        <p:xfrm>
          <a:off x="406530" y="1252316"/>
          <a:ext cx="9267564" cy="4993256"/>
        </p:xfrm>
        <a:graphic>
          <a:graphicData uri="http://schemas.openxmlformats.org/drawingml/2006/table">
            <a:tbl>
              <a:tblPr firstRow="1" bandRow="1">
                <a:tableStyleId>{5C22544A-7EE6-4342-B048-85BDC9FD1C3A}</a:tableStyleId>
              </a:tblPr>
              <a:tblGrid>
                <a:gridCol w="1263758"/>
                <a:gridCol w="3791277"/>
                <a:gridCol w="4212529"/>
              </a:tblGrid>
              <a:tr h="421256">
                <a:tc>
                  <a:txBody>
                    <a:bodyPr/>
                    <a:lstStyle/>
                    <a:p>
                      <a:pPr algn="ctr"/>
                      <a:endParaRPr lang="fr-FR" dirty="0"/>
                    </a:p>
                  </a:txBody>
                  <a:tcPr anchor="ctr">
                    <a:solidFill>
                      <a:srgbClr val="996633"/>
                    </a:solidFill>
                  </a:tcPr>
                </a:tc>
                <a:tc>
                  <a:txBody>
                    <a:bodyPr/>
                    <a:lstStyle/>
                    <a:p>
                      <a:pPr algn="ctr"/>
                      <a:r>
                        <a:rPr lang="fr-FR" cap="small" baseline="0" dirty="0" smtClean="0"/>
                        <a:t>Jusqu’aux années 90</a:t>
                      </a:r>
                      <a:endParaRPr lang="fr-FR" cap="small" baseline="0" dirty="0"/>
                    </a:p>
                  </a:txBody>
                  <a:tcPr anchor="ctr">
                    <a:solidFill>
                      <a:srgbClr val="996633"/>
                    </a:solidFill>
                  </a:tcPr>
                </a:tc>
                <a:tc>
                  <a:txBody>
                    <a:bodyPr/>
                    <a:lstStyle/>
                    <a:p>
                      <a:pPr algn="ctr"/>
                      <a:r>
                        <a:rPr lang="fr-FR" cap="small" baseline="0" dirty="0" smtClean="0"/>
                        <a:t>Depuis les années 90</a:t>
                      </a:r>
                      <a:endParaRPr lang="fr-FR" cap="small" baseline="0" dirty="0"/>
                    </a:p>
                  </a:txBody>
                  <a:tcPr anchor="ctr">
                    <a:solidFill>
                      <a:srgbClr val="996633"/>
                    </a:solidFill>
                  </a:tcPr>
                </a:tc>
              </a:tr>
              <a:tr h="421253">
                <a:tc>
                  <a:txBody>
                    <a:bodyPr/>
                    <a:lstStyle/>
                    <a:p>
                      <a:pPr algn="ctr"/>
                      <a:r>
                        <a:rPr lang="fr-FR" b="1" cap="small" dirty="0" smtClean="0"/>
                        <a:t>Quelle vision ?</a:t>
                      </a:r>
                      <a:endParaRPr lang="fr-FR" b="1" cap="small" dirty="0"/>
                    </a:p>
                  </a:txBody>
                  <a:tcPr anchor="ctr">
                    <a:solidFill>
                      <a:srgbClr val="F3D089"/>
                    </a:solidFill>
                  </a:tcPr>
                </a:tc>
                <a:tc>
                  <a:txBody>
                    <a:bodyPr/>
                    <a:lstStyle/>
                    <a:p>
                      <a:pPr algn="ctr"/>
                      <a:r>
                        <a:rPr lang="fr-FR" b="1" dirty="0" smtClean="0">
                          <a:solidFill>
                            <a:srgbClr val="800000"/>
                          </a:solidFill>
                        </a:rPr>
                        <a:t>Vision </a:t>
                      </a:r>
                      <a:r>
                        <a:rPr lang="fr-FR" b="1" u="sng" dirty="0" smtClean="0">
                          <a:solidFill>
                            <a:srgbClr val="800000"/>
                          </a:solidFill>
                        </a:rPr>
                        <a:t>positive</a:t>
                      </a:r>
                      <a:r>
                        <a:rPr lang="fr-FR" b="1" baseline="0" dirty="0" smtClean="0">
                          <a:solidFill>
                            <a:srgbClr val="800000"/>
                          </a:solidFill>
                        </a:rPr>
                        <a:t> de l’Holocène</a:t>
                      </a:r>
                      <a:endParaRPr lang="fr-FR" b="1" dirty="0">
                        <a:solidFill>
                          <a:srgbClr val="800000"/>
                        </a:solidFill>
                      </a:endParaRPr>
                    </a:p>
                  </a:txBody>
                  <a:tcPr anchor="ctr">
                    <a:solidFill>
                      <a:srgbClr val="F3D089"/>
                    </a:solidFill>
                  </a:tcPr>
                </a:tc>
                <a:tc>
                  <a:txBody>
                    <a:bodyPr/>
                    <a:lstStyle/>
                    <a:p>
                      <a:pPr algn="ctr"/>
                      <a:r>
                        <a:rPr lang="fr-FR" b="1" dirty="0" smtClean="0">
                          <a:solidFill>
                            <a:srgbClr val="800000"/>
                          </a:solidFill>
                        </a:rPr>
                        <a:t>Vision</a:t>
                      </a:r>
                      <a:r>
                        <a:rPr lang="fr-FR" b="1" baseline="0" dirty="0" smtClean="0">
                          <a:solidFill>
                            <a:srgbClr val="800000"/>
                          </a:solidFill>
                        </a:rPr>
                        <a:t> </a:t>
                      </a:r>
                      <a:r>
                        <a:rPr lang="fr-FR" b="1" u="sng" baseline="0" dirty="0" smtClean="0">
                          <a:solidFill>
                            <a:srgbClr val="800000"/>
                          </a:solidFill>
                        </a:rPr>
                        <a:t>négative</a:t>
                      </a:r>
                      <a:r>
                        <a:rPr lang="fr-FR" b="1" baseline="0" dirty="0" smtClean="0">
                          <a:solidFill>
                            <a:srgbClr val="800000"/>
                          </a:solidFill>
                        </a:rPr>
                        <a:t> de l’Holocène</a:t>
                      </a:r>
                      <a:endParaRPr lang="fr-FR" b="1" dirty="0">
                        <a:solidFill>
                          <a:srgbClr val="800000"/>
                        </a:solidFill>
                      </a:endParaRPr>
                    </a:p>
                  </a:txBody>
                  <a:tcPr anchor="ctr">
                    <a:solidFill>
                      <a:srgbClr val="F3D089"/>
                    </a:solidFill>
                  </a:tcPr>
                </a:tc>
              </a:tr>
              <a:tr h="567720">
                <a:tc>
                  <a:txBody>
                    <a:bodyPr/>
                    <a:lstStyle/>
                    <a:p>
                      <a:pPr algn="ctr"/>
                      <a:r>
                        <a:rPr lang="fr-FR" b="1" cap="small" dirty="0" smtClean="0"/>
                        <a:t>Quelles</a:t>
                      </a:r>
                      <a:r>
                        <a:rPr lang="fr-FR" b="1" cap="small" baseline="0" dirty="0" smtClean="0"/>
                        <a:t> raisons ?</a:t>
                      </a:r>
                      <a:endParaRPr lang="fr-FR" b="1" cap="small" dirty="0"/>
                    </a:p>
                  </a:txBody>
                  <a:tcPr anchor="ctr">
                    <a:solidFill>
                      <a:srgbClr val="FFCC99"/>
                    </a:solidFill>
                  </a:tcPr>
                </a:tc>
                <a:tc>
                  <a:txBody>
                    <a:bodyPr/>
                    <a:lstStyle/>
                    <a:p>
                      <a:pPr algn="ctr"/>
                      <a:r>
                        <a:rPr lang="fr-FR" dirty="0" smtClean="0"/>
                        <a:t>- Néolithisation</a:t>
                      </a:r>
                    </a:p>
                    <a:p>
                      <a:pPr algn="ctr"/>
                      <a:r>
                        <a:rPr lang="fr-FR" dirty="0" smtClean="0"/>
                        <a:t>- Anthropisation des milieux</a:t>
                      </a:r>
                    </a:p>
                    <a:p>
                      <a:pPr algn="ctr"/>
                      <a:r>
                        <a:rPr lang="fr-FR" dirty="0" smtClean="0"/>
                        <a:t>- Naissance des grands ensembles culturels mondiaux</a:t>
                      </a:r>
                    </a:p>
                    <a:p>
                      <a:pPr algn="ctr"/>
                      <a:endParaRPr lang="fr-FR" dirty="0"/>
                    </a:p>
                  </a:txBody>
                  <a:tcPr anchor="ctr">
                    <a:solidFill>
                      <a:srgbClr val="FFCC99"/>
                    </a:solidFill>
                  </a:tcPr>
                </a:tc>
                <a:tc>
                  <a:txBody>
                    <a:bodyPr/>
                    <a:lstStyle/>
                    <a:p>
                      <a:pPr marL="0" indent="0" algn="ctr">
                        <a:buFontTx/>
                        <a:buNone/>
                      </a:pPr>
                      <a:r>
                        <a:rPr lang="fr-FR" b="1" baseline="0" dirty="0" smtClean="0"/>
                        <a:t>E</a:t>
                      </a:r>
                      <a:r>
                        <a:rPr lang="fr-FR" b="1" dirty="0" smtClean="0"/>
                        <a:t>mergence de la sensibilité environnementale (changement global, développement durable) et des notions de mondialisation</a:t>
                      </a:r>
                      <a:r>
                        <a:rPr lang="fr-FR" b="1" baseline="0" dirty="0" smtClean="0"/>
                        <a:t> =</a:t>
                      </a:r>
                      <a:r>
                        <a:rPr lang="fr-FR" b="1" dirty="0" smtClean="0"/>
                        <a:t> </a:t>
                      </a:r>
                    </a:p>
                    <a:p>
                      <a:pPr marL="285750" indent="-285750" algn="ctr">
                        <a:buFontTx/>
                        <a:buChar char="-"/>
                      </a:pPr>
                      <a:r>
                        <a:rPr lang="fr-FR" dirty="0" smtClean="0"/>
                        <a:t>Pollution/destruction des milieux par l'Homme</a:t>
                      </a:r>
                    </a:p>
                    <a:p>
                      <a:pPr algn="ctr"/>
                      <a:r>
                        <a:rPr lang="fr-FR" dirty="0" smtClean="0"/>
                        <a:t>- Modification des équilibres naturels</a:t>
                      </a:r>
                    </a:p>
                    <a:p>
                      <a:pPr algn="ctr"/>
                      <a:r>
                        <a:rPr lang="fr-FR" dirty="0" smtClean="0"/>
                        <a:t>Réduction de la biodiversité</a:t>
                      </a:r>
                    </a:p>
                    <a:p>
                      <a:pPr algn="ctr"/>
                      <a:r>
                        <a:rPr lang="fr-FR" dirty="0" smtClean="0"/>
                        <a:t>- Apparition/renforcement des sociétés inégalitaires</a:t>
                      </a:r>
                    </a:p>
                    <a:p>
                      <a:pPr algn="ctr"/>
                      <a:r>
                        <a:rPr lang="fr-FR" dirty="0" smtClean="0"/>
                        <a:t>- Emergence de nombreuses maladies</a:t>
                      </a:r>
                    </a:p>
                    <a:p>
                      <a:pPr algn="ctr"/>
                      <a:r>
                        <a:rPr lang="fr-FR" dirty="0" smtClean="0"/>
                        <a:t>- Dissémination de parasites et de nuisibles sur l'ensemble du Globe,</a:t>
                      </a:r>
                    </a:p>
                    <a:p>
                      <a:pPr algn="ctr"/>
                      <a:r>
                        <a:rPr lang="fr-FR" dirty="0" smtClean="0"/>
                        <a:t>…</a:t>
                      </a:r>
                    </a:p>
                  </a:txBody>
                  <a:tcPr anchor="ctr">
                    <a:solidFill>
                      <a:srgbClr val="FFCC99"/>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5" t="1" r="827" b="468"/>
          <a:stretch/>
        </p:blipFill>
        <p:spPr bwMode="auto">
          <a:xfrm>
            <a:off x="2547484" y="610858"/>
            <a:ext cx="4985657" cy="6726113"/>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txBox="1">
            <a:spLocks noChangeArrowheads="1"/>
          </p:cNvSpPr>
          <p:nvPr/>
        </p:nvSpPr>
        <p:spPr bwMode="auto">
          <a:xfrm>
            <a:off x="0" y="0"/>
            <a:ext cx="9674095" cy="40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168"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Le processus de néolithisation au Proche-Orient : généralités</a:t>
            </a:r>
          </a:p>
        </p:txBody>
      </p:sp>
      <p:sp>
        <p:nvSpPr>
          <p:cNvPr id="3" name="Rectangle 2"/>
          <p:cNvSpPr/>
          <p:nvPr/>
        </p:nvSpPr>
        <p:spPr>
          <a:xfrm>
            <a:off x="177318" y="2094825"/>
            <a:ext cx="2160000" cy="3699090"/>
          </a:xfrm>
          <a:prstGeom prst="rect">
            <a:avLst/>
          </a:prstGeom>
          <a:solidFill>
            <a:srgbClr val="FFCC99"/>
          </a:solidFill>
          <a:ln>
            <a:solidFill>
              <a:schemeClr val="tx1"/>
            </a:solidFill>
          </a:ln>
        </p:spPr>
        <p:txBody>
          <a:bodyPr wrap="square">
            <a:spAutoFit/>
          </a:bodyPr>
          <a:lstStyle/>
          <a:p>
            <a:pPr algn="ctr"/>
            <a:r>
              <a:rPr lang="fr-FR" sz="1400" b="1" i="1" u="sng" dirty="0" smtClean="0"/>
              <a:t>PPNA</a:t>
            </a:r>
            <a:r>
              <a:rPr lang="fr-FR" sz="1400" b="1" i="1" dirty="0" smtClean="0"/>
              <a:t> : Le </a:t>
            </a:r>
            <a:r>
              <a:rPr lang="fr-FR" sz="1400" b="1" i="1" dirty="0"/>
              <a:t>Néolithique précéramique A (en anglais </a:t>
            </a:r>
            <a:r>
              <a:rPr lang="fr-FR" sz="1400" b="1" i="1" dirty="0" err="1"/>
              <a:t>Pre-Pottery</a:t>
            </a:r>
            <a:r>
              <a:rPr lang="fr-FR" sz="1400" b="1" i="1" dirty="0"/>
              <a:t> </a:t>
            </a:r>
            <a:r>
              <a:rPr lang="fr-FR" sz="1400" b="1" i="1" dirty="0" err="1"/>
              <a:t>Neolithic</a:t>
            </a:r>
            <a:r>
              <a:rPr lang="fr-FR" sz="1400" b="1" i="1" dirty="0"/>
              <a:t> A, souvent abrégé en PPNA) est la période marquant les débuts du Néolithique du </a:t>
            </a:r>
            <a:r>
              <a:rPr lang="fr-FR" sz="1400" b="1" i="1" dirty="0" smtClean="0"/>
              <a:t>Proche-Orient. </a:t>
            </a:r>
            <a:r>
              <a:rPr lang="fr-FR" sz="1400" b="1" i="1" dirty="0"/>
              <a:t>Elle a été établie sur le site de Jéricho, et est caractérisée, </a:t>
            </a:r>
            <a:r>
              <a:rPr lang="fr-FR" sz="1400" b="1" i="1" dirty="0" smtClean="0"/>
              <a:t>par </a:t>
            </a:r>
            <a:r>
              <a:rPr lang="fr-FR" sz="1400" b="1" i="1" dirty="0"/>
              <a:t>l'absence de céramique. Elle a duré environ de 9000 à 8500 av. J.-C. et précède le Néolithique précéramique </a:t>
            </a:r>
            <a:r>
              <a:rPr lang="fr-FR" sz="1400" b="1" i="1" dirty="0" smtClean="0"/>
              <a:t>B (PPNB)</a:t>
            </a:r>
            <a:endParaRPr lang="fr-FR" sz="1400" b="1" i="1" dirty="0"/>
          </a:p>
        </p:txBody>
      </p:sp>
      <p:sp>
        <p:nvSpPr>
          <p:cNvPr id="6" name="Rectangle 5"/>
          <p:cNvSpPr/>
          <p:nvPr/>
        </p:nvSpPr>
        <p:spPr>
          <a:xfrm>
            <a:off x="0" y="7309927"/>
            <a:ext cx="10080625" cy="235449"/>
          </a:xfrm>
          <a:prstGeom prst="rect">
            <a:avLst/>
          </a:prstGeom>
        </p:spPr>
        <p:txBody>
          <a:bodyPr wrap="square">
            <a:spAutoFit/>
          </a:bodyPr>
          <a:lstStyle/>
          <a:p>
            <a:r>
              <a:rPr lang="fr-FR" sz="1000" dirty="0" smtClean="0"/>
              <a:t>Source </a:t>
            </a:r>
            <a:r>
              <a:rPr lang="fr-FR" sz="1000" dirty="0" smtClean="0"/>
              <a:t>: Danielle </a:t>
            </a:r>
            <a:r>
              <a:rPr lang="fr-FR" sz="1000" dirty="0" err="1" smtClean="0"/>
              <a:t>Stordeur</a:t>
            </a:r>
            <a:r>
              <a:rPr lang="fr-FR" sz="1000" dirty="0" smtClean="0"/>
              <a:t> et Frédéric </a:t>
            </a:r>
            <a:r>
              <a:rPr lang="fr-FR" sz="1000" dirty="0" err="1" smtClean="0"/>
              <a:t>Abbès</a:t>
            </a:r>
            <a:r>
              <a:rPr lang="fr-FR" sz="1000" dirty="0" smtClean="0"/>
              <a:t> « du PPNA au PPNB : mise en lumière d’une phase de transition à </a:t>
            </a:r>
            <a:r>
              <a:rPr lang="fr-FR" sz="1000" dirty="0" err="1" smtClean="0"/>
              <a:t>Jerf</a:t>
            </a:r>
            <a:r>
              <a:rPr lang="fr-FR" sz="1000" dirty="0" smtClean="0"/>
              <a:t> El Ahmar (Syrie) » paru dans BSBF 2002 </a:t>
            </a:r>
            <a:r>
              <a:rPr lang="fr-FR" sz="1000" dirty="0" smtClean="0"/>
              <a:t>Volume 99-3</a:t>
            </a:r>
            <a:r>
              <a:rPr lang="fr-FR" sz="1000" dirty="0" smtClean="0"/>
              <a:t> </a:t>
            </a:r>
            <a:endParaRPr lang="fr-FR" sz="10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heel(1)">
                                      <p:cBhvr>
                                        <p:cTn id="7" dur="2000"/>
                                        <p:tgtEl>
                                          <p:spTgt spid="4403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0" t="942" r="1326" b="13169"/>
          <a:stretch/>
        </p:blipFill>
        <p:spPr bwMode="auto">
          <a:xfrm>
            <a:off x="235324" y="1252319"/>
            <a:ext cx="5768788" cy="4881282"/>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0" y="7309927"/>
            <a:ext cx="10080625" cy="235449"/>
          </a:xfrm>
          <a:prstGeom prst="rect">
            <a:avLst/>
          </a:prstGeom>
        </p:spPr>
        <p:txBody>
          <a:bodyPr wrap="square">
            <a:spAutoFit/>
          </a:bodyPr>
          <a:lstStyle/>
          <a:p>
            <a:r>
              <a:rPr lang="fr-FR" sz="1000" dirty="0" smtClean="0"/>
              <a:t>Source </a:t>
            </a:r>
            <a:r>
              <a:rPr lang="fr-FR" sz="1000" dirty="0" smtClean="0"/>
              <a:t>: Danielle </a:t>
            </a:r>
            <a:r>
              <a:rPr lang="fr-FR" sz="1000" dirty="0" err="1" smtClean="0"/>
              <a:t>Stordeur</a:t>
            </a:r>
            <a:r>
              <a:rPr lang="fr-FR" sz="1000" dirty="0" smtClean="0"/>
              <a:t> et Frédéric </a:t>
            </a:r>
            <a:r>
              <a:rPr lang="fr-FR" sz="1000" dirty="0" err="1" smtClean="0"/>
              <a:t>Abbès</a:t>
            </a:r>
            <a:r>
              <a:rPr lang="fr-FR" sz="1000" dirty="0" smtClean="0"/>
              <a:t> « du PPNA au PPNB : mise en lumière d’une phase de transition à </a:t>
            </a:r>
            <a:r>
              <a:rPr lang="fr-FR" sz="1000" dirty="0" err="1" smtClean="0"/>
              <a:t>Jerf</a:t>
            </a:r>
            <a:r>
              <a:rPr lang="fr-FR" sz="1000" dirty="0" smtClean="0"/>
              <a:t> El Ahmar (Syrie) » paru dans BSBF 2002 </a:t>
            </a:r>
            <a:r>
              <a:rPr lang="fr-FR" sz="1000" dirty="0" smtClean="0"/>
              <a:t>Volume 99-3</a:t>
            </a:r>
            <a:r>
              <a:rPr lang="fr-FR" sz="1000" dirty="0" smtClean="0"/>
              <a:t> </a:t>
            </a:r>
            <a:endParaRPr lang="fr-FR" sz="1000" dirty="0"/>
          </a:p>
        </p:txBody>
      </p:sp>
      <p:sp>
        <p:nvSpPr>
          <p:cNvPr id="5" name="Rectangle 2"/>
          <p:cNvSpPr txBox="1">
            <a:spLocks noChangeArrowheads="1"/>
          </p:cNvSpPr>
          <p:nvPr/>
        </p:nvSpPr>
        <p:spPr bwMode="auto">
          <a:xfrm>
            <a:off x="0" y="26355"/>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La sédentarisation au Proche Orient : </a:t>
            </a:r>
            <a:br>
              <a:rPr lang="fr-FR" sz="2400" b="1" u="sng" cap="small" dirty="0"/>
            </a:br>
            <a:r>
              <a:rPr lang="fr-FR" sz="2400" b="1" u="sng" cap="small" dirty="0" smtClean="0"/>
              <a:t>à partir du site de </a:t>
            </a:r>
            <a:r>
              <a:rPr lang="fr-FR" sz="2400" b="1" u="sng" cap="small" dirty="0" err="1" smtClean="0"/>
              <a:t>Jerf</a:t>
            </a:r>
            <a:r>
              <a:rPr lang="fr-FR" sz="2400" b="1" u="sng" cap="small" dirty="0" smtClean="0"/>
              <a:t> </a:t>
            </a:r>
            <a:r>
              <a:rPr lang="fr-FR" sz="2400" b="1" u="sng" cap="small" dirty="0"/>
              <a:t>El Ahmar (Euphrate </a:t>
            </a:r>
            <a:r>
              <a:rPr lang="fr-FR" sz="2400" b="1" u="sng" cap="small" dirty="0" smtClean="0"/>
              <a:t>Syrien)</a:t>
            </a:r>
            <a:r>
              <a:rPr lang="fr-FR" sz="2400" b="1" u="sng" cap="small" dirty="0"/>
              <a:t/>
            </a:r>
            <a:br>
              <a:rPr lang="fr-FR" sz="2400" b="1" u="sng" cap="small" dirty="0"/>
            </a:br>
            <a:endParaRPr lang="fr-FR" sz="2400" b="1" u="sng" cap="small" dirty="0"/>
          </a:p>
        </p:txBody>
      </p:sp>
      <p:sp>
        <p:nvSpPr>
          <p:cNvPr id="45057" name="Rectangle 1"/>
          <p:cNvSpPr>
            <a:spLocks noGrp="1" noChangeArrowheads="1"/>
          </p:cNvSpPr>
          <p:nvPr>
            <p:ph type="title" idx="4294967295"/>
          </p:nvPr>
        </p:nvSpPr>
        <p:spPr>
          <a:xfrm>
            <a:off x="-1" y="409813"/>
            <a:ext cx="10080625" cy="1079500"/>
          </a:xfrm>
          <a:ln/>
        </p:spPr>
        <p:txBody>
          <a:bodyPr tIns="2116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u="sng" dirty="0" smtClean="0"/>
              <a:t>L'habitat </a:t>
            </a:r>
            <a:r>
              <a:rPr lang="fr-FR" b="1" u="sng" dirty="0"/>
              <a:t>communautaire et </a:t>
            </a:r>
            <a:r>
              <a:rPr lang="fr-FR" b="1" u="sng" dirty="0" smtClean="0"/>
              <a:t>individuel</a:t>
            </a:r>
            <a:endParaRPr lang="fr-FR" b="1" u="sng" dirty="0"/>
          </a:p>
        </p:txBody>
      </p:sp>
      <p:sp>
        <p:nvSpPr>
          <p:cNvPr id="2" name="ZoneTexte 1"/>
          <p:cNvSpPr txBox="1"/>
          <p:nvPr/>
        </p:nvSpPr>
        <p:spPr>
          <a:xfrm>
            <a:off x="235324" y="6275696"/>
            <a:ext cx="9438771" cy="779188"/>
          </a:xfrm>
          <a:prstGeom prst="rect">
            <a:avLst/>
          </a:prstGeom>
          <a:solidFill>
            <a:srgbClr val="FFCC99"/>
          </a:solidFill>
          <a:ln>
            <a:solidFill>
              <a:schemeClr val="tx1"/>
            </a:solidFill>
          </a:ln>
        </p:spPr>
        <p:txBody>
          <a:bodyPr wrap="square" rtlCol="0">
            <a:spAutoFit/>
          </a:bodyPr>
          <a:lstStyle/>
          <a:p>
            <a:pPr algn="just"/>
            <a:r>
              <a:rPr lang="fr-FR" sz="1200" dirty="0" smtClean="0"/>
              <a:t>Dans ce village, apparaissent les premières maisons rectangulaires, qui coexistent avec des modèles aux contours arrondis. Le bâtiment communautaire est entouré sur les trois quart de sa périphérie par des maisons de modèle varié. Une seule construction s’accroche au mur extérieur sud. La limite sud de la zone construite correspond à cette cellule alors qu’une vaste zone de déchets stratifiés s’étale vers l’extérieur de l’établissement. </a:t>
            </a:r>
            <a:endParaRPr lang="fr-FR" sz="1200" dirty="0"/>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637" t="3594" r="3838" b="16850"/>
          <a:stretch/>
        </p:blipFill>
        <p:spPr bwMode="auto">
          <a:xfrm>
            <a:off x="6217918" y="1460960"/>
            <a:ext cx="3564647" cy="446400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lèche droite 2"/>
          <p:cNvSpPr/>
          <p:nvPr/>
        </p:nvSpPr>
        <p:spPr bwMode="auto">
          <a:xfrm rot="20255695">
            <a:off x="4264411" y="3824370"/>
            <a:ext cx="2527518" cy="421253"/>
          </a:xfrm>
          <a:prstGeom prst="rightArrow">
            <a:avLst/>
          </a:prstGeom>
          <a:solidFill>
            <a:srgbClr val="996633"/>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a typeface="SimSun" charset="-122"/>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wipe(up)">
                                      <p:cBhvr>
                                        <p:cTn id="7" dur="750"/>
                                        <p:tgtEl>
                                          <p:spTgt spid="4505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5058"/>
                                        </p:tgtEl>
                                        <p:attrNameLst>
                                          <p:attrName>style.visibility</p:attrName>
                                        </p:attrNameLst>
                                      </p:cBhvr>
                                      <p:to>
                                        <p:strVal val="visible"/>
                                      </p:to>
                                    </p:set>
                                    <p:animEffect transition="in" filter="wheel(1)">
                                      <p:cBhvr>
                                        <p:cTn id="12" dur="2000"/>
                                        <p:tgtEl>
                                          <p:spTgt spid="45058"/>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750" fill="hold"/>
                                        <p:tgtEl>
                                          <p:spTgt spid="2"/>
                                        </p:tgtEl>
                                        <p:attrNameLst>
                                          <p:attrName>ppt_x</p:attrName>
                                        </p:attrNameLst>
                                      </p:cBhvr>
                                      <p:tavLst>
                                        <p:tav tm="0">
                                          <p:val>
                                            <p:strVal val="0-#ppt_w/2"/>
                                          </p:val>
                                        </p:tav>
                                        <p:tav tm="100000">
                                          <p:val>
                                            <p:strVal val="#ppt_x"/>
                                          </p:val>
                                        </p:tav>
                                      </p:tavLst>
                                    </p:anim>
                                    <p:anim calcmode="lin" valueType="num">
                                      <p:cBhvr additive="base">
                                        <p:cTn id="22"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057" grpId="0"/>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 t="10962" r="1315" b="8741"/>
          <a:stretch/>
        </p:blipFill>
        <p:spPr bwMode="auto">
          <a:xfrm>
            <a:off x="115551" y="1252319"/>
            <a:ext cx="5902107" cy="2527518"/>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p:cNvSpPr txBox="1">
            <a:spLocks noChangeArrowheads="1"/>
          </p:cNvSpPr>
          <p:nvPr/>
        </p:nvSpPr>
        <p:spPr bwMode="auto">
          <a:xfrm>
            <a:off x="0" y="26355"/>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La sédentarisation au Proche Orient : </a:t>
            </a:r>
            <a:br>
              <a:rPr lang="fr-FR" sz="2400" b="1" u="sng" cap="small" dirty="0"/>
            </a:br>
            <a:r>
              <a:rPr lang="fr-FR" sz="2400" b="1" u="sng" cap="small" dirty="0" smtClean="0"/>
              <a:t>à partir du site de </a:t>
            </a:r>
            <a:r>
              <a:rPr lang="fr-FR" sz="2400" b="1" u="sng" cap="small" dirty="0" err="1" smtClean="0"/>
              <a:t>Jerf</a:t>
            </a:r>
            <a:r>
              <a:rPr lang="fr-FR" sz="2400" b="1" u="sng" cap="small" dirty="0" smtClean="0"/>
              <a:t> </a:t>
            </a:r>
            <a:r>
              <a:rPr lang="fr-FR" sz="2400" b="1" u="sng" cap="small" dirty="0"/>
              <a:t>El Ahmar (Euphrate </a:t>
            </a:r>
            <a:r>
              <a:rPr lang="fr-FR" sz="2400" b="1" u="sng" cap="small" dirty="0" smtClean="0"/>
              <a:t>Syrien)</a:t>
            </a:r>
            <a:r>
              <a:rPr lang="fr-FR" sz="2400" b="1" u="sng" cap="small" dirty="0"/>
              <a:t/>
            </a:r>
            <a:br>
              <a:rPr lang="fr-FR" sz="2400" b="1" u="sng" cap="small" dirty="0"/>
            </a:br>
            <a:endParaRPr lang="fr-FR" sz="2400" b="1" u="sng" cap="small" dirty="0"/>
          </a:p>
        </p:txBody>
      </p:sp>
      <p:sp>
        <p:nvSpPr>
          <p:cNvPr id="5" name="Rectangle 1"/>
          <p:cNvSpPr txBox="1">
            <a:spLocks noChangeArrowheads="1"/>
          </p:cNvSpPr>
          <p:nvPr/>
        </p:nvSpPr>
        <p:spPr bwMode="auto">
          <a:xfrm>
            <a:off x="0" y="502048"/>
            <a:ext cx="10080625"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168" rIns="0" bIns="0" numCol="1" anchor="ctr" anchorCtr="0"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9p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u="sng" dirty="0"/>
              <a:t>La vie matérielle des premiers sédentaires</a:t>
            </a: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55" t="825" r="1946" b="1079"/>
          <a:stretch/>
        </p:blipFill>
        <p:spPr bwMode="auto">
          <a:xfrm>
            <a:off x="5040312" y="3837303"/>
            <a:ext cx="4895007" cy="3312558"/>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 calcmode="lin" valueType="num">
                                      <p:cBhvr>
                                        <p:cTn id="12" dur="750" fill="hold"/>
                                        <p:tgtEl>
                                          <p:spTgt spid="48130"/>
                                        </p:tgtEl>
                                        <p:attrNameLst>
                                          <p:attrName>ppt_w</p:attrName>
                                        </p:attrNameLst>
                                      </p:cBhvr>
                                      <p:tavLst>
                                        <p:tav tm="0">
                                          <p:val>
                                            <p:fltVal val="0"/>
                                          </p:val>
                                        </p:tav>
                                        <p:tav tm="100000">
                                          <p:val>
                                            <p:strVal val="#ppt_w"/>
                                          </p:val>
                                        </p:tav>
                                      </p:tavLst>
                                    </p:anim>
                                    <p:anim calcmode="lin" valueType="num">
                                      <p:cBhvr>
                                        <p:cTn id="13" dur="750" fill="hold"/>
                                        <p:tgtEl>
                                          <p:spTgt spid="48130"/>
                                        </p:tgtEl>
                                        <p:attrNameLst>
                                          <p:attrName>ppt_h</p:attrName>
                                        </p:attrNameLst>
                                      </p:cBhvr>
                                      <p:tavLst>
                                        <p:tav tm="0">
                                          <p:val>
                                            <p:fltVal val="0"/>
                                          </p:val>
                                        </p:tav>
                                        <p:tav tm="100000">
                                          <p:val>
                                            <p:strVal val="#ppt_h"/>
                                          </p:val>
                                        </p:tav>
                                      </p:tavLst>
                                    </p:anim>
                                    <p:animEffect transition="in" filter="fade">
                                      <p:cBhvr>
                                        <p:cTn id="14" dur="750"/>
                                        <p:tgtEl>
                                          <p:spTgt spid="48130"/>
                                        </p:tgtEl>
                                      </p:cBhvr>
                                    </p:animEffect>
                                  </p:childTnLst>
                                </p:cTn>
                              </p:par>
                            </p:childTnLst>
                          </p:cTn>
                        </p:par>
                        <p:par>
                          <p:cTn id="15" fill="hold">
                            <p:stCondLst>
                              <p:cond delay="75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Effect transition="in" filter="fade">
                                      <p:cBhvr>
                                        <p:cTn id="2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6355"/>
            <a:ext cx="9674095" cy="84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ctr" anchorCtr="0" compatLnSpc="1">
            <a:prstTxWarp prst="textNoShape">
              <a:avLst/>
            </a:prstTxWarp>
          </a:bodyPr>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1" u="sng" cap="small" dirty="0"/>
              <a:t>La sédentarisation au Proche Orient : </a:t>
            </a:r>
            <a:br>
              <a:rPr lang="fr-FR" sz="2400" b="1" u="sng" cap="small" dirty="0"/>
            </a:br>
            <a:r>
              <a:rPr lang="fr-FR" sz="2400" b="1" u="sng" cap="small" dirty="0" smtClean="0"/>
              <a:t>à partir du site de </a:t>
            </a:r>
            <a:r>
              <a:rPr lang="fr-FR" sz="2400" b="1" u="sng" cap="small" dirty="0" err="1" smtClean="0"/>
              <a:t>Jerf</a:t>
            </a:r>
            <a:r>
              <a:rPr lang="fr-FR" sz="2400" b="1" u="sng" cap="small" dirty="0" smtClean="0"/>
              <a:t> </a:t>
            </a:r>
            <a:r>
              <a:rPr lang="fr-FR" sz="2400" b="1" u="sng" cap="small" dirty="0"/>
              <a:t>El Ahmar (Euphrate </a:t>
            </a:r>
            <a:r>
              <a:rPr lang="fr-FR" sz="2400" b="1" u="sng" cap="small" dirty="0" smtClean="0"/>
              <a:t>Syrien)</a:t>
            </a:r>
            <a:r>
              <a:rPr lang="fr-FR" sz="2400" b="1" u="sng" cap="small" dirty="0"/>
              <a:t/>
            </a:r>
            <a:br>
              <a:rPr lang="fr-FR" sz="2400" b="1" u="sng" cap="small" dirty="0"/>
            </a:br>
            <a:endParaRPr lang="fr-FR" sz="2400" b="1" u="sng" cap="small" dirty="0"/>
          </a:p>
        </p:txBody>
      </p:sp>
      <p:sp>
        <p:nvSpPr>
          <p:cNvPr id="5" name="Rectangle 1"/>
          <p:cNvSpPr txBox="1">
            <a:spLocks noChangeArrowheads="1"/>
          </p:cNvSpPr>
          <p:nvPr/>
        </p:nvSpPr>
        <p:spPr bwMode="auto">
          <a:xfrm>
            <a:off x="0" y="502048"/>
            <a:ext cx="10080625"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168" rIns="0" bIns="0" numCol="1" anchor="ctr" anchorCtr="0"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9p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u="sng" dirty="0"/>
              <a:t>Le monde symbolique des premiers </a:t>
            </a:r>
            <a:r>
              <a:rPr lang="fr-FR" b="1" u="sng" dirty="0" smtClean="0"/>
              <a:t>sédentaires</a:t>
            </a:r>
            <a:endParaRPr lang="fr-FR" b="1" u="sng" dirty="0"/>
          </a:p>
        </p:txBody>
      </p:sp>
      <p:grpSp>
        <p:nvGrpSpPr>
          <p:cNvPr id="13" name="Groupe 12"/>
          <p:cNvGrpSpPr/>
          <p:nvPr/>
        </p:nvGrpSpPr>
        <p:grpSpPr>
          <a:xfrm>
            <a:off x="1249035" y="1252319"/>
            <a:ext cx="1584961" cy="5885584"/>
            <a:chOff x="-857230" y="409813"/>
            <a:chExt cx="1584961" cy="5885584"/>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4" t="1541" r="76506" b="10095"/>
            <a:stretch/>
          </p:blipFill>
          <p:spPr bwMode="auto">
            <a:xfrm>
              <a:off x="-857230" y="409813"/>
              <a:ext cx="1584960" cy="5449824"/>
            </a:xfrm>
            <a:prstGeom prst="rect">
              <a:avLst/>
            </a:prstGeom>
            <a:noFill/>
            <a:ln w="9525">
              <a:solidFill>
                <a:schemeClr val="accent3"/>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ZoneTexte 8"/>
            <p:cNvSpPr txBox="1"/>
            <p:nvPr/>
          </p:nvSpPr>
          <p:spPr>
            <a:xfrm>
              <a:off x="-857229" y="5859637"/>
              <a:ext cx="1584960" cy="435760"/>
            </a:xfrm>
            <a:prstGeom prst="rect">
              <a:avLst/>
            </a:prstGeom>
            <a:solidFill>
              <a:srgbClr val="FFCC99"/>
            </a:solidFill>
            <a:ln>
              <a:solidFill>
                <a:schemeClr val="accent3"/>
              </a:solidFill>
            </a:ln>
          </p:spPr>
          <p:txBody>
            <a:bodyPr wrap="square" rtlCol="0">
              <a:spAutoFit/>
            </a:bodyPr>
            <a:lstStyle/>
            <a:p>
              <a:pPr algn="ctr"/>
              <a:r>
                <a:rPr lang="fr-FR" sz="1200" dirty="0" smtClean="0"/>
                <a:t>Stèle au vautour entre deux dalles</a:t>
              </a:r>
              <a:endParaRPr lang="fr-FR" sz="1200" dirty="0"/>
            </a:p>
          </p:txBody>
        </p:sp>
      </p:grpSp>
      <p:grpSp>
        <p:nvGrpSpPr>
          <p:cNvPr id="14" name="Groupe 13"/>
          <p:cNvGrpSpPr/>
          <p:nvPr/>
        </p:nvGrpSpPr>
        <p:grpSpPr>
          <a:xfrm>
            <a:off x="4197806" y="1329526"/>
            <a:ext cx="4993244" cy="5126804"/>
            <a:chOff x="4813537" y="1252319"/>
            <a:chExt cx="4993244" cy="5126804"/>
          </a:xfrm>
        </p:grpSpPr>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70716" t="51775" r="1540" b="7078"/>
            <a:stretch/>
          </p:blipFill>
          <p:spPr bwMode="auto">
            <a:xfrm>
              <a:off x="7834141" y="3841406"/>
              <a:ext cx="1972639" cy="2537717"/>
            </a:xfrm>
            <a:prstGeom prst="rect">
              <a:avLst/>
            </a:prstGeom>
            <a:noFill/>
            <a:ln w="9525">
              <a:solidFill>
                <a:schemeClr val="accent3"/>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2"/>
            <p:cNvPicPr>
              <a:picLocks noChangeAspect="1" noChangeArrowheads="1"/>
            </p:cNvPicPr>
            <p:nvPr/>
          </p:nvPicPr>
          <p:blipFill rotWithShape="1">
            <a:blip r:embed="rId5">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25802" t="7735" r="31716" b="65855"/>
            <a:stretch/>
          </p:blipFill>
          <p:spPr bwMode="auto">
            <a:xfrm>
              <a:off x="4813539" y="1252319"/>
              <a:ext cx="3020602" cy="1628806"/>
            </a:xfrm>
            <a:prstGeom prst="rect">
              <a:avLst/>
            </a:prstGeom>
            <a:noFill/>
            <a:ln w="9525">
              <a:solidFill>
                <a:schemeClr val="accent3"/>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ZoneTexte 10"/>
            <p:cNvSpPr txBox="1"/>
            <p:nvPr/>
          </p:nvSpPr>
          <p:spPr>
            <a:xfrm>
              <a:off x="4813537" y="2881125"/>
              <a:ext cx="3020603" cy="1122615"/>
            </a:xfrm>
            <a:prstGeom prst="rect">
              <a:avLst/>
            </a:prstGeom>
            <a:solidFill>
              <a:srgbClr val="FFCC99"/>
            </a:solidFill>
            <a:ln>
              <a:solidFill>
                <a:schemeClr val="accent3"/>
              </a:solidFill>
            </a:ln>
          </p:spPr>
          <p:txBody>
            <a:bodyPr wrap="square" rtlCol="0">
              <a:spAutoFit/>
            </a:bodyPr>
            <a:lstStyle/>
            <a:p>
              <a:pPr algn="ctr"/>
              <a:r>
                <a:rPr lang="fr-FR" sz="1200" b="1" dirty="0" smtClean="0"/>
                <a:t>Représentation et pratiques funéraires </a:t>
              </a:r>
            </a:p>
            <a:p>
              <a:pPr algn="just"/>
              <a:endParaRPr lang="fr-FR" sz="1200" dirty="0"/>
            </a:p>
            <a:p>
              <a:pPr algn="just"/>
              <a:r>
                <a:rPr lang="fr-FR" sz="1200" dirty="0" smtClean="0"/>
                <a:t> on peut noter la correspondance entre les représentations schématiques acéphales et le squelette retrouvé sur le site.</a:t>
              </a:r>
              <a:endParaRPr lang="fr-FR" sz="1200" dirty="0"/>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16" t="1299" r="1540" b="56721"/>
            <a:stretch/>
          </p:blipFill>
          <p:spPr bwMode="auto">
            <a:xfrm>
              <a:off x="7834142" y="1252319"/>
              <a:ext cx="1972639" cy="2589087"/>
            </a:xfrm>
            <a:prstGeom prst="rect">
              <a:avLst/>
            </a:prstGeom>
            <a:noFill/>
            <a:ln w="9525">
              <a:solidFill>
                <a:schemeClr val="accent3"/>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5" name="Rectangle 14"/>
          <p:cNvSpPr/>
          <p:nvPr/>
        </p:nvSpPr>
        <p:spPr>
          <a:xfrm>
            <a:off x="0" y="7149861"/>
            <a:ext cx="10080625" cy="378565"/>
          </a:xfrm>
          <a:prstGeom prst="rect">
            <a:avLst/>
          </a:prstGeom>
        </p:spPr>
        <p:txBody>
          <a:bodyPr wrap="square">
            <a:spAutoFit/>
          </a:bodyPr>
          <a:lstStyle/>
          <a:p>
            <a:r>
              <a:rPr lang="fr-FR" sz="1000" dirty="0" smtClean="0"/>
              <a:t>Source </a:t>
            </a:r>
            <a:r>
              <a:rPr lang="fr-FR" sz="1000" dirty="0" smtClean="0"/>
              <a:t>: Danielle </a:t>
            </a:r>
            <a:r>
              <a:rPr lang="fr-FR" sz="1000" dirty="0" err="1" smtClean="0"/>
              <a:t>Stordeur</a:t>
            </a:r>
            <a:r>
              <a:rPr lang="fr-FR" sz="1000" dirty="0" smtClean="0"/>
              <a:t> et Frédéric </a:t>
            </a:r>
            <a:r>
              <a:rPr lang="fr-FR" sz="1000" dirty="0" err="1" smtClean="0"/>
              <a:t>Abbès</a:t>
            </a:r>
            <a:r>
              <a:rPr lang="fr-FR" sz="1000" dirty="0" smtClean="0"/>
              <a:t> « du PPNA au PPNB : mise en lumière d’une phase de transition à </a:t>
            </a:r>
            <a:r>
              <a:rPr lang="fr-FR" sz="1000" dirty="0" err="1" smtClean="0"/>
              <a:t>Jerf</a:t>
            </a:r>
            <a:r>
              <a:rPr lang="fr-FR" sz="1000" dirty="0" smtClean="0"/>
              <a:t> El Ahmar (Syrie) » paru dans BSBF 2002 </a:t>
            </a:r>
            <a:r>
              <a:rPr lang="fr-FR" sz="1000" dirty="0" smtClean="0"/>
              <a:t>Volume 99-3</a:t>
            </a:r>
          </a:p>
          <a:p>
            <a:r>
              <a:rPr lang="fr-FR" sz="1000" dirty="0" smtClean="0"/>
              <a:t>+ Alain </a:t>
            </a:r>
            <a:r>
              <a:rPr lang="fr-FR" sz="1000" dirty="0" err="1" smtClean="0"/>
              <a:t>Testart</a:t>
            </a:r>
            <a:r>
              <a:rPr lang="fr-FR" sz="1000" dirty="0" smtClean="0"/>
              <a:t> « </a:t>
            </a:r>
            <a:r>
              <a:rPr lang="fr-FR" sz="1000" dirty="0" err="1" smtClean="0"/>
              <a:t>Das</a:t>
            </a:r>
            <a:r>
              <a:rPr lang="fr-FR" sz="1000" dirty="0" smtClean="0"/>
              <a:t> crânes et des vautours ou la guerre oubliée » paru dans </a:t>
            </a:r>
            <a:r>
              <a:rPr lang="fr-FR" sz="1000" dirty="0" err="1" smtClean="0"/>
              <a:t>paléorient</a:t>
            </a:r>
            <a:r>
              <a:rPr lang="fr-FR" sz="1000" dirty="0" smtClean="0"/>
              <a:t> 2008 Volume 34-1 </a:t>
            </a:r>
            <a:endParaRPr lang="fr-FR" sz="1000" dirty="0"/>
          </a:p>
        </p:txBody>
      </p:sp>
    </p:spTree>
    <p:extLst>
      <p:ext uri="{BB962C8B-B14F-4D97-AF65-F5344CB8AC3E}">
        <p14:creationId xmlns:p14="http://schemas.microsoft.com/office/powerpoint/2010/main" val="2325181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13905</TotalTime>
  <Words>887</Words>
  <Application>Microsoft Office PowerPoint</Application>
  <PresentationFormat>Personnalisé</PresentationFormat>
  <Paragraphs>186</Paragraphs>
  <Slides>21</Slides>
  <Notes>18</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Présentation PowerPoint</vt:lpstr>
      <vt:lpstr>Présentation PowerPoint</vt:lpstr>
      <vt:lpstr>Du Paléolithique Supérieur au Néolithique</vt:lpstr>
      <vt:lpstr>Présentation PowerPoint</vt:lpstr>
      <vt:lpstr>Présentation PowerPoint</vt:lpstr>
      <vt:lpstr>Présentation PowerPoint</vt:lpstr>
      <vt:lpstr>L'habitat communautaire et individuel</vt:lpstr>
      <vt:lpstr>Présentation PowerPoint</vt:lpstr>
      <vt:lpstr>Présentation PowerPoint</vt:lpstr>
      <vt:lpstr>Le consensus autour des foyers néolithiques</vt:lpstr>
      <vt:lpstr>Présentation PowerPoint</vt:lpstr>
      <vt:lpstr>Discorde sur les processus de néolithisation   Le cas européen : la transformation arythmique des sociétés selon J. Guilaine (acculturation, échange et colonisation).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313</cp:revision>
  <cp:lastPrinted>1601-01-01T00:00:00Z</cp:lastPrinted>
  <dcterms:created xsi:type="dcterms:W3CDTF">2016-05-01T23:45:28Z</dcterms:created>
  <dcterms:modified xsi:type="dcterms:W3CDTF">2016-07-06T12:52:06Z</dcterms:modified>
</cp:coreProperties>
</file>