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60" r:id="rId3"/>
    <p:sldId id="258" r:id="rId4"/>
    <p:sldId id="270" r:id="rId5"/>
    <p:sldId id="269" r:id="rId6"/>
    <p:sldId id="279" r:id="rId7"/>
    <p:sldId id="276" r:id="rId8"/>
    <p:sldId id="280" r:id="rId9"/>
    <p:sldId id="281" r:id="rId10"/>
    <p:sldId id="277" r:id="rId11"/>
    <p:sldId id="265" r:id="rId12"/>
    <p:sldId id="278" r:id="rId13"/>
    <p:sldId id="259" r:id="rId14"/>
    <p:sldId id="263"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896C4D"/>
    <a:srgbClr val="FF33CC"/>
    <a:srgbClr val="CCFF33"/>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Style foncé 1 - Accentuation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00" autoAdjust="0"/>
    <p:restoredTop sz="94660"/>
  </p:normalViewPr>
  <p:slideViewPr>
    <p:cSldViewPr>
      <p:cViewPr>
        <p:scale>
          <a:sx n="73" d="100"/>
          <a:sy n="73" d="100"/>
        </p:scale>
        <p:origin x="-2088" y="-8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D17D56-5311-4A2A-9FF7-6D3365607827}" type="datetimeFigureOut">
              <a:rPr lang="fr-FR" smtClean="0"/>
              <a:pPr/>
              <a:t>20/10/2015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49D7E2-76EE-4286-8DFB-672B171D7994}" type="slidenum">
              <a:rPr lang="fr-FR" smtClean="0"/>
              <a:pPr/>
              <a:t>‹N°›</a:t>
            </a:fld>
            <a:endParaRPr lang="fr-FR"/>
          </a:p>
        </p:txBody>
      </p:sp>
    </p:spTree>
    <p:extLst>
      <p:ext uri="{BB962C8B-B14F-4D97-AF65-F5344CB8AC3E}">
        <p14:creationId xmlns:p14="http://schemas.microsoft.com/office/powerpoint/2010/main" val="82667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349D7E2-76EE-4286-8DFB-672B171D7994}"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349D7E2-76EE-4286-8DFB-672B171D7994}"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349D7E2-76EE-4286-8DFB-672B171D7994}"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349D7E2-76EE-4286-8DFB-672B171D7994}"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349D7E2-76EE-4286-8DFB-672B171D7994}"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349D7E2-76EE-4286-8DFB-672B171D7994}" type="slidenum">
              <a:rPr lang="fr-FR" smtClean="0"/>
              <a:pPr/>
              <a:t>14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349D7E2-76EE-4286-8DFB-672B171D7994}"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349D7E2-76EE-4286-8DFB-672B171D7994}"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49D7E2-76EE-4286-8DFB-672B171D7994}" type="slidenum">
              <a:rPr lang="fr-FR" smtClean="0"/>
              <a:pPr/>
              <a:t>4</a:t>
            </a:fld>
            <a:endParaRPr lang="fr-FR"/>
          </a:p>
        </p:txBody>
      </p:sp>
    </p:spTree>
    <p:extLst>
      <p:ext uri="{BB962C8B-B14F-4D97-AF65-F5344CB8AC3E}">
        <p14:creationId xmlns:p14="http://schemas.microsoft.com/office/powerpoint/2010/main" val="79394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349D7E2-76EE-4286-8DFB-672B171D7994}"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49D7E2-76EE-4286-8DFB-672B171D7994}" type="slidenum">
              <a:rPr lang="fr-FR" smtClean="0"/>
              <a:pPr/>
              <a:t>6</a:t>
            </a:fld>
            <a:endParaRPr lang="fr-FR"/>
          </a:p>
        </p:txBody>
      </p:sp>
    </p:spTree>
    <p:extLst>
      <p:ext uri="{BB962C8B-B14F-4D97-AF65-F5344CB8AC3E}">
        <p14:creationId xmlns:p14="http://schemas.microsoft.com/office/powerpoint/2010/main" val="957820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49D7E2-76EE-4286-8DFB-672B171D7994}" type="slidenum">
              <a:rPr lang="fr-FR" smtClean="0"/>
              <a:pPr/>
              <a:t>7</a:t>
            </a:fld>
            <a:endParaRPr lang="fr-FR"/>
          </a:p>
        </p:txBody>
      </p:sp>
    </p:spTree>
    <p:extLst>
      <p:ext uri="{BB962C8B-B14F-4D97-AF65-F5344CB8AC3E}">
        <p14:creationId xmlns:p14="http://schemas.microsoft.com/office/powerpoint/2010/main" val="2140200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49D7E2-76EE-4286-8DFB-672B171D7994}" type="slidenum">
              <a:rPr lang="fr-FR" smtClean="0"/>
              <a:pPr/>
              <a:t>8</a:t>
            </a:fld>
            <a:endParaRPr lang="fr-FR"/>
          </a:p>
        </p:txBody>
      </p:sp>
    </p:spTree>
    <p:extLst>
      <p:ext uri="{BB962C8B-B14F-4D97-AF65-F5344CB8AC3E}">
        <p14:creationId xmlns:p14="http://schemas.microsoft.com/office/powerpoint/2010/main" val="957820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349D7E2-76EE-4286-8DFB-672B171D7994}"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01D5068-AC01-4E9C-A9AC-2A8D94DA0F49}" type="datetimeFigureOut">
              <a:rPr lang="fr-FR" smtClean="0"/>
              <a:pPr/>
              <a:t>20/10/2015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56887F8-4D2E-4FDE-9A5F-BC46758FC26F}"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01D5068-AC01-4E9C-A9AC-2A8D94DA0F49}" type="datetimeFigureOut">
              <a:rPr lang="fr-FR" smtClean="0"/>
              <a:pPr/>
              <a:t>20/10/2015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56887F8-4D2E-4FDE-9A5F-BC46758FC26F}"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01D5068-AC01-4E9C-A9AC-2A8D94DA0F49}" type="datetimeFigureOut">
              <a:rPr lang="fr-FR" smtClean="0"/>
              <a:pPr/>
              <a:t>20/10/2015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56887F8-4D2E-4FDE-9A5F-BC46758FC26F}"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01D5068-AC01-4E9C-A9AC-2A8D94DA0F49}" type="datetimeFigureOut">
              <a:rPr lang="fr-FR" smtClean="0"/>
              <a:pPr/>
              <a:t>20/10/2015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56887F8-4D2E-4FDE-9A5F-BC46758FC26F}"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01D5068-AC01-4E9C-A9AC-2A8D94DA0F49}" type="datetimeFigureOut">
              <a:rPr lang="fr-FR" smtClean="0"/>
              <a:pPr/>
              <a:t>20/10/2015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56887F8-4D2E-4FDE-9A5F-BC46758FC26F}"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01D5068-AC01-4E9C-A9AC-2A8D94DA0F49}" type="datetimeFigureOut">
              <a:rPr lang="fr-FR" smtClean="0"/>
              <a:pPr/>
              <a:t>20/10/2015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56887F8-4D2E-4FDE-9A5F-BC46758FC26F}"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01D5068-AC01-4E9C-A9AC-2A8D94DA0F49}" type="datetimeFigureOut">
              <a:rPr lang="fr-FR" smtClean="0"/>
              <a:pPr/>
              <a:t>20/10/2015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56887F8-4D2E-4FDE-9A5F-BC46758FC26F}"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301D5068-AC01-4E9C-A9AC-2A8D94DA0F49}" type="datetimeFigureOut">
              <a:rPr lang="fr-FR" smtClean="0"/>
              <a:pPr/>
              <a:t>20/10/2015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56887F8-4D2E-4FDE-9A5F-BC46758FC26F}"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01D5068-AC01-4E9C-A9AC-2A8D94DA0F49}" type="datetimeFigureOut">
              <a:rPr lang="fr-FR" smtClean="0"/>
              <a:pPr/>
              <a:t>20/10/2015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56887F8-4D2E-4FDE-9A5F-BC46758FC26F}"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01D5068-AC01-4E9C-A9AC-2A8D94DA0F49}" type="datetimeFigureOut">
              <a:rPr lang="fr-FR" smtClean="0"/>
              <a:pPr/>
              <a:t>20/10/2015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56887F8-4D2E-4FDE-9A5F-BC46758FC26F}"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01D5068-AC01-4E9C-A9AC-2A8D94DA0F49}" type="datetimeFigureOut">
              <a:rPr lang="fr-FR" smtClean="0"/>
              <a:pPr/>
              <a:t>20/10/2015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56887F8-4D2E-4FDE-9A5F-BC46758FC26F}"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D5068-AC01-4E9C-A9AC-2A8D94DA0F49}" type="datetimeFigureOut">
              <a:rPr lang="fr-FR" smtClean="0"/>
              <a:pPr/>
              <a:t>20/10/2015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6887F8-4D2E-4FDE-9A5F-BC46758FC26F}"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gif"/><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gif"/><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12" Type="http://schemas.microsoft.com/office/2007/relationships/hdphoto" Target="../media/hdphoto3.wdp"/><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4.png"/><Relationship Id="rId5" Type="http://schemas.openxmlformats.org/officeDocument/2006/relationships/image" Target="../media/image9.jpeg"/><Relationship Id="rId10" Type="http://schemas.openxmlformats.org/officeDocument/2006/relationships/image" Target="../media/image13.jpeg"/><Relationship Id="rId4" Type="http://schemas.openxmlformats.org/officeDocument/2006/relationships/image" Target="../media/image8.jpeg"/><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microsoft.com/office/2007/relationships/hdphoto" Target="../media/hdphoto5.wdp"/><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png"/><Relationship Id="rId5" Type="http://schemas.microsoft.com/office/2007/relationships/hdphoto" Target="../media/hdphoto4.wdp"/><Relationship Id="rId4" Type="http://schemas.openxmlformats.org/officeDocument/2006/relationships/image" Target="../media/image16.png"/><Relationship Id="rId9" Type="http://schemas.microsoft.com/office/2007/relationships/hdphoto" Target="../media/hdphoto6.wdp"/></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0.jpeg"/><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classes.bnf.fr/ema/audio/img3/c04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51622" y="1309800"/>
            <a:ext cx="7508810" cy="5143536"/>
          </a:xfrm>
          <a:prstGeom prst="rect">
            <a:avLst/>
          </a:prstGeom>
          <a:noFill/>
        </p:spPr>
      </p:pic>
      <p:sp>
        <p:nvSpPr>
          <p:cNvPr id="6" name="Rectangle 5"/>
          <p:cNvSpPr/>
          <p:nvPr/>
        </p:nvSpPr>
        <p:spPr>
          <a:xfrm>
            <a:off x="5712527" y="6488667"/>
            <a:ext cx="3428992" cy="461665"/>
          </a:xfrm>
          <a:prstGeom prst="rect">
            <a:avLst/>
          </a:prstGeom>
        </p:spPr>
        <p:txBody>
          <a:bodyPr wrap="square">
            <a:spAutoFit/>
          </a:bodyPr>
          <a:lstStyle/>
          <a:p>
            <a:pPr algn="r"/>
            <a:r>
              <a:rPr lang="fr-FR" sz="800" b="1" i="1" dirty="0" smtClean="0">
                <a:latin typeface="Tw Cen MT" pitchFamily="34" charset="0"/>
              </a:rPr>
              <a:t>Armorial de Revel</a:t>
            </a:r>
            <a:r>
              <a:rPr lang="fr-FR" sz="800" b="1" dirty="0" smtClean="0">
                <a:latin typeface="Tw Cen MT" pitchFamily="34" charset="0"/>
              </a:rPr>
              <a:t>, France (Auvergne, château et ville de Bussy-la-Ville), 1456Paris, </a:t>
            </a:r>
            <a:r>
              <a:rPr lang="fr-FR" sz="800" b="1" dirty="0" err="1" smtClean="0">
                <a:latin typeface="Tw Cen MT" pitchFamily="34" charset="0"/>
              </a:rPr>
              <a:t>BnF</a:t>
            </a:r>
            <a:r>
              <a:rPr lang="fr-FR" sz="800" b="1" dirty="0" smtClean="0">
                <a:latin typeface="Tw Cen MT" pitchFamily="34" charset="0"/>
              </a:rPr>
              <a:t>, département des Manuscrits, Français 22297 fol. 443</a:t>
            </a:r>
          </a:p>
          <a:p>
            <a:pPr algn="r"/>
            <a:endParaRPr lang="fr-FR" sz="800" b="1" dirty="0">
              <a:latin typeface="Tw Cen MT" pitchFamily="34" charset="0"/>
            </a:endParaRPr>
          </a:p>
        </p:txBody>
      </p:sp>
      <p:pic>
        <p:nvPicPr>
          <p:cNvPr id="7" name="Picture 2" descr="http://classes.bnf.fr/ema/audio/img3/c041.jpg"/>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a:ext>
            </a:extLst>
          </a:blip>
          <a:srcRect r="46805" b="-1"/>
          <a:stretch>
            <a:fillRect/>
          </a:stretch>
        </p:blipFill>
        <p:spPr bwMode="auto">
          <a:xfrm>
            <a:off x="926027" y="1309800"/>
            <a:ext cx="3994314" cy="5143536"/>
          </a:xfrm>
          <a:prstGeom prst="rtTriangle">
            <a:avLst/>
          </a:prstGeom>
          <a:noFill/>
          <a:effectLst>
            <a:softEdge rad="31750"/>
          </a:effectLst>
        </p:spPr>
      </p:pic>
      <p:pic>
        <p:nvPicPr>
          <p:cNvPr id="8" name="Picture 2" descr="http://classes.bnf.fr/ema/audio/img3/c041.jpg"/>
          <p:cNvPicPr>
            <a:picLocks noChangeAspect="1" noChangeArrowheads="1"/>
          </p:cNvPicPr>
          <p:nvPr/>
        </p:nvPicPr>
        <p:blipFill>
          <a:blip r:embed="rId3">
            <a:duotone>
              <a:prstClr val="black"/>
              <a:schemeClr val="accent6">
                <a:lumMod val="60000"/>
                <a:lumOff val="40000"/>
                <a:tint val="45000"/>
                <a:satMod val="400000"/>
              </a:schemeClr>
            </a:duotone>
            <a:extLst>
              <a:ext uri="{28A0092B-C50C-407E-A947-70E740481C1C}">
                <a14:useLocalDpi xmlns:a14="http://schemas.microsoft.com/office/drawing/2010/main"/>
              </a:ext>
            </a:extLst>
          </a:blip>
          <a:srcRect l="71354" t="15278"/>
          <a:stretch>
            <a:fillRect/>
          </a:stretch>
        </p:blipFill>
        <p:spPr bwMode="auto">
          <a:xfrm>
            <a:off x="6308027" y="2090006"/>
            <a:ext cx="2150960" cy="4357718"/>
          </a:xfrm>
          <a:prstGeom prst="rect">
            <a:avLst/>
          </a:prstGeom>
          <a:ln>
            <a:noFill/>
          </a:ln>
          <a:effectLst>
            <a:outerShdw blurRad="292100" dist="139700" dir="2700000" algn="tl" rotWithShape="0">
              <a:srgbClr val="333333">
                <a:alpha val="65000"/>
              </a:srgbClr>
            </a:outerShdw>
          </a:effectLst>
        </p:spPr>
      </p:pic>
      <p:pic>
        <p:nvPicPr>
          <p:cNvPr id="9" name="Picture 2" descr="http://classes.bnf.fr/ema/audio/img3/c041.jpg"/>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a:ext>
            </a:extLst>
          </a:blip>
          <a:srcRect l="19979" t="4167" r="25791" b="30555"/>
          <a:stretch>
            <a:fillRect/>
          </a:stretch>
        </p:blipFill>
        <p:spPr bwMode="auto">
          <a:xfrm>
            <a:off x="2438027" y="1524114"/>
            <a:ext cx="4071966" cy="3357586"/>
          </a:xfrm>
          <a:prstGeom prst="borderCallout3">
            <a:avLst/>
          </a:prstGeom>
          <a:solidFill>
            <a:srgbClr val="FFFFFF">
              <a:shade val="85000"/>
            </a:srgbClr>
          </a:solidFill>
          <a:ln>
            <a:noFill/>
          </a:ln>
          <a:effectLst>
            <a:reflection blurRad="12700" stA="38000" endPos="28000" dist="5000" dir="5400000" sy="-100000" algn="bl" rotWithShape="0"/>
          </a:effectLst>
        </p:spPr>
      </p:pic>
      <p:sp>
        <p:nvSpPr>
          <p:cNvPr id="10" name="ZoneTexte 9"/>
          <p:cNvSpPr txBox="1"/>
          <p:nvPr/>
        </p:nvSpPr>
        <p:spPr>
          <a:xfrm>
            <a:off x="474083" y="7381"/>
            <a:ext cx="1367555" cy="553998"/>
          </a:xfrm>
          <a:prstGeom prst="rect">
            <a:avLst/>
          </a:prstGeom>
          <a:noFill/>
        </p:spPr>
        <p:txBody>
          <a:bodyPr wrap="none" rtlCol="0">
            <a:spAutoFit/>
          </a:bodyPr>
          <a:lstStyle/>
          <a:p>
            <a:pPr algn="ctr"/>
            <a:r>
              <a:rPr lang="fr-FR" b="1" dirty="0" smtClean="0">
                <a:effectLst>
                  <a:outerShdw blurRad="38100" dist="38100" dir="2700000" algn="tl">
                    <a:srgbClr val="000000">
                      <a:alpha val="43137"/>
                    </a:srgbClr>
                  </a:outerShdw>
                </a:effectLst>
                <a:latin typeface="Old English Text MT" pitchFamily="66" charset="0"/>
              </a:rPr>
              <a:t>Chapitre 5</a:t>
            </a:r>
          </a:p>
          <a:p>
            <a:pPr algn="ctr"/>
            <a:r>
              <a:rPr lang="fr-FR" sz="1200" b="1" dirty="0" smtClean="0">
                <a:effectLst>
                  <a:outerShdw blurRad="38100" dist="38100" dir="2700000" algn="tl">
                    <a:srgbClr val="000000">
                      <a:alpha val="43137"/>
                    </a:srgbClr>
                  </a:outerShdw>
                </a:effectLst>
                <a:latin typeface="Tw Cen MT" panose="020B0602020104020603" pitchFamily="34" charset="0"/>
              </a:rPr>
              <a:t>(adaptation </a:t>
            </a:r>
            <a:r>
              <a:rPr lang="fr-FR" sz="1200" b="1" dirty="0" err="1" smtClean="0">
                <a:effectLst>
                  <a:outerShdw blurRad="38100" dist="38100" dir="2700000" algn="tl">
                    <a:srgbClr val="000000">
                      <a:alpha val="43137"/>
                    </a:srgbClr>
                  </a:outerShdw>
                </a:effectLst>
                <a:latin typeface="Tw Cen MT" panose="020B0602020104020603" pitchFamily="34" charset="0"/>
              </a:rPr>
              <a:t>Drom</a:t>
            </a:r>
            <a:r>
              <a:rPr lang="fr-FR" sz="1200" b="1" dirty="0" smtClean="0">
                <a:effectLst>
                  <a:outerShdw blurRad="38100" dist="38100" dir="2700000" algn="tl">
                    <a:srgbClr val="000000">
                      <a:alpha val="43137"/>
                    </a:srgbClr>
                  </a:outerShdw>
                </a:effectLst>
                <a:latin typeface="Tw Cen MT" panose="020B0602020104020603" pitchFamily="34" charset="0"/>
              </a:rPr>
              <a:t>)</a:t>
            </a:r>
            <a:endParaRPr lang="fr-FR" sz="1200" b="1" dirty="0">
              <a:effectLst>
                <a:outerShdw blurRad="38100" dist="38100" dir="2700000" algn="tl">
                  <a:srgbClr val="000000">
                    <a:alpha val="43137"/>
                  </a:srgbClr>
                </a:outerShdw>
              </a:effectLst>
              <a:latin typeface="Tw Cen MT" panose="020B0602020104020603" pitchFamily="34" charset="0"/>
            </a:endParaRPr>
          </a:p>
        </p:txBody>
      </p:sp>
      <p:sp>
        <p:nvSpPr>
          <p:cNvPr id="11" name="ZoneTexte 10"/>
          <p:cNvSpPr txBox="1"/>
          <p:nvPr/>
        </p:nvSpPr>
        <p:spPr>
          <a:xfrm>
            <a:off x="1946923" y="232191"/>
            <a:ext cx="6153469" cy="830997"/>
          </a:xfrm>
          <a:prstGeom prst="rect">
            <a:avLst/>
          </a:prstGeom>
          <a:noFill/>
          <a:ln>
            <a:noFill/>
          </a:ln>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fr-FR" sz="2400" b="1" dirty="0" smtClean="0">
                <a:ln w="11430">
                  <a:solidFill>
                    <a:schemeClr val="tx1">
                      <a:lumMod val="95000"/>
                    </a:schemeClr>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stellar" pitchFamily="18" charset="0"/>
              </a:rPr>
              <a:t>Un monde urbain qui s’affirme </a:t>
            </a:r>
          </a:p>
          <a:p>
            <a:pPr algn="ctr"/>
            <a:r>
              <a:rPr lang="fr-FR" sz="2400" b="1" dirty="0" smtClean="0">
                <a:ln w="11430">
                  <a:solidFill>
                    <a:schemeClr val="tx1">
                      <a:lumMod val="95000"/>
                    </a:schemeClr>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stellar" pitchFamily="18" charset="0"/>
              </a:rPr>
              <a:t>(X1</a:t>
            </a:r>
            <a:r>
              <a:rPr lang="fr-FR" sz="2400" b="1" baseline="30000" dirty="0" smtClean="0">
                <a:ln w="11430">
                  <a:solidFill>
                    <a:schemeClr val="tx1">
                      <a:lumMod val="95000"/>
                    </a:schemeClr>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stellar" pitchFamily="18" charset="0"/>
              </a:rPr>
              <a:t>ème</a:t>
            </a:r>
            <a:r>
              <a:rPr lang="fr-FR" sz="2400" b="1" dirty="0" smtClean="0">
                <a:ln w="11430">
                  <a:solidFill>
                    <a:schemeClr val="tx1">
                      <a:lumMod val="95000"/>
                    </a:schemeClr>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stellar" pitchFamily="18" charset="0"/>
              </a:rPr>
              <a:t> – X111</a:t>
            </a:r>
            <a:r>
              <a:rPr lang="fr-FR" sz="2400" b="1" baseline="30000" dirty="0" smtClean="0">
                <a:ln w="11430">
                  <a:solidFill>
                    <a:schemeClr val="tx1">
                      <a:lumMod val="95000"/>
                    </a:schemeClr>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stellar" pitchFamily="18" charset="0"/>
              </a:rPr>
              <a:t>ème </a:t>
            </a:r>
            <a:r>
              <a:rPr lang="fr-FR" sz="2400" b="1" dirty="0" smtClean="0">
                <a:ln w="11430">
                  <a:solidFill>
                    <a:schemeClr val="tx1">
                      <a:lumMod val="95000"/>
                    </a:schemeClr>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stellar" pitchFamily="18" charset="0"/>
              </a:rPr>
              <a:t>siècles)</a:t>
            </a:r>
            <a:endParaRPr lang="fr-FR" sz="2400" b="1" dirty="0">
              <a:ln w="11430">
                <a:solidFill>
                  <a:schemeClr val="tx1">
                    <a:lumMod val="95000"/>
                  </a:schemeClr>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stellar" pitchFamily="18" charset="0"/>
            </a:endParaRPr>
          </a:p>
        </p:txBody>
      </p:sp>
      <p:sp>
        <p:nvSpPr>
          <p:cNvPr id="14" name="ZoneTexte 13"/>
          <p:cNvSpPr txBox="1"/>
          <p:nvPr/>
        </p:nvSpPr>
        <p:spPr>
          <a:xfrm rot="16200000">
            <a:off x="-3312512" y="3260107"/>
            <a:ext cx="6912000" cy="338554"/>
          </a:xfrm>
          <a:prstGeom prst="rect">
            <a:avLst/>
          </a:prstGeom>
          <a:solidFill>
            <a:srgbClr val="663300"/>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tabLst>
                <a:tab pos="1436688" algn="l"/>
              </a:tabLst>
            </a:pPr>
            <a:r>
              <a:rPr lang="fr-FR" sz="1600" b="1" cap="small" dirty="0" smtClean="0">
                <a:solidFill>
                  <a:schemeClr val="tx1"/>
                </a:solidFill>
                <a:latin typeface="Tw Cen MT" pitchFamily="34" charset="0"/>
              </a:rPr>
              <a:t>Thème </a:t>
            </a:r>
            <a:r>
              <a:rPr lang="fr-FR" sz="1600" b="1" cap="small" dirty="0">
                <a:solidFill>
                  <a:schemeClr val="tx1"/>
                </a:solidFill>
                <a:latin typeface="Tw Cen MT" pitchFamily="34" charset="0"/>
              </a:rPr>
              <a:t>3 : Sociétés et cultures de l’Europe </a:t>
            </a:r>
            <a:r>
              <a:rPr lang="fr-FR" sz="1600" b="1" cap="small" dirty="0" smtClean="0">
                <a:solidFill>
                  <a:schemeClr val="tx1"/>
                </a:solidFill>
                <a:latin typeface="Tw Cen MT" pitchFamily="34" charset="0"/>
              </a:rPr>
              <a:t>médiévale du </a:t>
            </a:r>
            <a:r>
              <a:rPr lang="fr-FR" sz="1600" b="1" cap="small" dirty="0">
                <a:solidFill>
                  <a:schemeClr val="tx1"/>
                </a:solidFill>
                <a:latin typeface="Tw Cen MT" pitchFamily="34" charset="0"/>
              </a:rPr>
              <a:t>XI</a:t>
            </a:r>
            <a:r>
              <a:rPr lang="fr-FR" sz="1600" b="1" cap="small" baseline="30000" dirty="0">
                <a:solidFill>
                  <a:schemeClr val="tx1"/>
                </a:solidFill>
                <a:latin typeface="Tw Cen MT" pitchFamily="34" charset="0"/>
              </a:rPr>
              <a:t>e</a:t>
            </a:r>
            <a:r>
              <a:rPr lang="fr-FR" sz="1600" b="1" cap="small" dirty="0">
                <a:solidFill>
                  <a:schemeClr val="tx1"/>
                </a:solidFill>
                <a:latin typeface="Tw Cen MT" pitchFamily="34" charset="0"/>
              </a:rPr>
              <a:t> au XIII</a:t>
            </a:r>
            <a:r>
              <a:rPr lang="fr-FR" sz="1600" b="1" cap="small" baseline="30000" dirty="0">
                <a:solidFill>
                  <a:schemeClr val="tx1"/>
                </a:solidFill>
                <a:latin typeface="Tw Cen MT" pitchFamily="34" charset="0"/>
              </a:rPr>
              <a:t>e</a:t>
            </a:r>
            <a:r>
              <a:rPr lang="fr-FR" sz="1600" b="1" cap="small" dirty="0">
                <a:solidFill>
                  <a:schemeClr val="tx1"/>
                </a:solidFill>
                <a:latin typeface="Tw Cen MT" pitchFamily="34" charset="0"/>
              </a:rPr>
              <a:t> siècle</a:t>
            </a:r>
          </a:p>
        </p:txBody>
      </p:sp>
      <p:sp>
        <p:nvSpPr>
          <p:cNvPr id="2" name="Rectangle 1"/>
          <p:cNvSpPr/>
          <p:nvPr/>
        </p:nvSpPr>
        <p:spPr>
          <a:xfrm>
            <a:off x="1946923" y="170637"/>
            <a:ext cx="6153469" cy="954107"/>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icture 2" descr="http://classes.bnf.fr/ema/audio/img3/c041.jpg"/>
          <p:cNvPicPr>
            <a:picLocks noChangeAspect="1" noChangeArrowheads="1"/>
          </p:cNvPicPr>
          <p:nvPr/>
        </p:nvPicPr>
        <p:blipFill rotWithShape="1">
          <a:blip r:embed="rId3">
            <a:extLst>
              <a:ext uri="{28A0092B-C50C-407E-A947-70E740481C1C}">
                <a14:useLocalDpi xmlns:a14="http://schemas.microsoft.com/office/drawing/2010/main"/>
              </a:ext>
            </a:extLst>
          </a:blip>
          <a:srcRect l="182" t="-181" r="-165" b="290"/>
          <a:stretch/>
        </p:blipFill>
        <p:spPr bwMode="auto">
          <a:xfrm>
            <a:off x="951622" y="1309800"/>
            <a:ext cx="7507365" cy="5137923"/>
          </a:xfrm>
          <a:prstGeom prst="rect">
            <a:avLst/>
          </a:prstGeom>
          <a:noFill/>
          <a:ln>
            <a:noFill/>
          </a:ln>
        </p:spPr>
      </p:pic>
      <p:sp>
        <p:nvSpPr>
          <p:cNvPr id="3" name="Rectangle 2"/>
          <p:cNvSpPr/>
          <p:nvPr/>
        </p:nvSpPr>
        <p:spPr>
          <a:xfrm>
            <a:off x="951622" y="1309800"/>
            <a:ext cx="7507365" cy="5137923"/>
          </a:xfrm>
          <a:prstGeom prst="rect">
            <a:avLst/>
          </a:prstGeom>
          <a:noFill/>
          <a:ln>
            <a:solidFill>
              <a:schemeClr val="tx2">
                <a:lumMod val="75000"/>
              </a:schemeClr>
            </a:solidFill>
          </a:ln>
          <a:effectLst>
            <a:glow rad="228600">
              <a:schemeClr val="tx2">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1000"/>
                                        <p:tgtEl>
                                          <p:spTgt spid="14"/>
                                        </p:tgtEl>
                                      </p:cBhvr>
                                    </p:animEffect>
                                  </p:childTnLst>
                                </p:cTn>
                              </p:par>
                            </p:childTnLst>
                          </p:cTn>
                        </p:par>
                        <p:par>
                          <p:cTn id="8" fill="hold">
                            <p:stCondLst>
                              <p:cond delay="1000"/>
                            </p:stCondLst>
                            <p:childTnLst>
                              <p:par>
                                <p:cTn id="9" presetID="40" presetClass="entr" presetSubtype="0" fill="hold" grpId="0" nodeType="afterEffect">
                                  <p:stCondLst>
                                    <p:cond delay="0"/>
                                  </p:stCondLst>
                                  <p:iterate type="lt">
                                    <p:tmPct val="10000"/>
                                  </p:iterate>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1"/>
                                          </p:val>
                                        </p:tav>
                                        <p:tav tm="100000">
                                          <p:val>
                                            <p:strVal val="#ppt_x"/>
                                          </p:val>
                                        </p:tav>
                                      </p:tavLst>
                                    </p:anim>
                                    <p:anim calcmode="lin" valueType="num">
                                      <p:cBhvr>
                                        <p:cTn id="13" dur="10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4400"/>
                            </p:stCondLst>
                            <p:childTnLst>
                              <p:par>
                                <p:cTn id="15" presetID="53"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Effect transition="in" filter="fade">
                                      <p:cBhvr>
                                        <p:cTn id="19" dur="1000"/>
                                        <p:tgtEl>
                                          <p:spTgt spid="9"/>
                                        </p:tgtEl>
                                      </p:cBhvr>
                                    </p:animEffect>
                                  </p:childTnLst>
                                </p:cTn>
                              </p:par>
                            </p:childTnLst>
                          </p:cTn>
                        </p:par>
                        <p:par>
                          <p:cTn id="20" fill="hold">
                            <p:stCondLst>
                              <p:cond delay="5400"/>
                            </p:stCondLst>
                            <p:childTnLst>
                              <p:par>
                                <p:cTn id="21" presetID="2" presetClass="entr" presetSubtype="2"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1+#ppt_w/2"/>
                                          </p:val>
                                        </p:tav>
                                        <p:tav tm="100000">
                                          <p:val>
                                            <p:strVal val="#ppt_x"/>
                                          </p:val>
                                        </p:tav>
                                      </p:tavLst>
                                    </p:anim>
                                    <p:anim calcmode="lin" valueType="num">
                                      <p:cBhvr additive="base">
                                        <p:cTn id="24" dur="1000" fill="hold"/>
                                        <p:tgtEl>
                                          <p:spTgt spid="8"/>
                                        </p:tgtEl>
                                        <p:attrNameLst>
                                          <p:attrName>ppt_y</p:attrName>
                                        </p:attrNameLst>
                                      </p:cBhvr>
                                      <p:tavLst>
                                        <p:tav tm="0">
                                          <p:val>
                                            <p:strVal val="#ppt_y"/>
                                          </p:val>
                                        </p:tav>
                                        <p:tav tm="100000">
                                          <p:val>
                                            <p:strVal val="#ppt_y"/>
                                          </p:val>
                                        </p:tav>
                                      </p:tavLst>
                                    </p:anim>
                                  </p:childTnLst>
                                </p:cTn>
                              </p:par>
                            </p:childTnLst>
                          </p:cTn>
                        </p:par>
                        <p:par>
                          <p:cTn id="25" fill="hold">
                            <p:stCondLst>
                              <p:cond delay="64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1000" fill="hold"/>
                                        <p:tgtEl>
                                          <p:spTgt spid="7"/>
                                        </p:tgtEl>
                                        <p:attrNameLst>
                                          <p:attrName>ppt_x</p:attrName>
                                        </p:attrNameLst>
                                      </p:cBhvr>
                                      <p:tavLst>
                                        <p:tav tm="0">
                                          <p:val>
                                            <p:strVal val="0-#ppt_w/2"/>
                                          </p:val>
                                        </p:tav>
                                        <p:tav tm="100000">
                                          <p:val>
                                            <p:strVal val="#ppt_x"/>
                                          </p:val>
                                        </p:tav>
                                      </p:tavLst>
                                    </p:anim>
                                    <p:anim calcmode="lin" valueType="num">
                                      <p:cBhvr additive="base">
                                        <p:cTn id="29" dur="100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7400"/>
                            </p:stCondLst>
                            <p:childTnLst>
                              <p:par>
                                <p:cTn id="31" presetID="9" presetClass="entr" presetSubtype="0" fill="hold" nodeType="afterEffect">
                                  <p:stCondLst>
                                    <p:cond delay="0"/>
                                  </p:stCondLst>
                                  <p:childTnLst>
                                    <p:set>
                                      <p:cBhvr>
                                        <p:cTn id="32" dur="1" fill="hold">
                                          <p:stCondLst>
                                            <p:cond delay="0"/>
                                          </p:stCondLst>
                                        </p:cTn>
                                        <p:tgtEl>
                                          <p:spTgt spid="7170"/>
                                        </p:tgtEl>
                                        <p:attrNameLst>
                                          <p:attrName>style.visibility</p:attrName>
                                        </p:attrNameLst>
                                      </p:cBhvr>
                                      <p:to>
                                        <p:strVal val="visible"/>
                                      </p:to>
                                    </p:set>
                                    <p:animEffect transition="in" filter="dissolve">
                                      <p:cBhvr>
                                        <p:cTn id="33" dur="1000"/>
                                        <p:tgtEl>
                                          <p:spTgt spid="7170"/>
                                        </p:tgtEl>
                                      </p:cBhvr>
                                    </p:animEffect>
                                  </p:childTnLst>
                                </p:cTn>
                              </p:par>
                              <p:par>
                                <p:cTn id="34" presetID="13" presetClass="entr" presetSubtype="16"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plus(in)">
                                      <p:cBhvr>
                                        <p:cTn id="36" dur="500"/>
                                        <p:tgtEl>
                                          <p:spTgt spid="6"/>
                                        </p:tgtEl>
                                      </p:cBhvr>
                                    </p:animEffect>
                                  </p:childTnLst>
                                </p:cTn>
                              </p:par>
                            </p:childTnLst>
                          </p:cTn>
                        </p:par>
                        <p:par>
                          <p:cTn id="37" fill="hold">
                            <p:stCondLst>
                              <p:cond delay="8400"/>
                            </p:stCondLst>
                            <p:childTnLst>
                              <p:par>
                                <p:cTn id="38" presetID="40" presetClass="entr" presetSubtype="0" fill="hold" grpId="0" nodeType="afterEffect">
                                  <p:stCondLst>
                                    <p:cond delay="0"/>
                                  </p:stCondLst>
                                  <p:iterate type="lt">
                                    <p:tmPct val="10000"/>
                                  </p:iterate>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1"/>
                                          </p:val>
                                        </p:tav>
                                        <p:tav tm="100000">
                                          <p:val>
                                            <p:strVal val="#ppt_x"/>
                                          </p:val>
                                        </p:tav>
                                      </p:tavLst>
                                    </p:anim>
                                    <p:anim calcmode="lin" valueType="num">
                                      <p:cBhvr>
                                        <p:cTn id="42" dur="1000" fill="hold"/>
                                        <p:tgtEl>
                                          <p:spTgt spid="11"/>
                                        </p:tgtEl>
                                        <p:attrNameLst>
                                          <p:attrName>ppt_y</p:attrName>
                                        </p:attrNameLst>
                                      </p:cBhvr>
                                      <p:tavLst>
                                        <p:tav tm="0">
                                          <p:val>
                                            <p:strVal val="#ppt_y"/>
                                          </p:val>
                                        </p:tav>
                                        <p:tav tm="100000">
                                          <p:val>
                                            <p:strVal val="#ppt_y"/>
                                          </p:val>
                                        </p:tav>
                                      </p:tavLst>
                                    </p:anim>
                                  </p:childTnLst>
                                </p:cTn>
                              </p:par>
                            </p:childTnLst>
                          </p:cTn>
                        </p:par>
                        <p:par>
                          <p:cTn id="43" fill="hold">
                            <p:stCondLst>
                              <p:cond delay="14000"/>
                            </p:stCondLst>
                            <p:childTnLst>
                              <p:par>
                                <p:cTn id="44" presetID="21" presetClass="entr" presetSubtype="1" fill="hold" grpId="0"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wheel(1)">
                                      <p:cBhvr>
                                        <p:cTn id="46" dur="2000"/>
                                        <p:tgtEl>
                                          <p:spTgt spid="2"/>
                                        </p:tgtEl>
                                      </p:cBhvr>
                                    </p:animEffect>
                                  </p:childTnLst>
                                </p:cTn>
                              </p:par>
                            </p:childTnLst>
                          </p:cTn>
                        </p:par>
                        <p:par>
                          <p:cTn id="47" fill="hold">
                            <p:stCondLst>
                              <p:cond delay="16000"/>
                            </p:stCondLst>
                            <p:childTnLst>
                              <p:par>
                                <p:cTn id="48" presetID="10" presetClass="entr" presetSubtype="0" fill="hold"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2000"/>
                                        <p:tgtEl>
                                          <p:spTgt spid="12"/>
                                        </p:tgtEl>
                                      </p:cBhvr>
                                    </p:animEffect>
                                  </p:childTnLst>
                                </p:cTn>
                              </p:par>
                            </p:childTnLst>
                          </p:cTn>
                        </p:par>
                        <p:par>
                          <p:cTn id="51" fill="hold">
                            <p:stCondLst>
                              <p:cond delay="18000"/>
                            </p:stCondLst>
                            <p:childTnLst>
                              <p:par>
                                <p:cTn id="52" presetID="21" presetClass="entr" presetSubtype="1" fill="hold" grpId="0"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heel(1)">
                                      <p:cBhvr>
                                        <p:cTn id="5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4" grpId="0" animBg="1"/>
      <p:bldP spid="2" grpId="0" animBg="1"/>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36396" y="0"/>
            <a:ext cx="4572032" cy="646331"/>
          </a:xfrm>
          <a:prstGeom prst="rect">
            <a:avLst/>
          </a:prstGeom>
        </p:spPr>
        <p:txBody>
          <a:bodyPr wrap="square">
            <a:spAutoFit/>
          </a:bodyPr>
          <a:lstStyle/>
          <a:p>
            <a:pPr algn="r"/>
            <a:r>
              <a:rPr lang="fr-FR" sz="3600" b="1" dirty="0" smtClean="0">
                <a:effectLst>
                  <a:outerShdw blurRad="38100" dist="38100" dir="2700000" algn="tl">
                    <a:srgbClr val="000000">
                      <a:alpha val="43137"/>
                    </a:srgbClr>
                  </a:outerShdw>
                </a:effectLst>
                <a:latin typeface="Old English Text MT" pitchFamily="66" charset="0"/>
              </a:rPr>
              <a:t>Cadre chronologique</a:t>
            </a:r>
            <a:endParaRPr lang="fr-FR" sz="3600" b="1" dirty="0">
              <a:effectLst>
                <a:outerShdw blurRad="38100" dist="38100" dir="2700000" algn="tl">
                  <a:srgbClr val="000000">
                    <a:alpha val="43137"/>
                  </a:srgbClr>
                </a:outerShdw>
              </a:effectLst>
              <a:latin typeface="Old English Text MT" pitchFamily="66" charset="0"/>
            </a:endParaRPr>
          </a:p>
        </p:txBody>
      </p:sp>
      <p:sp>
        <p:nvSpPr>
          <p:cNvPr id="47" name="ZoneTexte 46"/>
          <p:cNvSpPr txBox="1"/>
          <p:nvPr/>
        </p:nvSpPr>
        <p:spPr>
          <a:xfrm>
            <a:off x="428596" y="4797152"/>
            <a:ext cx="5857916" cy="523220"/>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fr-FR" sz="1400" b="1" u="sng" dirty="0" smtClean="0">
                <a:solidFill>
                  <a:schemeClr val="tx1"/>
                </a:solidFill>
                <a:effectLst>
                  <a:outerShdw blurRad="38100" dist="38100" dir="2700000" algn="tl">
                    <a:srgbClr val="000000">
                      <a:alpha val="43137"/>
                    </a:srgbClr>
                  </a:outerShdw>
                </a:effectLst>
                <a:latin typeface="Tw Cen MT" pitchFamily="34" charset="0"/>
              </a:rPr>
              <a:t>Bourg</a:t>
            </a:r>
            <a:r>
              <a:rPr lang="fr-FR" sz="1400" b="1" dirty="0" smtClean="0">
                <a:solidFill>
                  <a:schemeClr val="tx1"/>
                </a:solidFill>
                <a:effectLst>
                  <a:outerShdw blurRad="38100" dist="38100" dir="2700000" algn="tl">
                    <a:srgbClr val="000000">
                      <a:alpha val="43137"/>
                    </a:srgbClr>
                  </a:outerShdw>
                </a:effectLst>
                <a:latin typeface="Tw Cen MT" pitchFamily="34" charset="0"/>
              </a:rPr>
              <a:t> :</a:t>
            </a:r>
            <a:r>
              <a:rPr lang="fr-FR" sz="1400" b="1" dirty="0" smtClean="0">
                <a:solidFill>
                  <a:schemeClr val="tx1"/>
                </a:solidFill>
                <a:latin typeface="Tw Cen MT" pitchFamily="34" charset="0"/>
              </a:rPr>
              <a:t> noyau urbain secondaire se développant en périphérie des centres urbains anciens autour d’édifices religieux, de forteresses ou de routes.</a:t>
            </a:r>
          </a:p>
        </p:txBody>
      </p:sp>
      <p:sp>
        <p:nvSpPr>
          <p:cNvPr id="55" name="ZoneTexte 54"/>
          <p:cNvSpPr txBox="1"/>
          <p:nvPr/>
        </p:nvSpPr>
        <p:spPr>
          <a:xfrm>
            <a:off x="428596" y="5517232"/>
            <a:ext cx="5857916" cy="738664"/>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fr-FR" sz="1400" b="1" u="sng" dirty="0" smtClean="0">
                <a:solidFill>
                  <a:schemeClr val="tx1"/>
                </a:solidFill>
                <a:effectLst>
                  <a:outerShdw blurRad="38100" dist="38100" dir="2700000" algn="tl">
                    <a:srgbClr val="000000">
                      <a:alpha val="43137"/>
                    </a:srgbClr>
                  </a:outerShdw>
                </a:effectLst>
                <a:latin typeface="Tw Cen MT" pitchFamily="34" charset="0"/>
              </a:rPr>
              <a:t>Mouvement communal</a:t>
            </a:r>
            <a:r>
              <a:rPr lang="fr-FR" sz="1400" b="1" dirty="0" smtClean="0">
                <a:solidFill>
                  <a:schemeClr val="tx1"/>
                </a:solidFill>
                <a:effectLst>
                  <a:outerShdw blurRad="38100" dist="38100" dir="2700000" algn="tl">
                    <a:srgbClr val="000000">
                      <a:alpha val="43137"/>
                    </a:srgbClr>
                  </a:outerShdw>
                </a:effectLst>
                <a:latin typeface="Tw Cen MT" pitchFamily="34" charset="0"/>
              </a:rPr>
              <a:t> :</a:t>
            </a:r>
            <a:r>
              <a:rPr lang="fr-FR" sz="1400" b="1" dirty="0" smtClean="0">
                <a:solidFill>
                  <a:schemeClr val="tx1"/>
                </a:solidFill>
                <a:latin typeface="Tw Cen MT" pitchFamily="34" charset="0"/>
              </a:rPr>
              <a:t> mouvement de contestation contre des seigneurs urbains, reposant sur la constitution d’une commune c’est à dire une association de citadins liés par serment. </a:t>
            </a:r>
            <a:endParaRPr lang="fr-FR" sz="1400" dirty="0">
              <a:solidFill>
                <a:schemeClr val="tx1"/>
              </a:solidFill>
              <a:latin typeface="Tw Cen MT" pitchFamily="34" charset="0"/>
            </a:endParaRPr>
          </a:p>
        </p:txBody>
      </p:sp>
      <p:grpSp>
        <p:nvGrpSpPr>
          <p:cNvPr id="7" name="Groupe 6"/>
          <p:cNvGrpSpPr/>
          <p:nvPr/>
        </p:nvGrpSpPr>
        <p:grpSpPr>
          <a:xfrm>
            <a:off x="285720" y="1558341"/>
            <a:ext cx="8643998" cy="2086683"/>
            <a:chOff x="285720" y="1558341"/>
            <a:chExt cx="8643998" cy="2086683"/>
          </a:xfrm>
        </p:grpSpPr>
        <p:sp>
          <p:nvSpPr>
            <p:cNvPr id="4" name="Pentagone 3"/>
            <p:cNvSpPr/>
            <p:nvPr/>
          </p:nvSpPr>
          <p:spPr>
            <a:xfrm>
              <a:off x="428596" y="1850728"/>
              <a:ext cx="8501122" cy="1794296"/>
            </a:xfrm>
            <a:prstGeom prst="homePlate">
              <a:avLst>
                <a:gd name="adj" fmla="val 13016"/>
              </a:avLst>
            </a:prstGeom>
            <a:blipFill dpi="0" rotWithShape="1">
              <a:blip r:embed="rId3" cstate="email">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a:ext>
                </a:extLst>
              </a:blip>
              <a:srcRect/>
              <a:stretch>
                <a:fillRect/>
              </a:stretch>
            </a:blipFill>
            <a:ln>
              <a:solidFill>
                <a:schemeClr val="tx2">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solidFill>
                  <a:sysClr val="windowText" lastClr="000000"/>
                </a:solidFill>
              </a:endParaRPr>
            </a:p>
          </p:txBody>
        </p:sp>
        <p:sp>
          <p:nvSpPr>
            <p:cNvPr id="5" name="ZoneTexte 4"/>
            <p:cNvSpPr txBox="1"/>
            <p:nvPr/>
          </p:nvSpPr>
          <p:spPr>
            <a:xfrm>
              <a:off x="285720" y="1558341"/>
              <a:ext cx="8429684" cy="584775"/>
            </a:xfrm>
            <a:prstGeom prst="rect">
              <a:avLst/>
            </a:prstGeom>
            <a:noFill/>
          </p:spPr>
          <p:txBody>
            <a:bodyPr wrap="square" rtlCol="0">
              <a:spAutoFit/>
            </a:bodyPr>
            <a:lstStyle/>
            <a:p>
              <a:r>
                <a:rPr lang="fr-FR" sz="1600" b="1" dirty="0" smtClean="0">
                  <a:solidFill>
                    <a:schemeClr val="tx2"/>
                  </a:solidFill>
                  <a:effectLst>
                    <a:outerShdw blurRad="38100" dist="38100" dir="2700000" algn="tl">
                      <a:srgbClr val="000000">
                        <a:alpha val="43137"/>
                      </a:srgbClr>
                    </a:outerShdw>
                  </a:effectLst>
                  <a:latin typeface="Tw Cen MT" pitchFamily="34" charset="0"/>
                </a:rPr>
                <a:t> 1000		        1100		                     1200		                 1300			</a:t>
              </a:r>
              <a:r>
                <a:rPr lang="fr-FR" sz="1600" dirty="0" smtClean="0">
                  <a:solidFill>
                    <a:schemeClr val="tx2"/>
                  </a:solidFill>
                  <a:latin typeface="Tw Cen MT" pitchFamily="34" charset="0"/>
                </a:rPr>
                <a:t>	</a:t>
              </a:r>
              <a:endParaRPr lang="fr-FR" sz="1600" dirty="0">
                <a:solidFill>
                  <a:schemeClr val="tx2"/>
                </a:solidFill>
                <a:latin typeface="Tw Cen MT" pitchFamily="34" charset="0"/>
              </a:endParaRPr>
            </a:p>
          </p:txBody>
        </p:sp>
        <p:grpSp>
          <p:nvGrpSpPr>
            <p:cNvPr id="2" name="Groupe 12"/>
            <p:cNvGrpSpPr/>
            <p:nvPr/>
          </p:nvGrpSpPr>
          <p:grpSpPr>
            <a:xfrm>
              <a:off x="1571604" y="2071678"/>
              <a:ext cx="3571900" cy="714380"/>
              <a:chOff x="9858412" y="1142984"/>
              <a:chExt cx="1357322" cy="714380"/>
            </a:xfrm>
          </p:grpSpPr>
          <p:pic>
            <p:nvPicPr>
              <p:cNvPr id="14" name="Picture 2" descr="F:\leçons-sites\L'eglise\images\parchem3.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858412" y="1142984"/>
                <a:ext cx="1357322" cy="714380"/>
              </a:xfrm>
              <a:prstGeom prst="rect">
                <a:avLst/>
              </a:prstGeom>
              <a:noFill/>
            </p:spPr>
          </p:pic>
          <p:sp>
            <p:nvSpPr>
              <p:cNvPr id="15" name="ZoneTexte 14"/>
              <p:cNvSpPr txBox="1"/>
              <p:nvPr/>
            </p:nvSpPr>
            <p:spPr>
              <a:xfrm>
                <a:off x="9929850" y="1214422"/>
                <a:ext cx="1214446" cy="523220"/>
              </a:xfrm>
              <a:prstGeom prst="rect">
                <a:avLst/>
              </a:prstGeom>
              <a:noFill/>
            </p:spPr>
            <p:txBody>
              <a:bodyPr wrap="square" rtlCol="0">
                <a:spAutoFit/>
              </a:bodyPr>
              <a:lstStyle/>
              <a:p>
                <a:pPr algn="ctr"/>
                <a:r>
                  <a:rPr lang="fr-FR" sz="1400" b="1" dirty="0" smtClean="0">
                    <a:solidFill>
                      <a:schemeClr val="bg1"/>
                    </a:solidFill>
                    <a:effectLst>
                      <a:outerShdw blurRad="38100" dist="38100" dir="2700000" algn="tl">
                        <a:srgbClr val="000000">
                          <a:alpha val="43137"/>
                        </a:srgbClr>
                      </a:outerShdw>
                    </a:effectLst>
                    <a:latin typeface="Tw Cen MT" pitchFamily="34" charset="0"/>
                  </a:rPr>
                  <a:t>Renaissance des villes anciennes, multiplication des bourgs</a:t>
                </a:r>
                <a:endParaRPr lang="fr-FR" sz="1400" b="1" dirty="0">
                  <a:solidFill>
                    <a:schemeClr val="bg1"/>
                  </a:solidFill>
                  <a:latin typeface="Tw Cen MT" pitchFamily="34" charset="0"/>
                </a:endParaRPr>
              </a:p>
            </p:txBody>
          </p:sp>
        </p:grpSp>
        <p:grpSp>
          <p:nvGrpSpPr>
            <p:cNvPr id="3" name="Groupe 17"/>
            <p:cNvGrpSpPr/>
            <p:nvPr/>
          </p:nvGrpSpPr>
          <p:grpSpPr>
            <a:xfrm>
              <a:off x="5572132" y="2081202"/>
              <a:ext cx="2571768" cy="490542"/>
              <a:chOff x="9858412" y="1142984"/>
              <a:chExt cx="1357322" cy="714380"/>
            </a:xfrm>
          </p:grpSpPr>
          <p:pic>
            <p:nvPicPr>
              <p:cNvPr id="19" name="Picture 2" descr="F:\leçons-sites\L'eglise\images\parchem3.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858412" y="1142984"/>
                <a:ext cx="1357322" cy="714380"/>
              </a:xfrm>
              <a:prstGeom prst="rect">
                <a:avLst/>
              </a:prstGeom>
              <a:noFill/>
            </p:spPr>
          </p:pic>
          <p:sp>
            <p:nvSpPr>
              <p:cNvPr id="20" name="ZoneTexte 19"/>
              <p:cNvSpPr txBox="1"/>
              <p:nvPr/>
            </p:nvSpPr>
            <p:spPr>
              <a:xfrm>
                <a:off x="9929850" y="1214422"/>
                <a:ext cx="1214446" cy="448218"/>
              </a:xfrm>
              <a:prstGeom prst="rect">
                <a:avLst/>
              </a:prstGeom>
              <a:noFill/>
            </p:spPr>
            <p:txBody>
              <a:bodyPr wrap="square" rtlCol="0">
                <a:spAutoFit/>
              </a:bodyPr>
              <a:lstStyle/>
              <a:p>
                <a:pPr algn="ctr"/>
                <a:r>
                  <a:rPr lang="fr-FR" sz="1400" b="1" dirty="0" smtClean="0">
                    <a:solidFill>
                      <a:schemeClr val="bg1"/>
                    </a:solidFill>
                    <a:effectLst>
                      <a:outerShdw blurRad="38100" dist="38100" dir="2700000" algn="tl">
                        <a:srgbClr val="000000">
                          <a:alpha val="43137"/>
                        </a:srgbClr>
                      </a:outerShdw>
                    </a:effectLst>
                    <a:latin typeface="Tw Cen MT" pitchFamily="34" charset="0"/>
                  </a:rPr>
                  <a:t>Apogée des villes nouvelles</a:t>
                </a:r>
                <a:endParaRPr lang="fr-FR" sz="1400" b="1" dirty="0">
                  <a:solidFill>
                    <a:schemeClr val="bg1"/>
                  </a:solidFill>
                  <a:latin typeface="Tw Cen MT" pitchFamily="34" charset="0"/>
                </a:endParaRPr>
              </a:p>
            </p:txBody>
          </p:sp>
        </p:grpSp>
        <p:cxnSp>
          <p:nvCxnSpPr>
            <p:cNvPr id="10" name="Connecteur droit 9"/>
            <p:cNvCxnSpPr/>
            <p:nvPr/>
          </p:nvCxnSpPr>
          <p:spPr>
            <a:xfrm>
              <a:off x="1500166" y="2071678"/>
              <a:ext cx="3714776" cy="1588"/>
            </a:xfrm>
            <a:prstGeom prst="line">
              <a:avLst/>
            </a:prstGeom>
            <a:ln>
              <a:solidFill>
                <a:schemeClr val="tx1"/>
              </a:solidFill>
              <a:headEnd type="oval" w="med" len="med"/>
              <a:tailEnd type="oval" w="med" len="med"/>
            </a:ln>
          </p:spPr>
          <p:style>
            <a:lnRef idx="3">
              <a:schemeClr val="dk1"/>
            </a:lnRef>
            <a:fillRef idx="0">
              <a:schemeClr val="dk1"/>
            </a:fillRef>
            <a:effectRef idx="2">
              <a:schemeClr val="dk1"/>
            </a:effectRef>
            <a:fontRef idx="minor">
              <a:schemeClr val="tx1"/>
            </a:fontRef>
          </p:style>
        </p:cxnSp>
        <p:cxnSp>
          <p:nvCxnSpPr>
            <p:cNvPr id="16" name="Connecteur droit 15"/>
            <p:cNvCxnSpPr/>
            <p:nvPr/>
          </p:nvCxnSpPr>
          <p:spPr>
            <a:xfrm>
              <a:off x="5429224" y="2071678"/>
              <a:ext cx="2786114" cy="1588"/>
            </a:xfrm>
            <a:prstGeom prst="line">
              <a:avLst/>
            </a:prstGeom>
            <a:ln>
              <a:solidFill>
                <a:schemeClr val="tx1"/>
              </a:solidFill>
              <a:headEnd type="oval" w="med" len="med"/>
              <a:tailEnd type="oval" w="med" len="med"/>
            </a:ln>
          </p:spPr>
          <p:style>
            <a:lnRef idx="3">
              <a:schemeClr val="dk1"/>
            </a:lnRef>
            <a:fillRef idx="0">
              <a:schemeClr val="dk1"/>
            </a:fillRef>
            <a:effectRef idx="2">
              <a:schemeClr val="dk1"/>
            </a:effectRef>
            <a:fontRef idx="minor">
              <a:schemeClr val="tx1"/>
            </a:fontRef>
          </p:style>
        </p:cxnSp>
      </p:grpSp>
      <p:sp>
        <p:nvSpPr>
          <p:cNvPr id="40" name="Explosion 1 39"/>
          <p:cNvSpPr/>
          <p:nvPr/>
        </p:nvSpPr>
        <p:spPr>
          <a:xfrm>
            <a:off x="1388034" y="2786057"/>
            <a:ext cx="879710" cy="459585"/>
          </a:xfrm>
          <a:prstGeom prst="irregularSeal1">
            <a:avLst/>
          </a:prstGeom>
          <a:solidFill>
            <a:srgbClr val="FF0000"/>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grpSp>
        <p:nvGrpSpPr>
          <p:cNvPr id="48" name="Groupe 27"/>
          <p:cNvGrpSpPr/>
          <p:nvPr/>
        </p:nvGrpSpPr>
        <p:grpSpPr>
          <a:xfrm>
            <a:off x="2857488" y="3000372"/>
            <a:ext cx="2571768" cy="490542"/>
            <a:chOff x="9858412" y="1142984"/>
            <a:chExt cx="1357322" cy="714380"/>
          </a:xfrm>
        </p:grpSpPr>
        <p:pic>
          <p:nvPicPr>
            <p:cNvPr id="49" name="Picture 2" descr="F:\leçons-sites\L'eglise\images\parchem3.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858412" y="1142984"/>
              <a:ext cx="1357322" cy="714380"/>
            </a:xfrm>
            <a:prstGeom prst="rect">
              <a:avLst/>
            </a:prstGeom>
            <a:noFill/>
          </p:spPr>
        </p:pic>
        <p:sp>
          <p:nvSpPr>
            <p:cNvPr id="50" name="ZoneTexte 49"/>
            <p:cNvSpPr txBox="1"/>
            <p:nvPr/>
          </p:nvSpPr>
          <p:spPr>
            <a:xfrm>
              <a:off x="9929850" y="1214422"/>
              <a:ext cx="1214446" cy="448218"/>
            </a:xfrm>
            <a:prstGeom prst="rect">
              <a:avLst/>
            </a:prstGeom>
            <a:noFill/>
          </p:spPr>
          <p:txBody>
            <a:bodyPr wrap="square" rtlCol="0">
              <a:spAutoFit/>
            </a:bodyPr>
            <a:lstStyle/>
            <a:p>
              <a:pPr algn="ctr"/>
              <a:r>
                <a:rPr lang="fr-FR" sz="1400" b="1" u="sng" dirty="0" smtClean="0">
                  <a:solidFill>
                    <a:schemeClr val="bg1"/>
                  </a:solidFill>
                  <a:effectLst>
                    <a:outerShdw blurRad="38100" dist="38100" dir="2700000" algn="tl">
                      <a:srgbClr val="000000">
                        <a:alpha val="43137"/>
                      </a:srgbClr>
                    </a:outerShdw>
                  </a:effectLst>
                  <a:latin typeface="Tw Cen MT" pitchFamily="34" charset="0"/>
                </a:rPr>
                <a:t>Mouvement communal</a:t>
              </a:r>
              <a:endParaRPr lang="fr-FR" sz="1400" b="1" dirty="0">
                <a:solidFill>
                  <a:schemeClr val="bg1"/>
                </a:solidFill>
                <a:latin typeface="Tw Cen MT" pitchFamily="34" charset="0"/>
              </a:endParaRPr>
            </a:p>
          </p:txBody>
        </p:sp>
      </p:grpSp>
      <p:grpSp>
        <p:nvGrpSpPr>
          <p:cNvPr id="51" name="Groupe 50"/>
          <p:cNvGrpSpPr/>
          <p:nvPr/>
        </p:nvGrpSpPr>
        <p:grpSpPr>
          <a:xfrm>
            <a:off x="6815648" y="3725009"/>
            <a:ext cx="1428760" cy="1000135"/>
            <a:chOff x="6429388" y="5143512"/>
            <a:chExt cx="1428760" cy="1000135"/>
          </a:xfrm>
        </p:grpSpPr>
        <p:pic>
          <p:nvPicPr>
            <p:cNvPr id="52" name="Picture 2" descr="F:\leçons-sites\L'eglise\images\parchem3.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29388" y="5143512"/>
              <a:ext cx="1428760" cy="1000135"/>
            </a:xfrm>
            <a:prstGeom prst="rect">
              <a:avLst/>
            </a:prstGeom>
            <a:noFill/>
          </p:spPr>
        </p:pic>
        <p:sp>
          <p:nvSpPr>
            <p:cNvPr id="53" name="Rectangle 52"/>
            <p:cNvSpPr/>
            <p:nvPr/>
          </p:nvSpPr>
          <p:spPr>
            <a:xfrm>
              <a:off x="6500826" y="5286388"/>
              <a:ext cx="1233929" cy="738664"/>
            </a:xfrm>
            <a:prstGeom prst="rect">
              <a:avLst/>
            </a:prstGeom>
          </p:spPr>
          <p:txBody>
            <a:bodyPr wrap="square">
              <a:spAutoFit/>
            </a:bodyPr>
            <a:lstStyle/>
            <a:p>
              <a:pPr algn="ctr"/>
              <a:r>
                <a:rPr lang="fr-FR" sz="1400" b="1" dirty="0" smtClean="0">
                  <a:solidFill>
                    <a:schemeClr val="bg1"/>
                  </a:solidFill>
                  <a:latin typeface="Tw Cen MT" pitchFamily="34" charset="0"/>
                </a:rPr>
                <a:t>Charte communale de Bruges</a:t>
              </a:r>
              <a:endParaRPr lang="fr-FR" sz="1400" b="1" u="sng" dirty="0">
                <a:solidFill>
                  <a:schemeClr val="bg1"/>
                </a:solidFill>
                <a:latin typeface="Tw Cen MT" pitchFamily="34" charset="0"/>
              </a:endParaRPr>
            </a:p>
          </p:txBody>
        </p:sp>
      </p:grpSp>
      <p:cxnSp>
        <p:nvCxnSpPr>
          <p:cNvPr id="54" name="Connecteur droit avec flèche 53"/>
          <p:cNvCxnSpPr/>
          <p:nvPr/>
        </p:nvCxnSpPr>
        <p:spPr>
          <a:xfrm rot="5400000" flipH="1" flipV="1">
            <a:off x="7466033" y="3606801"/>
            <a:ext cx="213520" cy="794"/>
          </a:xfrm>
          <a:prstGeom prst="straightConnector1">
            <a:avLst/>
          </a:prstGeom>
          <a:ln>
            <a:solidFill>
              <a:schemeClr val="accent2">
                <a:lumMod val="20000"/>
                <a:lumOff val="80000"/>
              </a:schemeClr>
            </a:solidFill>
            <a:tailEnd type="oval"/>
          </a:ln>
        </p:spPr>
        <p:style>
          <a:lnRef idx="3">
            <a:schemeClr val="accent2"/>
          </a:lnRef>
          <a:fillRef idx="0">
            <a:schemeClr val="accent2"/>
          </a:fillRef>
          <a:effectRef idx="2">
            <a:schemeClr val="accent2"/>
          </a:effectRef>
          <a:fontRef idx="minor">
            <a:schemeClr val="tx1"/>
          </a:fontRef>
        </p:style>
      </p:cxnSp>
      <p:cxnSp>
        <p:nvCxnSpPr>
          <p:cNvPr id="56" name="Connecteur droit avec flèche 55"/>
          <p:cNvCxnSpPr/>
          <p:nvPr/>
        </p:nvCxnSpPr>
        <p:spPr>
          <a:xfrm flipV="1">
            <a:off x="1822431" y="3511489"/>
            <a:ext cx="0" cy="493575"/>
          </a:xfrm>
          <a:prstGeom prst="straightConnector1">
            <a:avLst/>
          </a:prstGeom>
          <a:ln>
            <a:solidFill>
              <a:schemeClr val="accent2">
                <a:lumMod val="20000"/>
                <a:lumOff val="80000"/>
              </a:schemeClr>
            </a:solidFill>
            <a:tailEnd type="oval"/>
          </a:ln>
        </p:spPr>
        <p:style>
          <a:lnRef idx="3">
            <a:schemeClr val="accent2"/>
          </a:lnRef>
          <a:fillRef idx="0">
            <a:schemeClr val="accent2"/>
          </a:fillRef>
          <a:effectRef idx="2">
            <a:schemeClr val="accent2"/>
          </a:effectRef>
          <a:fontRef idx="minor">
            <a:schemeClr val="tx1"/>
          </a:fontRef>
        </p:style>
      </p:cxnSp>
      <p:grpSp>
        <p:nvGrpSpPr>
          <p:cNvPr id="44" name="Groupe 21"/>
          <p:cNvGrpSpPr/>
          <p:nvPr/>
        </p:nvGrpSpPr>
        <p:grpSpPr>
          <a:xfrm>
            <a:off x="1127016" y="3725009"/>
            <a:ext cx="1428760" cy="1000135"/>
            <a:chOff x="-1857420" y="2928931"/>
            <a:chExt cx="1143008" cy="892554"/>
          </a:xfrm>
        </p:grpSpPr>
        <p:pic>
          <p:nvPicPr>
            <p:cNvPr id="45" name="Picture 2" descr="F:\leçons-sites\L'eglise\images\parchem3.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57420" y="2928931"/>
              <a:ext cx="1143008" cy="892554"/>
            </a:xfrm>
            <a:prstGeom prst="rect">
              <a:avLst/>
            </a:prstGeom>
            <a:noFill/>
          </p:spPr>
        </p:pic>
        <p:sp>
          <p:nvSpPr>
            <p:cNvPr id="46" name="Rectangle 45"/>
            <p:cNvSpPr/>
            <p:nvPr/>
          </p:nvSpPr>
          <p:spPr>
            <a:xfrm>
              <a:off x="-1805465" y="3034765"/>
              <a:ext cx="987143" cy="659209"/>
            </a:xfrm>
            <a:prstGeom prst="rect">
              <a:avLst/>
            </a:prstGeom>
          </p:spPr>
          <p:txBody>
            <a:bodyPr wrap="square">
              <a:spAutoFit/>
            </a:bodyPr>
            <a:lstStyle/>
            <a:p>
              <a:pPr algn="ctr"/>
              <a:r>
                <a:rPr lang="fr-FR" sz="1400" b="1" dirty="0" smtClean="0">
                  <a:solidFill>
                    <a:schemeClr val="bg1"/>
                  </a:solidFill>
                  <a:latin typeface="Tw Cen MT" pitchFamily="34" charset="0"/>
                </a:rPr>
                <a:t>Premiers soulèvements urbains</a:t>
              </a:r>
              <a:endParaRPr lang="fr-FR" sz="1400" b="1" u="sng" dirty="0">
                <a:solidFill>
                  <a:schemeClr val="bg1"/>
                </a:solidFill>
                <a:latin typeface="Tw Cen MT" pitchFamily="34" charset="0"/>
              </a:endParaRPr>
            </a:p>
          </p:txBody>
        </p:sp>
      </p:grpSp>
      <p:grpSp>
        <p:nvGrpSpPr>
          <p:cNvPr id="41" name="Groupe 40"/>
          <p:cNvGrpSpPr/>
          <p:nvPr/>
        </p:nvGrpSpPr>
        <p:grpSpPr>
          <a:xfrm>
            <a:off x="2071670" y="3000372"/>
            <a:ext cx="4444546" cy="1588"/>
            <a:chOff x="2071670" y="3000372"/>
            <a:chExt cx="4444546" cy="1588"/>
          </a:xfrm>
        </p:grpSpPr>
        <p:cxnSp>
          <p:nvCxnSpPr>
            <p:cNvPr id="42" name="Connecteur droit 41"/>
            <p:cNvCxnSpPr/>
            <p:nvPr/>
          </p:nvCxnSpPr>
          <p:spPr>
            <a:xfrm>
              <a:off x="2444250" y="3000372"/>
              <a:ext cx="4071966" cy="1588"/>
            </a:xfrm>
            <a:prstGeom prst="line">
              <a:avLst/>
            </a:prstGeom>
            <a:ln>
              <a:solidFill>
                <a:schemeClr val="tx1"/>
              </a:solidFill>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43" name="Connecteur droit 42"/>
            <p:cNvCxnSpPr/>
            <p:nvPr/>
          </p:nvCxnSpPr>
          <p:spPr>
            <a:xfrm rot="10800000">
              <a:off x="2071670" y="3000372"/>
              <a:ext cx="357190" cy="158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7609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1000"/>
                                        <p:tgtEl>
                                          <p:spTgt spid="7"/>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left)">
                                      <p:cBhvr>
                                        <p:cTn id="19" dur="1000"/>
                                        <p:tgtEl>
                                          <p:spTgt spid="47"/>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down)">
                                      <p:cBhvr>
                                        <p:cTn id="24" dur="580">
                                          <p:stCondLst>
                                            <p:cond delay="0"/>
                                          </p:stCondLst>
                                        </p:cTn>
                                        <p:tgtEl>
                                          <p:spTgt spid="40"/>
                                        </p:tgtEl>
                                      </p:cBhvr>
                                    </p:animEffect>
                                    <p:anim calcmode="lin" valueType="num">
                                      <p:cBhvr>
                                        <p:cTn id="25"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30" dur="26">
                                          <p:stCondLst>
                                            <p:cond delay="650"/>
                                          </p:stCondLst>
                                        </p:cTn>
                                        <p:tgtEl>
                                          <p:spTgt spid="40"/>
                                        </p:tgtEl>
                                      </p:cBhvr>
                                      <p:to x="100000" y="60000"/>
                                    </p:animScale>
                                    <p:animScale>
                                      <p:cBhvr>
                                        <p:cTn id="31" dur="166" decel="50000">
                                          <p:stCondLst>
                                            <p:cond delay="676"/>
                                          </p:stCondLst>
                                        </p:cTn>
                                        <p:tgtEl>
                                          <p:spTgt spid="40"/>
                                        </p:tgtEl>
                                      </p:cBhvr>
                                      <p:to x="100000" y="100000"/>
                                    </p:animScale>
                                    <p:animScale>
                                      <p:cBhvr>
                                        <p:cTn id="32" dur="26">
                                          <p:stCondLst>
                                            <p:cond delay="1312"/>
                                          </p:stCondLst>
                                        </p:cTn>
                                        <p:tgtEl>
                                          <p:spTgt spid="40"/>
                                        </p:tgtEl>
                                      </p:cBhvr>
                                      <p:to x="100000" y="80000"/>
                                    </p:animScale>
                                    <p:animScale>
                                      <p:cBhvr>
                                        <p:cTn id="33" dur="166" decel="50000">
                                          <p:stCondLst>
                                            <p:cond delay="1338"/>
                                          </p:stCondLst>
                                        </p:cTn>
                                        <p:tgtEl>
                                          <p:spTgt spid="40"/>
                                        </p:tgtEl>
                                      </p:cBhvr>
                                      <p:to x="100000" y="100000"/>
                                    </p:animScale>
                                    <p:animScale>
                                      <p:cBhvr>
                                        <p:cTn id="34" dur="26">
                                          <p:stCondLst>
                                            <p:cond delay="1642"/>
                                          </p:stCondLst>
                                        </p:cTn>
                                        <p:tgtEl>
                                          <p:spTgt spid="40"/>
                                        </p:tgtEl>
                                      </p:cBhvr>
                                      <p:to x="100000" y="90000"/>
                                    </p:animScale>
                                    <p:animScale>
                                      <p:cBhvr>
                                        <p:cTn id="35" dur="166" decel="50000">
                                          <p:stCondLst>
                                            <p:cond delay="1668"/>
                                          </p:stCondLst>
                                        </p:cTn>
                                        <p:tgtEl>
                                          <p:spTgt spid="40"/>
                                        </p:tgtEl>
                                      </p:cBhvr>
                                      <p:to x="100000" y="100000"/>
                                    </p:animScale>
                                    <p:animScale>
                                      <p:cBhvr>
                                        <p:cTn id="36" dur="26">
                                          <p:stCondLst>
                                            <p:cond delay="1808"/>
                                          </p:stCondLst>
                                        </p:cTn>
                                        <p:tgtEl>
                                          <p:spTgt spid="40"/>
                                        </p:tgtEl>
                                      </p:cBhvr>
                                      <p:to x="100000" y="95000"/>
                                    </p:animScale>
                                    <p:animScale>
                                      <p:cBhvr>
                                        <p:cTn id="37" dur="166" decel="50000">
                                          <p:stCondLst>
                                            <p:cond delay="1834"/>
                                          </p:stCondLst>
                                        </p:cTn>
                                        <p:tgtEl>
                                          <p:spTgt spid="40"/>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wipe(up)">
                                      <p:cBhvr>
                                        <p:cTn id="42" dur="500"/>
                                        <p:tgtEl>
                                          <p:spTgt spid="56"/>
                                        </p:tgtEl>
                                      </p:cBhvr>
                                    </p:animEffect>
                                  </p:childTnLst>
                                </p:cTn>
                              </p:par>
                            </p:childTnLst>
                          </p:cTn>
                        </p:par>
                        <p:par>
                          <p:cTn id="43" fill="hold">
                            <p:stCondLst>
                              <p:cond delay="500"/>
                            </p:stCondLst>
                            <p:childTnLst>
                              <p:par>
                                <p:cTn id="44" presetID="21" presetClass="entr" presetSubtype="1" fill="hold" nodeType="after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heel(1)">
                                      <p:cBhvr>
                                        <p:cTn id="46" dur="20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wipe(left)">
                                      <p:cBhvr>
                                        <p:cTn id="51" dur="1000"/>
                                        <p:tgtEl>
                                          <p:spTgt spid="41"/>
                                        </p:tgtEl>
                                      </p:cBhvr>
                                    </p:animEffect>
                                  </p:childTnLst>
                                </p:cTn>
                              </p:par>
                            </p:childTnLst>
                          </p:cTn>
                        </p:par>
                        <p:par>
                          <p:cTn id="52" fill="hold">
                            <p:stCondLst>
                              <p:cond delay="1000"/>
                            </p:stCondLst>
                            <p:childTnLst>
                              <p:par>
                                <p:cTn id="53" presetID="21" presetClass="entr" presetSubtype="1"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heel(1)">
                                      <p:cBhvr>
                                        <p:cTn id="55" dur="2000"/>
                                        <p:tgtEl>
                                          <p:spTgt spid="48"/>
                                        </p:tgtEl>
                                      </p:cBhvr>
                                    </p:animEffect>
                                  </p:childTnLst>
                                </p:cTn>
                              </p:par>
                            </p:childTnLst>
                          </p:cTn>
                        </p:par>
                        <p:par>
                          <p:cTn id="56" fill="hold">
                            <p:stCondLst>
                              <p:cond delay="3000"/>
                            </p:stCondLst>
                            <p:childTnLst>
                              <p:par>
                                <p:cTn id="57" presetID="22" presetClass="entr" presetSubtype="8" fill="hold" grpId="0" nodeType="after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wipe(left)">
                                      <p:cBhvr>
                                        <p:cTn id="59" dur="1000"/>
                                        <p:tgtEl>
                                          <p:spTgt spid="5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ipe(up)">
                                      <p:cBhvr>
                                        <p:cTn id="64" dur="500"/>
                                        <p:tgtEl>
                                          <p:spTgt spid="54"/>
                                        </p:tgtEl>
                                      </p:cBhvr>
                                    </p:animEffect>
                                  </p:childTnLst>
                                </p:cTn>
                              </p:par>
                            </p:childTnLst>
                          </p:cTn>
                        </p:par>
                        <p:par>
                          <p:cTn id="65" fill="hold">
                            <p:stCondLst>
                              <p:cond delay="500"/>
                            </p:stCondLst>
                            <p:childTnLst>
                              <p:par>
                                <p:cTn id="66" presetID="21" presetClass="entr" presetSubtype="1"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heel(1)">
                                      <p:cBhvr>
                                        <p:cTn id="68"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7" grpId="0" animBg="1"/>
      <p:bldP spid="55"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50001" y="620688"/>
            <a:ext cx="8643998" cy="954107"/>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fr-FR" sz="1400" b="1" dirty="0" smtClean="0">
                <a:solidFill>
                  <a:schemeClr val="tx2"/>
                </a:solidFill>
                <a:latin typeface="Tw Cen MT" pitchFamily="34" charset="0"/>
              </a:rPr>
              <a:t>Au Moyen Age, les villes dépendent d’un seigneur laïc ou ecclésiastique. A partir de 1070, dans les bourgs nouveaux, les citadins les plus riches s’unissent en associations appelées </a:t>
            </a:r>
            <a:r>
              <a:rPr lang="fr-FR" sz="1400" b="1" u="sng" dirty="0" smtClean="0">
                <a:solidFill>
                  <a:schemeClr val="tx2"/>
                </a:solidFill>
                <a:latin typeface="Tw Cen MT" pitchFamily="34" charset="0"/>
              </a:rPr>
              <a:t>communes</a:t>
            </a:r>
            <a:r>
              <a:rPr lang="fr-FR" sz="1400" b="1" dirty="0" smtClean="0">
                <a:solidFill>
                  <a:schemeClr val="tx2"/>
                </a:solidFill>
                <a:latin typeface="Tw Cen MT" pitchFamily="34" charset="0"/>
              </a:rPr>
              <a:t> et réclament des </a:t>
            </a:r>
            <a:r>
              <a:rPr lang="fr-FR" sz="1400" b="1" u="sng" dirty="0" smtClean="0">
                <a:solidFill>
                  <a:schemeClr val="tx2"/>
                </a:solidFill>
                <a:latin typeface="Tw Cen MT" pitchFamily="34" charset="0"/>
              </a:rPr>
              <a:t>libertés</a:t>
            </a:r>
            <a:r>
              <a:rPr lang="fr-FR" sz="1400" b="1" dirty="0" smtClean="0">
                <a:solidFill>
                  <a:schemeClr val="tx2"/>
                </a:solidFill>
                <a:latin typeface="Tw Cen MT" pitchFamily="34" charset="0"/>
              </a:rPr>
              <a:t>.  A Bruges, à la fin du XIII</a:t>
            </a:r>
            <a:r>
              <a:rPr lang="fr-FR" sz="1400" b="1" baseline="30000" dirty="0" smtClean="0">
                <a:solidFill>
                  <a:schemeClr val="tx2"/>
                </a:solidFill>
                <a:latin typeface="Tw Cen MT" pitchFamily="34" charset="0"/>
              </a:rPr>
              <a:t>ème</a:t>
            </a:r>
            <a:r>
              <a:rPr lang="fr-FR" sz="1400" b="1" dirty="0" smtClean="0">
                <a:solidFill>
                  <a:schemeClr val="tx2"/>
                </a:solidFill>
                <a:latin typeface="Tw Cen MT" pitchFamily="34" charset="0"/>
              </a:rPr>
              <a:t> siècle, les habitants vont obtenir du seigneur de la ville, le Comte de Flandre, un certain nombre de libertés : lesquelles ?</a:t>
            </a:r>
          </a:p>
        </p:txBody>
      </p:sp>
      <p:sp>
        <p:nvSpPr>
          <p:cNvPr id="2" name="ZoneTexte 1"/>
          <p:cNvSpPr txBox="1"/>
          <p:nvPr/>
        </p:nvSpPr>
        <p:spPr>
          <a:xfrm>
            <a:off x="-17867" y="162"/>
            <a:ext cx="8947586" cy="584775"/>
          </a:xfrm>
          <a:prstGeom prst="rect">
            <a:avLst/>
          </a:prstGeom>
          <a:noFill/>
          <a:ln>
            <a:noFill/>
          </a:ln>
        </p:spPr>
        <p:txBody>
          <a:bodyPr wrap="square" rtlCol="0">
            <a:spAutoFit/>
          </a:bodyPr>
          <a:lstStyle/>
          <a:p>
            <a:pPr algn="r"/>
            <a:r>
              <a:rPr lang="fr-FR" sz="3200" u="sng" dirty="0" smtClean="0">
                <a:solidFill>
                  <a:schemeClr val="tx2"/>
                </a:solidFill>
                <a:latin typeface="Old English Text MT" pitchFamily="66" charset="0"/>
              </a:rPr>
              <a:t>111. A la conquête d’une autonomie politique</a:t>
            </a:r>
            <a:endParaRPr lang="fr-FR" sz="3200" u="sng" dirty="0">
              <a:solidFill>
                <a:schemeClr val="tx2"/>
              </a:solidFill>
              <a:latin typeface="Old English Text MT" pitchFamily="66" charset="0"/>
            </a:endParaRPr>
          </a:p>
        </p:txBody>
      </p:sp>
      <p:sp>
        <p:nvSpPr>
          <p:cNvPr id="4" name="Rectangle 3"/>
          <p:cNvSpPr/>
          <p:nvPr/>
        </p:nvSpPr>
        <p:spPr>
          <a:xfrm>
            <a:off x="285720" y="1772816"/>
            <a:ext cx="4929222" cy="4955203"/>
          </a:xfrm>
          <a:prstGeom prst="rect">
            <a:avLst/>
          </a:prstGeom>
          <a:solidFill>
            <a:srgbClr val="896C4D"/>
          </a:solidFill>
          <a:ln>
            <a:solidFill>
              <a:schemeClr val="tx1"/>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fr-FR" sz="1400" b="1" u="sng" cap="small" dirty="0" smtClean="0">
                <a:solidFill>
                  <a:schemeClr val="tx2"/>
                </a:solidFill>
                <a:effectLst>
                  <a:outerShdw blurRad="38100" dist="38100" dir="2700000" algn="tl">
                    <a:srgbClr val="000000">
                      <a:alpha val="43137"/>
                    </a:srgbClr>
                  </a:outerShdw>
                </a:effectLst>
                <a:latin typeface="Tw Cen MT" pitchFamily="34" charset="0"/>
              </a:rPr>
              <a:t>La charte</a:t>
            </a:r>
            <a:r>
              <a:rPr lang="fr-FR" sz="1400" b="1" u="sng" cap="small" baseline="30000" dirty="0" smtClean="0">
                <a:solidFill>
                  <a:schemeClr val="tx2"/>
                </a:solidFill>
                <a:effectLst>
                  <a:outerShdw blurRad="38100" dist="38100" dir="2700000" algn="tl">
                    <a:srgbClr val="000000">
                      <a:alpha val="43137"/>
                    </a:srgbClr>
                  </a:outerShdw>
                </a:effectLst>
                <a:latin typeface="Tw Cen MT" pitchFamily="34" charset="0"/>
              </a:rPr>
              <a:t>1</a:t>
            </a:r>
            <a:r>
              <a:rPr lang="fr-FR" sz="1400" b="1" u="sng" cap="small" dirty="0" smtClean="0">
                <a:solidFill>
                  <a:schemeClr val="tx2"/>
                </a:solidFill>
                <a:effectLst>
                  <a:outerShdw blurRad="38100" dist="38100" dir="2700000" algn="tl">
                    <a:srgbClr val="000000">
                      <a:alpha val="43137"/>
                    </a:srgbClr>
                  </a:outerShdw>
                </a:effectLst>
                <a:latin typeface="Tw Cen MT" pitchFamily="34" charset="0"/>
              </a:rPr>
              <a:t> communale de Bruges</a:t>
            </a:r>
            <a:r>
              <a:rPr lang="fr-FR" sz="1400" b="1" i="1" u="sng" cap="small" dirty="0" smtClean="0">
                <a:solidFill>
                  <a:schemeClr val="tx2"/>
                </a:solidFill>
                <a:effectLst>
                  <a:outerShdw blurRad="38100" dist="38100" dir="2700000" algn="tl">
                    <a:srgbClr val="000000">
                      <a:alpha val="43137"/>
                    </a:srgbClr>
                  </a:outerShdw>
                </a:effectLst>
                <a:latin typeface="Tw Cen MT" pitchFamily="34" charset="0"/>
              </a:rPr>
              <a:t> (extraits)</a:t>
            </a:r>
            <a:r>
              <a:rPr lang="fr-FR" sz="1400" b="1" u="sng" cap="small" dirty="0" smtClean="0">
                <a:solidFill>
                  <a:schemeClr val="tx2"/>
                </a:solidFill>
                <a:effectLst>
                  <a:outerShdw blurRad="38100" dist="38100" dir="2700000" algn="tl">
                    <a:srgbClr val="000000">
                      <a:alpha val="43137"/>
                    </a:srgbClr>
                  </a:outerShdw>
                </a:effectLst>
                <a:latin typeface="Tw Cen MT" pitchFamily="34" charset="0"/>
              </a:rPr>
              <a:t> </a:t>
            </a:r>
          </a:p>
          <a:p>
            <a:pPr algn="just"/>
            <a:r>
              <a:rPr lang="fr-FR" sz="1400" b="1" i="1" u="sng" dirty="0" smtClean="0">
                <a:solidFill>
                  <a:schemeClr val="tx2"/>
                </a:solidFill>
                <a:latin typeface="Tw Cen MT" pitchFamily="34" charset="0"/>
              </a:rPr>
              <a:t>Article 1</a:t>
            </a:r>
            <a:r>
              <a:rPr lang="fr-FR" sz="1400" b="1" dirty="0" smtClean="0">
                <a:solidFill>
                  <a:schemeClr val="tx2"/>
                </a:solidFill>
                <a:latin typeface="Tw Cen MT" pitchFamily="34" charset="0"/>
              </a:rPr>
              <a:t> : Le comte nommera tous les ans à Bruges 13 échevins.</a:t>
            </a:r>
            <a:r>
              <a:rPr lang="fr-FR" sz="1400" dirty="0" smtClean="0">
                <a:solidFill>
                  <a:schemeClr val="tx2"/>
                </a:solidFill>
                <a:latin typeface="Tw Cen MT" pitchFamily="34" charset="0"/>
              </a:rPr>
              <a:t> </a:t>
            </a:r>
            <a:r>
              <a:rPr lang="fr-FR" sz="1400" b="1" dirty="0" smtClean="0">
                <a:solidFill>
                  <a:schemeClr val="tx2"/>
                </a:solidFill>
                <a:latin typeface="Tw Cen MT" pitchFamily="34" charset="0"/>
              </a:rPr>
              <a:t>Quand il prend possession du pays, le comte doit jurer devant les échevins</a:t>
            </a:r>
            <a:r>
              <a:rPr lang="fr-FR" sz="1400" b="1" baseline="30000" dirty="0" smtClean="0">
                <a:solidFill>
                  <a:schemeClr val="tx2"/>
                </a:solidFill>
                <a:latin typeface="Tw Cen MT" pitchFamily="34" charset="0"/>
              </a:rPr>
              <a:t>2</a:t>
            </a:r>
            <a:r>
              <a:rPr lang="fr-FR" sz="1400" b="1" dirty="0" smtClean="0">
                <a:solidFill>
                  <a:schemeClr val="tx2"/>
                </a:solidFill>
                <a:latin typeface="Tw Cen MT" pitchFamily="34" charset="0"/>
              </a:rPr>
              <a:t> de conserver à la ville ses coutumes et ses règlements.</a:t>
            </a:r>
            <a:r>
              <a:rPr lang="fr-FR" sz="1400" dirty="0" smtClean="0">
                <a:solidFill>
                  <a:schemeClr val="tx2"/>
                </a:solidFill>
                <a:latin typeface="Tw Cen MT" pitchFamily="34" charset="0"/>
              </a:rPr>
              <a:t> </a:t>
            </a:r>
          </a:p>
          <a:p>
            <a:pPr algn="just"/>
            <a:r>
              <a:rPr lang="fr-FR" sz="1400" b="1" i="1" u="sng" dirty="0" smtClean="0">
                <a:solidFill>
                  <a:schemeClr val="tx2"/>
                </a:solidFill>
                <a:latin typeface="Tw Cen MT" pitchFamily="34" charset="0"/>
              </a:rPr>
              <a:t>Article 10 :</a:t>
            </a:r>
            <a:r>
              <a:rPr lang="fr-FR" sz="1400" b="1" dirty="0" smtClean="0">
                <a:solidFill>
                  <a:schemeClr val="tx2"/>
                </a:solidFill>
                <a:latin typeface="Tw Cen MT" pitchFamily="34" charset="0"/>
              </a:rPr>
              <a:t> Le comte se réserve les amendes et les délits concernant les monnaies ainsi que le soin de réprimer les crimes commis contre la Sainte Eglise.</a:t>
            </a:r>
            <a:r>
              <a:rPr lang="fr-FR" sz="1400" dirty="0" smtClean="0">
                <a:solidFill>
                  <a:schemeClr val="tx2"/>
                </a:solidFill>
                <a:latin typeface="Tw Cen MT" pitchFamily="34" charset="0"/>
              </a:rPr>
              <a:t> </a:t>
            </a:r>
          </a:p>
          <a:p>
            <a:pPr algn="just"/>
            <a:r>
              <a:rPr lang="fr-FR" sz="1400" b="1" i="1" u="sng" dirty="0" smtClean="0">
                <a:solidFill>
                  <a:schemeClr val="tx2"/>
                </a:solidFill>
                <a:latin typeface="Tw Cen MT" pitchFamily="34" charset="0"/>
              </a:rPr>
              <a:t>Article 26 :</a:t>
            </a:r>
            <a:r>
              <a:rPr lang="fr-FR" sz="1400" b="1" dirty="0" smtClean="0">
                <a:solidFill>
                  <a:schemeClr val="tx2"/>
                </a:solidFill>
                <a:latin typeface="Tw Cen MT" pitchFamily="34" charset="0"/>
              </a:rPr>
              <a:t> Si une personne quelconque est bannie de la ville, le comte ne pourra pas mettre la main à ses biens.</a:t>
            </a:r>
            <a:r>
              <a:rPr lang="fr-FR" sz="1400" dirty="0" smtClean="0">
                <a:solidFill>
                  <a:schemeClr val="tx2"/>
                </a:solidFill>
                <a:latin typeface="Tw Cen MT" pitchFamily="34" charset="0"/>
              </a:rPr>
              <a:t> </a:t>
            </a:r>
          </a:p>
          <a:p>
            <a:pPr algn="just"/>
            <a:r>
              <a:rPr lang="fr-FR" sz="1400" b="1" i="1" u="sng" dirty="0" smtClean="0">
                <a:solidFill>
                  <a:schemeClr val="tx2"/>
                </a:solidFill>
                <a:latin typeface="Tw Cen MT" pitchFamily="34" charset="0"/>
              </a:rPr>
              <a:t>Article 49 :</a:t>
            </a:r>
            <a:r>
              <a:rPr lang="fr-FR" sz="1400" b="1" dirty="0" smtClean="0">
                <a:solidFill>
                  <a:schemeClr val="tx2"/>
                </a:solidFill>
                <a:latin typeface="Tw Cen MT" pitchFamily="34" charset="0"/>
              </a:rPr>
              <a:t> Si le comte accuse les échevins d’avoir mal rendu la justice, et que leur décision est confirmée par les échevins des bonnes villes (Gand, Ypres, Lille, Douai), le comte leur doit réparation du déshonneur.</a:t>
            </a:r>
            <a:r>
              <a:rPr lang="fr-FR" sz="1400" dirty="0" smtClean="0">
                <a:solidFill>
                  <a:schemeClr val="tx2"/>
                </a:solidFill>
                <a:latin typeface="Tw Cen MT" pitchFamily="34" charset="0"/>
              </a:rPr>
              <a:t> </a:t>
            </a:r>
          </a:p>
          <a:p>
            <a:pPr algn="just"/>
            <a:r>
              <a:rPr lang="fr-FR" sz="1400" b="1" i="1" u="sng" dirty="0" smtClean="0">
                <a:solidFill>
                  <a:schemeClr val="tx2"/>
                </a:solidFill>
                <a:latin typeface="Tw Cen MT" pitchFamily="34" charset="0"/>
              </a:rPr>
              <a:t>Article 65 :</a:t>
            </a:r>
            <a:r>
              <a:rPr lang="fr-FR" sz="1400" b="1" dirty="0" smtClean="0">
                <a:solidFill>
                  <a:schemeClr val="tx2"/>
                </a:solidFill>
                <a:latin typeface="Tw Cen MT" pitchFamily="34" charset="0"/>
              </a:rPr>
              <a:t> Les échevins et les conseillers ont le pouvoir d’établir des impôts pour acquitter les dépenses et les dettes de la ville.</a:t>
            </a:r>
            <a:r>
              <a:rPr lang="fr-FR" sz="1400" dirty="0" smtClean="0">
                <a:solidFill>
                  <a:schemeClr val="tx2"/>
                </a:solidFill>
                <a:latin typeface="Tw Cen MT" pitchFamily="34" charset="0"/>
              </a:rPr>
              <a:t> </a:t>
            </a:r>
          </a:p>
          <a:p>
            <a:pPr algn="just"/>
            <a:r>
              <a:rPr lang="fr-FR" sz="1400" b="1" i="1" u="sng" dirty="0" smtClean="0">
                <a:solidFill>
                  <a:schemeClr val="tx2"/>
                </a:solidFill>
                <a:latin typeface="Tw Cen MT" pitchFamily="34" charset="0"/>
              </a:rPr>
              <a:t>Article 67 :</a:t>
            </a:r>
            <a:r>
              <a:rPr lang="fr-FR" sz="1400" b="1" dirty="0" smtClean="0">
                <a:solidFill>
                  <a:schemeClr val="tx2"/>
                </a:solidFill>
                <a:latin typeface="Tw Cen MT" pitchFamily="34" charset="0"/>
              </a:rPr>
              <a:t> Le comte est tenu de promulguer les règlements faits par les échevins. Les échevins peuvent les annuler à volonté, mais ils doivent à ce moment-là prévenir le comte.</a:t>
            </a:r>
            <a:r>
              <a:rPr lang="fr-FR" sz="1400" dirty="0" smtClean="0">
                <a:solidFill>
                  <a:schemeClr val="tx2"/>
                </a:solidFill>
                <a:latin typeface="Tw Cen MT" pitchFamily="34" charset="0"/>
              </a:rPr>
              <a:t> </a:t>
            </a:r>
          </a:p>
          <a:p>
            <a:pPr algn="r"/>
            <a:r>
              <a:rPr lang="fr-FR" sz="1000" b="1" i="1" u="sng" dirty="0" smtClean="0">
                <a:solidFill>
                  <a:schemeClr val="tx2"/>
                </a:solidFill>
                <a:latin typeface="Tw Cen MT" pitchFamily="34" charset="0"/>
              </a:rPr>
              <a:t>D’après les chartes de 1281 et de 1304</a:t>
            </a:r>
          </a:p>
          <a:p>
            <a:pPr algn="just"/>
            <a:r>
              <a:rPr lang="fr-FR" sz="1000" b="1" baseline="30000" dirty="0" smtClean="0">
                <a:solidFill>
                  <a:schemeClr val="tx2"/>
                </a:solidFill>
              </a:rPr>
              <a:t>1 </a:t>
            </a:r>
            <a:r>
              <a:rPr lang="fr-FR" sz="1000" b="1" dirty="0" smtClean="0">
                <a:solidFill>
                  <a:schemeClr val="tx2"/>
                </a:solidFill>
              </a:rPr>
              <a:t> Document écrit par lequel un seigneur accorde une série de privilèges (économiques, fiscaux, juridiques ou militaires) ou de libertés (appelées franchises) à une ville ou à une communauté.</a:t>
            </a:r>
            <a:endParaRPr lang="fr-FR" sz="1000" b="1" baseline="30000" dirty="0" smtClean="0">
              <a:solidFill>
                <a:schemeClr val="tx2"/>
              </a:solidFill>
            </a:endParaRPr>
          </a:p>
          <a:p>
            <a:pPr algn="just"/>
            <a:r>
              <a:rPr lang="fr-FR" sz="1000" b="1" baseline="30000" dirty="0" smtClean="0">
                <a:solidFill>
                  <a:schemeClr val="tx2"/>
                </a:solidFill>
              </a:rPr>
              <a:t>2</a:t>
            </a:r>
            <a:r>
              <a:rPr lang="fr-FR" sz="1000" b="1" dirty="0" smtClean="0">
                <a:solidFill>
                  <a:schemeClr val="tx2"/>
                </a:solidFill>
              </a:rPr>
              <a:t> Magistrat élu parmi les principaux bourgeois d’une ville pour la gouverner.</a:t>
            </a:r>
            <a:r>
              <a:rPr lang="fr-FR" sz="1000" b="1" i="1" dirty="0" smtClean="0">
                <a:solidFill>
                  <a:schemeClr val="tx2"/>
                </a:solidFill>
              </a:rPr>
              <a:t> </a:t>
            </a:r>
            <a:endParaRPr lang="fr-FR" sz="1000" b="1" i="1" dirty="0">
              <a:solidFill>
                <a:schemeClr val="tx2"/>
              </a:solidFill>
            </a:endParaRPr>
          </a:p>
        </p:txBody>
      </p:sp>
      <p:sp>
        <p:nvSpPr>
          <p:cNvPr id="6" name="Rectangle 5"/>
          <p:cNvSpPr/>
          <p:nvPr/>
        </p:nvSpPr>
        <p:spPr>
          <a:xfrm>
            <a:off x="285720" y="962144"/>
            <a:ext cx="7094592" cy="738664"/>
          </a:xfrm>
          <a:prstGeom prst="rect">
            <a:avLst/>
          </a:prstGeom>
          <a:solidFill>
            <a:schemeClr val="tx2">
              <a:lumMod val="90000"/>
            </a:schemeClr>
          </a:solidFill>
          <a:ln>
            <a:solidFill>
              <a:schemeClr val="bg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a:r>
              <a:rPr lang="fr-FR" sz="1400" b="1" dirty="0" smtClean="0">
                <a:solidFill>
                  <a:schemeClr val="bg1"/>
                </a:solidFill>
                <a:latin typeface="Tw Cen MT" pitchFamily="34" charset="0"/>
              </a:rPr>
              <a:t>1. </a:t>
            </a:r>
            <a:r>
              <a:rPr lang="fr-FR" sz="1400" b="1" dirty="0" smtClean="0">
                <a:solidFill>
                  <a:srgbClr val="0070C0"/>
                </a:solidFill>
                <a:latin typeface="Tw Cen MT" pitchFamily="34" charset="0"/>
              </a:rPr>
              <a:t>Quels sont les pouvoirs des échevins ?</a:t>
            </a:r>
          </a:p>
          <a:p>
            <a:pPr marL="342900" indent="-342900"/>
            <a:r>
              <a:rPr lang="fr-FR" sz="1400" b="1" dirty="0" smtClean="0">
                <a:solidFill>
                  <a:schemeClr val="bg1"/>
                </a:solidFill>
                <a:latin typeface="Tw Cen MT" pitchFamily="34" charset="0"/>
              </a:rPr>
              <a:t>2. </a:t>
            </a:r>
            <a:r>
              <a:rPr lang="fr-FR" sz="1400" b="1" dirty="0" smtClean="0">
                <a:solidFill>
                  <a:srgbClr val="00B050"/>
                </a:solidFill>
                <a:latin typeface="Tw Cen MT" pitchFamily="34" charset="0"/>
              </a:rPr>
              <a:t>Quels pouvoirs garde le comte ? </a:t>
            </a:r>
          </a:p>
          <a:p>
            <a:r>
              <a:rPr lang="fr-FR" sz="1400" b="1" dirty="0" smtClean="0">
                <a:solidFill>
                  <a:schemeClr val="bg1"/>
                </a:solidFill>
                <a:latin typeface="Tw Cen MT" pitchFamily="34" charset="0"/>
              </a:rPr>
              <a:t>3. </a:t>
            </a:r>
            <a:r>
              <a:rPr lang="fr-FR" sz="1400" b="1" dirty="0" smtClean="0">
                <a:solidFill>
                  <a:schemeClr val="accent6">
                    <a:lumMod val="75000"/>
                  </a:schemeClr>
                </a:solidFill>
                <a:latin typeface="Tw Cen MT" pitchFamily="34" charset="0"/>
              </a:rPr>
              <a:t>Quels articles protègent les échevins et les citadins des interventions du comte ?</a:t>
            </a:r>
            <a:endParaRPr lang="fr-FR" sz="1400" b="1" dirty="0">
              <a:solidFill>
                <a:schemeClr val="accent6">
                  <a:lumMod val="75000"/>
                </a:schemeClr>
              </a:solidFill>
              <a:latin typeface="Tw Cen MT" pitchFamily="34" charset="0"/>
            </a:endParaRPr>
          </a:p>
        </p:txBody>
      </p:sp>
      <p:sp>
        <p:nvSpPr>
          <p:cNvPr id="7" name="ZoneTexte 6"/>
          <p:cNvSpPr txBox="1"/>
          <p:nvPr/>
        </p:nvSpPr>
        <p:spPr>
          <a:xfrm>
            <a:off x="5286380" y="4779729"/>
            <a:ext cx="3643338" cy="1169551"/>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400" b="1" dirty="0" smtClean="0">
                <a:solidFill>
                  <a:schemeClr val="bg1"/>
                </a:solidFill>
                <a:latin typeface="Tw Cen MT" pitchFamily="34" charset="0"/>
              </a:rPr>
              <a:t>2. Le Comte nomme les échevins (choisis parmi les bourgeois de la ville) et conserve la justice courante (petits délits). Il a par ailleurs compétence pour juger </a:t>
            </a:r>
            <a:r>
              <a:rPr lang="fr-FR" sz="1400" b="1" dirty="0">
                <a:solidFill>
                  <a:schemeClr val="bg1"/>
                </a:solidFill>
                <a:latin typeface="Tw Cen MT" pitchFamily="34" charset="0"/>
              </a:rPr>
              <a:t>l</a:t>
            </a:r>
            <a:r>
              <a:rPr lang="fr-FR" sz="1400" b="1" dirty="0" smtClean="0">
                <a:solidFill>
                  <a:schemeClr val="bg1"/>
                </a:solidFill>
                <a:latin typeface="Tw Cen MT" pitchFamily="34" charset="0"/>
              </a:rPr>
              <a:t>es fautes commises contre l’Eglise. </a:t>
            </a:r>
          </a:p>
        </p:txBody>
      </p:sp>
      <p:sp>
        <p:nvSpPr>
          <p:cNvPr id="8" name="ZoneTexte 7"/>
          <p:cNvSpPr txBox="1"/>
          <p:nvPr/>
        </p:nvSpPr>
        <p:spPr>
          <a:xfrm>
            <a:off x="5286380" y="1777053"/>
            <a:ext cx="3643338" cy="30777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r>
              <a:rPr lang="fr-FR" sz="1400" b="1" dirty="0" smtClean="0">
                <a:solidFill>
                  <a:schemeClr val="bg1"/>
                </a:solidFill>
                <a:latin typeface="Tw Cen MT" pitchFamily="34" charset="0"/>
              </a:rPr>
              <a:t>1. Les pouvoirs des échevins sont étendus :</a:t>
            </a:r>
          </a:p>
        </p:txBody>
      </p:sp>
      <p:sp>
        <p:nvSpPr>
          <p:cNvPr id="10" name="ZoneTexte 9"/>
          <p:cNvSpPr txBox="1"/>
          <p:nvPr/>
        </p:nvSpPr>
        <p:spPr>
          <a:xfrm>
            <a:off x="5286380" y="2134243"/>
            <a:ext cx="3643338" cy="52322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buFont typeface="Wingdings" pitchFamily="2" charset="2"/>
              <a:buChar char="Ø"/>
            </a:pPr>
            <a:r>
              <a:rPr lang="fr-FR" sz="1400" b="1" dirty="0" smtClean="0">
                <a:solidFill>
                  <a:schemeClr val="bg1"/>
                </a:solidFill>
                <a:latin typeface="Tw Cen MT" pitchFamily="34" charset="0"/>
              </a:rPr>
              <a:t> dans le domaine législatif : ils établissent les coutumes et règlements de la ville</a:t>
            </a:r>
          </a:p>
        </p:txBody>
      </p:sp>
      <p:sp>
        <p:nvSpPr>
          <p:cNvPr id="11" name="Rectangle à coins arrondis 10"/>
          <p:cNvSpPr/>
          <p:nvPr/>
        </p:nvSpPr>
        <p:spPr>
          <a:xfrm>
            <a:off x="357158" y="2492912"/>
            <a:ext cx="4786346" cy="144000"/>
          </a:xfrm>
          <a:prstGeom prst="roundRect">
            <a:avLst/>
          </a:prstGeom>
          <a:solidFill>
            <a:srgbClr val="0070C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à coins arrondis 12"/>
          <p:cNvSpPr/>
          <p:nvPr/>
        </p:nvSpPr>
        <p:spPr>
          <a:xfrm>
            <a:off x="357158" y="2708920"/>
            <a:ext cx="1000132" cy="144000"/>
          </a:xfrm>
          <a:prstGeom prst="roundRect">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à coins arrondis 14"/>
          <p:cNvSpPr/>
          <p:nvPr/>
        </p:nvSpPr>
        <p:spPr>
          <a:xfrm>
            <a:off x="1214414" y="5301224"/>
            <a:ext cx="3929090" cy="144000"/>
          </a:xfrm>
          <a:prstGeom prst="roundRect">
            <a:avLst/>
          </a:prstGeom>
          <a:solidFill>
            <a:srgbClr val="0070C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à coins arrondis 15"/>
          <p:cNvSpPr/>
          <p:nvPr/>
        </p:nvSpPr>
        <p:spPr>
          <a:xfrm>
            <a:off x="357158" y="5517248"/>
            <a:ext cx="1357322" cy="144000"/>
          </a:xfrm>
          <a:prstGeom prst="roundRect">
            <a:avLst/>
          </a:prstGeom>
          <a:solidFill>
            <a:srgbClr val="0070C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à coins arrondis 17"/>
          <p:cNvSpPr/>
          <p:nvPr/>
        </p:nvSpPr>
        <p:spPr>
          <a:xfrm>
            <a:off x="3071802" y="2924960"/>
            <a:ext cx="2071702" cy="144000"/>
          </a:xfrm>
          <a:prstGeom prst="roundRect">
            <a:avLst/>
          </a:prstGeom>
          <a:solidFill>
            <a:srgbClr val="00B05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à coins arrondis 18"/>
          <p:cNvSpPr/>
          <p:nvPr/>
        </p:nvSpPr>
        <p:spPr>
          <a:xfrm>
            <a:off x="357158" y="3140984"/>
            <a:ext cx="2000264" cy="144000"/>
          </a:xfrm>
          <a:prstGeom prst="roundRect">
            <a:avLst/>
          </a:prstGeom>
          <a:solidFill>
            <a:srgbClr val="00B05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à coins arrondis 19"/>
          <p:cNvSpPr/>
          <p:nvPr/>
        </p:nvSpPr>
        <p:spPr>
          <a:xfrm>
            <a:off x="4214810" y="3084681"/>
            <a:ext cx="928694" cy="214314"/>
          </a:xfrm>
          <a:prstGeom prst="roundRect">
            <a:avLst/>
          </a:prstGeom>
          <a:solidFill>
            <a:srgbClr val="00B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à coins arrondis 20"/>
          <p:cNvSpPr/>
          <p:nvPr/>
        </p:nvSpPr>
        <p:spPr>
          <a:xfrm>
            <a:off x="357158" y="3348127"/>
            <a:ext cx="2857520" cy="144000"/>
          </a:xfrm>
          <a:prstGeom prst="roundRect">
            <a:avLst/>
          </a:prstGeom>
          <a:solidFill>
            <a:srgbClr val="00B05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à coins arrondis 21"/>
          <p:cNvSpPr/>
          <p:nvPr/>
        </p:nvSpPr>
        <p:spPr>
          <a:xfrm>
            <a:off x="1214414" y="4005080"/>
            <a:ext cx="3929090" cy="144000"/>
          </a:xfrm>
          <a:prstGeom prst="roundRect">
            <a:avLst/>
          </a:prstGeom>
          <a:solidFill>
            <a:srgbClr val="0070C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à coins arrondis 22"/>
          <p:cNvSpPr/>
          <p:nvPr/>
        </p:nvSpPr>
        <p:spPr>
          <a:xfrm>
            <a:off x="357158" y="4221104"/>
            <a:ext cx="571504" cy="144000"/>
          </a:xfrm>
          <a:prstGeom prst="roundRect">
            <a:avLst/>
          </a:prstGeom>
          <a:solidFill>
            <a:srgbClr val="0070C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à coins arrondis 23"/>
          <p:cNvSpPr/>
          <p:nvPr/>
        </p:nvSpPr>
        <p:spPr>
          <a:xfrm>
            <a:off x="3851920" y="4869160"/>
            <a:ext cx="1296000" cy="144000"/>
          </a:xfrm>
          <a:prstGeom prst="roundRect">
            <a:avLst/>
          </a:prstGeom>
          <a:solidFill>
            <a:srgbClr val="0070C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à coins arrondis 24"/>
          <p:cNvSpPr/>
          <p:nvPr/>
        </p:nvSpPr>
        <p:spPr>
          <a:xfrm>
            <a:off x="357158" y="5085200"/>
            <a:ext cx="857256" cy="144000"/>
          </a:xfrm>
          <a:prstGeom prst="roundRect">
            <a:avLst/>
          </a:prstGeom>
          <a:solidFill>
            <a:srgbClr val="0070C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5286380" y="3277251"/>
            <a:ext cx="3643338" cy="52322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buFont typeface="Wingdings" pitchFamily="2" charset="2"/>
              <a:buChar char="Ø"/>
            </a:pPr>
            <a:r>
              <a:rPr lang="fr-FR" sz="1400" b="1" dirty="0" smtClean="0">
                <a:solidFill>
                  <a:schemeClr val="bg1"/>
                </a:solidFill>
                <a:latin typeface="Tw Cen MT" pitchFamily="34" charset="0"/>
              </a:rPr>
              <a:t> dans le domaine financier : ils peuvent créer des impôts qu’ils ont compétence de prélever</a:t>
            </a:r>
          </a:p>
        </p:txBody>
      </p:sp>
      <p:sp>
        <p:nvSpPr>
          <p:cNvPr id="28" name="Rectangle à coins arrondis 27"/>
          <p:cNvSpPr/>
          <p:nvPr/>
        </p:nvSpPr>
        <p:spPr>
          <a:xfrm>
            <a:off x="1115616" y="2060864"/>
            <a:ext cx="4071966" cy="144000"/>
          </a:xfrm>
          <a:prstGeom prst="roundRect">
            <a:avLst/>
          </a:prstGeom>
          <a:solidFill>
            <a:srgbClr val="00B05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p:cNvSpPr txBox="1"/>
          <p:nvPr/>
        </p:nvSpPr>
        <p:spPr>
          <a:xfrm>
            <a:off x="5286380" y="1777053"/>
            <a:ext cx="3643338" cy="30777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r>
              <a:rPr lang="fr-FR" sz="1400" b="1" dirty="0" smtClean="0">
                <a:solidFill>
                  <a:schemeClr val="bg1"/>
                </a:solidFill>
                <a:latin typeface="Tw Cen MT" pitchFamily="34" charset="0"/>
              </a:rPr>
              <a:t>3. Certains articles protègent la commune :</a:t>
            </a:r>
          </a:p>
        </p:txBody>
      </p:sp>
      <p:sp>
        <p:nvSpPr>
          <p:cNvPr id="31" name="Rectangle à coins arrondis 30"/>
          <p:cNvSpPr/>
          <p:nvPr/>
        </p:nvSpPr>
        <p:spPr>
          <a:xfrm>
            <a:off x="357158" y="2060864"/>
            <a:ext cx="642942" cy="144000"/>
          </a:xfrm>
          <a:prstGeom prst="roundRect">
            <a:avLst/>
          </a:prstGeom>
          <a:solidFill>
            <a:schemeClr val="accent6">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p:cNvSpPr txBox="1"/>
          <p:nvPr/>
        </p:nvSpPr>
        <p:spPr>
          <a:xfrm>
            <a:off x="5286380" y="2186280"/>
            <a:ext cx="3643338" cy="738664"/>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buFont typeface="Wingdings" pitchFamily="2" charset="2"/>
              <a:buChar char="Ø"/>
            </a:pPr>
            <a:r>
              <a:rPr lang="fr-FR" sz="1400" b="1" dirty="0" smtClean="0">
                <a:solidFill>
                  <a:schemeClr val="bg1"/>
                </a:solidFill>
                <a:latin typeface="Tw Cen MT" pitchFamily="34" charset="0"/>
              </a:rPr>
              <a:t> art. 1 et 67 : le seigneur de la ville doit reconnaître l’autorité de la commune et les règlements promulgués par les échevins</a:t>
            </a:r>
          </a:p>
        </p:txBody>
      </p:sp>
      <p:sp>
        <p:nvSpPr>
          <p:cNvPr id="35" name="ZoneTexte 34"/>
          <p:cNvSpPr txBox="1"/>
          <p:nvPr/>
        </p:nvSpPr>
        <p:spPr>
          <a:xfrm>
            <a:off x="5286380" y="3049796"/>
            <a:ext cx="3643338" cy="52322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buFont typeface="Wingdings" pitchFamily="2" charset="2"/>
              <a:buChar char="Ø"/>
            </a:pPr>
            <a:r>
              <a:rPr lang="fr-FR" sz="1400" b="1" dirty="0" smtClean="0">
                <a:solidFill>
                  <a:schemeClr val="bg1"/>
                </a:solidFill>
                <a:latin typeface="Tw Cen MT" pitchFamily="34" charset="0"/>
              </a:rPr>
              <a:t> art. 26 : le comte ne peut récupérer la fortune d’un banni (exactions limitées).</a:t>
            </a:r>
          </a:p>
        </p:txBody>
      </p:sp>
      <p:sp>
        <p:nvSpPr>
          <p:cNvPr id="36" name="Rectangle à coins arrondis 35"/>
          <p:cNvSpPr/>
          <p:nvPr/>
        </p:nvSpPr>
        <p:spPr>
          <a:xfrm>
            <a:off x="357158" y="3564000"/>
            <a:ext cx="748800" cy="144000"/>
          </a:xfrm>
          <a:prstGeom prst="roundRect">
            <a:avLst/>
          </a:prstGeom>
          <a:solidFill>
            <a:schemeClr val="accent6">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à coins arrondis 36"/>
          <p:cNvSpPr/>
          <p:nvPr/>
        </p:nvSpPr>
        <p:spPr>
          <a:xfrm>
            <a:off x="357158" y="3978000"/>
            <a:ext cx="748800" cy="144000"/>
          </a:xfrm>
          <a:prstGeom prst="roundRect">
            <a:avLst/>
          </a:prstGeom>
          <a:solidFill>
            <a:schemeClr val="accent6">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p:cNvSpPr txBox="1"/>
          <p:nvPr/>
        </p:nvSpPr>
        <p:spPr>
          <a:xfrm>
            <a:off x="5286380" y="3699029"/>
            <a:ext cx="3643338" cy="95410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buFont typeface="Wingdings" pitchFamily="2" charset="2"/>
              <a:buChar char="Ø"/>
            </a:pPr>
            <a:r>
              <a:rPr lang="fr-FR" sz="1400" b="1" dirty="0" smtClean="0">
                <a:solidFill>
                  <a:schemeClr val="bg1"/>
                </a:solidFill>
                <a:latin typeface="Tw Cen MT" pitchFamily="34" charset="0"/>
              </a:rPr>
              <a:t> art. 49 : le comte ne peut remettre en cause la justice des échevins. En cas de litige, la commune demande l’arbitrage des communes des villes environnantes.</a:t>
            </a:r>
          </a:p>
        </p:txBody>
      </p:sp>
      <p:sp>
        <p:nvSpPr>
          <p:cNvPr id="39" name="Rectangle à coins arrondis 38"/>
          <p:cNvSpPr/>
          <p:nvPr/>
        </p:nvSpPr>
        <p:spPr>
          <a:xfrm>
            <a:off x="357158" y="5256000"/>
            <a:ext cx="748800" cy="144000"/>
          </a:xfrm>
          <a:prstGeom prst="roundRect">
            <a:avLst/>
          </a:prstGeom>
          <a:solidFill>
            <a:schemeClr val="accent6">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ZoneTexte 40"/>
          <p:cNvSpPr txBox="1"/>
          <p:nvPr/>
        </p:nvSpPr>
        <p:spPr>
          <a:xfrm>
            <a:off x="678629" y="457508"/>
            <a:ext cx="8215338" cy="523220"/>
          </a:xfrm>
          <a:prstGeom prst="rect">
            <a:avLst/>
          </a:prstGeom>
          <a:noFill/>
          <a:ln>
            <a:noFill/>
          </a:ln>
        </p:spPr>
        <p:txBody>
          <a:bodyPr wrap="square" rtlCol="0">
            <a:spAutoFit/>
          </a:bodyPr>
          <a:lstStyle/>
          <a:p>
            <a:pPr algn="r"/>
            <a:r>
              <a:rPr lang="fr-FR" sz="2800" u="sng" dirty="0" smtClean="0">
                <a:solidFill>
                  <a:schemeClr val="tx2"/>
                </a:solidFill>
                <a:latin typeface="Old English Text MT" pitchFamily="66" charset="0"/>
              </a:rPr>
              <a:t>A. L’affirmation d’un pouvoir nouveau : la commune…</a:t>
            </a:r>
            <a:endParaRPr lang="fr-FR" sz="2800" u="sng" dirty="0">
              <a:solidFill>
                <a:schemeClr val="tx2"/>
              </a:solidFill>
              <a:latin typeface="Old English Text MT" pitchFamily="66" charset="0"/>
            </a:endParaRPr>
          </a:p>
        </p:txBody>
      </p:sp>
      <p:sp>
        <p:nvSpPr>
          <p:cNvPr id="26" name="ZoneTexte 25"/>
          <p:cNvSpPr txBox="1"/>
          <p:nvPr/>
        </p:nvSpPr>
        <p:spPr>
          <a:xfrm>
            <a:off x="5286380" y="2705747"/>
            <a:ext cx="3643338" cy="52322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buFont typeface="Wingdings" pitchFamily="2" charset="2"/>
              <a:buChar char="Ø"/>
            </a:pPr>
            <a:r>
              <a:rPr lang="fr-FR" sz="1400" b="1" dirty="0" smtClean="0">
                <a:solidFill>
                  <a:schemeClr val="bg1"/>
                </a:solidFill>
                <a:latin typeface="Tw Cen MT" pitchFamily="34" charset="0"/>
              </a:rPr>
              <a:t> dans le domaine judiciaire : ils rendent la justice et ont donc des pouvoirs de juges.</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xit" presetSubtype="32" fill="hold" grpId="1" nodeType="clickEffect">
                                  <p:stCondLst>
                                    <p:cond delay="0"/>
                                  </p:stCondLst>
                                  <p:childTnLst>
                                    <p:anim calcmode="lin" valueType="num">
                                      <p:cBhvr>
                                        <p:cTn id="22" dur="500"/>
                                        <p:tgtEl>
                                          <p:spTgt spid="5"/>
                                        </p:tgtEl>
                                        <p:attrNameLst>
                                          <p:attrName>ppt_w</p:attrName>
                                        </p:attrNameLst>
                                      </p:cBhvr>
                                      <p:tavLst>
                                        <p:tav tm="0">
                                          <p:val>
                                            <p:strVal val="ppt_w"/>
                                          </p:val>
                                        </p:tav>
                                        <p:tav tm="100000">
                                          <p:val>
                                            <p:fltVal val="0"/>
                                          </p:val>
                                        </p:tav>
                                      </p:tavLst>
                                    </p:anim>
                                    <p:anim calcmode="lin" valueType="num">
                                      <p:cBhvr>
                                        <p:cTn id="23" dur="500"/>
                                        <p:tgtEl>
                                          <p:spTgt spid="5"/>
                                        </p:tgtEl>
                                        <p:attrNameLst>
                                          <p:attrName>ppt_h</p:attrName>
                                        </p:attrNameLst>
                                      </p:cBhvr>
                                      <p:tavLst>
                                        <p:tav tm="0">
                                          <p:val>
                                            <p:strVal val="ppt_h"/>
                                          </p:val>
                                        </p:tav>
                                        <p:tav tm="100000">
                                          <p:val>
                                            <p:fltVal val="0"/>
                                          </p:val>
                                        </p:tav>
                                      </p:tavLst>
                                    </p:anim>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41"/>
                                        </p:tgtEl>
                                        <p:attrNameLst>
                                          <p:attrName>style.visibility</p:attrName>
                                        </p:attrNameLst>
                                      </p:cBhvr>
                                      <p:to>
                                        <p:strVal val="visible"/>
                                      </p:to>
                                    </p:set>
                                    <p:anim calcmode="lin" valueType="num">
                                      <p:cBhvr>
                                        <p:cTn id="30"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41"/>
                                        </p:tgtEl>
                                        <p:attrNameLst>
                                          <p:attrName>ppt_y</p:attrName>
                                        </p:attrNameLst>
                                      </p:cBhvr>
                                      <p:tavLst>
                                        <p:tav tm="0">
                                          <p:val>
                                            <p:strVal val="#ppt_y"/>
                                          </p:val>
                                        </p:tav>
                                        <p:tav tm="100000">
                                          <p:val>
                                            <p:strVal val="#ppt_y"/>
                                          </p:val>
                                        </p:tav>
                                      </p:tavLst>
                                    </p:anim>
                                    <p:anim calcmode="lin" valueType="num">
                                      <p:cBhvr>
                                        <p:cTn id="32"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41"/>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1000" fill="hold"/>
                                        <p:tgtEl>
                                          <p:spTgt spid="4"/>
                                        </p:tgtEl>
                                        <p:attrNameLst>
                                          <p:attrName>ppt_w</p:attrName>
                                        </p:attrNameLst>
                                      </p:cBhvr>
                                      <p:tavLst>
                                        <p:tav tm="0">
                                          <p:val>
                                            <p:fltVal val="0"/>
                                          </p:val>
                                        </p:tav>
                                        <p:tav tm="100000">
                                          <p:val>
                                            <p:strVal val="#ppt_w"/>
                                          </p:val>
                                        </p:tav>
                                      </p:tavLst>
                                    </p:anim>
                                    <p:anim calcmode="lin" valueType="num">
                                      <p:cBhvr>
                                        <p:cTn id="40" dur="1000" fill="hold"/>
                                        <p:tgtEl>
                                          <p:spTgt spid="4"/>
                                        </p:tgtEl>
                                        <p:attrNameLst>
                                          <p:attrName>ppt_h</p:attrName>
                                        </p:attrNameLst>
                                      </p:cBhvr>
                                      <p:tavLst>
                                        <p:tav tm="0">
                                          <p:val>
                                            <p:fltVal val="0"/>
                                          </p:val>
                                        </p:tav>
                                        <p:tav tm="100000">
                                          <p:val>
                                            <p:strVal val="#ppt_h"/>
                                          </p:val>
                                        </p:tav>
                                      </p:tavLst>
                                    </p:anim>
                                    <p:anim calcmode="lin" valueType="num">
                                      <p:cBhvr>
                                        <p:cTn id="41" dur="1000" fill="hold"/>
                                        <p:tgtEl>
                                          <p:spTgt spid="4"/>
                                        </p:tgtEl>
                                        <p:attrNameLst>
                                          <p:attrName>style.rotation</p:attrName>
                                        </p:attrNameLst>
                                      </p:cBhvr>
                                      <p:tavLst>
                                        <p:tav tm="0">
                                          <p:val>
                                            <p:fltVal val="90"/>
                                          </p:val>
                                        </p:tav>
                                        <p:tav tm="100000">
                                          <p:val>
                                            <p:fltVal val="0"/>
                                          </p:val>
                                        </p:tav>
                                      </p:tavLst>
                                    </p:anim>
                                    <p:animEffect transition="in" filter="fade">
                                      <p:cBhvr>
                                        <p:cTn id="42" dur="10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10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left)">
                                      <p:cBhvr>
                                        <p:cTn id="59" dur="1000"/>
                                        <p:tgtEl>
                                          <p:spTgt spid="11"/>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1000"/>
                                        <p:tgtEl>
                                          <p:spTgt spid="13"/>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wipe(left)">
                                      <p:cBhvr>
                                        <p:cTn id="65" dur="1000"/>
                                        <p:tgtEl>
                                          <p:spTgt spid="15"/>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10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0"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p:cTn id="73" dur="500" fill="hold"/>
                                        <p:tgtEl>
                                          <p:spTgt spid="10"/>
                                        </p:tgtEl>
                                        <p:attrNameLst>
                                          <p:attrName>ppt_w</p:attrName>
                                        </p:attrNameLst>
                                      </p:cBhvr>
                                      <p:tavLst>
                                        <p:tav tm="0">
                                          <p:val>
                                            <p:fltVal val="0"/>
                                          </p:val>
                                        </p:tav>
                                        <p:tav tm="100000">
                                          <p:val>
                                            <p:strVal val="#ppt_w"/>
                                          </p:val>
                                        </p:tav>
                                      </p:tavLst>
                                    </p:anim>
                                    <p:anim calcmode="lin" valueType="num">
                                      <p:cBhvr>
                                        <p:cTn id="74" dur="500" fill="hold"/>
                                        <p:tgtEl>
                                          <p:spTgt spid="10"/>
                                        </p:tgtEl>
                                        <p:attrNameLst>
                                          <p:attrName>ppt_h</p:attrName>
                                        </p:attrNameLst>
                                      </p:cBhvr>
                                      <p:tavLst>
                                        <p:tav tm="0">
                                          <p:val>
                                            <p:fltVal val="0"/>
                                          </p:val>
                                        </p:tav>
                                        <p:tav tm="100000">
                                          <p:val>
                                            <p:strVal val="#ppt_h"/>
                                          </p:val>
                                        </p:tav>
                                      </p:tavLst>
                                    </p:anim>
                                    <p:animEffect transition="in" filter="fade">
                                      <p:cBhvr>
                                        <p:cTn id="75" dur="500"/>
                                        <p:tgtEl>
                                          <p:spTgt spid="10"/>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left)">
                                      <p:cBhvr>
                                        <p:cTn id="80" dur="1000"/>
                                        <p:tgtEl>
                                          <p:spTgt spid="22"/>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wipe(left)">
                                      <p:cBhvr>
                                        <p:cTn id="83" dur="1000"/>
                                        <p:tgtEl>
                                          <p:spTgt spid="23"/>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0" fill="hold" grpId="0" nodeType="click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left)">
                                      <p:cBhvr>
                                        <p:cTn id="95" dur="1000"/>
                                        <p:tgtEl>
                                          <p:spTgt spid="2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wipe(left)">
                                      <p:cBhvr>
                                        <p:cTn id="98" dur="1000"/>
                                        <p:tgtEl>
                                          <p:spTgt spid="25"/>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0" fill="hold" grpId="0" nodeType="click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28"/>
                                        </p:tgtEl>
                                        <p:attrNameLst>
                                          <p:attrName>style.visibility</p:attrName>
                                        </p:attrNameLst>
                                      </p:cBhvr>
                                      <p:to>
                                        <p:strVal val="visible"/>
                                      </p:to>
                                    </p:set>
                                    <p:animEffect transition="in" filter="wipe(left)">
                                      <p:cBhvr>
                                        <p:cTn id="110" dur="1000"/>
                                        <p:tgtEl>
                                          <p:spTgt spid="2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wipe(left)">
                                      <p:cBhvr>
                                        <p:cTn id="113" dur="1000"/>
                                        <p:tgtEl>
                                          <p:spTgt spid="18"/>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19"/>
                                        </p:tgtEl>
                                        <p:attrNameLst>
                                          <p:attrName>style.visibility</p:attrName>
                                        </p:attrNameLst>
                                      </p:cBhvr>
                                      <p:to>
                                        <p:strVal val="visible"/>
                                      </p:to>
                                    </p:set>
                                    <p:animEffect transition="in" filter="wipe(left)">
                                      <p:cBhvr>
                                        <p:cTn id="116" dur="1000"/>
                                        <p:tgtEl>
                                          <p:spTgt spid="19"/>
                                        </p:tgtEl>
                                      </p:cBhvr>
                                    </p:animEffect>
                                  </p:childTnLst>
                                </p:cTn>
                              </p:par>
                              <p:par>
                                <p:cTn id="117" presetID="22" presetClass="entr" presetSubtype="8" fill="hold" grpId="0" nodeType="withEffect">
                                  <p:stCondLst>
                                    <p:cond delay="0"/>
                                  </p:stCondLst>
                                  <p:childTnLst>
                                    <p:set>
                                      <p:cBhvr>
                                        <p:cTn id="118" dur="1" fill="hold">
                                          <p:stCondLst>
                                            <p:cond delay="0"/>
                                          </p:stCondLst>
                                        </p:cTn>
                                        <p:tgtEl>
                                          <p:spTgt spid="20"/>
                                        </p:tgtEl>
                                        <p:attrNameLst>
                                          <p:attrName>style.visibility</p:attrName>
                                        </p:attrNameLst>
                                      </p:cBhvr>
                                      <p:to>
                                        <p:strVal val="visible"/>
                                      </p:to>
                                    </p:set>
                                    <p:animEffect transition="in" filter="wipe(left)">
                                      <p:cBhvr>
                                        <p:cTn id="119" dur="1000"/>
                                        <p:tgtEl>
                                          <p:spTgt spid="20"/>
                                        </p:tgtEl>
                                      </p:cBhvr>
                                    </p:animEffect>
                                  </p:childTnLst>
                                </p:cTn>
                              </p:par>
                              <p:par>
                                <p:cTn id="120" presetID="22" presetClass="entr" presetSubtype="8" fill="hold" grpId="0" nodeType="withEffect">
                                  <p:stCondLst>
                                    <p:cond delay="0"/>
                                  </p:stCondLst>
                                  <p:childTnLst>
                                    <p:set>
                                      <p:cBhvr>
                                        <p:cTn id="121" dur="1" fill="hold">
                                          <p:stCondLst>
                                            <p:cond delay="0"/>
                                          </p:stCondLst>
                                        </p:cTn>
                                        <p:tgtEl>
                                          <p:spTgt spid="21"/>
                                        </p:tgtEl>
                                        <p:attrNameLst>
                                          <p:attrName>style.visibility</p:attrName>
                                        </p:attrNameLst>
                                      </p:cBhvr>
                                      <p:to>
                                        <p:strVal val="visible"/>
                                      </p:to>
                                    </p:set>
                                    <p:animEffect transition="in" filter="wipe(left)">
                                      <p:cBhvr>
                                        <p:cTn id="122" dur="1000"/>
                                        <p:tgtEl>
                                          <p:spTgt spid="21"/>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0" fill="hold" grpId="0" nodeType="clickEffect">
                                  <p:stCondLst>
                                    <p:cond delay="0"/>
                                  </p:stCondLst>
                                  <p:childTnLst>
                                    <p:set>
                                      <p:cBhvr>
                                        <p:cTn id="126" dur="1" fill="hold">
                                          <p:stCondLst>
                                            <p:cond delay="0"/>
                                          </p:stCondLst>
                                        </p:cTn>
                                        <p:tgtEl>
                                          <p:spTgt spid="7"/>
                                        </p:tgtEl>
                                        <p:attrNameLst>
                                          <p:attrName>style.visibility</p:attrName>
                                        </p:attrNameLst>
                                      </p:cBhvr>
                                      <p:to>
                                        <p:strVal val="visible"/>
                                      </p:to>
                                    </p:set>
                                    <p:anim calcmode="lin" valueType="num">
                                      <p:cBhvr>
                                        <p:cTn id="127" dur="500" fill="hold"/>
                                        <p:tgtEl>
                                          <p:spTgt spid="7"/>
                                        </p:tgtEl>
                                        <p:attrNameLst>
                                          <p:attrName>ppt_w</p:attrName>
                                        </p:attrNameLst>
                                      </p:cBhvr>
                                      <p:tavLst>
                                        <p:tav tm="0">
                                          <p:val>
                                            <p:fltVal val="0"/>
                                          </p:val>
                                        </p:tav>
                                        <p:tav tm="100000">
                                          <p:val>
                                            <p:strVal val="#ppt_w"/>
                                          </p:val>
                                        </p:tav>
                                      </p:tavLst>
                                    </p:anim>
                                    <p:anim calcmode="lin" valueType="num">
                                      <p:cBhvr>
                                        <p:cTn id="128" dur="500" fill="hold"/>
                                        <p:tgtEl>
                                          <p:spTgt spid="7"/>
                                        </p:tgtEl>
                                        <p:attrNameLst>
                                          <p:attrName>ppt_h</p:attrName>
                                        </p:attrNameLst>
                                      </p:cBhvr>
                                      <p:tavLst>
                                        <p:tav tm="0">
                                          <p:val>
                                            <p:fltVal val="0"/>
                                          </p:val>
                                        </p:tav>
                                        <p:tav tm="100000">
                                          <p:val>
                                            <p:strVal val="#ppt_h"/>
                                          </p:val>
                                        </p:tav>
                                      </p:tavLst>
                                    </p:anim>
                                    <p:animEffect transition="in" filter="fade">
                                      <p:cBhvr>
                                        <p:cTn id="129" dur="500"/>
                                        <p:tgtEl>
                                          <p:spTgt spid="7"/>
                                        </p:tgtEl>
                                      </p:cBhvr>
                                    </p:animEffect>
                                  </p:childTnLst>
                                </p:cTn>
                              </p:par>
                            </p:childTnLst>
                          </p:cTn>
                        </p:par>
                      </p:childTnLst>
                    </p:cTn>
                  </p:par>
                  <p:par>
                    <p:cTn id="130" fill="hold">
                      <p:stCondLst>
                        <p:cond delay="indefinite"/>
                      </p:stCondLst>
                      <p:childTnLst>
                        <p:par>
                          <p:cTn id="131" fill="hold">
                            <p:stCondLst>
                              <p:cond delay="0"/>
                            </p:stCondLst>
                            <p:childTnLst>
                              <p:par>
                                <p:cTn id="132" presetID="2" presetClass="exit" presetSubtype="2" fill="hold" grpId="1" nodeType="clickEffect">
                                  <p:stCondLst>
                                    <p:cond delay="0"/>
                                  </p:stCondLst>
                                  <p:childTnLst>
                                    <p:anim calcmode="lin" valueType="num">
                                      <p:cBhvr additive="base">
                                        <p:cTn id="133" dur="500"/>
                                        <p:tgtEl>
                                          <p:spTgt spid="8"/>
                                        </p:tgtEl>
                                        <p:attrNameLst>
                                          <p:attrName>ppt_x</p:attrName>
                                        </p:attrNameLst>
                                      </p:cBhvr>
                                      <p:tavLst>
                                        <p:tav tm="0">
                                          <p:val>
                                            <p:strVal val="ppt_x"/>
                                          </p:val>
                                        </p:tav>
                                        <p:tav tm="100000">
                                          <p:val>
                                            <p:strVal val="1+ppt_w/2"/>
                                          </p:val>
                                        </p:tav>
                                      </p:tavLst>
                                    </p:anim>
                                    <p:anim calcmode="lin" valueType="num">
                                      <p:cBhvr additive="base">
                                        <p:cTn id="134" dur="500"/>
                                        <p:tgtEl>
                                          <p:spTgt spid="8"/>
                                        </p:tgtEl>
                                        <p:attrNameLst>
                                          <p:attrName>ppt_y</p:attrName>
                                        </p:attrNameLst>
                                      </p:cBhvr>
                                      <p:tavLst>
                                        <p:tav tm="0">
                                          <p:val>
                                            <p:strVal val="ppt_y"/>
                                          </p:val>
                                        </p:tav>
                                        <p:tav tm="100000">
                                          <p:val>
                                            <p:strVal val="ppt_y"/>
                                          </p:val>
                                        </p:tav>
                                      </p:tavLst>
                                    </p:anim>
                                    <p:set>
                                      <p:cBhvr>
                                        <p:cTn id="135" dur="1" fill="hold">
                                          <p:stCondLst>
                                            <p:cond delay="499"/>
                                          </p:stCondLst>
                                        </p:cTn>
                                        <p:tgtEl>
                                          <p:spTgt spid="8"/>
                                        </p:tgtEl>
                                        <p:attrNameLst>
                                          <p:attrName>style.visibility</p:attrName>
                                        </p:attrNameLst>
                                      </p:cBhvr>
                                      <p:to>
                                        <p:strVal val="hidden"/>
                                      </p:to>
                                    </p:set>
                                  </p:childTnLst>
                                </p:cTn>
                              </p:par>
                              <p:par>
                                <p:cTn id="136" presetID="2" presetClass="exit" presetSubtype="2" fill="hold" grpId="1" nodeType="withEffect">
                                  <p:stCondLst>
                                    <p:cond delay="0"/>
                                  </p:stCondLst>
                                  <p:childTnLst>
                                    <p:anim calcmode="lin" valueType="num">
                                      <p:cBhvr additive="base">
                                        <p:cTn id="137" dur="500"/>
                                        <p:tgtEl>
                                          <p:spTgt spid="10"/>
                                        </p:tgtEl>
                                        <p:attrNameLst>
                                          <p:attrName>ppt_x</p:attrName>
                                        </p:attrNameLst>
                                      </p:cBhvr>
                                      <p:tavLst>
                                        <p:tav tm="0">
                                          <p:val>
                                            <p:strVal val="ppt_x"/>
                                          </p:val>
                                        </p:tav>
                                        <p:tav tm="100000">
                                          <p:val>
                                            <p:strVal val="1+ppt_w/2"/>
                                          </p:val>
                                        </p:tav>
                                      </p:tavLst>
                                    </p:anim>
                                    <p:anim calcmode="lin" valueType="num">
                                      <p:cBhvr additive="base">
                                        <p:cTn id="138" dur="500"/>
                                        <p:tgtEl>
                                          <p:spTgt spid="10"/>
                                        </p:tgtEl>
                                        <p:attrNameLst>
                                          <p:attrName>ppt_y</p:attrName>
                                        </p:attrNameLst>
                                      </p:cBhvr>
                                      <p:tavLst>
                                        <p:tav tm="0">
                                          <p:val>
                                            <p:strVal val="ppt_y"/>
                                          </p:val>
                                        </p:tav>
                                        <p:tav tm="100000">
                                          <p:val>
                                            <p:strVal val="ppt_y"/>
                                          </p:val>
                                        </p:tav>
                                      </p:tavLst>
                                    </p:anim>
                                    <p:set>
                                      <p:cBhvr>
                                        <p:cTn id="139" dur="1" fill="hold">
                                          <p:stCondLst>
                                            <p:cond delay="499"/>
                                          </p:stCondLst>
                                        </p:cTn>
                                        <p:tgtEl>
                                          <p:spTgt spid="10"/>
                                        </p:tgtEl>
                                        <p:attrNameLst>
                                          <p:attrName>style.visibility</p:attrName>
                                        </p:attrNameLst>
                                      </p:cBhvr>
                                      <p:to>
                                        <p:strVal val="hidden"/>
                                      </p:to>
                                    </p:set>
                                  </p:childTnLst>
                                </p:cTn>
                              </p:par>
                              <p:par>
                                <p:cTn id="140" presetID="2" presetClass="exit" presetSubtype="2" fill="hold" grpId="1" nodeType="withEffect">
                                  <p:stCondLst>
                                    <p:cond delay="0"/>
                                  </p:stCondLst>
                                  <p:childTnLst>
                                    <p:anim calcmode="lin" valueType="num">
                                      <p:cBhvr additive="base">
                                        <p:cTn id="141" dur="500"/>
                                        <p:tgtEl>
                                          <p:spTgt spid="26"/>
                                        </p:tgtEl>
                                        <p:attrNameLst>
                                          <p:attrName>ppt_x</p:attrName>
                                        </p:attrNameLst>
                                      </p:cBhvr>
                                      <p:tavLst>
                                        <p:tav tm="0">
                                          <p:val>
                                            <p:strVal val="ppt_x"/>
                                          </p:val>
                                        </p:tav>
                                        <p:tav tm="100000">
                                          <p:val>
                                            <p:strVal val="1+ppt_w/2"/>
                                          </p:val>
                                        </p:tav>
                                      </p:tavLst>
                                    </p:anim>
                                    <p:anim calcmode="lin" valueType="num">
                                      <p:cBhvr additive="base">
                                        <p:cTn id="142" dur="500"/>
                                        <p:tgtEl>
                                          <p:spTgt spid="26"/>
                                        </p:tgtEl>
                                        <p:attrNameLst>
                                          <p:attrName>ppt_y</p:attrName>
                                        </p:attrNameLst>
                                      </p:cBhvr>
                                      <p:tavLst>
                                        <p:tav tm="0">
                                          <p:val>
                                            <p:strVal val="ppt_y"/>
                                          </p:val>
                                        </p:tav>
                                        <p:tav tm="100000">
                                          <p:val>
                                            <p:strVal val="ppt_y"/>
                                          </p:val>
                                        </p:tav>
                                      </p:tavLst>
                                    </p:anim>
                                    <p:set>
                                      <p:cBhvr>
                                        <p:cTn id="143" dur="1" fill="hold">
                                          <p:stCondLst>
                                            <p:cond delay="499"/>
                                          </p:stCondLst>
                                        </p:cTn>
                                        <p:tgtEl>
                                          <p:spTgt spid="26"/>
                                        </p:tgtEl>
                                        <p:attrNameLst>
                                          <p:attrName>style.visibility</p:attrName>
                                        </p:attrNameLst>
                                      </p:cBhvr>
                                      <p:to>
                                        <p:strVal val="hidden"/>
                                      </p:to>
                                    </p:set>
                                  </p:childTnLst>
                                </p:cTn>
                              </p:par>
                              <p:par>
                                <p:cTn id="144" presetID="2" presetClass="exit" presetSubtype="2" fill="hold" grpId="1" nodeType="withEffect">
                                  <p:stCondLst>
                                    <p:cond delay="0"/>
                                  </p:stCondLst>
                                  <p:childTnLst>
                                    <p:anim calcmode="lin" valueType="num">
                                      <p:cBhvr additive="base">
                                        <p:cTn id="145" dur="500"/>
                                        <p:tgtEl>
                                          <p:spTgt spid="27"/>
                                        </p:tgtEl>
                                        <p:attrNameLst>
                                          <p:attrName>ppt_x</p:attrName>
                                        </p:attrNameLst>
                                      </p:cBhvr>
                                      <p:tavLst>
                                        <p:tav tm="0">
                                          <p:val>
                                            <p:strVal val="ppt_x"/>
                                          </p:val>
                                        </p:tav>
                                        <p:tav tm="100000">
                                          <p:val>
                                            <p:strVal val="1+ppt_w/2"/>
                                          </p:val>
                                        </p:tav>
                                      </p:tavLst>
                                    </p:anim>
                                    <p:anim calcmode="lin" valueType="num">
                                      <p:cBhvr additive="base">
                                        <p:cTn id="146" dur="500"/>
                                        <p:tgtEl>
                                          <p:spTgt spid="27"/>
                                        </p:tgtEl>
                                        <p:attrNameLst>
                                          <p:attrName>ppt_y</p:attrName>
                                        </p:attrNameLst>
                                      </p:cBhvr>
                                      <p:tavLst>
                                        <p:tav tm="0">
                                          <p:val>
                                            <p:strVal val="ppt_y"/>
                                          </p:val>
                                        </p:tav>
                                        <p:tav tm="100000">
                                          <p:val>
                                            <p:strVal val="ppt_y"/>
                                          </p:val>
                                        </p:tav>
                                      </p:tavLst>
                                    </p:anim>
                                    <p:set>
                                      <p:cBhvr>
                                        <p:cTn id="147" dur="1" fill="hold">
                                          <p:stCondLst>
                                            <p:cond delay="499"/>
                                          </p:stCondLst>
                                        </p:cTn>
                                        <p:tgtEl>
                                          <p:spTgt spid="27"/>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53" presetClass="entr" presetSubtype="0" fill="hold" grpId="0" nodeType="clickEffect">
                                  <p:stCondLst>
                                    <p:cond delay="0"/>
                                  </p:stCondLst>
                                  <p:childTnLst>
                                    <p:set>
                                      <p:cBhvr>
                                        <p:cTn id="151" dur="1" fill="hold">
                                          <p:stCondLst>
                                            <p:cond delay="0"/>
                                          </p:stCondLst>
                                        </p:cTn>
                                        <p:tgtEl>
                                          <p:spTgt spid="30"/>
                                        </p:tgtEl>
                                        <p:attrNameLst>
                                          <p:attrName>style.visibility</p:attrName>
                                        </p:attrNameLst>
                                      </p:cBhvr>
                                      <p:to>
                                        <p:strVal val="visible"/>
                                      </p:to>
                                    </p:set>
                                    <p:anim calcmode="lin" valueType="num">
                                      <p:cBhvr>
                                        <p:cTn id="152" dur="500" fill="hold"/>
                                        <p:tgtEl>
                                          <p:spTgt spid="30"/>
                                        </p:tgtEl>
                                        <p:attrNameLst>
                                          <p:attrName>ppt_w</p:attrName>
                                        </p:attrNameLst>
                                      </p:cBhvr>
                                      <p:tavLst>
                                        <p:tav tm="0">
                                          <p:val>
                                            <p:fltVal val="0"/>
                                          </p:val>
                                        </p:tav>
                                        <p:tav tm="100000">
                                          <p:val>
                                            <p:strVal val="#ppt_w"/>
                                          </p:val>
                                        </p:tav>
                                      </p:tavLst>
                                    </p:anim>
                                    <p:anim calcmode="lin" valueType="num">
                                      <p:cBhvr>
                                        <p:cTn id="153" dur="500" fill="hold"/>
                                        <p:tgtEl>
                                          <p:spTgt spid="30"/>
                                        </p:tgtEl>
                                        <p:attrNameLst>
                                          <p:attrName>ppt_h</p:attrName>
                                        </p:attrNameLst>
                                      </p:cBhvr>
                                      <p:tavLst>
                                        <p:tav tm="0">
                                          <p:val>
                                            <p:fltVal val="0"/>
                                          </p:val>
                                        </p:tav>
                                        <p:tav tm="100000">
                                          <p:val>
                                            <p:strVal val="#ppt_h"/>
                                          </p:val>
                                        </p:tav>
                                      </p:tavLst>
                                    </p:anim>
                                    <p:animEffect transition="in" filter="fade">
                                      <p:cBhvr>
                                        <p:cTn id="154" dur="500"/>
                                        <p:tgtEl>
                                          <p:spTgt spid="30"/>
                                        </p:tgtEl>
                                      </p:cBhvr>
                                    </p:animEffect>
                                  </p:childTnLst>
                                </p:cTn>
                              </p:par>
                              <p:par>
                                <p:cTn id="155" presetID="22" presetClass="entr" presetSubtype="8" fill="hold" grpId="0" nodeType="withEffect">
                                  <p:stCondLst>
                                    <p:cond delay="0"/>
                                  </p:stCondLst>
                                  <p:childTnLst>
                                    <p:set>
                                      <p:cBhvr>
                                        <p:cTn id="156" dur="1" fill="hold">
                                          <p:stCondLst>
                                            <p:cond delay="0"/>
                                          </p:stCondLst>
                                        </p:cTn>
                                        <p:tgtEl>
                                          <p:spTgt spid="31"/>
                                        </p:tgtEl>
                                        <p:attrNameLst>
                                          <p:attrName>style.visibility</p:attrName>
                                        </p:attrNameLst>
                                      </p:cBhvr>
                                      <p:to>
                                        <p:strVal val="visible"/>
                                      </p:to>
                                    </p:set>
                                    <p:animEffect transition="in" filter="wipe(left)">
                                      <p:cBhvr>
                                        <p:cTn id="157" dur="1000"/>
                                        <p:tgtEl>
                                          <p:spTgt spid="31"/>
                                        </p:tgtEl>
                                      </p:cBhvr>
                                    </p:animEffect>
                                  </p:childTnLst>
                                </p:cTn>
                              </p:par>
                              <p:par>
                                <p:cTn id="158" presetID="22" presetClass="entr" presetSubtype="8" fill="hold" grpId="0" nodeType="withEffect">
                                  <p:stCondLst>
                                    <p:cond delay="0"/>
                                  </p:stCondLst>
                                  <p:childTnLst>
                                    <p:set>
                                      <p:cBhvr>
                                        <p:cTn id="159" dur="1" fill="hold">
                                          <p:stCondLst>
                                            <p:cond delay="0"/>
                                          </p:stCondLst>
                                        </p:cTn>
                                        <p:tgtEl>
                                          <p:spTgt spid="39"/>
                                        </p:tgtEl>
                                        <p:attrNameLst>
                                          <p:attrName>style.visibility</p:attrName>
                                        </p:attrNameLst>
                                      </p:cBhvr>
                                      <p:to>
                                        <p:strVal val="visible"/>
                                      </p:to>
                                    </p:set>
                                    <p:animEffect transition="in" filter="wipe(left)">
                                      <p:cBhvr>
                                        <p:cTn id="160" dur="1000"/>
                                        <p:tgtEl>
                                          <p:spTgt spid="39"/>
                                        </p:tgtEl>
                                      </p:cBhvr>
                                    </p:animEffect>
                                  </p:childTnLst>
                                </p:cTn>
                              </p:par>
                            </p:childTnLst>
                          </p:cTn>
                        </p:par>
                      </p:childTnLst>
                    </p:cTn>
                  </p:par>
                  <p:par>
                    <p:cTn id="161" fill="hold">
                      <p:stCondLst>
                        <p:cond delay="indefinite"/>
                      </p:stCondLst>
                      <p:childTnLst>
                        <p:par>
                          <p:cTn id="162" fill="hold">
                            <p:stCondLst>
                              <p:cond delay="0"/>
                            </p:stCondLst>
                            <p:childTnLst>
                              <p:par>
                                <p:cTn id="163" presetID="53" presetClass="entr" presetSubtype="0" fill="hold" grpId="0" nodeType="clickEffect">
                                  <p:stCondLst>
                                    <p:cond delay="0"/>
                                  </p:stCondLst>
                                  <p:childTnLst>
                                    <p:set>
                                      <p:cBhvr>
                                        <p:cTn id="164" dur="1" fill="hold">
                                          <p:stCondLst>
                                            <p:cond delay="0"/>
                                          </p:stCondLst>
                                        </p:cTn>
                                        <p:tgtEl>
                                          <p:spTgt spid="34"/>
                                        </p:tgtEl>
                                        <p:attrNameLst>
                                          <p:attrName>style.visibility</p:attrName>
                                        </p:attrNameLst>
                                      </p:cBhvr>
                                      <p:to>
                                        <p:strVal val="visible"/>
                                      </p:to>
                                    </p:set>
                                    <p:anim calcmode="lin" valueType="num">
                                      <p:cBhvr>
                                        <p:cTn id="165" dur="500" fill="hold"/>
                                        <p:tgtEl>
                                          <p:spTgt spid="34"/>
                                        </p:tgtEl>
                                        <p:attrNameLst>
                                          <p:attrName>ppt_w</p:attrName>
                                        </p:attrNameLst>
                                      </p:cBhvr>
                                      <p:tavLst>
                                        <p:tav tm="0">
                                          <p:val>
                                            <p:fltVal val="0"/>
                                          </p:val>
                                        </p:tav>
                                        <p:tav tm="100000">
                                          <p:val>
                                            <p:strVal val="#ppt_w"/>
                                          </p:val>
                                        </p:tav>
                                      </p:tavLst>
                                    </p:anim>
                                    <p:anim calcmode="lin" valueType="num">
                                      <p:cBhvr>
                                        <p:cTn id="166" dur="500" fill="hold"/>
                                        <p:tgtEl>
                                          <p:spTgt spid="34"/>
                                        </p:tgtEl>
                                        <p:attrNameLst>
                                          <p:attrName>ppt_h</p:attrName>
                                        </p:attrNameLst>
                                      </p:cBhvr>
                                      <p:tavLst>
                                        <p:tav tm="0">
                                          <p:val>
                                            <p:fltVal val="0"/>
                                          </p:val>
                                        </p:tav>
                                        <p:tav tm="100000">
                                          <p:val>
                                            <p:strVal val="#ppt_h"/>
                                          </p:val>
                                        </p:tav>
                                      </p:tavLst>
                                    </p:anim>
                                    <p:animEffect transition="in" filter="fade">
                                      <p:cBhvr>
                                        <p:cTn id="167" dur="500"/>
                                        <p:tgtEl>
                                          <p:spTgt spid="34"/>
                                        </p:tgtEl>
                                      </p:cBhvr>
                                    </p:animEffect>
                                  </p:childTnLst>
                                </p:cTn>
                              </p:par>
                              <p:par>
                                <p:cTn id="168" presetID="22" presetClass="entr" presetSubtype="8" fill="hold" grpId="0" nodeType="withEffect">
                                  <p:stCondLst>
                                    <p:cond delay="0"/>
                                  </p:stCondLst>
                                  <p:childTnLst>
                                    <p:set>
                                      <p:cBhvr>
                                        <p:cTn id="169" dur="1" fill="hold">
                                          <p:stCondLst>
                                            <p:cond delay="0"/>
                                          </p:stCondLst>
                                        </p:cTn>
                                        <p:tgtEl>
                                          <p:spTgt spid="36"/>
                                        </p:tgtEl>
                                        <p:attrNameLst>
                                          <p:attrName>style.visibility</p:attrName>
                                        </p:attrNameLst>
                                      </p:cBhvr>
                                      <p:to>
                                        <p:strVal val="visible"/>
                                      </p:to>
                                    </p:set>
                                    <p:animEffect transition="in" filter="wipe(left)">
                                      <p:cBhvr>
                                        <p:cTn id="170" dur="1000"/>
                                        <p:tgtEl>
                                          <p:spTgt spid="36"/>
                                        </p:tgtEl>
                                      </p:cBhvr>
                                    </p:animEffect>
                                  </p:childTnLst>
                                </p:cTn>
                              </p:par>
                            </p:childTnLst>
                          </p:cTn>
                        </p:par>
                      </p:childTnLst>
                    </p:cTn>
                  </p:par>
                  <p:par>
                    <p:cTn id="171" fill="hold">
                      <p:stCondLst>
                        <p:cond delay="indefinite"/>
                      </p:stCondLst>
                      <p:childTnLst>
                        <p:par>
                          <p:cTn id="172" fill="hold">
                            <p:stCondLst>
                              <p:cond delay="0"/>
                            </p:stCondLst>
                            <p:childTnLst>
                              <p:par>
                                <p:cTn id="173" presetID="53" presetClass="entr" presetSubtype="0" fill="hold" grpId="0" nodeType="clickEffect">
                                  <p:stCondLst>
                                    <p:cond delay="0"/>
                                  </p:stCondLst>
                                  <p:childTnLst>
                                    <p:set>
                                      <p:cBhvr>
                                        <p:cTn id="174" dur="1" fill="hold">
                                          <p:stCondLst>
                                            <p:cond delay="0"/>
                                          </p:stCondLst>
                                        </p:cTn>
                                        <p:tgtEl>
                                          <p:spTgt spid="35"/>
                                        </p:tgtEl>
                                        <p:attrNameLst>
                                          <p:attrName>style.visibility</p:attrName>
                                        </p:attrNameLst>
                                      </p:cBhvr>
                                      <p:to>
                                        <p:strVal val="visible"/>
                                      </p:to>
                                    </p:set>
                                    <p:anim calcmode="lin" valueType="num">
                                      <p:cBhvr>
                                        <p:cTn id="175" dur="500" fill="hold"/>
                                        <p:tgtEl>
                                          <p:spTgt spid="35"/>
                                        </p:tgtEl>
                                        <p:attrNameLst>
                                          <p:attrName>ppt_w</p:attrName>
                                        </p:attrNameLst>
                                      </p:cBhvr>
                                      <p:tavLst>
                                        <p:tav tm="0">
                                          <p:val>
                                            <p:fltVal val="0"/>
                                          </p:val>
                                        </p:tav>
                                        <p:tav tm="100000">
                                          <p:val>
                                            <p:strVal val="#ppt_w"/>
                                          </p:val>
                                        </p:tav>
                                      </p:tavLst>
                                    </p:anim>
                                    <p:anim calcmode="lin" valueType="num">
                                      <p:cBhvr>
                                        <p:cTn id="176" dur="500" fill="hold"/>
                                        <p:tgtEl>
                                          <p:spTgt spid="35"/>
                                        </p:tgtEl>
                                        <p:attrNameLst>
                                          <p:attrName>ppt_h</p:attrName>
                                        </p:attrNameLst>
                                      </p:cBhvr>
                                      <p:tavLst>
                                        <p:tav tm="0">
                                          <p:val>
                                            <p:fltVal val="0"/>
                                          </p:val>
                                        </p:tav>
                                        <p:tav tm="100000">
                                          <p:val>
                                            <p:strVal val="#ppt_h"/>
                                          </p:val>
                                        </p:tav>
                                      </p:tavLst>
                                    </p:anim>
                                    <p:animEffect transition="in" filter="fade">
                                      <p:cBhvr>
                                        <p:cTn id="177" dur="500"/>
                                        <p:tgtEl>
                                          <p:spTgt spid="35"/>
                                        </p:tgtEl>
                                      </p:cBhvr>
                                    </p:animEffect>
                                  </p:childTnLst>
                                </p:cTn>
                              </p:par>
                              <p:par>
                                <p:cTn id="178" presetID="22" presetClass="entr" presetSubtype="8" fill="hold" grpId="0" nodeType="withEffect">
                                  <p:stCondLst>
                                    <p:cond delay="0"/>
                                  </p:stCondLst>
                                  <p:childTnLst>
                                    <p:set>
                                      <p:cBhvr>
                                        <p:cTn id="179" dur="1" fill="hold">
                                          <p:stCondLst>
                                            <p:cond delay="0"/>
                                          </p:stCondLst>
                                        </p:cTn>
                                        <p:tgtEl>
                                          <p:spTgt spid="37"/>
                                        </p:tgtEl>
                                        <p:attrNameLst>
                                          <p:attrName>style.visibility</p:attrName>
                                        </p:attrNameLst>
                                      </p:cBhvr>
                                      <p:to>
                                        <p:strVal val="visible"/>
                                      </p:to>
                                    </p:set>
                                    <p:animEffect transition="in" filter="wipe(left)">
                                      <p:cBhvr>
                                        <p:cTn id="180" dur="1000"/>
                                        <p:tgtEl>
                                          <p:spTgt spid="37"/>
                                        </p:tgtEl>
                                      </p:cBhvr>
                                    </p:animEffect>
                                  </p:childTnLst>
                                </p:cTn>
                              </p:par>
                            </p:childTnLst>
                          </p:cTn>
                        </p:par>
                      </p:childTnLst>
                    </p:cTn>
                  </p:par>
                  <p:par>
                    <p:cTn id="181" fill="hold">
                      <p:stCondLst>
                        <p:cond delay="indefinite"/>
                      </p:stCondLst>
                      <p:childTnLst>
                        <p:par>
                          <p:cTn id="182" fill="hold">
                            <p:stCondLst>
                              <p:cond delay="0"/>
                            </p:stCondLst>
                            <p:childTnLst>
                              <p:par>
                                <p:cTn id="183" presetID="53" presetClass="entr" presetSubtype="0" fill="hold" grpId="0" nodeType="clickEffect">
                                  <p:stCondLst>
                                    <p:cond delay="0"/>
                                  </p:stCondLst>
                                  <p:childTnLst>
                                    <p:set>
                                      <p:cBhvr>
                                        <p:cTn id="184" dur="1" fill="hold">
                                          <p:stCondLst>
                                            <p:cond delay="0"/>
                                          </p:stCondLst>
                                        </p:cTn>
                                        <p:tgtEl>
                                          <p:spTgt spid="38"/>
                                        </p:tgtEl>
                                        <p:attrNameLst>
                                          <p:attrName>style.visibility</p:attrName>
                                        </p:attrNameLst>
                                      </p:cBhvr>
                                      <p:to>
                                        <p:strVal val="visible"/>
                                      </p:to>
                                    </p:set>
                                    <p:anim calcmode="lin" valueType="num">
                                      <p:cBhvr>
                                        <p:cTn id="185" dur="500" fill="hold"/>
                                        <p:tgtEl>
                                          <p:spTgt spid="38"/>
                                        </p:tgtEl>
                                        <p:attrNameLst>
                                          <p:attrName>ppt_w</p:attrName>
                                        </p:attrNameLst>
                                      </p:cBhvr>
                                      <p:tavLst>
                                        <p:tav tm="0">
                                          <p:val>
                                            <p:fltVal val="0"/>
                                          </p:val>
                                        </p:tav>
                                        <p:tav tm="100000">
                                          <p:val>
                                            <p:strVal val="#ppt_w"/>
                                          </p:val>
                                        </p:tav>
                                      </p:tavLst>
                                    </p:anim>
                                    <p:anim calcmode="lin" valueType="num">
                                      <p:cBhvr>
                                        <p:cTn id="186" dur="500" fill="hold"/>
                                        <p:tgtEl>
                                          <p:spTgt spid="38"/>
                                        </p:tgtEl>
                                        <p:attrNameLst>
                                          <p:attrName>ppt_h</p:attrName>
                                        </p:attrNameLst>
                                      </p:cBhvr>
                                      <p:tavLst>
                                        <p:tav tm="0">
                                          <p:val>
                                            <p:fltVal val="0"/>
                                          </p:val>
                                        </p:tav>
                                        <p:tav tm="100000">
                                          <p:val>
                                            <p:strVal val="#ppt_h"/>
                                          </p:val>
                                        </p:tav>
                                      </p:tavLst>
                                    </p:anim>
                                    <p:animEffect transition="in" filter="fade">
                                      <p:cBhvr>
                                        <p:cTn id="18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p:bldP spid="4" grpId="0" animBg="1"/>
      <p:bldP spid="6" grpId="0" animBg="1"/>
      <p:bldP spid="7" grpId="0" animBg="1"/>
      <p:bldP spid="8" grpId="0" animBg="1"/>
      <p:bldP spid="8" grpId="1" animBg="1"/>
      <p:bldP spid="10" grpId="0" animBg="1"/>
      <p:bldP spid="10" grpId="1" animBg="1"/>
      <p:bldP spid="11" grpId="0" animBg="1"/>
      <p:bldP spid="13" grpId="0" animBg="1"/>
      <p:bldP spid="15" grpId="0" animBg="1"/>
      <p:bldP spid="16" grpId="0" animBg="1"/>
      <p:bldP spid="18" grpId="0" animBg="1"/>
      <p:bldP spid="19" grpId="0" animBg="1"/>
      <p:bldP spid="20" grpId="0" animBg="1"/>
      <p:bldP spid="21" grpId="0" animBg="1"/>
      <p:bldP spid="22" grpId="0" animBg="1"/>
      <p:bldP spid="23" grpId="0" animBg="1"/>
      <p:bldP spid="24" grpId="0" animBg="1"/>
      <p:bldP spid="25" grpId="0" animBg="1"/>
      <p:bldP spid="27" grpId="0" animBg="1"/>
      <p:bldP spid="27" grpId="1" animBg="1"/>
      <p:bldP spid="28" grpId="0" animBg="1"/>
      <p:bldP spid="30" grpId="0" animBg="1"/>
      <p:bldP spid="31" grpId="0" animBg="1"/>
      <p:bldP spid="34" grpId="0" animBg="1"/>
      <p:bldP spid="35" grpId="0" animBg="1"/>
      <p:bldP spid="36" grpId="0" animBg="1"/>
      <p:bldP spid="37" grpId="0" animBg="1"/>
      <p:bldP spid="38" grpId="0" animBg="1"/>
      <p:bldP spid="39" grpId="0" animBg="1"/>
      <p:bldP spid="41" grpId="0"/>
      <p:bldP spid="26" grpId="0" animBg="1"/>
      <p:bldP spid="2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g076"/>
          <p:cNvPicPr>
            <a:picLocks noChangeAspect="1" noChangeArrowheads="1"/>
          </p:cNvPicPr>
          <p:nvPr/>
        </p:nvPicPr>
        <p:blipFill>
          <a:blip r:embed="rId3">
            <a:duotone>
              <a:prstClr val="black"/>
              <a:srgbClr val="FFFF00">
                <a:tint val="45000"/>
                <a:satMod val="400000"/>
              </a:srgbClr>
            </a:duotone>
            <a:extLst>
              <a:ext uri="{28A0092B-C50C-407E-A947-70E740481C1C}">
                <a14:useLocalDpi xmlns:a14="http://schemas.microsoft.com/office/drawing/2010/main"/>
              </a:ext>
            </a:extLst>
          </a:blip>
          <a:srcRect/>
          <a:stretch>
            <a:fillRect/>
          </a:stretch>
        </p:blipFill>
        <p:spPr bwMode="auto">
          <a:xfrm>
            <a:off x="7055296" y="548680"/>
            <a:ext cx="1981200" cy="1962150"/>
          </a:xfrm>
          <a:prstGeom prst="ellipse">
            <a:avLst/>
          </a:prstGeom>
          <a:ln>
            <a:noFill/>
          </a:ln>
          <a:effectLst>
            <a:softEdge rad="63500"/>
          </a:effectLst>
        </p:spPr>
      </p:pic>
      <p:sp>
        <p:nvSpPr>
          <p:cNvPr id="3" name="Rectangle 2"/>
          <p:cNvSpPr/>
          <p:nvPr/>
        </p:nvSpPr>
        <p:spPr>
          <a:xfrm>
            <a:off x="3524139" y="3119477"/>
            <a:ext cx="5357850" cy="3477875"/>
          </a:xfrm>
          <a:prstGeom prst="rect">
            <a:avLst/>
          </a:prstGeom>
          <a:solidFill>
            <a:srgbClr val="896C4D"/>
          </a:solidFill>
          <a:ln>
            <a:solidFill>
              <a:schemeClr val="tx2"/>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fr-FR" sz="1400" b="1" u="sng" cap="small" dirty="0" smtClean="0">
                <a:solidFill>
                  <a:schemeClr val="tx2"/>
                </a:solidFill>
                <a:effectLst>
                  <a:outerShdw blurRad="38100" dist="38100" dir="2700000" algn="tl">
                    <a:srgbClr val="000000">
                      <a:alpha val="43137"/>
                    </a:srgbClr>
                  </a:outerShdw>
                </a:effectLst>
                <a:latin typeface="Tw Cen MT" pitchFamily="34" charset="0"/>
              </a:rPr>
              <a:t>Droit de beffroi et droit de cloche</a:t>
            </a:r>
          </a:p>
          <a:p>
            <a:pPr algn="just"/>
            <a:r>
              <a:rPr lang="fr-FR" sz="1400" b="1" dirty="0" smtClean="0">
                <a:solidFill>
                  <a:schemeClr val="tx2"/>
                </a:solidFill>
                <a:latin typeface="Tw Cen MT" pitchFamily="34" charset="0"/>
              </a:rPr>
              <a:t>[Les] communes s’apparentent à de véritables seigneuries populaires et cherchent à posséder les apparences matérielles de leur nouveau statut. L’autonomie communale n’est pas suffisante, elle se doit d’être perçue par tous à travers l’obtention d’autres privilèges. L’autorisation de construire un beffroi permet de marquer architecturalement le paysage et les échevins vont se lancer dans la construction de tours sans cesse plus hautes afin de rivaliser le plus dignement possible avec le donjon du seigneur local ou le clocher de l’église. Ce droit de beffroi est indépendant de l’autonomie communale (…). Le droit de cloche est un privilège onéreux puisqu’il permet de s’affranchir de l’autorité féodale ou religieuse pour l’organisation de la journée. La cloche sonne le début et la fin de la journée de travail et le couvre-feu mais surtout, elle permet de mobiliser rapidement la population en cas de danger (attaques, incendies...) ou de révolte.</a:t>
            </a:r>
          </a:p>
          <a:p>
            <a:pPr algn="r"/>
            <a:r>
              <a:rPr lang="fr-FR" sz="1000" b="1" i="1" u="sng" dirty="0" smtClean="0">
                <a:solidFill>
                  <a:schemeClr val="tx2"/>
                </a:solidFill>
                <a:latin typeface="Tw Cen MT" pitchFamily="34" charset="0"/>
              </a:rPr>
              <a:t>http://www.beffrois.com/index.php?myrub=470</a:t>
            </a:r>
            <a:endParaRPr lang="fr-FR" sz="1000" b="1" i="1" u="sng" dirty="0">
              <a:solidFill>
                <a:schemeClr val="tx2"/>
              </a:solidFill>
              <a:latin typeface="Tw Cen MT" pitchFamily="34" charset="0"/>
            </a:endParaRPr>
          </a:p>
        </p:txBody>
      </p:sp>
      <p:pic>
        <p:nvPicPr>
          <p:cNvPr id="3076" name="Picture 4" descr="http://farm4.static.flickr.com/3215/2942877366_6810d093ca.jpg"/>
          <p:cNvPicPr>
            <a:picLocks noChangeAspect="1" noChangeArrowheads="1"/>
          </p:cNvPicPr>
          <p:nvPr/>
        </p:nvPicPr>
        <p:blipFill>
          <a:blip r:embed="rId4">
            <a:biLevel thresh="50000"/>
            <a:extLst>
              <a:ext uri="{28A0092B-C50C-407E-A947-70E740481C1C}">
                <a14:useLocalDpi xmlns:a14="http://schemas.microsoft.com/office/drawing/2010/main"/>
              </a:ext>
            </a:extLst>
          </a:blip>
          <a:srcRect/>
          <a:stretch>
            <a:fillRect/>
          </a:stretch>
        </p:blipFill>
        <p:spPr bwMode="auto">
          <a:xfrm>
            <a:off x="214282" y="1598071"/>
            <a:ext cx="3171825" cy="4762500"/>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6" name="Picture 4" descr="http://farm4.static.flickr.com/3215/2942877366_6810d093ca.jpg"/>
          <p:cNvPicPr>
            <a:picLocks noChangeAspect="1" noChangeArrowheads="1"/>
          </p:cNvPicPr>
          <p:nvPr/>
        </p:nvPicPr>
        <p:blipFill>
          <a:blip r:embed="rId4">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bwMode="auto">
          <a:xfrm>
            <a:off x="214282" y="1598071"/>
            <a:ext cx="3171825" cy="4762500"/>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3508050" y="564068"/>
            <a:ext cx="3429024" cy="1107996"/>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wrap="square">
            <a:spAutoFit/>
          </a:bodyPr>
          <a:lstStyle/>
          <a:p>
            <a:pPr algn="just"/>
            <a:r>
              <a:rPr lang="fr-FR" sz="1100" b="1" dirty="0" smtClean="0">
                <a:latin typeface="Times New Roman"/>
                <a:cs typeface="Times New Roman"/>
              </a:rPr>
              <a:t>► </a:t>
            </a:r>
            <a:r>
              <a:rPr lang="fr-FR" sz="1100" b="1" dirty="0" smtClean="0">
                <a:latin typeface="Tw Cen MT" panose="020B0602020104020603" pitchFamily="34" charset="0"/>
              </a:rPr>
              <a:t>Un sceau est une empreinte destinée à garantir l'authenticité d'un document Le terme désigne également l'objet qui permet de réaliser cette empreinte. Autour du sceau de Bruges, on peut lire « </a:t>
            </a:r>
            <a:r>
              <a:rPr lang="fr-FR" sz="1100" b="1" dirty="0" err="1" smtClean="0">
                <a:latin typeface="Tw Cen MT" panose="020B0602020104020603" pitchFamily="34" charset="0"/>
              </a:rPr>
              <a:t>Sigillum</a:t>
            </a:r>
            <a:r>
              <a:rPr lang="fr-FR" sz="1100" b="1" dirty="0" smtClean="0">
                <a:latin typeface="Tw Cen MT" panose="020B0602020104020603" pitchFamily="34" charset="0"/>
              </a:rPr>
              <a:t> </a:t>
            </a:r>
            <a:r>
              <a:rPr lang="fr-FR" sz="1100" b="1" dirty="0" err="1" smtClean="0">
                <a:latin typeface="Tw Cen MT" panose="020B0602020104020603" pitchFamily="34" charset="0"/>
              </a:rPr>
              <a:t>Brugensis</a:t>
            </a:r>
            <a:r>
              <a:rPr lang="fr-FR" sz="1100" b="1" dirty="0" smtClean="0">
                <a:latin typeface="Tw Cen MT" panose="020B0602020104020603" pitchFamily="34" charset="0"/>
              </a:rPr>
              <a:t> </a:t>
            </a:r>
            <a:r>
              <a:rPr lang="fr-FR" sz="1100" b="1" dirty="0" err="1" smtClean="0">
                <a:latin typeface="Tw Cen MT" panose="020B0602020104020603" pitchFamily="34" charset="0"/>
              </a:rPr>
              <a:t>Oppidi</a:t>
            </a:r>
            <a:r>
              <a:rPr lang="fr-FR" sz="1100" b="1" dirty="0" smtClean="0">
                <a:latin typeface="Tw Cen MT" panose="020B0602020104020603" pitchFamily="34" charset="0"/>
              </a:rPr>
              <a:t> » (sceau de la place forte de Bruges)</a:t>
            </a:r>
            <a:endParaRPr lang="fr-FR" sz="1100" b="1" dirty="0">
              <a:latin typeface="Tw Cen MT" panose="020B0602020104020603" pitchFamily="34" charset="0"/>
            </a:endParaRPr>
          </a:p>
        </p:txBody>
      </p:sp>
      <p:sp>
        <p:nvSpPr>
          <p:cNvPr id="11" name="ZoneTexte 10"/>
          <p:cNvSpPr txBox="1"/>
          <p:nvPr/>
        </p:nvSpPr>
        <p:spPr>
          <a:xfrm>
            <a:off x="3036306" y="-27384"/>
            <a:ext cx="6072198" cy="523220"/>
          </a:xfrm>
          <a:prstGeom prst="rect">
            <a:avLst/>
          </a:prstGeom>
          <a:noFill/>
          <a:ln>
            <a:noFill/>
          </a:ln>
        </p:spPr>
        <p:txBody>
          <a:bodyPr wrap="square" rtlCol="0">
            <a:spAutoFit/>
          </a:bodyPr>
          <a:lstStyle/>
          <a:p>
            <a:pPr algn="r"/>
            <a:r>
              <a:rPr lang="fr-FR" sz="2800" u="sng" dirty="0" smtClean="0">
                <a:latin typeface="Old English Text MT" pitchFamily="66" charset="0"/>
              </a:rPr>
              <a:t>B. …qui s’inscrit dans le paysage urbain</a:t>
            </a:r>
            <a:endParaRPr lang="fr-FR" sz="2800" u="sng" dirty="0">
              <a:latin typeface="Old English Text MT" pitchFamily="66" charset="0"/>
            </a:endParaRPr>
          </a:p>
        </p:txBody>
      </p:sp>
      <p:pic>
        <p:nvPicPr>
          <p:cNvPr id="12" name="Picture 4" descr="http://farm4.static.flickr.com/3215/2942877366_6810d093ca.jpg"/>
          <p:cNvPicPr>
            <a:picLocks noChangeAspect="1" noChangeArrowheads="1"/>
          </p:cNvPicPr>
          <p:nvPr/>
        </p:nvPicPr>
        <p:blipFill>
          <a:blip r:embed="rId4">
            <a:duotone>
              <a:prstClr val="black"/>
              <a:schemeClr val="accent2">
                <a:tint val="45000"/>
                <a:satMod val="400000"/>
              </a:schemeClr>
            </a:duotone>
            <a:extLst>
              <a:ext uri="{28A0092B-C50C-407E-A947-70E740481C1C}">
                <a14:useLocalDpi xmlns:a14="http://schemas.microsoft.com/office/drawing/2010/main"/>
              </a:ext>
            </a:extLst>
          </a:blip>
          <a:srcRect l="38289" t="31000" r="36936" b="30000"/>
          <a:stretch>
            <a:fillRect/>
          </a:stretch>
        </p:blipFill>
        <p:spPr bwMode="auto">
          <a:xfrm>
            <a:off x="1428728" y="3074423"/>
            <a:ext cx="785818" cy="1857388"/>
          </a:xfrm>
          <a:prstGeom prst="trapezoid">
            <a:avLst>
              <a:gd name="adj" fmla="val 18941"/>
            </a:avLst>
          </a:prstGeom>
          <a:ln w="38100" cap="sq">
            <a:solidFill>
              <a:schemeClr val="tx1"/>
            </a:solidFill>
            <a:prstDash val="solid"/>
            <a:miter lim="800000"/>
          </a:ln>
          <a:effectLst>
            <a:outerShdw blurRad="50800" dist="38100" dir="2700000" algn="tl" rotWithShape="0">
              <a:srgbClr val="000000">
                <a:alpha val="43000"/>
              </a:srgbClr>
            </a:outerShdw>
            <a:softEdge rad="127000"/>
          </a:effectLst>
        </p:spPr>
      </p:pic>
      <p:pic>
        <p:nvPicPr>
          <p:cNvPr id="13" name="Picture 4" descr="http://farm4.static.flickr.com/3215/2942877366_6810d093ca.jpg"/>
          <p:cNvPicPr>
            <a:picLocks noChangeAspect="1" noChangeArrowheads="1"/>
          </p:cNvPicPr>
          <p:nvPr/>
        </p:nvPicPr>
        <p:blipFill>
          <a:blip r:embed="rId4">
            <a:duotone>
              <a:prstClr val="black"/>
              <a:schemeClr val="accent4">
                <a:tint val="45000"/>
                <a:satMod val="400000"/>
              </a:schemeClr>
            </a:duotone>
            <a:extLst>
              <a:ext uri="{28A0092B-C50C-407E-A947-70E740481C1C}">
                <a14:useLocalDpi xmlns:a14="http://schemas.microsoft.com/office/drawing/2010/main"/>
              </a:ext>
            </a:extLst>
          </a:blip>
          <a:srcRect r="57206" b="19500"/>
          <a:stretch>
            <a:fillRect/>
          </a:stretch>
        </p:blipFill>
        <p:spPr bwMode="auto">
          <a:xfrm>
            <a:off x="214282" y="1598071"/>
            <a:ext cx="1357322" cy="3833806"/>
          </a:xfrm>
          <a:prstGeom prst="rtTriangle">
            <a:avLst/>
          </a:prstGeom>
          <a:ln w="38100" cap="sq">
            <a:noFill/>
            <a:prstDash val="solid"/>
            <a:miter lim="800000"/>
          </a:ln>
          <a:effectLst>
            <a:outerShdw blurRad="50800" dist="38100" dir="2700000" algn="tl" rotWithShape="0">
              <a:srgbClr val="000000">
                <a:alpha val="43000"/>
              </a:srgbClr>
            </a:outerShdw>
          </a:effectLst>
        </p:spPr>
      </p:pic>
      <p:pic>
        <p:nvPicPr>
          <p:cNvPr id="14" name="Picture 4" descr="http://farm4.static.flickr.com/3215/2942877366_6810d093ca.jpg"/>
          <p:cNvPicPr>
            <a:picLocks noChangeAspect="1" noChangeArrowheads="1"/>
          </p:cNvPicPr>
          <p:nvPr/>
        </p:nvPicPr>
        <p:blipFill>
          <a:blip r:embed="rId4">
            <a:duotone>
              <a:prstClr val="black"/>
              <a:schemeClr val="accent4">
                <a:tint val="45000"/>
                <a:satMod val="400000"/>
              </a:schemeClr>
            </a:duotone>
            <a:extLst>
              <a:ext uri="{28A0092B-C50C-407E-A947-70E740481C1C}">
                <a14:useLocalDpi xmlns:a14="http://schemas.microsoft.com/office/drawing/2010/main"/>
              </a:ext>
            </a:extLst>
          </a:blip>
          <a:srcRect l="36036" t="67000" r="36937" b="18000"/>
          <a:stretch>
            <a:fillRect/>
          </a:stretch>
        </p:blipFill>
        <p:spPr bwMode="auto">
          <a:xfrm>
            <a:off x="1357290" y="4788935"/>
            <a:ext cx="857256" cy="714380"/>
          </a:xfrm>
          <a:prstGeom prst="rect">
            <a:avLst/>
          </a:prstGeom>
          <a:ln>
            <a:solidFill>
              <a:schemeClr val="tx1"/>
            </a:solidFill>
          </a:ln>
          <a:effectLst>
            <a:softEdge rad="112500"/>
          </a:effectLst>
        </p:spPr>
      </p:pic>
      <p:sp>
        <p:nvSpPr>
          <p:cNvPr id="16" name="Rectangle 15"/>
          <p:cNvSpPr/>
          <p:nvPr/>
        </p:nvSpPr>
        <p:spPr>
          <a:xfrm>
            <a:off x="142844" y="564068"/>
            <a:ext cx="3286148" cy="938719"/>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wrap="square">
            <a:spAutoFit/>
          </a:bodyPr>
          <a:lstStyle/>
          <a:p>
            <a:pPr algn="just"/>
            <a:r>
              <a:rPr lang="fr-FR" sz="1100" b="1" dirty="0" smtClean="0">
                <a:latin typeface="Times New Roman"/>
                <a:cs typeface="Times New Roman"/>
              </a:rPr>
              <a:t>▼ </a:t>
            </a:r>
            <a:r>
              <a:rPr lang="fr-FR" sz="1100" b="1" dirty="0" smtClean="0">
                <a:latin typeface="Tw Cen MT" panose="020B0602020104020603" pitchFamily="34" charset="0"/>
              </a:rPr>
              <a:t>Haut de 83 mètres, le beffroi (tour), symbole de la puissance échevine est élevé entre le XIII</a:t>
            </a:r>
            <a:r>
              <a:rPr lang="fr-FR" sz="1100" b="1" baseline="30000" dirty="0" smtClean="0">
                <a:latin typeface="Tw Cen MT" panose="020B0602020104020603" pitchFamily="34" charset="0"/>
              </a:rPr>
              <a:t>ème</a:t>
            </a:r>
            <a:r>
              <a:rPr lang="fr-FR" sz="1100" b="1" dirty="0" smtClean="0">
                <a:latin typeface="Tw Cen MT" panose="020B0602020104020603" pitchFamily="34" charset="0"/>
              </a:rPr>
              <a:t> et le XV</a:t>
            </a:r>
            <a:r>
              <a:rPr lang="fr-FR" sz="1100" b="1" baseline="30000" dirty="0" smtClean="0">
                <a:latin typeface="Tw Cen MT" panose="020B0602020104020603" pitchFamily="34" charset="0"/>
              </a:rPr>
              <a:t>ème </a:t>
            </a:r>
            <a:r>
              <a:rPr lang="fr-FR" sz="1100" b="1" dirty="0" smtClean="0">
                <a:latin typeface="Tw Cen MT" panose="020B0602020104020603" pitchFamily="34" charset="0"/>
              </a:rPr>
              <a:t>siècle. Il domine la Halle (marché) et contient le sceau de la ville, son trésor et ses archives. Ses 47 cloches rythment la vie quotidienne des citadins.</a:t>
            </a:r>
            <a:endParaRPr lang="fr-FR" sz="1100" b="1" dirty="0">
              <a:latin typeface="Tw Cen MT" panose="020B0602020104020603" pitchFamily="34" charset="0"/>
            </a:endParaRPr>
          </a:p>
        </p:txBody>
      </p:sp>
      <p:sp>
        <p:nvSpPr>
          <p:cNvPr id="17" name="Rectangle 16"/>
          <p:cNvSpPr/>
          <p:nvPr/>
        </p:nvSpPr>
        <p:spPr>
          <a:xfrm>
            <a:off x="3512111" y="1826821"/>
            <a:ext cx="3429024" cy="954107"/>
          </a:xfrm>
          <a:prstGeom prst="rect">
            <a:avLst/>
          </a:prstGeom>
          <a:solidFill>
            <a:schemeClr val="tx2">
              <a:lumMod val="90000"/>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FR" sz="1400" b="1" u="sng" cap="small" dirty="0" smtClean="0">
                <a:solidFill>
                  <a:schemeClr val="bg1"/>
                </a:solidFill>
                <a:effectLst>
                  <a:outerShdw blurRad="38100" dist="38100" dir="2700000" algn="tl">
                    <a:srgbClr val="000000">
                      <a:alpha val="43137"/>
                    </a:srgbClr>
                  </a:outerShdw>
                </a:effectLst>
                <a:latin typeface="Tw Cen MT" pitchFamily="34" charset="0"/>
              </a:rPr>
              <a:t>Photographie</a:t>
            </a:r>
          </a:p>
          <a:p>
            <a:pPr algn="ctr"/>
            <a:r>
              <a:rPr lang="fr-FR" sz="1400" b="1" dirty="0" smtClean="0">
                <a:solidFill>
                  <a:schemeClr val="bg1"/>
                </a:solidFill>
                <a:latin typeface="Tw Cen MT" pitchFamily="34" charset="0"/>
              </a:rPr>
              <a:t>1. Coloriez en rouge le beffroi, en violet la halle. Quelle fonction occupe chacun des monuments ? </a:t>
            </a:r>
            <a:endParaRPr lang="fr-FR" sz="1400" b="1" dirty="0">
              <a:solidFill>
                <a:schemeClr val="bg1"/>
              </a:solidFill>
              <a:latin typeface="Tw Cen MT" pitchFamily="34" charset="0"/>
            </a:endParaRPr>
          </a:p>
        </p:txBody>
      </p:sp>
      <p:sp>
        <p:nvSpPr>
          <p:cNvPr id="18" name="ZoneTexte 17"/>
          <p:cNvSpPr txBox="1"/>
          <p:nvPr/>
        </p:nvSpPr>
        <p:spPr>
          <a:xfrm>
            <a:off x="745863" y="1968673"/>
            <a:ext cx="2529994" cy="73866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1400" b="1" dirty="0" smtClean="0">
                <a:effectLst>
                  <a:outerShdw blurRad="38100" dist="38100" dir="2700000" algn="tl">
                    <a:srgbClr val="000000">
                      <a:alpha val="43137"/>
                    </a:srgbClr>
                  </a:outerShdw>
                </a:effectLst>
                <a:latin typeface="Tw Cen MT" pitchFamily="34" charset="0"/>
              </a:rPr>
              <a:t>Fonction de commandement</a:t>
            </a:r>
          </a:p>
          <a:p>
            <a:pPr algn="ctr"/>
            <a:r>
              <a:rPr lang="fr-FR" sz="1400" b="1" dirty="0" smtClean="0">
                <a:effectLst>
                  <a:outerShdw blurRad="38100" dist="38100" dir="2700000" algn="tl">
                    <a:srgbClr val="000000">
                      <a:alpha val="43137"/>
                    </a:srgbClr>
                  </a:outerShdw>
                </a:effectLst>
                <a:latin typeface="Tw Cen MT" pitchFamily="34" charset="0"/>
              </a:rPr>
              <a:t>(pouvoir des échevins et de la commune)</a:t>
            </a:r>
            <a:endParaRPr lang="fr-FR" sz="1400" b="1" dirty="0">
              <a:effectLst>
                <a:outerShdw blurRad="38100" dist="38100" dir="2700000" algn="tl">
                  <a:srgbClr val="000000">
                    <a:alpha val="43137"/>
                  </a:srgbClr>
                </a:outerShdw>
              </a:effectLst>
              <a:latin typeface="Tw Cen MT" pitchFamily="34" charset="0"/>
            </a:endParaRPr>
          </a:p>
        </p:txBody>
      </p:sp>
      <p:sp>
        <p:nvSpPr>
          <p:cNvPr id="20" name="Rectangle 19"/>
          <p:cNvSpPr/>
          <p:nvPr/>
        </p:nvSpPr>
        <p:spPr>
          <a:xfrm>
            <a:off x="3512111" y="1897668"/>
            <a:ext cx="3429024" cy="523220"/>
          </a:xfrm>
          <a:prstGeom prst="rect">
            <a:avLst/>
          </a:prstGeom>
          <a:solidFill>
            <a:schemeClr val="tx2">
              <a:lumMod val="90000"/>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FR" sz="1400" b="1" u="sng" cap="small" dirty="0" smtClean="0">
                <a:solidFill>
                  <a:schemeClr val="bg1"/>
                </a:solidFill>
                <a:effectLst>
                  <a:outerShdw blurRad="38100" dist="38100" dir="2700000" algn="tl">
                    <a:srgbClr val="000000">
                      <a:alpha val="43137"/>
                    </a:srgbClr>
                  </a:outerShdw>
                </a:effectLst>
                <a:latin typeface="Tw Cen MT" pitchFamily="34" charset="0"/>
              </a:rPr>
              <a:t>Question</a:t>
            </a:r>
          </a:p>
          <a:p>
            <a:pPr algn="ctr"/>
            <a:r>
              <a:rPr lang="fr-FR" sz="1400" b="1" dirty="0" smtClean="0">
                <a:solidFill>
                  <a:schemeClr val="bg1"/>
                </a:solidFill>
                <a:latin typeface="Tw Cen MT" pitchFamily="34" charset="0"/>
              </a:rPr>
              <a:t>2. Quelle importance revêt le sceau ?</a:t>
            </a:r>
          </a:p>
        </p:txBody>
      </p:sp>
      <p:sp>
        <p:nvSpPr>
          <p:cNvPr id="21" name="ZoneTexte 20"/>
          <p:cNvSpPr txBox="1"/>
          <p:nvPr/>
        </p:nvSpPr>
        <p:spPr>
          <a:xfrm>
            <a:off x="3508049" y="2560867"/>
            <a:ext cx="5373939" cy="95410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fr-FR" sz="1400" b="1" dirty="0" smtClean="0">
                <a:solidFill>
                  <a:schemeClr val="bg1"/>
                </a:solidFill>
                <a:latin typeface="Tw Cen MT" pitchFamily="34" charset="0"/>
              </a:rPr>
              <a:t>2. Le sceau permet d’authentifier des actes. Utilisé par les rois au début du Moyen Age, cette signature va être récupérée par le pouvoir urbain. Le sceau donne à la commune une légitimité et lui  permet aussi d’affirmer ses droits.</a:t>
            </a:r>
          </a:p>
        </p:txBody>
      </p:sp>
      <p:sp>
        <p:nvSpPr>
          <p:cNvPr id="23" name="Rectangle 22"/>
          <p:cNvSpPr/>
          <p:nvPr/>
        </p:nvSpPr>
        <p:spPr>
          <a:xfrm>
            <a:off x="3524139" y="1898829"/>
            <a:ext cx="3429024" cy="954107"/>
          </a:xfrm>
          <a:prstGeom prst="rect">
            <a:avLst/>
          </a:prstGeom>
          <a:solidFill>
            <a:schemeClr val="tx2">
              <a:lumMod val="90000"/>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FR" sz="1400" b="1" u="sng" cap="small" dirty="0" smtClean="0">
                <a:solidFill>
                  <a:schemeClr val="bg1"/>
                </a:solidFill>
                <a:effectLst>
                  <a:outerShdw blurRad="38100" dist="38100" dir="2700000" algn="tl">
                    <a:srgbClr val="000000">
                      <a:alpha val="43137"/>
                    </a:srgbClr>
                  </a:outerShdw>
                </a:effectLst>
                <a:latin typeface="Tw Cen MT" pitchFamily="34" charset="0"/>
              </a:rPr>
              <a:t>Texte</a:t>
            </a:r>
          </a:p>
          <a:p>
            <a:pPr algn="ctr"/>
            <a:r>
              <a:rPr lang="fr-FR" sz="1400" b="1" dirty="0" smtClean="0">
                <a:solidFill>
                  <a:schemeClr val="bg1"/>
                </a:solidFill>
                <a:latin typeface="Tw Cen MT" pitchFamily="34" charset="0"/>
              </a:rPr>
              <a:t>3. Pourquoi le beffroi de Bruges concurrence-t-il les deux autres pouvoirs de la ville (seigneurial et ecclésiastique) ?</a:t>
            </a:r>
            <a:endParaRPr lang="fr-FR" sz="1400" b="1" dirty="0">
              <a:solidFill>
                <a:schemeClr val="bg1"/>
              </a:solidFill>
              <a:latin typeface="Tw Cen MT" pitchFamily="34" charset="0"/>
            </a:endParaRPr>
          </a:p>
        </p:txBody>
      </p:sp>
      <p:sp>
        <p:nvSpPr>
          <p:cNvPr id="24" name="ZoneTexte 23"/>
          <p:cNvSpPr txBox="1"/>
          <p:nvPr/>
        </p:nvSpPr>
        <p:spPr>
          <a:xfrm>
            <a:off x="160697" y="564068"/>
            <a:ext cx="6780437" cy="738664"/>
          </a:xfrm>
          <a:prstGeom prst="trapezoid">
            <a:avLst>
              <a:gd name="adj" fmla="val 0"/>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fr-FR" sz="1400" b="1" dirty="0" smtClean="0">
                <a:solidFill>
                  <a:schemeClr val="bg1"/>
                </a:solidFill>
                <a:latin typeface="Tw Cen MT" pitchFamily="34" charset="0"/>
              </a:rPr>
              <a:t>3. Par </a:t>
            </a:r>
            <a:r>
              <a:rPr lang="fr-FR" sz="1400" b="1" dirty="0">
                <a:solidFill>
                  <a:schemeClr val="bg1"/>
                </a:solidFill>
                <a:latin typeface="Tw Cen MT" pitchFamily="34" charset="0"/>
              </a:rPr>
              <a:t>ses dimensions élevées et son architecture, le beffroi payé par la commune de Bruges est là pour montrer qu’il est </a:t>
            </a:r>
            <a:r>
              <a:rPr lang="fr-FR" sz="1400" b="1" dirty="0" smtClean="0">
                <a:solidFill>
                  <a:schemeClr val="bg1"/>
                </a:solidFill>
                <a:latin typeface="Tw Cen MT" pitchFamily="34" charset="0"/>
              </a:rPr>
              <a:t>tout aussi voire plus </a:t>
            </a:r>
            <a:r>
              <a:rPr lang="fr-FR" sz="1400" b="1" dirty="0">
                <a:solidFill>
                  <a:schemeClr val="bg1"/>
                </a:solidFill>
                <a:latin typeface="Tw Cen MT" pitchFamily="34" charset="0"/>
              </a:rPr>
              <a:t>imposant que le donjon du Comte, seigneur laïc de la cité</a:t>
            </a:r>
            <a:r>
              <a:rPr lang="fr-FR" sz="1400" b="1" dirty="0" smtClean="0">
                <a:solidFill>
                  <a:schemeClr val="bg1"/>
                </a:solidFill>
                <a:latin typeface="Tw Cen MT" pitchFamily="34" charset="0"/>
              </a:rPr>
              <a:t>.</a:t>
            </a:r>
            <a:endParaRPr lang="fr-FR" sz="1400" b="1" dirty="0">
              <a:solidFill>
                <a:schemeClr val="bg1"/>
              </a:solidFill>
              <a:latin typeface="Tw Cen MT" pitchFamily="34" charset="0"/>
            </a:endParaRPr>
          </a:p>
        </p:txBody>
      </p:sp>
      <p:pic>
        <p:nvPicPr>
          <p:cNvPr id="30" name="Picture 4" descr="http://farm4.static.flickr.com/3215/2942877366_6810d093ca.jpg"/>
          <p:cNvPicPr>
            <a:picLocks noChangeAspect="1" noChangeArrowheads="1"/>
          </p:cNvPicPr>
          <p:nvPr/>
        </p:nvPicPr>
        <p:blipFill>
          <a:blip r:embed="rId4">
            <a:duotone>
              <a:prstClr val="black"/>
              <a:schemeClr val="accent4">
                <a:tint val="45000"/>
                <a:satMod val="400000"/>
              </a:schemeClr>
            </a:duotone>
            <a:extLst>
              <a:ext uri="{28A0092B-C50C-407E-A947-70E740481C1C}">
                <a14:useLocalDpi xmlns:a14="http://schemas.microsoft.com/office/drawing/2010/main"/>
              </a:ext>
            </a:extLst>
          </a:blip>
          <a:srcRect l="49551" t="18999" b="18000"/>
          <a:stretch>
            <a:fillRect/>
          </a:stretch>
        </p:blipFill>
        <p:spPr bwMode="auto">
          <a:xfrm>
            <a:off x="1785918" y="2502919"/>
            <a:ext cx="1600189" cy="3000396"/>
          </a:xfrm>
          <a:prstGeom prst="triangle">
            <a:avLst>
              <a:gd name="adj" fmla="val 97827"/>
            </a:avLst>
          </a:prstGeom>
          <a:solidFill>
            <a:srgbClr val="FFFFFF">
              <a:shade val="85000"/>
            </a:srgbClr>
          </a:solidFill>
          <a:ln>
            <a:solidFill>
              <a:schemeClr val="tx1"/>
            </a:solidFill>
          </a:ln>
          <a:effectLst>
            <a:softEdge rad="31750"/>
          </a:effectLst>
        </p:spPr>
      </p:pic>
      <p:sp>
        <p:nvSpPr>
          <p:cNvPr id="19" name="ZoneTexte 18"/>
          <p:cNvSpPr txBox="1"/>
          <p:nvPr/>
        </p:nvSpPr>
        <p:spPr>
          <a:xfrm>
            <a:off x="1450171" y="5277988"/>
            <a:ext cx="1798377" cy="307777"/>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fr-FR" sz="1400" b="1" dirty="0" smtClean="0">
                <a:effectLst>
                  <a:outerShdw blurRad="38100" dist="38100" dir="2700000" algn="tl">
                    <a:srgbClr val="000000">
                      <a:alpha val="43137"/>
                    </a:srgbClr>
                  </a:outerShdw>
                </a:effectLst>
                <a:latin typeface="Tw Cen MT" pitchFamily="34" charset="0"/>
              </a:rPr>
              <a:t>Fonction commerciale</a:t>
            </a:r>
            <a:endParaRPr lang="fr-FR" sz="1400" b="1" dirty="0">
              <a:effectLst>
                <a:outerShdw blurRad="38100" dist="38100" dir="2700000" algn="tl">
                  <a:srgbClr val="000000">
                    <a:alpha val="43137"/>
                  </a:srgbClr>
                </a:outerShdw>
              </a:effectLst>
              <a:latin typeface="Tw Cen MT" pitchFamily="34" charset="0"/>
            </a:endParaRPr>
          </a:p>
        </p:txBody>
      </p:sp>
      <p:sp>
        <p:nvSpPr>
          <p:cNvPr id="25" name="ZoneTexte 24"/>
          <p:cNvSpPr txBox="1"/>
          <p:nvPr/>
        </p:nvSpPr>
        <p:spPr>
          <a:xfrm>
            <a:off x="3508049" y="1359059"/>
            <a:ext cx="3429024" cy="1600438"/>
          </a:xfrm>
          <a:prstGeom prst="trapezoid">
            <a:avLst>
              <a:gd name="adj" fmla="val 0"/>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fr-FR" sz="1400" b="1" dirty="0" smtClean="0">
                <a:solidFill>
                  <a:schemeClr val="bg1"/>
                </a:solidFill>
                <a:latin typeface="Tw Cen MT" pitchFamily="34" charset="0"/>
              </a:rPr>
              <a:t>De plus, le beffroi concurrence également le pouvoir religieux puisque les échevins de Bruges ont obtenu le « droit de cloche » : les 47 cloches du beffroi se substituent au temps de l’Eglise dans les actes de la vie quotidienne (attaques, appel à la révolte, dangers…)</a:t>
            </a:r>
          </a:p>
        </p:txBody>
      </p:sp>
    </p:spTree>
    <p:extLst>
      <p:ext uri="{BB962C8B-B14F-4D97-AF65-F5344CB8AC3E}">
        <p14:creationId xmlns:p14="http://schemas.microsoft.com/office/powerpoint/2010/main" val="39300328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9" presetClass="entr" presetSubtype="1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2000" fill="hold"/>
                                        <p:tgtEl>
                                          <p:spTgt spid="2"/>
                                        </p:tgtEl>
                                        <p:attrNameLst>
                                          <p:attrName>ppt_w</p:attrName>
                                        </p:attrNameLst>
                                      </p:cBhvr>
                                      <p:tavLst>
                                        <p:tav tm="0" fmla="#ppt_w*sin(2.5*pi*$)">
                                          <p:val>
                                            <p:fltVal val="0"/>
                                          </p:val>
                                        </p:tav>
                                        <p:tav tm="100000">
                                          <p:val>
                                            <p:fltVal val="1"/>
                                          </p:val>
                                        </p:tav>
                                      </p:tavLst>
                                    </p:anim>
                                    <p:anim calcmode="lin" valueType="num">
                                      <p:cBhvr>
                                        <p:cTn id="17" dur="2000" fill="hold"/>
                                        <p:tgtEl>
                                          <p:spTgt spid="2"/>
                                        </p:tgtEl>
                                        <p:attrNameLst>
                                          <p:attrName>ppt_h</p:attrName>
                                        </p:attrNameLst>
                                      </p:cBhvr>
                                      <p:tavLst>
                                        <p:tav tm="0">
                                          <p:val>
                                            <p:strVal val="#ppt_h"/>
                                          </p:val>
                                        </p:tav>
                                        <p:tav tm="100000">
                                          <p:val>
                                            <p:strVal val="#ppt_h"/>
                                          </p:val>
                                        </p:tav>
                                      </p:tavLst>
                                    </p:anim>
                                  </p:childTnLst>
                                </p:cTn>
                              </p:par>
                              <p:par>
                                <p:cTn id="18" presetID="10" presetClass="entr" presetSubtype="0" fill="hold" nodeType="withEffect">
                                  <p:stCondLst>
                                    <p:cond delay="0"/>
                                  </p:stCondLst>
                                  <p:childTnLst>
                                    <p:set>
                                      <p:cBhvr>
                                        <p:cTn id="19" dur="1" fill="hold">
                                          <p:stCondLst>
                                            <p:cond delay="0"/>
                                          </p:stCondLst>
                                        </p:cTn>
                                        <p:tgtEl>
                                          <p:spTgt spid="3076"/>
                                        </p:tgtEl>
                                        <p:attrNameLst>
                                          <p:attrName>style.visibility</p:attrName>
                                        </p:attrNameLst>
                                      </p:cBhvr>
                                      <p:to>
                                        <p:strVal val="visible"/>
                                      </p:to>
                                    </p:set>
                                    <p:animEffect transition="in" filter="fade">
                                      <p:cBhvr>
                                        <p:cTn id="20" dur="1000"/>
                                        <p:tgtEl>
                                          <p:spTgt spid="3076"/>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childTnLst>
                                </p:cTn>
                              </p:par>
                            </p:childTnLst>
                          </p:cTn>
                        </p:par>
                        <p:par>
                          <p:cTn id="25" fill="hold">
                            <p:stCondLst>
                              <p:cond delay="3000"/>
                            </p:stCondLst>
                            <p:childTnLst>
                              <p:par>
                                <p:cTn id="26" presetID="29"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2000" fill="hold"/>
                                        <p:tgtEl>
                                          <p:spTgt spid="16"/>
                                        </p:tgtEl>
                                        <p:attrNameLst>
                                          <p:attrName>ppt_x</p:attrName>
                                        </p:attrNameLst>
                                      </p:cBhvr>
                                      <p:tavLst>
                                        <p:tav tm="0">
                                          <p:val>
                                            <p:strVal val="#ppt_x-.2"/>
                                          </p:val>
                                        </p:tav>
                                        <p:tav tm="100000">
                                          <p:val>
                                            <p:strVal val="#ppt_x"/>
                                          </p:val>
                                        </p:tav>
                                      </p:tavLst>
                                    </p:anim>
                                    <p:anim calcmode="lin" valueType="num">
                                      <p:cBhvr>
                                        <p:cTn id="29" dur="2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30" dur="2000"/>
                                        <p:tgtEl>
                                          <p:spTgt spid="16"/>
                                        </p:tgtEl>
                                      </p:cBhvr>
                                    </p:animEffect>
                                  </p:childTnLst>
                                </p:cTn>
                              </p:par>
                              <p:par>
                                <p:cTn id="31" presetID="29"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2000" fill="hold"/>
                                        <p:tgtEl>
                                          <p:spTgt spid="7"/>
                                        </p:tgtEl>
                                        <p:attrNameLst>
                                          <p:attrName>ppt_x</p:attrName>
                                        </p:attrNameLst>
                                      </p:cBhvr>
                                      <p:tavLst>
                                        <p:tav tm="0">
                                          <p:val>
                                            <p:strVal val="#ppt_x-.2"/>
                                          </p:val>
                                        </p:tav>
                                        <p:tav tm="100000">
                                          <p:val>
                                            <p:strVal val="#ppt_x"/>
                                          </p:val>
                                        </p:tav>
                                      </p:tavLst>
                                    </p:anim>
                                    <p:anim calcmode="lin" valueType="num">
                                      <p:cBhvr>
                                        <p:cTn id="34"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5" dur="2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ppt_x</p:attrName>
                                        </p:attrNameLst>
                                      </p:cBhvr>
                                      <p:tavLst>
                                        <p:tav tm="0">
                                          <p:val>
                                            <p:strVal val="#ppt_x-.2"/>
                                          </p:val>
                                        </p:tav>
                                        <p:tav tm="100000">
                                          <p:val>
                                            <p:strVal val="#ppt_x"/>
                                          </p:val>
                                        </p:tav>
                                      </p:tavLst>
                                    </p:anim>
                                    <p:anim calcmode="lin" valueType="num">
                                      <p:cBhvr>
                                        <p:cTn id="41"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42" dur="1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9"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1000" fill="hold"/>
                                        <p:tgtEl>
                                          <p:spTgt spid="18"/>
                                        </p:tgtEl>
                                        <p:attrNameLst>
                                          <p:attrName>ppt_x</p:attrName>
                                        </p:attrNameLst>
                                      </p:cBhvr>
                                      <p:tavLst>
                                        <p:tav tm="0">
                                          <p:val>
                                            <p:strVal val="#ppt_x-.2"/>
                                          </p:val>
                                        </p:tav>
                                        <p:tav tm="100000">
                                          <p:val>
                                            <p:strVal val="#ppt_x"/>
                                          </p:val>
                                        </p:tav>
                                      </p:tavLst>
                                    </p:anim>
                                    <p:anim calcmode="lin" valueType="num">
                                      <p:cBhvr>
                                        <p:cTn id="53"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54" dur="10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2000"/>
                                        <p:tgtEl>
                                          <p:spTgt spid="13"/>
                                        </p:tgtEl>
                                      </p:cBhvr>
                                    </p:animEffect>
                                  </p:childTnLst>
                                </p:cTn>
                              </p:par>
                              <p:par>
                                <p:cTn id="60" presetID="10" presetClass="entr" presetSubtype="0"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2000"/>
                                        <p:tgtEl>
                                          <p:spTgt spid="14"/>
                                        </p:tgtEl>
                                      </p:cBhvr>
                                    </p:animEffect>
                                  </p:childTnLst>
                                </p:cTn>
                              </p:par>
                              <p:par>
                                <p:cTn id="63" presetID="10" presetClass="entr" presetSubtype="0" fill="hold"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2000"/>
                                        <p:tgtEl>
                                          <p:spTgt spid="30"/>
                                        </p:tgtEl>
                                      </p:cBhvr>
                                    </p:animEffect>
                                  </p:childTnLst>
                                </p:cTn>
                              </p:par>
                            </p:childTnLst>
                          </p:cTn>
                        </p:par>
                      </p:childTnLst>
                    </p:cTn>
                  </p:par>
                  <p:par>
                    <p:cTn id="66" fill="hold">
                      <p:stCondLst>
                        <p:cond delay="indefinite"/>
                      </p:stCondLst>
                      <p:childTnLst>
                        <p:par>
                          <p:cTn id="67" fill="hold">
                            <p:stCondLst>
                              <p:cond delay="0"/>
                            </p:stCondLst>
                            <p:childTnLst>
                              <p:par>
                                <p:cTn id="68" presetID="29" presetClass="entr" presetSubtype="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cBhvr>
                                        <p:cTn id="70" dur="1000" fill="hold"/>
                                        <p:tgtEl>
                                          <p:spTgt spid="19"/>
                                        </p:tgtEl>
                                        <p:attrNameLst>
                                          <p:attrName>ppt_x</p:attrName>
                                        </p:attrNameLst>
                                      </p:cBhvr>
                                      <p:tavLst>
                                        <p:tav tm="0">
                                          <p:val>
                                            <p:strVal val="#ppt_x-.2"/>
                                          </p:val>
                                        </p:tav>
                                        <p:tav tm="100000">
                                          <p:val>
                                            <p:strVal val="#ppt_x"/>
                                          </p:val>
                                        </p:tav>
                                      </p:tavLst>
                                    </p:anim>
                                    <p:anim calcmode="lin" valueType="num">
                                      <p:cBhvr>
                                        <p:cTn id="71"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72" dur="10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xit" presetSubtype="32" fill="hold" grpId="1" nodeType="clickEffect">
                                  <p:stCondLst>
                                    <p:cond delay="0"/>
                                  </p:stCondLst>
                                  <p:childTnLst>
                                    <p:anim calcmode="lin" valueType="num">
                                      <p:cBhvr>
                                        <p:cTn id="76" dur="500"/>
                                        <p:tgtEl>
                                          <p:spTgt spid="17"/>
                                        </p:tgtEl>
                                        <p:attrNameLst>
                                          <p:attrName>ppt_w</p:attrName>
                                        </p:attrNameLst>
                                      </p:cBhvr>
                                      <p:tavLst>
                                        <p:tav tm="0">
                                          <p:val>
                                            <p:strVal val="ppt_w"/>
                                          </p:val>
                                        </p:tav>
                                        <p:tav tm="100000">
                                          <p:val>
                                            <p:fltVal val="0"/>
                                          </p:val>
                                        </p:tav>
                                      </p:tavLst>
                                    </p:anim>
                                    <p:anim calcmode="lin" valueType="num">
                                      <p:cBhvr>
                                        <p:cTn id="77" dur="500"/>
                                        <p:tgtEl>
                                          <p:spTgt spid="17"/>
                                        </p:tgtEl>
                                        <p:attrNameLst>
                                          <p:attrName>ppt_h</p:attrName>
                                        </p:attrNameLst>
                                      </p:cBhvr>
                                      <p:tavLst>
                                        <p:tav tm="0">
                                          <p:val>
                                            <p:strVal val="ppt_h"/>
                                          </p:val>
                                        </p:tav>
                                        <p:tav tm="100000">
                                          <p:val>
                                            <p:fltVal val="0"/>
                                          </p:val>
                                        </p:tav>
                                      </p:tavLst>
                                    </p:anim>
                                    <p:animEffect transition="out" filter="fade">
                                      <p:cBhvr>
                                        <p:cTn id="78" dur="500"/>
                                        <p:tgtEl>
                                          <p:spTgt spid="17"/>
                                        </p:tgtEl>
                                      </p:cBhvr>
                                    </p:animEffect>
                                    <p:set>
                                      <p:cBhvr>
                                        <p:cTn id="79" dur="1" fill="hold">
                                          <p:stCondLst>
                                            <p:cond delay="499"/>
                                          </p:stCondLst>
                                        </p:cTn>
                                        <p:tgtEl>
                                          <p:spTgt spid="17"/>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29" presetClass="entr" presetSubtype="0" fill="hold" grpId="0" nodeType="clickEffect">
                                  <p:stCondLst>
                                    <p:cond delay="0"/>
                                  </p:stCondLst>
                                  <p:childTnLst>
                                    <p:set>
                                      <p:cBhvr>
                                        <p:cTn id="83" dur="1" fill="hold">
                                          <p:stCondLst>
                                            <p:cond delay="0"/>
                                          </p:stCondLst>
                                        </p:cTn>
                                        <p:tgtEl>
                                          <p:spTgt spid="20"/>
                                        </p:tgtEl>
                                        <p:attrNameLst>
                                          <p:attrName>style.visibility</p:attrName>
                                        </p:attrNameLst>
                                      </p:cBhvr>
                                      <p:to>
                                        <p:strVal val="visible"/>
                                      </p:to>
                                    </p:set>
                                    <p:anim calcmode="lin" valueType="num">
                                      <p:cBhvr>
                                        <p:cTn id="84" dur="1000" fill="hold"/>
                                        <p:tgtEl>
                                          <p:spTgt spid="20"/>
                                        </p:tgtEl>
                                        <p:attrNameLst>
                                          <p:attrName>ppt_x</p:attrName>
                                        </p:attrNameLst>
                                      </p:cBhvr>
                                      <p:tavLst>
                                        <p:tav tm="0">
                                          <p:val>
                                            <p:strVal val="#ppt_x-.2"/>
                                          </p:val>
                                        </p:tav>
                                        <p:tav tm="100000">
                                          <p:val>
                                            <p:strVal val="#ppt_x"/>
                                          </p:val>
                                        </p:tav>
                                      </p:tavLst>
                                    </p:anim>
                                    <p:anim calcmode="lin" valueType="num">
                                      <p:cBhvr>
                                        <p:cTn id="85"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86" dur="1000"/>
                                        <p:tgtEl>
                                          <p:spTgt spid="20"/>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wipe(left)">
                                      <p:cBhvr>
                                        <p:cTn id="91" dur="1000"/>
                                        <p:tgtEl>
                                          <p:spTgt spid="21"/>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xit" presetSubtype="32" fill="hold" grpId="1" nodeType="clickEffect">
                                  <p:stCondLst>
                                    <p:cond delay="0"/>
                                  </p:stCondLst>
                                  <p:childTnLst>
                                    <p:anim calcmode="lin" valueType="num">
                                      <p:cBhvr>
                                        <p:cTn id="95" dur="500"/>
                                        <p:tgtEl>
                                          <p:spTgt spid="20"/>
                                        </p:tgtEl>
                                        <p:attrNameLst>
                                          <p:attrName>ppt_w</p:attrName>
                                        </p:attrNameLst>
                                      </p:cBhvr>
                                      <p:tavLst>
                                        <p:tav tm="0">
                                          <p:val>
                                            <p:strVal val="ppt_w"/>
                                          </p:val>
                                        </p:tav>
                                        <p:tav tm="100000">
                                          <p:val>
                                            <p:fltVal val="0"/>
                                          </p:val>
                                        </p:tav>
                                      </p:tavLst>
                                    </p:anim>
                                    <p:anim calcmode="lin" valueType="num">
                                      <p:cBhvr>
                                        <p:cTn id="96" dur="500"/>
                                        <p:tgtEl>
                                          <p:spTgt spid="20"/>
                                        </p:tgtEl>
                                        <p:attrNameLst>
                                          <p:attrName>ppt_h</p:attrName>
                                        </p:attrNameLst>
                                      </p:cBhvr>
                                      <p:tavLst>
                                        <p:tav tm="0">
                                          <p:val>
                                            <p:strVal val="ppt_h"/>
                                          </p:val>
                                        </p:tav>
                                        <p:tav tm="100000">
                                          <p:val>
                                            <p:fltVal val="0"/>
                                          </p:val>
                                        </p:tav>
                                      </p:tavLst>
                                    </p:anim>
                                    <p:animEffect transition="out" filter="fade">
                                      <p:cBhvr>
                                        <p:cTn id="97" dur="500"/>
                                        <p:tgtEl>
                                          <p:spTgt spid="20"/>
                                        </p:tgtEl>
                                      </p:cBhvr>
                                    </p:animEffect>
                                    <p:set>
                                      <p:cBhvr>
                                        <p:cTn id="98" dur="1" fill="hold">
                                          <p:stCondLst>
                                            <p:cond delay="499"/>
                                          </p:stCondLst>
                                        </p:cTn>
                                        <p:tgtEl>
                                          <p:spTgt spid="20"/>
                                        </p:tgtEl>
                                        <p:attrNameLst>
                                          <p:attrName>style.visibility</p:attrName>
                                        </p:attrNameLst>
                                      </p:cBhvr>
                                      <p:to>
                                        <p:strVal val="hidden"/>
                                      </p:to>
                                    </p:set>
                                  </p:childTnLst>
                                </p:cTn>
                              </p:par>
                              <p:par>
                                <p:cTn id="99" presetID="53" presetClass="exit" presetSubtype="32" fill="hold" grpId="1" nodeType="withEffect">
                                  <p:stCondLst>
                                    <p:cond delay="0"/>
                                  </p:stCondLst>
                                  <p:childTnLst>
                                    <p:anim calcmode="lin" valueType="num">
                                      <p:cBhvr>
                                        <p:cTn id="100" dur="500"/>
                                        <p:tgtEl>
                                          <p:spTgt spid="21"/>
                                        </p:tgtEl>
                                        <p:attrNameLst>
                                          <p:attrName>ppt_w</p:attrName>
                                        </p:attrNameLst>
                                      </p:cBhvr>
                                      <p:tavLst>
                                        <p:tav tm="0">
                                          <p:val>
                                            <p:strVal val="ppt_w"/>
                                          </p:val>
                                        </p:tav>
                                        <p:tav tm="100000">
                                          <p:val>
                                            <p:fltVal val="0"/>
                                          </p:val>
                                        </p:tav>
                                      </p:tavLst>
                                    </p:anim>
                                    <p:anim calcmode="lin" valueType="num">
                                      <p:cBhvr>
                                        <p:cTn id="101" dur="500"/>
                                        <p:tgtEl>
                                          <p:spTgt spid="21"/>
                                        </p:tgtEl>
                                        <p:attrNameLst>
                                          <p:attrName>ppt_h</p:attrName>
                                        </p:attrNameLst>
                                      </p:cBhvr>
                                      <p:tavLst>
                                        <p:tav tm="0">
                                          <p:val>
                                            <p:strVal val="ppt_h"/>
                                          </p:val>
                                        </p:tav>
                                        <p:tav tm="100000">
                                          <p:val>
                                            <p:fltVal val="0"/>
                                          </p:val>
                                        </p:tav>
                                      </p:tavLst>
                                    </p:anim>
                                    <p:animEffect transition="out" filter="fade">
                                      <p:cBhvr>
                                        <p:cTn id="102" dur="500"/>
                                        <p:tgtEl>
                                          <p:spTgt spid="21"/>
                                        </p:tgtEl>
                                      </p:cBhvr>
                                    </p:animEffect>
                                    <p:set>
                                      <p:cBhvr>
                                        <p:cTn id="103" dur="1" fill="hold">
                                          <p:stCondLst>
                                            <p:cond delay="499"/>
                                          </p:stCondLst>
                                        </p:cTn>
                                        <p:tgtEl>
                                          <p:spTgt spid="21"/>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29" presetClass="entr" presetSubtype="0" fill="hold" grpId="0" nodeType="click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1000" fill="hold"/>
                                        <p:tgtEl>
                                          <p:spTgt spid="23"/>
                                        </p:tgtEl>
                                        <p:attrNameLst>
                                          <p:attrName>ppt_x</p:attrName>
                                        </p:attrNameLst>
                                      </p:cBhvr>
                                      <p:tavLst>
                                        <p:tav tm="0">
                                          <p:val>
                                            <p:strVal val="#ppt_x-.2"/>
                                          </p:val>
                                        </p:tav>
                                        <p:tav tm="100000">
                                          <p:val>
                                            <p:strVal val="#ppt_x"/>
                                          </p:val>
                                        </p:tav>
                                      </p:tavLst>
                                    </p:anim>
                                    <p:anim calcmode="lin" valueType="num">
                                      <p:cBhvr>
                                        <p:cTn id="109"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10" dur="1000"/>
                                        <p:tgtEl>
                                          <p:spTgt spid="23"/>
                                        </p:tgtEl>
                                      </p:cBhvr>
                                    </p:animEffect>
                                  </p:childTnLst>
                                </p:cTn>
                              </p:par>
                              <p:par>
                                <p:cTn id="111" presetID="53" presetClass="entr" presetSubtype="0" fill="hold" grpId="0" nodeType="withEffect">
                                  <p:stCondLst>
                                    <p:cond delay="0"/>
                                  </p:stCondLst>
                                  <p:childTnLst>
                                    <p:set>
                                      <p:cBhvr>
                                        <p:cTn id="112" dur="1" fill="hold">
                                          <p:stCondLst>
                                            <p:cond delay="0"/>
                                          </p:stCondLst>
                                        </p:cTn>
                                        <p:tgtEl>
                                          <p:spTgt spid="3"/>
                                        </p:tgtEl>
                                        <p:attrNameLst>
                                          <p:attrName>style.visibility</p:attrName>
                                        </p:attrNameLst>
                                      </p:cBhvr>
                                      <p:to>
                                        <p:strVal val="visible"/>
                                      </p:to>
                                    </p:set>
                                    <p:anim calcmode="lin" valueType="num">
                                      <p:cBhvr>
                                        <p:cTn id="113" dur="500" fill="hold"/>
                                        <p:tgtEl>
                                          <p:spTgt spid="3"/>
                                        </p:tgtEl>
                                        <p:attrNameLst>
                                          <p:attrName>ppt_w</p:attrName>
                                        </p:attrNameLst>
                                      </p:cBhvr>
                                      <p:tavLst>
                                        <p:tav tm="0">
                                          <p:val>
                                            <p:fltVal val="0"/>
                                          </p:val>
                                        </p:tav>
                                        <p:tav tm="100000">
                                          <p:val>
                                            <p:strVal val="#ppt_w"/>
                                          </p:val>
                                        </p:tav>
                                      </p:tavLst>
                                    </p:anim>
                                    <p:anim calcmode="lin" valueType="num">
                                      <p:cBhvr>
                                        <p:cTn id="114" dur="500" fill="hold"/>
                                        <p:tgtEl>
                                          <p:spTgt spid="3"/>
                                        </p:tgtEl>
                                        <p:attrNameLst>
                                          <p:attrName>ppt_h</p:attrName>
                                        </p:attrNameLst>
                                      </p:cBhvr>
                                      <p:tavLst>
                                        <p:tav tm="0">
                                          <p:val>
                                            <p:fltVal val="0"/>
                                          </p:val>
                                        </p:tav>
                                        <p:tav tm="100000">
                                          <p:val>
                                            <p:strVal val="#ppt_h"/>
                                          </p:val>
                                        </p:tav>
                                      </p:tavLst>
                                    </p:anim>
                                    <p:animEffect transition="in" filter="fade">
                                      <p:cBhvr>
                                        <p:cTn id="115" dur="500"/>
                                        <p:tgtEl>
                                          <p:spTgt spid="3"/>
                                        </p:tgtEl>
                                      </p:cBhvr>
                                    </p:animEffect>
                                  </p:childTnLst>
                                </p:cTn>
                              </p:par>
                            </p:childTnLst>
                          </p:cTn>
                        </p:par>
                        <p:par>
                          <p:cTn id="116" fill="hold">
                            <p:stCondLst>
                              <p:cond delay="1000"/>
                            </p:stCondLst>
                            <p:childTnLst>
                              <p:par>
                                <p:cTn id="117" presetID="53" presetClass="exit" presetSubtype="32" fill="hold" grpId="1" nodeType="afterEffect">
                                  <p:stCondLst>
                                    <p:cond delay="0"/>
                                  </p:stCondLst>
                                  <p:childTnLst>
                                    <p:anim calcmode="lin" valueType="num">
                                      <p:cBhvr>
                                        <p:cTn id="118" dur="500"/>
                                        <p:tgtEl>
                                          <p:spTgt spid="7"/>
                                        </p:tgtEl>
                                        <p:attrNameLst>
                                          <p:attrName>ppt_w</p:attrName>
                                        </p:attrNameLst>
                                      </p:cBhvr>
                                      <p:tavLst>
                                        <p:tav tm="0">
                                          <p:val>
                                            <p:strVal val="ppt_w"/>
                                          </p:val>
                                        </p:tav>
                                        <p:tav tm="100000">
                                          <p:val>
                                            <p:fltVal val="0"/>
                                          </p:val>
                                        </p:tav>
                                      </p:tavLst>
                                    </p:anim>
                                    <p:anim calcmode="lin" valueType="num">
                                      <p:cBhvr>
                                        <p:cTn id="119" dur="500"/>
                                        <p:tgtEl>
                                          <p:spTgt spid="7"/>
                                        </p:tgtEl>
                                        <p:attrNameLst>
                                          <p:attrName>ppt_h</p:attrName>
                                        </p:attrNameLst>
                                      </p:cBhvr>
                                      <p:tavLst>
                                        <p:tav tm="0">
                                          <p:val>
                                            <p:strVal val="ppt_h"/>
                                          </p:val>
                                        </p:tav>
                                        <p:tav tm="100000">
                                          <p:val>
                                            <p:fltVal val="0"/>
                                          </p:val>
                                        </p:tav>
                                      </p:tavLst>
                                    </p:anim>
                                    <p:animEffect transition="out" filter="fade">
                                      <p:cBhvr>
                                        <p:cTn id="120" dur="500"/>
                                        <p:tgtEl>
                                          <p:spTgt spid="7"/>
                                        </p:tgtEl>
                                      </p:cBhvr>
                                    </p:animEffect>
                                    <p:set>
                                      <p:cBhvr>
                                        <p:cTn id="121" dur="1" fill="hold">
                                          <p:stCondLst>
                                            <p:cond delay="499"/>
                                          </p:stCondLst>
                                        </p:cTn>
                                        <p:tgtEl>
                                          <p:spTgt spid="7"/>
                                        </p:tgtEl>
                                        <p:attrNameLst>
                                          <p:attrName>style.visibility</p:attrName>
                                        </p:attrNameLst>
                                      </p:cBhvr>
                                      <p:to>
                                        <p:strVal val="hidden"/>
                                      </p:to>
                                    </p:set>
                                  </p:childTnLst>
                                </p:cTn>
                              </p:par>
                              <p:par>
                                <p:cTn id="122" presetID="53" presetClass="exit" presetSubtype="32" fill="hold" grpId="1" nodeType="withEffect">
                                  <p:stCondLst>
                                    <p:cond delay="0"/>
                                  </p:stCondLst>
                                  <p:childTnLst>
                                    <p:anim calcmode="lin" valueType="num">
                                      <p:cBhvr>
                                        <p:cTn id="123" dur="500"/>
                                        <p:tgtEl>
                                          <p:spTgt spid="16"/>
                                        </p:tgtEl>
                                        <p:attrNameLst>
                                          <p:attrName>ppt_w</p:attrName>
                                        </p:attrNameLst>
                                      </p:cBhvr>
                                      <p:tavLst>
                                        <p:tav tm="0">
                                          <p:val>
                                            <p:strVal val="ppt_w"/>
                                          </p:val>
                                        </p:tav>
                                        <p:tav tm="100000">
                                          <p:val>
                                            <p:fltVal val="0"/>
                                          </p:val>
                                        </p:tav>
                                      </p:tavLst>
                                    </p:anim>
                                    <p:anim calcmode="lin" valueType="num">
                                      <p:cBhvr>
                                        <p:cTn id="124" dur="500"/>
                                        <p:tgtEl>
                                          <p:spTgt spid="16"/>
                                        </p:tgtEl>
                                        <p:attrNameLst>
                                          <p:attrName>ppt_h</p:attrName>
                                        </p:attrNameLst>
                                      </p:cBhvr>
                                      <p:tavLst>
                                        <p:tav tm="0">
                                          <p:val>
                                            <p:strVal val="ppt_h"/>
                                          </p:val>
                                        </p:tav>
                                        <p:tav tm="100000">
                                          <p:val>
                                            <p:fltVal val="0"/>
                                          </p:val>
                                        </p:tav>
                                      </p:tavLst>
                                    </p:anim>
                                    <p:animEffect transition="out" filter="fade">
                                      <p:cBhvr>
                                        <p:cTn id="125" dur="500"/>
                                        <p:tgtEl>
                                          <p:spTgt spid="16"/>
                                        </p:tgtEl>
                                      </p:cBhvr>
                                    </p:animEffect>
                                    <p:set>
                                      <p:cBhvr>
                                        <p:cTn id="126" dur="1" fill="hold">
                                          <p:stCondLst>
                                            <p:cond delay="499"/>
                                          </p:stCondLst>
                                        </p:cTn>
                                        <p:tgtEl>
                                          <p:spTgt spid="16"/>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53" presetClass="entr" presetSubtype="0" fill="hold" grpId="0" nodeType="click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childTnLst>
                    </p:cTn>
                  </p:par>
                  <p:par>
                    <p:cTn id="134" fill="hold">
                      <p:stCondLst>
                        <p:cond delay="indefinite"/>
                      </p:stCondLst>
                      <p:childTnLst>
                        <p:par>
                          <p:cTn id="135" fill="hold">
                            <p:stCondLst>
                              <p:cond delay="0"/>
                            </p:stCondLst>
                            <p:childTnLst>
                              <p:par>
                                <p:cTn id="136" presetID="53" presetClass="exit" presetSubtype="32" fill="hold" grpId="1" nodeType="clickEffect">
                                  <p:stCondLst>
                                    <p:cond delay="0"/>
                                  </p:stCondLst>
                                  <p:childTnLst>
                                    <p:anim calcmode="lin" valueType="num">
                                      <p:cBhvr>
                                        <p:cTn id="137" dur="500"/>
                                        <p:tgtEl>
                                          <p:spTgt spid="23"/>
                                        </p:tgtEl>
                                        <p:attrNameLst>
                                          <p:attrName>ppt_w</p:attrName>
                                        </p:attrNameLst>
                                      </p:cBhvr>
                                      <p:tavLst>
                                        <p:tav tm="0">
                                          <p:val>
                                            <p:strVal val="ppt_w"/>
                                          </p:val>
                                        </p:tav>
                                        <p:tav tm="100000">
                                          <p:val>
                                            <p:fltVal val="0"/>
                                          </p:val>
                                        </p:tav>
                                      </p:tavLst>
                                    </p:anim>
                                    <p:anim calcmode="lin" valueType="num">
                                      <p:cBhvr>
                                        <p:cTn id="138" dur="500"/>
                                        <p:tgtEl>
                                          <p:spTgt spid="23"/>
                                        </p:tgtEl>
                                        <p:attrNameLst>
                                          <p:attrName>ppt_h</p:attrName>
                                        </p:attrNameLst>
                                      </p:cBhvr>
                                      <p:tavLst>
                                        <p:tav tm="0">
                                          <p:val>
                                            <p:strVal val="ppt_h"/>
                                          </p:val>
                                        </p:tav>
                                        <p:tav tm="100000">
                                          <p:val>
                                            <p:fltVal val="0"/>
                                          </p:val>
                                        </p:tav>
                                      </p:tavLst>
                                    </p:anim>
                                    <p:animEffect transition="out" filter="fade">
                                      <p:cBhvr>
                                        <p:cTn id="139" dur="500"/>
                                        <p:tgtEl>
                                          <p:spTgt spid="23"/>
                                        </p:tgtEl>
                                      </p:cBhvr>
                                    </p:animEffect>
                                    <p:set>
                                      <p:cBhvr>
                                        <p:cTn id="140" dur="1" fill="hold">
                                          <p:stCondLst>
                                            <p:cond delay="499"/>
                                          </p:stCondLst>
                                        </p:cTn>
                                        <p:tgtEl>
                                          <p:spTgt spid="23"/>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53" presetClass="entr" presetSubtype="0" fill="hold" grpId="0" nodeType="clickEffect">
                                  <p:stCondLst>
                                    <p:cond delay="0"/>
                                  </p:stCondLst>
                                  <p:childTnLst>
                                    <p:set>
                                      <p:cBhvr>
                                        <p:cTn id="144" dur="1" fill="hold">
                                          <p:stCondLst>
                                            <p:cond delay="0"/>
                                          </p:stCondLst>
                                        </p:cTn>
                                        <p:tgtEl>
                                          <p:spTgt spid="25"/>
                                        </p:tgtEl>
                                        <p:attrNameLst>
                                          <p:attrName>style.visibility</p:attrName>
                                        </p:attrNameLst>
                                      </p:cBhvr>
                                      <p:to>
                                        <p:strVal val="visible"/>
                                      </p:to>
                                    </p:set>
                                    <p:anim calcmode="lin" valueType="num">
                                      <p:cBhvr>
                                        <p:cTn id="145" dur="500" fill="hold"/>
                                        <p:tgtEl>
                                          <p:spTgt spid="25"/>
                                        </p:tgtEl>
                                        <p:attrNameLst>
                                          <p:attrName>ppt_w</p:attrName>
                                        </p:attrNameLst>
                                      </p:cBhvr>
                                      <p:tavLst>
                                        <p:tav tm="0">
                                          <p:val>
                                            <p:fltVal val="0"/>
                                          </p:val>
                                        </p:tav>
                                        <p:tav tm="100000">
                                          <p:val>
                                            <p:strVal val="#ppt_w"/>
                                          </p:val>
                                        </p:tav>
                                      </p:tavLst>
                                    </p:anim>
                                    <p:anim calcmode="lin" valueType="num">
                                      <p:cBhvr>
                                        <p:cTn id="146" dur="500" fill="hold"/>
                                        <p:tgtEl>
                                          <p:spTgt spid="25"/>
                                        </p:tgtEl>
                                        <p:attrNameLst>
                                          <p:attrName>ppt_h</p:attrName>
                                        </p:attrNameLst>
                                      </p:cBhvr>
                                      <p:tavLst>
                                        <p:tav tm="0">
                                          <p:val>
                                            <p:fltVal val="0"/>
                                          </p:val>
                                        </p:tav>
                                        <p:tav tm="100000">
                                          <p:val>
                                            <p:strVal val="#ppt_h"/>
                                          </p:val>
                                        </p:tav>
                                      </p:tavLst>
                                    </p:anim>
                                    <p:animEffect transition="in" filter="fade">
                                      <p:cBhvr>
                                        <p:cTn id="1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7" grpId="1" animBg="1"/>
      <p:bldP spid="11" grpId="0"/>
      <p:bldP spid="16" grpId="0" animBg="1"/>
      <p:bldP spid="16" grpId="1" animBg="1"/>
      <p:bldP spid="17" grpId="0" animBg="1"/>
      <p:bldP spid="17" grpId="1" animBg="1"/>
      <p:bldP spid="18" grpId="0" animBg="1"/>
      <p:bldP spid="20" grpId="0" animBg="1"/>
      <p:bldP spid="20" grpId="1" animBg="1"/>
      <p:bldP spid="21" grpId="0" animBg="1"/>
      <p:bldP spid="21" grpId="1" animBg="1"/>
      <p:bldP spid="23" grpId="0" animBg="1"/>
      <p:bldP spid="23" grpId="1" animBg="1"/>
      <p:bldP spid="24" grpId="0" animBg="1"/>
      <p:bldP spid="19"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leçons-sites\L'eglise\images\parchem3.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71538" y="1000108"/>
            <a:ext cx="7358114" cy="4714908"/>
          </a:xfrm>
          <a:prstGeom prst="rect">
            <a:avLst/>
          </a:prstGeom>
          <a:ln>
            <a:noFill/>
          </a:ln>
          <a:effectLst>
            <a:outerShdw blurRad="292100" dist="139700" dir="2700000" algn="tl" rotWithShape="0">
              <a:srgbClr val="333333">
                <a:alpha val="65000"/>
              </a:srgbClr>
            </a:outerShdw>
          </a:effectLst>
        </p:spPr>
      </p:pic>
      <p:sp>
        <p:nvSpPr>
          <p:cNvPr id="8" name="ZoneTexte 7"/>
          <p:cNvSpPr txBox="1"/>
          <p:nvPr/>
        </p:nvSpPr>
        <p:spPr>
          <a:xfrm>
            <a:off x="1714480" y="1571612"/>
            <a:ext cx="6596519" cy="369332"/>
          </a:xfrm>
          <a:prstGeom prst="rect">
            <a:avLst/>
          </a:prstGeom>
          <a:noFill/>
        </p:spPr>
        <p:txBody>
          <a:bodyPr wrap="square" rtlCol="0">
            <a:spAutoFit/>
          </a:bodyPr>
          <a:lstStyle/>
          <a:p>
            <a:pPr marL="400050" indent="-400050" algn="ctr"/>
            <a:endParaRPr lang="fr-FR" b="1" u="sng" dirty="0" smtClean="0">
              <a:solidFill>
                <a:schemeClr val="bg2">
                  <a:lumMod val="25000"/>
                </a:schemeClr>
              </a:solidFill>
              <a:effectLst>
                <a:outerShdw blurRad="38100" dist="38100" dir="2700000" algn="tl">
                  <a:srgbClr val="000000">
                    <a:alpha val="43137"/>
                  </a:srgbClr>
                </a:outerShdw>
              </a:effectLst>
              <a:latin typeface="Tw Cen MT" pitchFamily="34" charset="0"/>
            </a:endParaRPr>
          </a:p>
        </p:txBody>
      </p:sp>
      <p:sp>
        <p:nvSpPr>
          <p:cNvPr id="4" name="ZoneTexte 3"/>
          <p:cNvSpPr txBox="1"/>
          <p:nvPr/>
        </p:nvSpPr>
        <p:spPr>
          <a:xfrm>
            <a:off x="5580112" y="43505"/>
            <a:ext cx="3500462" cy="707886"/>
          </a:xfrm>
          <a:prstGeom prst="rect">
            <a:avLst/>
          </a:prstGeom>
          <a:noFill/>
          <a:ln>
            <a:noFill/>
          </a:ln>
        </p:spPr>
        <p:txBody>
          <a:bodyPr wrap="square" rtlCol="0">
            <a:spAutoFit/>
          </a:bodyPr>
          <a:lstStyle/>
          <a:p>
            <a:pPr algn="r"/>
            <a:r>
              <a:rPr lang="fr-FR" sz="4000" b="1" dirty="0" smtClean="0">
                <a:latin typeface="Old English Text MT" pitchFamily="66" charset="0"/>
              </a:rPr>
              <a:t>Conclusion</a:t>
            </a:r>
            <a:endParaRPr lang="fr-FR" sz="4000" b="1" dirty="0">
              <a:latin typeface="Old English Text MT" pitchFamily="66" charset="0"/>
            </a:endParaRPr>
          </a:p>
        </p:txBody>
      </p:sp>
      <p:sp>
        <p:nvSpPr>
          <p:cNvPr id="9" name="Rectangle 8"/>
          <p:cNvSpPr/>
          <p:nvPr/>
        </p:nvSpPr>
        <p:spPr>
          <a:xfrm>
            <a:off x="1785918" y="2214554"/>
            <a:ext cx="6000792" cy="2031325"/>
          </a:xfrm>
          <a:prstGeom prst="rect">
            <a:avLst/>
          </a:prstGeom>
        </p:spPr>
        <p:txBody>
          <a:bodyPr wrap="square">
            <a:spAutoFit/>
          </a:bodyPr>
          <a:lstStyle/>
          <a:p>
            <a:pPr algn="just"/>
            <a:r>
              <a:rPr lang="fr-FR" b="1" dirty="0" smtClean="0">
                <a:solidFill>
                  <a:schemeClr val="tx2">
                    <a:lumMod val="10000"/>
                  </a:schemeClr>
                </a:solidFill>
                <a:latin typeface="Tw Cen MT" pitchFamily="34" charset="0"/>
              </a:rPr>
              <a:t>Entre le XI</a:t>
            </a:r>
            <a:r>
              <a:rPr lang="fr-FR" b="1" baseline="30000" dirty="0" smtClean="0">
                <a:solidFill>
                  <a:schemeClr val="tx2">
                    <a:lumMod val="10000"/>
                  </a:schemeClr>
                </a:solidFill>
                <a:latin typeface="Tw Cen MT" pitchFamily="34" charset="0"/>
              </a:rPr>
              <a:t>ème</a:t>
            </a:r>
            <a:r>
              <a:rPr lang="fr-FR" b="1" dirty="0" smtClean="0">
                <a:solidFill>
                  <a:schemeClr val="tx2">
                    <a:lumMod val="10000"/>
                  </a:schemeClr>
                </a:solidFill>
                <a:latin typeface="Tw Cen MT" pitchFamily="34" charset="0"/>
              </a:rPr>
              <a:t> et le XIII</a:t>
            </a:r>
            <a:r>
              <a:rPr lang="fr-FR" b="1" baseline="30000" dirty="0" smtClean="0">
                <a:solidFill>
                  <a:schemeClr val="tx2">
                    <a:lumMod val="10000"/>
                  </a:schemeClr>
                </a:solidFill>
                <a:latin typeface="Tw Cen MT" pitchFamily="34" charset="0"/>
              </a:rPr>
              <a:t>ème</a:t>
            </a:r>
            <a:r>
              <a:rPr lang="fr-FR" b="1" dirty="0" smtClean="0">
                <a:solidFill>
                  <a:schemeClr val="tx2">
                    <a:lumMod val="10000"/>
                  </a:schemeClr>
                </a:solidFill>
                <a:latin typeface="Tw Cen MT" pitchFamily="34" charset="0"/>
              </a:rPr>
              <a:t> siècle, un vaste mouvement d’urbanisation se produit en Occident. Les anciennes villes renaissent. D’autres vont naître (les villes neuves). </a:t>
            </a:r>
          </a:p>
          <a:p>
            <a:pPr algn="just"/>
            <a:r>
              <a:rPr lang="fr-FR" b="1" dirty="0" smtClean="0">
                <a:solidFill>
                  <a:schemeClr val="tx2">
                    <a:lumMod val="10000"/>
                  </a:schemeClr>
                </a:solidFill>
                <a:latin typeface="Tw Cen MT" pitchFamily="34" charset="0"/>
              </a:rPr>
              <a:t>Cet essor s’inscrit dans un dynamisme global de l’Occident : croissance des campagnes, multiplication des échanges, affirmation de nouveaux pouvoirs politiques, notamment ceux des élites urbaines. </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950"/>
                            </p:stCondLst>
                            <p:childTnLst>
                              <p:par>
                                <p:cTn id="13" presetID="31" presetClass="entr" presetSubtype="0" fill="hold" nodeType="afterEffect">
                                  <p:stCondLst>
                                    <p:cond delay="0"/>
                                  </p:stCondLst>
                                  <p:iterate type="lt">
                                    <p:tmPct val="5000"/>
                                  </p:iterate>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wipe(left)">
                                      <p:cBhvr>
                                        <p:cTn id="23" dur="10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wipe(left)">
                                      <p:cBhvr>
                                        <p:cTn id="28" dur="1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leçons-sites\L'eglise\images\parchem3.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71538" y="1000108"/>
            <a:ext cx="7358114" cy="4949172"/>
          </a:xfrm>
          <a:prstGeom prst="rect">
            <a:avLst/>
          </a:prstGeom>
          <a:ln>
            <a:noFill/>
          </a:ln>
          <a:effectLst>
            <a:outerShdw blurRad="292100" dist="139700" dir="2700000" algn="tl" rotWithShape="0">
              <a:srgbClr val="333333">
                <a:alpha val="65000"/>
              </a:srgbClr>
            </a:outerShdw>
          </a:effectLst>
        </p:spPr>
      </p:pic>
      <p:sp>
        <p:nvSpPr>
          <p:cNvPr id="8" name="ZoneTexte 7"/>
          <p:cNvSpPr txBox="1"/>
          <p:nvPr/>
        </p:nvSpPr>
        <p:spPr>
          <a:xfrm>
            <a:off x="1714480" y="1571612"/>
            <a:ext cx="6596519" cy="369332"/>
          </a:xfrm>
          <a:prstGeom prst="rect">
            <a:avLst/>
          </a:prstGeom>
          <a:noFill/>
        </p:spPr>
        <p:txBody>
          <a:bodyPr wrap="square" rtlCol="0">
            <a:spAutoFit/>
          </a:bodyPr>
          <a:lstStyle/>
          <a:p>
            <a:pPr marL="400050" indent="-400050" algn="ctr"/>
            <a:endParaRPr lang="fr-FR" b="1" u="sng" dirty="0" smtClean="0">
              <a:solidFill>
                <a:schemeClr val="bg2">
                  <a:lumMod val="25000"/>
                </a:schemeClr>
              </a:solidFill>
              <a:effectLst>
                <a:outerShdw blurRad="38100" dist="38100" dir="2700000" algn="tl">
                  <a:srgbClr val="000000">
                    <a:alpha val="43137"/>
                  </a:srgbClr>
                </a:outerShdw>
              </a:effectLst>
              <a:latin typeface="Tw Cen MT" pitchFamily="34" charset="0"/>
            </a:endParaRPr>
          </a:p>
        </p:txBody>
      </p:sp>
      <p:sp>
        <p:nvSpPr>
          <p:cNvPr id="4" name="ZoneTexte 3"/>
          <p:cNvSpPr txBox="1"/>
          <p:nvPr/>
        </p:nvSpPr>
        <p:spPr>
          <a:xfrm>
            <a:off x="5610002" y="7458"/>
            <a:ext cx="3500462" cy="707886"/>
          </a:xfrm>
          <a:prstGeom prst="rect">
            <a:avLst/>
          </a:prstGeom>
          <a:noFill/>
          <a:ln>
            <a:noFill/>
          </a:ln>
        </p:spPr>
        <p:txBody>
          <a:bodyPr wrap="square" rtlCol="0">
            <a:spAutoFit/>
          </a:bodyPr>
          <a:lstStyle/>
          <a:p>
            <a:pPr algn="ctr"/>
            <a:r>
              <a:rPr lang="fr-FR" sz="4000" b="1" dirty="0" smtClean="0">
                <a:solidFill>
                  <a:schemeClr val="accent6">
                    <a:lumMod val="20000"/>
                    <a:lumOff val="80000"/>
                  </a:schemeClr>
                </a:solidFill>
                <a:latin typeface="Old English Text MT" pitchFamily="66" charset="0"/>
              </a:rPr>
              <a:t>Ressources</a:t>
            </a:r>
            <a:endParaRPr lang="fr-FR" sz="4000" b="1" dirty="0">
              <a:solidFill>
                <a:schemeClr val="accent6">
                  <a:lumMod val="20000"/>
                  <a:lumOff val="80000"/>
                </a:schemeClr>
              </a:solidFill>
              <a:latin typeface="Old English Text MT" pitchFamily="66" charset="0"/>
            </a:endParaRPr>
          </a:p>
        </p:txBody>
      </p:sp>
      <p:sp>
        <p:nvSpPr>
          <p:cNvPr id="10" name="Rectangle 9"/>
          <p:cNvSpPr/>
          <p:nvPr/>
        </p:nvSpPr>
        <p:spPr>
          <a:xfrm>
            <a:off x="1643042" y="1412776"/>
            <a:ext cx="6500858" cy="4154984"/>
          </a:xfrm>
          <a:prstGeom prst="rect">
            <a:avLst/>
          </a:prstGeom>
        </p:spPr>
        <p:txBody>
          <a:bodyPr wrap="square">
            <a:spAutoFit/>
          </a:bodyPr>
          <a:lstStyle/>
          <a:p>
            <a:r>
              <a:rPr lang="it-IT" sz="1400" b="1" u="sng" dirty="0" smtClean="0">
                <a:solidFill>
                  <a:schemeClr val="bg1"/>
                </a:solidFill>
                <a:effectLst>
                  <a:outerShdw blurRad="38100" dist="38100" dir="2700000" algn="tl">
                    <a:srgbClr val="000000">
                      <a:alpha val="43137"/>
                    </a:srgbClr>
                  </a:outerShdw>
                </a:effectLst>
                <a:latin typeface="Tw Cen MT" panose="020B0602020104020603" pitchFamily="34" charset="0"/>
              </a:rPr>
              <a:t>Fiche Eduscol</a:t>
            </a:r>
            <a:endParaRPr lang="it-IT" sz="1400" b="1" u="sng" dirty="0">
              <a:solidFill>
                <a:schemeClr val="bg1"/>
              </a:solidFill>
              <a:effectLst>
                <a:outerShdw blurRad="38100" dist="38100" dir="2700000" algn="tl">
                  <a:srgbClr val="000000">
                    <a:alpha val="43137"/>
                  </a:srgbClr>
                </a:outerShdw>
              </a:effectLst>
              <a:latin typeface="Tw Cen MT" panose="020B0602020104020603" pitchFamily="34" charset="0"/>
            </a:endParaRPr>
          </a:p>
          <a:p>
            <a:r>
              <a:rPr lang="it-IT" sz="1000" dirty="0">
                <a:solidFill>
                  <a:schemeClr val="bg1"/>
                </a:solidFill>
                <a:latin typeface="Tw Cen MT" panose="020B0602020104020603" pitchFamily="34" charset="0"/>
              </a:rPr>
              <a:t>http://</a:t>
            </a:r>
            <a:r>
              <a:rPr lang="it-IT" sz="1000" dirty="0" smtClean="0">
                <a:solidFill>
                  <a:schemeClr val="bg1"/>
                </a:solidFill>
                <a:latin typeface="Tw Cen MT" panose="020B0602020104020603" pitchFamily="34" charset="0"/>
              </a:rPr>
              <a:t>cache.media.eduscol.education.fr/file/lycee/77/3/LyceeGT_Ressources_HGEC_2_Hist_07_T3SocCultUrbainMediev_148773.pdf</a:t>
            </a:r>
            <a:endParaRPr lang="it-IT" sz="1000" dirty="0">
              <a:solidFill>
                <a:schemeClr val="bg1"/>
              </a:solidFill>
              <a:latin typeface="Tw Cen MT" panose="020B0602020104020603" pitchFamily="34" charset="0"/>
            </a:endParaRPr>
          </a:p>
          <a:p>
            <a:r>
              <a:rPr lang="it-IT" sz="1400" b="1" u="sng" dirty="0" smtClean="0">
                <a:solidFill>
                  <a:schemeClr val="bg1"/>
                </a:solidFill>
                <a:effectLst>
                  <a:outerShdw blurRad="38100" dist="38100" dir="2700000" algn="tl">
                    <a:srgbClr val="000000">
                      <a:alpha val="43137"/>
                    </a:srgbClr>
                  </a:outerShdw>
                </a:effectLst>
                <a:latin typeface="Tw Cen MT" panose="020B0602020104020603" pitchFamily="34" charset="0"/>
              </a:rPr>
              <a:t>Adaptation  </a:t>
            </a:r>
            <a:r>
              <a:rPr lang="it-IT" sz="1400" b="1" u="sng" dirty="0">
                <a:solidFill>
                  <a:schemeClr val="bg1"/>
                </a:solidFill>
                <a:effectLst>
                  <a:outerShdw blurRad="38100" dist="38100" dir="2700000" algn="tl">
                    <a:srgbClr val="000000">
                      <a:alpha val="43137"/>
                    </a:srgbClr>
                  </a:outerShdw>
                </a:effectLst>
                <a:latin typeface="Tw Cen MT" panose="020B0602020104020603" pitchFamily="34" charset="0"/>
              </a:rPr>
              <a:t>DROM</a:t>
            </a:r>
          </a:p>
          <a:p>
            <a:r>
              <a:rPr lang="it-IT" sz="1000" dirty="0">
                <a:solidFill>
                  <a:schemeClr val="bg1"/>
                </a:solidFill>
                <a:latin typeface="Tw Cen MT" panose="020B0602020104020603" pitchFamily="34" charset="0"/>
              </a:rPr>
              <a:t>http://webtice.ac-guyane.fr/histgeo/IMG/pdf/adaptationdrom2e.pdf</a:t>
            </a:r>
          </a:p>
          <a:p>
            <a:r>
              <a:rPr lang="fr-FR" sz="1400" b="1" u="sng" dirty="0" smtClean="0">
                <a:solidFill>
                  <a:schemeClr val="bg1"/>
                </a:solidFill>
                <a:effectLst>
                  <a:outerShdw blurRad="38100" dist="38100" dir="2700000" algn="tl">
                    <a:srgbClr val="000000">
                      <a:alpha val="43137"/>
                    </a:srgbClr>
                  </a:outerShdw>
                </a:effectLst>
                <a:latin typeface="Tw Cen MT" panose="020B0602020104020603" pitchFamily="34" charset="0"/>
              </a:rPr>
              <a:t>Carte</a:t>
            </a:r>
            <a:r>
              <a:rPr lang="fr-FR" sz="1000" b="1" u="sng" dirty="0" smtClean="0">
                <a:solidFill>
                  <a:schemeClr val="bg1"/>
                </a:solidFill>
                <a:latin typeface="Tw Cen MT" panose="020B0602020104020603" pitchFamily="34" charset="0"/>
              </a:rPr>
              <a:t> </a:t>
            </a:r>
          </a:p>
          <a:p>
            <a:r>
              <a:rPr lang="fr-FR" sz="1000" dirty="0">
                <a:solidFill>
                  <a:schemeClr val="bg1"/>
                </a:solidFill>
                <a:latin typeface="Tw Cen MT" panose="020B0602020104020603" pitchFamily="34" charset="0"/>
              </a:rPr>
              <a:t>http://</a:t>
            </a:r>
            <a:r>
              <a:rPr lang="fr-FR" sz="1000" dirty="0" smtClean="0">
                <a:solidFill>
                  <a:schemeClr val="bg1"/>
                </a:solidFill>
                <a:latin typeface="Tw Cen MT" panose="020B0602020104020603" pitchFamily="34" charset="0"/>
              </a:rPr>
              <a:t>www.cyberhistoiregeo.fr/spip.php?article878</a:t>
            </a:r>
          </a:p>
          <a:p>
            <a:r>
              <a:rPr lang="fr-FR" sz="1000" dirty="0">
                <a:solidFill>
                  <a:schemeClr val="bg1"/>
                </a:solidFill>
                <a:latin typeface="Tw Cen MT" panose="020B0602020104020603" pitchFamily="34" charset="0"/>
              </a:rPr>
              <a:t>http://</a:t>
            </a:r>
            <a:r>
              <a:rPr lang="fr-FR" sz="1000" dirty="0" smtClean="0">
                <a:solidFill>
                  <a:schemeClr val="bg1"/>
                </a:solidFill>
                <a:latin typeface="Tw Cen MT" panose="020B0602020104020603" pitchFamily="34" charset="0"/>
              </a:rPr>
              <a:t>www.clubdespartenaires.fr/portail/jcms/p1_488178/l-expansion-de-l-occident-histoire-5eme</a:t>
            </a:r>
          </a:p>
          <a:p>
            <a:r>
              <a:rPr lang="fr-FR" sz="1400" b="1" u="sng" dirty="0" smtClean="0">
                <a:solidFill>
                  <a:schemeClr val="bg1"/>
                </a:solidFill>
                <a:effectLst>
                  <a:outerShdw blurRad="38100" dist="38100" dir="2700000" algn="tl">
                    <a:srgbClr val="000000">
                      <a:alpha val="43137"/>
                    </a:srgbClr>
                  </a:outerShdw>
                </a:effectLst>
                <a:latin typeface="Tw Cen MT" panose="020B0602020104020603" pitchFamily="34" charset="0"/>
              </a:rPr>
              <a:t>La ville au Moyen âge</a:t>
            </a:r>
          </a:p>
          <a:p>
            <a:r>
              <a:rPr lang="fr-FR" sz="1000" dirty="0" smtClean="0">
                <a:solidFill>
                  <a:schemeClr val="bg1"/>
                </a:solidFill>
                <a:latin typeface="Tw Cen MT" panose="020B0602020104020603" pitchFamily="34" charset="0"/>
              </a:rPr>
              <a:t>http://classes.bnf.fr/ema/ville/index.htm (dossier sur l’enfance au Moyen âge)</a:t>
            </a:r>
          </a:p>
          <a:p>
            <a:r>
              <a:rPr lang="fr-FR" sz="1000" dirty="0">
                <a:solidFill>
                  <a:schemeClr val="bg1"/>
                </a:solidFill>
                <a:latin typeface="Tw Cen MT" panose="020B0602020104020603" pitchFamily="34" charset="0"/>
              </a:rPr>
              <a:t>http://</a:t>
            </a:r>
            <a:r>
              <a:rPr lang="fr-FR" sz="1000" dirty="0" smtClean="0">
                <a:solidFill>
                  <a:schemeClr val="bg1"/>
                </a:solidFill>
                <a:latin typeface="Tw Cen MT" panose="020B0602020104020603" pitchFamily="34" charset="0"/>
              </a:rPr>
              <a:t>fr.slideshare.net/xoseantongarcia/lessor-des-villes-au-moyen-ge</a:t>
            </a:r>
          </a:p>
          <a:p>
            <a:r>
              <a:rPr lang="fr-FR" sz="1000" dirty="0">
                <a:solidFill>
                  <a:schemeClr val="bg1"/>
                </a:solidFill>
                <a:latin typeface="Tw Cen MT" panose="020B0602020104020603" pitchFamily="34" charset="0"/>
              </a:rPr>
              <a:t>http://</a:t>
            </a:r>
            <a:r>
              <a:rPr lang="fr-FR" sz="1000" dirty="0" smtClean="0">
                <a:solidFill>
                  <a:schemeClr val="bg1"/>
                </a:solidFill>
                <a:latin typeface="Tw Cen MT" panose="020B0602020104020603" pitchFamily="34" charset="0"/>
              </a:rPr>
              <a:t>museclio.over-blog.com/article-cours-2e-histoire-societes-et-cultures-urbaines-1-71462692.html</a:t>
            </a:r>
            <a:endParaRPr lang="fr-FR" sz="1200" b="1" u="sng" dirty="0" smtClean="0">
              <a:solidFill>
                <a:schemeClr val="bg1"/>
              </a:solidFill>
              <a:latin typeface="Tw Cen MT" panose="020B0602020104020603" pitchFamily="34" charset="0"/>
            </a:endParaRPr>
          </a:p>
          <a:p>
            <a:r>
              <a:rPr lang="fr-FR" sz="1400" b="1" u="sng" dirty="0" smtClean="0">
                <a:solidFill>
                  <a:schemeClr val="bg1"/>
                </a:solidFill>
                <a:effectLst>
                  <a:outerShdw blurRad="38100" dist="38100" dir="2700000" algn="tl">
                    <a:srgbClr val="000000">
                      <a:alpha val="43137"/>
                    </a:srgbClr>
                  </a:outerShdw>
                </a:effectLst>
                <a:latin typeface="Tw Cen MT" panose="020B0602020104020603" pitchFamily="34" charset="0"/>
              </a:rPr>
              <a:t>Textes  et documents sur Bruges</a:t>
            </a:r>
          </a:p>
          <a:p>
            <a:r>
              <a:rPr lang="fr-FR" sz="1000" dirty="0" smtClean="0">
                <a:solidFill>
                  <a:schemeClr val="bg1"/>
                </a:solidFill>
                <a:latin typeface="Tw Cen MT" panose="020B0602020104020603" pitchFamily="34" charset="0"/>
              </a:rPr>
              <a:t>http://hist-geo.ac-rouen.fr/pdg/5h/bruges/bruges.htm</a:t>
            </a:r>
            <a:endParaRPr lang="fr-FR" sz="1000" dirty="0" smtClean="0">
              <a:latin typeface="Tw Cen MT" panose="020B0602020104020603" pitchFamily="34" charset="0"/>
            </a:endParaRPr>
          </a:p>
          <a:p>
            <a:r>
              <a:rPr lang="fr-FR" sz="1000" dirty="0" smtClean="0">
                <a:solidFill>
                  <a:schemeClr val="bg1"/>
                </a:solidFill>
                <a:latin typeface="Tw Cen MT" panose="020B0602020104020603" pitchFamily="34" charset="0"/>
              </a:rPr>
              <a:t>http://www.beffrois.com/index.php?myrub=470 (Association Beffrois et patrimoine)</a:t>
            </a:r>
          </a:p>
          <a:p>
            <a:r>
              <a:rPr lang="fr-FR" sz="1000" dirty="0" smtClean="0">
                <a:solidFill>
                  <a:schemeClr val="bg1"/>
                </a:solidFill>
                <a:latin typeface="Tw Cen MT" panose="020B0602020104020603" pitchFamily="34" charset="0"/>
              </a:rPr>
              <a:t>http://www.clio.fr/BIBLIOTHEQUE/bruges_ville_europeenne_millenaire.asp </a:t>
            </a:r>
          </a:p>
          <a:p>
            <a:r>
              <a:rPr lang="fr-FR" sz="1000" dirty="0" smtClean="0">
                <a:solidFill>
                  <a:schemeClr val="bg1"/>
                </a:solidFill>
                <a:latin typeface="Tw Cen MT" panose="020B0602020104020603" pitchFamily="34" charset="0"/>
              </a:rPr>
              <a:t>(article d’André </a:t>
            </a:r>
            <a:r>
              <a:rPr lang="fr-FR" sz="1000" dirty="0" err="1" smtClean="0">
                <a:solidFill>
                  <a:schemeClr val="bg1"/>
                </a:solidFill>
                <a:latin typeface="Tw Cen MT" panose="020B0602020104020603" pitchFamily="34" charset="0"/>
              </a:rPr>
              <a:t>Vandewalle</a:t>
            </a:r>
            <a:r>
              <a:rPr lang="fr-FR" sz="1000" dirty="0" smtClean="0">
                <a:solidFill>
                  <a:schemeClr val="bg1"/>
                </a:solidFill>
                <a:latin typeface="Tw Cen MT" panose="020B0602020104020603" pitchFamily="34" charset="0"/>
              </a:rPr>
              <a:t>, archiviste en chef aux Archives de la ville de Bruges)</a:t>
            </a:r>
          </a:p>
          <a:p>
            <a:r>
              <a:rPr lang="fr-FR" sz="1000" dirty="0">
                <a:solidFill>
                  <a:schemeClr val="bg1"/>
                </a:solidFill>
                <a:latin typeface="Tw Cen MT" panose="020B0602020104020603" pitchFamily="34" charset="0"/>
              </a:rPr>
              <a:t>http://</a:t>
            </a:r>
            <a:r>
              <a:rPr lang="fr-FR" sz="1000" dirty="0" smtClean="0">
                <a:solidFill>
                  <a:schemeClr val="bg1"/>
                </a:solidFill>
                <a:latin typeface="Tw Cen MT" panose="020B0602020104020603" pitchFamily="34" charset="0"/>
              </a:rPr>
              <a:t>hg.moitel.free.fr/spip/IMG/pdf/f2_edc_bruges.pdf</a:t>
            </a:r>
          </a:p>
          <a:p>
            <a:r>
              <a:rPr lang="fr-FR" sz="1000" dirty="0">
                <a:solidFill>
                  <a:schemeClr val="bg1"/>
                </a:solidFill>
                <a:latin typeface="Tw Cen MT" panose="020B0602020104020603" pitchFamily="34" charset="0"/>
              </a:rPr>
              <a:t>http://nathalie.dorval.perso.neuf.fr/Bruges</a:t>
            </a:r>
            <a:r>
              <a:rPr lang="fr-FR" sz="1000" dirty="0" smtClean="0">
                <a:solidFill>
                  <a:schemeClr val="bg1"/>
                </a:solidFill>
                <a:latin typeface="Tw Cen MT" panose="020B0602020104020603" pitchFamily="34" charset="0"/>
              </a:rPr>
              <a:t>/</a:t>
            </a:r>
          </a:p>
          <a:p>
            <a:r>
              <a:rPr lang="fr-FR" sz="1400" b="1" u="sng" dirty="0" smtClean="0">
                <a:solidFill>
                  <a:schemeClr val="bg1"/>
                </a:solidFill>
                <a:effectLst>
                  <a:outerShdw blurRad="38100" dist="38100" dir="2700000" algn="tl">
                    <a:srgbClr val="000000">
                      <a:alpha val="43137"/>
                    </a:srgbClr>
                  </a:outerShdw>
                </a:effectLst>
                <a:latin typeface="Tw Cen MT" panose="020B0602020104020603" pitchFamily="34" charset="0"/>
              </a:rPr>
              <a:t>Le sceau au Moyen âge</a:t>
            </a:r>
          </a:p>
          <a:p>
            <a:r>
              <a:rPr lang="fr-FR" sz="1000" dirty="0" smtClean="0">
                <a:solidFill>
                  <a:schemeClr val="bg1"/>
                </a:solidFill>
                <a:latin typeface="Tw Cen MT" panose="020B0602020104020603" pitchFamily="34" charset="0"/>
              </a:rPr>
              <a:t> http://www.cyberindre.org/jahia/webdav/site/cyberindre/shared/pdf/archives/Service_educatif//sceau%20GIII-1.pdf</a:t>
            </a:r>
          </a:p>
          <a:p>
            <a:endParaRPr lang="fr-FR" sz="1000" dirty="0" smtClean="0">
              <a:solidFill>
                <a:schemeClr val="bg1"/>
              </a:solidFill>
              <a:latin typeface="Tw Cen MT" panose="020B0602020104020603" pitchFamily="34" charset="0"/>
            </a:endParaRPr>
          </a:p>
          <a:p>
            <a:r>
              <a:rPr lang="fr-FR" sz="1000" dirty="0" smtClean="0">
                <a:solidFill>
                  <a:schemeClr val="bg1"/>
                </a:solidFill>
                <a:latin typeface="Tw Cen MT" panose="020B0602020104020603" pitchFamily="34" charset="0"/>
              </a:rPr>
              <a:t> </a:t>
            </a:r>
            <a:endParaRPr lang="fr-FR" sz="1000" dirty="0">
              <a:solidFill>
                <a:schemeClr val="bg1"/>
              </a:solidFill>
              <a:latin typeface="Tw Cen MT" panose="020B06020201040206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iterate type="lt">
                                    <p:tmPct val="5000"/>
                                  </p:iterate>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fltVal val="0"/>
                                          </p:val>
                                        </p:tav>
                                        <p:tav tm="100000">
                                          <p:val>
                                            <p:strVal val="#ppt_h"/>
                                          </p:val>
                                        </p:tav>
                                      </p:tavLst>
                                    </p:anim>
                                    <p:anim calcmode="lin" valueType="num">
                                      <p:cBhvr>
                                        <p:cTn id="18" dur="1000" fill="hold"/>
                                        <p:tgtEl>
                                          <p:spTgt spid="7"/>
                                        </p:tgtEl>
                                        <p:attrNameLst>
                                          <p:attrName>style.rotation</p:attrName>
                                        </p:attrNameLst>
                                      </p:cBhvr>
                                      <p:tavLst>
                                        <p:tav tm="0">
                                          <p:val>
                                            <p:fltVal val="90"/>
                                          </p:val>
                                        </p:tav>
                                        <p:tav tm="100000">
                                          <p:val>
                                            <p:fltVal val="0"/>
                                          </p:val>
                                        </p:tav>
                                      </p:tavLst>
                                    </p:anim>
                                    <p:animEffect transition="in" filter="fade">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892943" y="928670"/>
            <a:ext cx="7358114" cy="4714908"/>
            <a:chOff x="1214414" y="785794"/>
            <a:chExt cx="7358114" cy="4714908"/>
          </a:xfrm>
        </p:grpSpPr>
        <p:pic>
          <p:nvPicPr>
            <p:cNvPr id="8" name="Picture 2" descr="F:\leçons-sites\L'eglise\images\parchem3.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14414" y="785794"/>
              <a:ext cx="7358114" cy="4714908"/>
            </a:xfrm>
            <a:prstGeom prst="rect">
              <a:avLst/>
            </a:prstGeom>
            <a:ln>
              <a:noFill/>
            </a:ln>
            <a:effectLst>
              <a:outerShdw blurRad="292100" dist="139700" dir="2700000" algn="tl" rotWithShape="0">
                <a:srgbClr val="333333">
                  <a:alpha val="65000"/>
                </a:srgbClr>
              </a:outerShdw>
            </a:effectLst>
          </p:spPr>
        </p:pic>
        <p:sp>
          <p:nvSpPr>
            <p:cNvPr id="9" name="ZoneTexte 8"/>
            <p:cNvSpPr txBox="1"/>
            <p:nvPr/>
          </p:nvSpPr>
          <p:spPr>
            <a:xfrm>
              <a:off x="1857356" y="1357298"/>
              <a:ext cx="6596519" cy="369332"/>
            </a:xfrm>
            <a:prstGeom prst="rect">
              <a:avLst/>
            </a:prstGeom>
            <a:noFill/>
          </p:spPr>
          <p:txBody>
            <a:bodyPr wrap="square" rtlCol="0">
              <a:spAutoFit/>
            </a:bodyPr>
            <a:lstStyle/>
            <a:p>
              <a:pPr marL="400050" indent="-400050" algn="ctr"/>
              <a:endParaRPr lang="fr-FR" b="1" u="sng" dirty="0" smtClean="0">
                <a:solidFill>
                  <a:schemeClr val="bg2">
                    <a:lumMod val="25000"/>
                  </a:schemeClr>
                </a:solidFill>
                <a:effectLst>
                  <a:outerShdw blurRad="38100" dist="38100" dir="2700000" algn="tl">
                    <a:srgbClr val="000000">
                      <a:alpha val="43137"/>
                    </a:srgbClr>
                  </a:outerShdw>
                </a:effectLst>
                <a:latin typeface="Tw Cen MT" pitchFamily="34" charset="0"/>
              </a:endParaRPr>
            </a:p>
          </p:txBody>
        </p:sp>
      </p:grpSp>
      <p:sp>
        <p:nvSpPr>
          <p:cNvPr id="4" name="ZoneTexte 3"/>
          <p:cNvSpPr txBox="1"/>
          <p:nvPr/>
        </p:nvSpPr>
        <p:spPr>
          <a:xfrm>
            <a:off x="5580112" y="10041"/>
            <a:ext cx="3500462" cy="707886"/>
          </a:xfrm>
          <a:prstGeom prst="rect">
            <a:avLst/>
          </a:prstGeom>
          <a:noFill/>
          <a:ln>
            <a:noFill/>
          </a:ln>
        </p:spPr>
        <p:txBody>
          <a:bodyPr wrap="square" rtlCol="0">
            <a:spAutoFit/>
          </a:bodyPr>
          <a:lstStyle/>
          <a:p>
            <a:pPr algn="r"/>
            <a:r>
              <a:rPr lang="fr-FR" sz="4000" b="1" dirty="0" smtClean="0">
                <a:latin typeface="Old English Text MT" pitchFamily="66" charset="0"/>
              </a:rPr>
              <a:t>Introduction</a:t>
            </a:r>
            <a:endParaRPr lang="fr-FR" sz="4000" b="1" dirty="0">
              <a:latin typeface="Old English Text MT" pitchFamily="66" charset="0"/>
            </a:endParaRPr>
          </a:p>
        </p:txBody>
      </p:sp>
      <p:sp>
        <p:nvSpPr>
          <p:cNvPr id="10" name="Rectangle 9"/>
          <p:cNvSpPr/>
          <p:nvPr/>
        </p:nvSpPr>
        <p:spPr>
          <a:xfrm>
            <a:off x="1428728" y="1683427"/>
            <a:ext cx="6357982" cy="2031325"/>
          </a:xfrm>
          <a:prstGeom prst="rect">
            <a:avLst/>
          </a:prstGeom>
        </p:spPr>
        <p:txBody>
          <a:bodyPr wrap="square">
            <a:spAutoFit/>
          </a:bodyPr>
          <a:lstStyle/>
          <a:p>
            <a:pPr algn="just"/>
            <a:r>
              <a:rPr lang="fr-FR" b="1" dirty="0" smtClean="0">
                <a:solidFill>
                  <a:schemeClr val="tx2">
                    <a:lumMod val="10000"/>
                  </a:schemeClr>
                </a:solidFill>
                <a:latin typeface="Tw Cen MT" pitchFamily="34" charset="0"/>
              </a:rPr>
              <a:t>Au Moyen Age, le monde des villes est très minoritaire. Il est difficile d’évaluer avec exactitude le nombre de citadins par manque de sources. Toutefois, la période qui s’étend du XI</a:t>
            </a:r>
            <a:r>
              <a:rPr lang="fr-FR" b="1" baseline="30000" dirty="0" smtClean="0">
                <a:solidFill>
                  <a:schemeClr val="tx2">
                    <a:lumMod val="10000"/>
                  </a:schemeClr>
                </a:solidFill>
                <a:latin typeface="Tw Cen MT" pitchFamily="34" charset="0"/>
              </a:rPr>
              <a:t>ème</a:t>
            </a:r>
            <a:r>
              <a:rPr lang="fr-FR" b="1" dirty="0" smtClean="0">
                <a:solidFill>
                  <a:schemeClr val="tx2">
                    <a:lumMod val="10000"/>
                  </a:schemeClr>
                </a:solidFill>
                <a:latin typeface="Tw Cen MT" pitchFamily="34" charset="0"/>
              </a:rPr>
              <a:t> au XIII</a:t>
            </a:r>
            <a:r>
              <a:rPr lang="fr-FR" b="1" baseline="30000" dirty="0" smtClean="0">
                <a:solidFill>
                  <a:schemeClr val="tx2">
                    <a:lumMod val="10000"/>
                  </a:schemeClr>
                </a:solidFill>
                <a:latin typeface="Tw Cen MT" pitchFamily="34" charset="0"/>
              </a:rPr>
              <a:t>ème</a:t>
            </a:r>
            <a:r>
              <a:rPr lang="fr-FR" b="1" dirty="0" smtClean="0">
                <a:solidFill>
                  <a:schemeClr val="tx2">
                    <a:lumMod val="10000"/>
                  </a:schemeClr>
                </a:solidFill>
                <a:latin typeface="Tw Cen MT" pitchFamily="34" charset="0"/>
              </a:rPr>
              <a:t> siècle apparaît comme un moment majeur dans l’histoire urbaine car de nouvelles formes d’organisation politique, sociale et économique se mettent en place. L’Occident devient alors le théâtre d’un spectaculaire essor des villes. </a:t>
            </a:r>
          </a:p>
        </p:txBody>
      </p:sp>
      <p:sp>
        <p:nvSpPr>
          <p:cNvPr id="11" name="Rectangle 10"/>
          <p:cNvSpPr/>
          <p:nvPr/>
        </p:nvSpPr>
        <p:spPr>
          <a:xfrm>
            <a:off x="1142976" y="3854239"/>
            <a:ext cx="6858048" cy="923330"/>
          </a:xfrm>
          <a:prstGeom prst="rect">
            <a:avLst/>
          </a:prstGeom>
        </p:spPr>
        <p:txBody>
          <a:bodyPr wrap="square">
            <a:spAutoFit/>
          </a:bodyPr>
          <a:lstStyle/>
          <a:p>
            <a:pPr algn="ctr"/>
            <a:r>
              <a:rPr lang="fr-FR" b="1" dirty="0" smtClean="0">
                <a:solidFill>
                  <a:srgbClr val="C00000"/>
                </a:solidFill>
                <a:latin typeface="Tw Cen MT" pitchFamily="34" charset="0"/>
              </a:rPr>
              <a:t>Comment expliquer la renaissance du monde urbain en Occident </a:t>
            </a:r>
          </a:p>
          <a:p>
            <a:pPr algn="ctr"/>
            <a:r>
              <a:rPr lang="fr-FR" b="1" dirty="0" smtClean="0">
                <a:solidFill>
                  <a:srgbClr val="C00000"/>
                </a:solidFill>
                <a:latin typeface="Tw Cen MT" pitchFamily="34" charset="0"/>
              </a:rPr>
              <a:t>du XI</a:t>
            </a:r>
            <a:r>
              <a:rPr lang="fr-FR" b="1" baseline="30000" dirty="0" smtClean="0">
                <a:solidFill>
                  <a:srgbClr val="C00000"/>
                </a:solidFill>
                <a:latin typeface="Tw Cen MT" pitchFamily="34" charset="0"/>
              </a:rPr>
              <a:t>ème </a:t>
            </a:r>
            <a:r>
              <a:rPr lang="fr-FR" b="1" dirty="0" smtClean="0">
                <a:solidFill>
                  <a:srgbClr val="C00000"/>
                </a:solidFill>
                <a:latin typeface="Tw Cen MT" pitchFamily="34" charset="0"/>
              </a:rPr>
              <a:t>au XIII</a:t>
            </a:r>
            <a:r>
              <a:rPr lang="fr-FR" b="1" baseline="30000" dirty="0">
                <a:solidFill>
                  <a:srgbClr val="C00000"/>
                </a:solidFill>
                <a:latin typeface="Tw Cen MT" pitchFamily="34" charset="0"/>
              </a:rPr>
              <a:t>ème</a:t>
            </a:r>
            <a:r>
              <a:rPr lang="fr-FR" b="1" dirty="0" smtClean="0">
                <a:solidFill>
                  <a:srgbClr val="C00000"/>
                </a:solidFill>
                <a:latin typeface="Tw Cen MT" pitchFamily="34" charset="0"/>
              </a:rPr>
              <a:t> siècle ? </a:t>
            </a:r>
            <a:r>
              <a:rPr lang="fr-FR" b="1" dirty="0">
                <a:solidFill>
                  <a:srgbClr val="C00000"/>
                </a:solidFill>
                <a:latin typeface="Tw Cen MT" pitchFamily="34" charset="0"/>
              </a:rPr>
              <a:t>Comment les élites urbaines vont-elles obtenir davantage de pouvoirs ?</a:t>
            </a:r>
            <a:endParaRPr lang="fr-FR" b="1" dirty="0" smtClean="0">
              <a:solidFill>
                <a:srgbClr val="C00000"/>
              </a:solidFill>
              <a:latin typeface="Tw Cen M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1050"/>
                            </p:stCondLst>
                            <p:childTnLst>
                              <p:par>
                                <p:cTn id="13" presetID="31" presetClass="entr" presetSubtype="0" fill="hold" nodeType="afterEffect">
                                  <p:stCondLst>
                                    <p:cond delay="0"/>
                                  </p:stCondLst>
                                  <p:iterate type="lt">
                                    <p:tmPct val="5000"/>
                                  </p:iterate>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Effect transition="in" filter="fade">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leçons-sites\L'eglise\images\parchem3.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92943" y="928670"/>
            <a:ext cx="7358114" cy="4714908"/>
          </a:xfrm>
          <a:prstGeom prst="rect">
            <a:avLst/>
          </a:prstGeom>
          <a:ln>
            <a:noFill/>
          </a:ln>
          <a:effectLst>
            <a:outerShdw blurRad="292100" dist="139700" dir="2700000" algn="tl" rotWithShape="0">
              <a:srgbClr val="333333">
                <a:alpha val="65000"/>
              </a:srgbClr>
            </a:outerShdw>
          </a:effectLst>
        </p:spPr>
      </p:pic>
      <p:sp>
        <p:nvSpPr>
          <p:cNvPr id="6" name="ZoneTexte 5"/>
          <p:cNvSpPr txBox="1"/>
          <p:nvPr/>
        </p:nvSpPr>
        <p:spPr>
          <a:xfrm>
            <a:off x="1115617" y="1862822"/>
            <a:ext cx="6912768" cy="2862322"/>
          </a:xfrm>
          <a:prstGeom prst="rect">
            <a:avLst/>
          </a:prstGeom>
          <a:noFill/>
        </p:spPr>
        <p:txBody>
          <a:bodyPr wrap="square" rtlCol="0">
            <a:spAutoFit/>
          </a:bodyPr>
          <a:lstStyle/>
          <a:p>
            <a:pPr marL="400050" indent="-400050"/>
            <a:endParaRPr lang="fr-FR" b="1" u="sng" dirty="0" smtClean="0">
              <a:solidFill>
                <a:schemeClr val="bg2">
                  <a:lumMod val="25000"/>
                </a:schemeClr>
              </a:solidFill>
              <a:effectLst>
                <a:outerShdw blurRad="38100" dist="38100" dir="2700000" algn="tl">
                  <a:srgbClr val="000000">
                    <a:alpha val="43137"/>
                  </a:srgbClr>
                </a:outerShdw>
              </a:effectLst>
              <a:latin typeface="John Handy LET" pitchFamily="2" charset="0"/>
            </a:endParaRPr>
          </a:p>
          <a:p>
            <a:pPr marL="400050" indent="-400050"/>
            <a:r>
              <a:rPr lang="fr-FR" b="1" dirty="0" smtClean="0">
                <a:solidFill>
                  <a:schemeClr val="bg2">
                    <a:lumMod val="25000"/>
                  </a:schemeClr>
                </a:solidFill>
                <a:latin typeface="John Handy LET" pitchFamily="2" charset="0"/>
              </a:rPr>
              <a:t>	</a:t>
            </a:r>
            <a:r>
              <a:rPr lang="fr-FR" b="1" u="sng" cap="small" dirty="0" smtClean="0">
                <a:solidFill>
                  <a:srgbClr val="C00000"/>
                </a:solidFill>
                <a:effectLst>
                  <a:outerShdw blurRad="38100" dist="38100" dir="2700000" algn="tl">
                    <a:srgbClr val="000000">
                      <a:alpha val="43137"/>
                    </a:srgbClr>
                  </a:outerShdw>
                </a:effectLst>
                <a:latin typeface="John Handy LET" pitchFamily="2" charset="0"/>
              </a:rPr>
              <a:t>I. Les causes du renouveau urbain.</a:t>
            </a:r>
          </a:p>
          <a:p>
            <a:pPr marL="400050" indent="-400050"/>
            <a:endParaRPr lang="fr-FR" b="1" u="sng" cap="small" dirty="0" smtClean="0">
              <a:solidFill>
                <a:srgbClr val="C00000"/>
              </a:solidFill>
              <a:effectLst>
                <a:outerShdw blurRad="38100" dist="38100" dir="2700000" algn="tl">
                  <a:srgbClr val="000000">
                    <a:alpha val="43137"/>
                  </a:srgbClr>
                </a:outerShdw>
              </a:effectLst>
              <a:latin typeface="John Handy LET" pitchFamily="2" charset="0"/>
            </a:endParaRPr>
          </a:p>
          <a:p>
            <a:pPr marL="400050" indent="-400050"/>
            <a:r>
              <a:rPr lang="fr-FR" b="1" cap="small" dirty="0" smtClean="0">
                <a:solidFill>
                  <a:srgbClr val="C00000"/>
                </a:solidFill>
                <a:effectLst>
                  <a:outerShdw blurRad="38100" dist="38100" dir="2700000" algn="tl">
                    <a:srgbClr val="000000">
                      <a:alpha val="43137"/>
                    </a:srgbClr>
                  </a:outerShdw>
                </a:effectLst>
                <a:latin typeface="John Handy LET" pitchFamily="2" charset="0"/>
              </a:rPr>
              <a:t>	</a:t>
            </a:r>
            <a:r>
              <a:rPr lang="fr-FR" b="1" u="sng" cap="small" dirty="0" smtClean="0">
                <a:solidFill>
                  <a:srgbClr val="C00000"/>
                </a:solidFill>
                <a:effectLst>
                  <a:outerShdw blurRad="38100" dist="38100" dir="2700000" algn="tl">
                    <a:srgbClr val="000000">
                      <a:alpha val="43137"/>
                    </a:srgbClr>
                  </a:outerShdw>
                </a:effectLst>
                <a:latin typeface="John Handy LET" pitchFamily="2" charset="0"/>
              </a:rPr>
              <a:t>II. Un essor des villes spectaculaire : l’exemple de Bruges.</a:t>
            </a:r>
          </a:p>
          <a:p>
            <a:pPr marL="400050" indent="-400050"/>
            <a:endParaRPr lang="fr-FR" b="1" u="sng" cap="small" dirty="0" smtClean="0">
              <a:solidFill>
                <a:srgbClr val="C00000"/>
              </a:solidFill>
              <a:effectLst>
                <a:outerShdw blurRad="38100" dist="38100" dir="2700000" algn="tl">
                  <a:srgbClr val="000000">
                    <a:alpha val="43137"/>
                  </a:srgbClr>
                </a:outerShdw>
              </a:effectLst>
              <a:latin typeface="John Handy LET" pitchFamily="2" charset="0"/>
            </a:endParaRPr>
          </a:p>
          <a:p>
            <a:pPr marL="400050" indent="-400050"/>
            <a:r>
              <a:rPr lang="fr-FR" b="1" cap="small" dirty="0" smtClean="0">
                <a:solidFill>
                  <a:srgbClr val="C00000"/>
                </a:solidFill>
                <a:effectLst>
                  <a:outerShdw blurRad="38100" dist="38100" dir="2700000" algn="tl">
                    <a:srgbClr val="000000">
                      <a:alpha val="43137"/>
                    </a:srgbClr>
                  </a:outerShdw>
                </a:effectLst>
                <a:latin typeface="John Handy LET" pitchFamily="2" charset="0"/>
              </a:rPr>
              <a:t>	</a:t>
            </a:r>
            <a:r>
              <a:rPr lang="fr-FR" b="1" u="sng" cap="small" dirty="0" smtClean="0">
                <a:solidFill>
                  <a:srgbClr val="C00000"/>
                </a:solidFill>
                <a:effectLst>
                  <a:outerShdw blurRad="38100" dist="38100" dir="2700000" algn="tl">
                    <a:srgbClr val="000000">
                      <a:alpha val="43137"/>
                    </a:srgbClr>
                  </a:outerShdw>
                </a:effectLst>
                <a:latin typeface="John Handy LET" pitchFamily="2" charset="0"/>
              </a:rPr>
              <a:t>III. A la conquête d’une autonomie politique.</a:t>
            </a:r>
          </a:p>
          <a:p>
            <a:pPr marL="400050" indent="-400050"/>
            <a:r>
              <a:rPr lang="fr-FR" b="1" dirty="0" smtClean="0">
                <a:solidFill>
                  <a:schemeClr val="bg2">
                    <a:lumMod val="25000"/>
                  </a:schemeClr>
                </a:solidFill>
                <a:effectLst>
                  <a:outerShdw blurRad="38100" dist="38100" dir="2700000" algn="tl">
                    <a:srgbClr val="000000">
                      <a:alpha val="43137"/>
                    </a:srgbClr>
                  </a:outerShdw>
                </a:effectLst>
                <a:latin typeface="John Handy LET" pitchFamily="2" charset="0"/>
              </a:rPr>
              <a:t>		</a:t>
            </a:r>
            <a:r>
              <a:rPr lang="fr-FR" b="1" u="sng" dirty="0" smtClean="0">
                <a:solidFill>
                  <a:srgbClr val="00B050"/>
                </a:solidFill>
                <a:effectLst>
                  <a:outerShdw blurRad="38100" dist="38100" dir="2700000" algn="tl">
                    <a:srgbClr val="000000">
                      <a:alpha val="43137"/>
                    </a:srgbClr>
                  </a:outerShdw>
                </a:effectLst>
                <a:latin typeface="John Handy LET" pitchFamily="2" charset="0"/>
              </a:rPr>
              <a:t>A. L’affirmation d’un pouvoir nouveau : la commune…</a:t>
            </a:r>
          </a:p>
          <a:p>
            <a:pPr marL="400050" indent="-400050"/>
            <a:r>
              <a:rPr lang="fr-FR" b="1" dirty="0" smtClean="0">
                <a:solidFill>
                  <a:srgbClr val="00B050"/>
                </a:solidFill>
                <a:effectLst>
                  <a:outerShdw blurRad="38100" dist="38100" dir="2700000" algn="tl">
                    <a:srgbClr val="000000">
                      <a:alpha val="43137"/>
                    </a:srgbClr>
                  </a:outerShdw>
                </a:effectLst>
                <a:latin typeface="John Handy LET" pitchFamily="2" charset="0"/>
              </a:rPr>
              <a:t>		</a:t>
            </a:r>
            <a:r>
              <a:rPr lang="fr-FR" b="1" u="sng" dirty="0" smtClean="0">
                <a:solidFill>
                  <a:srgbClr val="00B050"/>
                </a:solidFill>
                <a:effectLst>
                  <a:outerShdw blurRad="38100" dist="38100" dir="2700000" algn="tl">
                    <a:srgbClr val="000000">
                      <a:alpha val="43137"/>
                    </a:srgbClr>
                  </a:outerShdw>
                </a:effectLst>
                <a:latin typeface="John Handy LET" pitchFamily="2" charset="0"/>
              </a:rPr>
              <a:t>B. …qui s’inscrit dans le paysage urbain</a:t>
            </a:r>
          </a:p>
          <a:p>
            <a:pPr marL="400050" indent="-400050"/>
            <a:endParaRPr lang="fr-FR" b="1" u="sng" dirty="0" smtClean="0">
              <a:solidFill>
                <a:schemeClr val="bg2">
                  <a:lumMod val="25000"/>
                </a:schemeClr>
              </a:solidFill>
              <a:effectLst>
                <a:outerShdw blurRad="38100" dist="38100" dir="2700000" algn="tl">
                  <a:srgbClr val="000000">
                    <a:alpha val="43137"/>
                  </a:srgbClr>
                </a:outerShdw>
              </a:effectLst>
              <a:latin typeface="John Handy LET" pitchFamily="2" charset="0"/>
            </a:endParaRPr>
          </a:p>
          <a:p>
            <a:pPr marL="400050" indent="-400050"/>
            <a:endParaRPr lang="fr-FR" b="1" dirty="0" smtClean="0">
              <a:solidFill>
                <a:schemeClr val="bg2">
                  <a:lumMod val="25000"/>
                </a:schemeClr>
              </a:solidFill>
              <a:latin typeface="John Handy LET" pitchFamily="2" charset="0"/>
            </a:endParaRPr>
          </a:p>
        </p:txBody>
      </p:sp>
      <p:sp>
        <p:nvSpPr>
          <p:cNvPr id="2" name="ZoneTexte 1"/>
          <p:cNvSpPr txBox="1"/>
          <p:nvPr/>
        </p:nvSpPr>
        <p:spPr>
          <a:xfrm>
            <a:off x="5580112" y="42080"/>
            <a:ext cx="3500462" cy="707886"/>
          </a:xfrm>
          <a:prstGeom prst="rect">
            <a:avLst/>
          </a:prstGeom>
          <a:noFill/>
          <a:ln>
            <a:noFill/>
          </a:ln>
        </p:spPr>
        <p:txBody>
          <a:bodyPr wrap="square" rtlCol="0">
            <a:spAutoFit/>
          </a:bodyPr>
          <a:lstStyle/>
          <a:p>
            <a:pPr algn="r"/>
            <a:r>
              <a:rPr lang="fr-FR" sz="4000" b="1" dirty="0" smtClean="0">
                <a:latin typeface="Old English Text MT" pitchFamily="66" charset="0"/>
              </a:rPr>
              <a:t>Progression</a:t>
            </a:r>
            <a:endParaRPr lang="fr-FR" sz="4000" b="1" dirty="0">
              <a:latin typeface="Old English Text MT"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wipe(left)">
                                      <p:cBhvr>
                                        <p:cTn id="24" dur="10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wipe(left)">
                                      <p:cBhvr>
                                        <p:cTn id="29" dur="1000"/>
                                        <p:tgtEl>
                                          <p:spTgt spid="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wipe(left)">
                                      <p:cBhvr>
                                        <p:cTn id="34" dur="1000"/>
                                        <p:tgtEl>
                                          <p:spTgt spid="6">
                                            <p:txEl>
                                              <p:pRg st="5" end="5"/>
                                            </p:txEl>
                                          </p:spTgt>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xEl>
                                              <p:pRg st="6" end="6"/>
                                            </p:txEl>
                                          </p:spTgt>
                                        </p:tgtEl>
                                        <p:attrNameLst>
                                          <p:attrName>style.visibility</p:attrName>
                                        </p:attrNameLst>
                                      </p:cBhvr>
                                      <p:to>
                                        <p:strVal val="visible"/>
                                      </p:to>
                                    </p:set>
                                    <p:animEffect transition="in" filter="wipe(left)">
                                      <p:cBhvr>
                                        <p:cTn id="38" dur="1000"/>
                                        <p:tgtEl>
                                          <p:spTgt spid="6">
                                            <p:txEl>
                                              <p:pRg st="6" end="6"/>
                                            </p:txEl>
                                          </p:spTgt>
                                        </p:tgtEl>
                                      </p:cBhvr>
                                    </p:animEffect>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wipe(left)">
                                      <p:cBhvr>
                                        <p:cTn id="42"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6080351" y="1827400"/>
            <a:ext cx="2952000" cy="1169551"/>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400" b="1" u="sng" cap="small" dirty="0">
                <a:solidFill>
                  <a:schemeClr val="accent4">
                    <a:lumMod val="75000"/>
                  </a:schemeClr>
                </a:solidFill>
                <a:effectLst>
                  <a:outerShdw blurRad="38100" dist="38100" dir="2700000" algn="tl">
                    <a:srgbClr val="000000">
                      <a:alpha val="43137"/>
                    </a:srgbClr>
                  </a:outerShdw>
                </a:effectLst>
                <a:latin typeface="Tw Cen MT" pitchFamily="34" charset="0"/>
              </a:rPr>
              <a:t>C</a:t>
            </a:r>
            <a:r>
              <a:rPr lang="fr-FR" sz="1400" b="1" u="sng" cap="small" dirty="0" smtClean="0">
                <a:solidFill>
                  <a:schemeClr val="accent4">
                    <a:lumMod val="75000"/>
                  </a:schemeClr>
                </a:solidFill>
                <a:effectLst>
                  <a:outerShdw blurRad="38100" dist="38100" dir="2700000" algn="tl">
                    <a:srgbClr val="000000">
                      <a:alpha val="43137"/>
                    </a:srgbClr>
                  </a:outerShdw>
                </a:effectLst>
                <a:latin typeface="Tw Cen MT" pitchFamily="34" charset="0"/>
              </a:rPr>
              <a:t>ause climatique</a:t>
            </a:r>
            <a:r>
              <a:rPr lang="fr-FR" sz="1400" b="1" u="sng" cap="small" dirty="0" smtClean="0">
                <a:solidFill>
                  <a:schemeClr val="bg1"/>
                </a:solidFill>
                <a:effectLst>
                  <a:outerShdw blurRad="38100" dist="38100" dir="2700000" algn="tl">
                    <a:srgbClr val="000000">
                      <a:alpha val="43137"/>
                    </a:srgbClr>
                  </a:outerShdw>
                </a:effectLst>
                <a:latin typeface="Tw Cen MT" pitchFamily="34" charset="0"/>
              </a:rPr>
              <a:t> </a:t>
            </a:r>
          </a:p>
          <a:p>
            <a:pPr algn="ctr"/>
            <a:r>
              <a:rPr lang="fr-FR" sz="1400" b="1" dirty="0">
                <a:solidFill>
                  <a:schemeClr val="bg1"/>
                </a:solidFill>
                <a:latin typeface="Tw Cen MT" pitchFamily="34" charset="0"/>
                <a:sym typeface="Wingdings" pitchFamily="2" charset="2"/>
              </a:rPr>
              <a:t>L</a:t>
            </a:r>
            <a:r>
              <a:rPr lang="fr-FR" sz="1400" b="1" dirty="0" smtClean="0">
                <a:solidFill>
                  <a:schemeClr val="bg1"/>
                </a:solidFill>
                <a:latin typeface="Tw Cen MT" pitchFamily="34" charset="0"/>
                <a:sym typeface="Wingdings" pitchFamily="2" charset="2"/>
              </a:rPr>
              <a:t>e refroidissement du climat du XI</a:t>
            </a:r>
            <a:r>
              <a:rPr lang="fr-FR" sz="1400" b="1" baseline="30000" dirty="0" smtClean="0">
                <a:solidFill>
                  <a:schemeClr val="bg1"/>
                </a:solidFill>
                <a:latin typeface="Tw Cen MT" pitchFamily="34" charset="0"/>
                <a:sym typeface="Wingdings" pitchFamily="2" charset="2"/>
              </a:rPr>
              <a:t>ème</a:t>
            </a:r>
            <a:r>
              <a:rPr lang="fr-FR" sz="1400" b="1" dirty="0" smtClean="0">
                <a:solidFill>
                  <a:schemeClr val="bg1"/>
                </a:solidFill>
                <a:latin typeface="Tw Cen MT" pitchFamily="34" charset="0"/>
                <a:sym typeface="Wingdings" pitchFamily="2" charset="2"/>
              </a:rPr>
              <a:t> va faciliter la mise en valeur de terres nouvelles (dégradation naturelle de la forêt)</a:t>
            </a:r>
            <a:endParaRPr lang="fr-FR" sz="1400" b="1" dirty="0">
              <a:solidFill>
                <a:schemeClr val="bg1"/>
              </a:solidFill>
              <a:latin typeface="Tw Cen MT" pitchFamily="34" charset="0"/>
            </a:endParaRPr>
          </a:p>
        </p:txBody>
      </p:sp>
      <p:sp>
        <p:nvSpPr>
          <p:cNvPr id="4" name="ZoneTexte 3"/>
          <p:cNvSpPr txBox="1"/>
          <p:nvPr/>
        </p:nvSpPr>
        <p:spPr>
          <a:xfrm>
            <a:off x="-32" y="-27384"/>
            <a:ext cx="9108000" cy="584775"/>
          </a:xfrm>
          <a:prstGeom prst="rect">
            <a:avLst/>
          </a:prstGeom>
          <a:noFill/>
          <a:ln>
            <a:noFill/>
          </a:ln>
        </p:spPr>
        <p:txBody>
          <a:bodyPr wrap="square" rtlCol="0">
            <a:spAutoFit/>
          </a:bodyPr>
          <a:lstStyle/>
          <a:p>
            <a:pPr algn="r"/>
            <a:r>
              <a:rPr lang="fr-FR" sz="3200" u="sng" dirty="0" smtClean="0">
                <a:latin typeface="Old English Text MT" panose="03040902040508030806" pitchFamily="66" charset="0"/>
              </a:rPr>
              <a:t>1. Les causes du renouveau urbain</a:t>
            </a:r>
            <a:endParaRPr lang="fr-FR" sz="3200" u="sng" dirty="0">
              <a:latin typeface="Old English Text MT" panose="03040902040508030806" pitchFamily="66" charset="0"/>
            </a:endParaRPr>
          </a:p>
        </p:txBody>
      </p:sp>
      <p:pic>
        <p:nvPicPr>
          <p:cNvPr id="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9463" t="12383" r="31571" b="5481"/>
          <a:stretch/>
        </p:blipFill>
        <p:spPr bwMode="auto">
          <a:xfrm>
            <a:off x="179512" y="593509"/>
            <a:ext cx="5821059" cy="5067739"/>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69310" t="11525" r="9196" b="42437"/>
          <a:stretch/>
        </p:blipFill>
        <p:spPr bwMode="auto">
          <a:xfrm>
            <a:off x="179512" y="4437112"/>
            <a:ext cx="1667499" cy="2232248"/>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5" name="ZoneTexte 4"/>
          <p:cNvSpPr txBox="1"/>
          <p:nvPr/>
        </p:nvSpPr>
        <p:spPr>
          <a:xfrm>
            <a:off x="4572000" y="557391"/>
            <a:ext cx="1428571" cy="1169551"/>
          </a:xfrm>
          <a:prstGeom prst="rect">
            <a:avLst/>
          </a:prstGeom>
          <a:noFill/>
        </p:spPr>
        <p:txBody>
          <a:bodyPr wrap="square" rtlCol="0">
            <a:spAutoFit/>
          </a:bodyPr>
          <a:lstStyle/>
          <a:p>
            <a:pPr algn="ctr"/>
            <a:r>
              <a:rPr lang="fr-FR" sz="1400" b="1" u="sng" cap="small" dirty="0" smtClean="0">
                <a:solidFill>
                  <a:schemeClr val="tx2">
                    <a:lumMod val="25000"/>
                  </a:schemeClr>
                </a:solidFill>
                <a:effectLst>
                  <a:outerShdw blurRad="38100" dist="38100" dir="2700000" algn="tl">
                    <a:srgbClr val="000000">
                      <a:alpha val="43137"/>
                    </a:srgbClr>
                  </a:outerShdw>
                </a:effectLst>
                <a:latin typeface="Tw Cen MT" panose="020B0602020104020603" pitchFamily="34" charset="0"/>
              </a:rPr>
              <a:t>Document 2 </a:t>
            </a:r>
          </a:p>
          <a:p>
            <a:pPr algn="ctr"/>
            <a:r>
              <a:rPr lang="fr-FR" sz="1400" b="1" cap="small" dirty="0" smtClean="0">
                <a:solidFill>
                  <a:schemeClr val="tx2">
                    <a:lumMod val="25000"/>
                  </a:schemeClr>
                </a:solidFill>
                <a:latin typeface="Tw Cen MT" panose="020B0602020104020603" pitchFamily="34" charset="0"/>
              </a:rPr>
              <a:t>Le grand commerce en Europe au XIII</a:t>
            </a:r>
            <a:r>
              <a:rPr lang="fr-FR" sz="1400" b="1" cap="small" baseline="30000" dirty="0" smtClean="0">
                <a:solidFill>
                  <a:schemeClr val="tx2">
                    <a:lumMod val="25000"/>
                  </a:schemeClr>
                </a:solidFill>
                <a:latin typeface="Tw Cen MT" panose="020B0602020104020603" pitchFamily="34" charset="0"/>
              </a:rPr>
              <a:t>ème </a:t>
            </a:r>
            <a:r>
              <a:rPr lang="fr-FR" sz="1400" b="1" cap="small" dirty="0" smtClean="0">
                <a:solidFill>
                  <a:schemeClr val="tx2">
                    <a:lumMod val="25000"/>
                  </a:schemeClr>
                </a:solidFill>
                <a:latin typeface="Tw Cen MT" panose="020B0602020104020603" pitchFamily="34" charset="0"/>
              </a:rPr>
              <a:t>siècle</a:t>
            </a:r>
            <a:endParaRPr lang="fr-FR" sz="1400" b="1" cap="small" dirty="0">
              <a:solidFill>
                <a:schemeClr val="tx2">
                  <a:lumMod val="25000"/>
                </a:schemeClr>
              </a:solidFill>
              <a:latin typeface="Tw Cen MT" panose="020B0602020104020603" pitchFamily="34" charset="0"/>
            </a:endParaRPr>
          </a:p>
        </p:txBody>
      </p:sp>
      <p:sp>
        <p:nvSpPr>
          <p:cNvPr id="8" name="Rectangle 7"/>
          <p:cNvSpPr/>
          <p:nvPr/>
        </p:nvSpPr>
        <p:spPr>
          <a:xfrm>
            <a:off x="6084168" y="3109786"/>
            <a:ext cx="2952000" cy="3462486"/>
          </a:xfrm>
          <a:prstGeom prst="rect">
            <a:avLst/>
          </a:prstGeom>
          <a:solidFill>
            <a:srgbClr val="896C4D"/>
          </a:solidFill>
          <a:ln>
            <a:solidFill>
              <a:schemeClr val="tx1"/>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fr-FR" sz="1400" b="1" u="sng" cap="small" dirty="0" smtClean="0">
                <a:solidFill>
                  <a:schemeClr val="tx1"/>
                </a:solidFill>
                <a:effectLst>
                  <a:outerShdw blurRad="38100" dist="38100" dir="2700000" algn="tl">
                    <a:srgbClr val="000000">
                      <a:alpha val="43137"/>
                    </a:srgbClr>
                  </a:outerShdw>
                </a:effectLst>
                <a:latin typeface="Tw Cen MT" pitchFamily="34" charset="0"/>
              </a:rPr>
              <a:t>Document 1 </a:t>
            </a:r>
          </a:p>
          <a:p>
            <a:pPr algn="just"/>
            <a:r>
              <a:rPr lang="fr-FR" sz="1400" b="1" dirty="0" smtClean="0">
                <a:solidFill>
                  <a:schemeClr val="tx1"/>
                </a:solidFill>
                <a:latin typeface="Tw Cen MT" pitchFamily="34" charset="0"/>
              </a:rPr>
              <a:t>Plusieurs circonstances favorables ont permis le déclenchement, puis l'épanouissement de ce vaste mouvement. Et tout d'abord le retour à la paix, au X</a:t>
            </a:r>
            <a:r>
              <a:rPr lang="fr-FR" sz="1400" b="1" baseline="30000" dirty="0" smtClean="0">
                <a:solidFill>
                  <a:schemeClr val="tx1"/>
                </a:solidFill>
                <a:latin typeface="Tw Cen MT" pitchFamily="34" charset="0"/>
              </a:rPr>
              <a:t>ème</a:t>
            </a:r>
            <a:r>
              <a:rPr lang="fr-FR" sz="1400" b="1" dirty="0" smtClean="0">
                <a:solidFill>
                  <a:schemeClr val="tx1"/>
                </a:solidFill>
                <a:latin typeface="Tw Cen MT" pitchFamily="34" charset="0"/>
              </a:rPr>
              <a:t> siècle, après les invasions hongroises et normandes du IX</a:t>
            </a:r>
            <a:r>
              <a:rPr lang="fr-FR" sz="1400" b="1" baseline="30000" dirty="0" smtClean="0">
                <a:solidFill>
                  <a:schemeClr val="tx1"/>
                </a:solidFill>
                <a:latin typeface="Tw Cen MT" pitchFamily="34" charset="0"/>
              </a:rPr>
              <a:t>ème</a:t>
            </a:r>
            <a:r>
              <a:rPr lang="fr-FR" sz="1400" b="1" dirty="0" smtClean="0">
                <a:solidFill>
                  <a:schemeClr val="tx1"/>
                </a:solidFill>
                <a:latin typeface="Tw Cen MT" pitchFamily="34" charset="0"/>
              </a:rPr>
              <a:t> siècle. Ensuite, un certain refroidissement du climat, au XI</a:t>
            </a:r>
            <a:r>
              <a:rPr lang="fr-FR" sz="1400" b="1" baseline="30000" dirty="0" smtClean="0">
                <a:solidFill>
                  <a:schemeClr val="tx1"/>
                </a:solidFill>
                <a:latin typeface="Tw Cen MT" pitchFamily="34" charset="0"/>
              </a:rPr>
              <a:t>ème</a:t>
            </a:r>
            <a:r>
              <a:rPr lang="fr-FR" sz="1400" b="1" dirty="0" smtClean="0">
                <a:solidFill>
                  <a:schemeClr val="tx1"/>
                </a:solidFill>
                <a:latin typeface="Tw Cen MT" pitchFamily="34" charset="0"/>
              </a:rPr>
              <a:t> siècle, a contribué à la dégradation de la forêt, ce qui a naturellement facilité le travail des défricheurs. Enfin, des améliorations essentielles ont été apportées à l'outillage agricole. </a:t>
            </a:r>
          </a:p>
          <a:p>
            <a:pPr algn="r"/>
            <a:r>
              <a:rPr lang="fr-FR" sz="900" b="1" dirty="0" smtClean="0">
                <a:solidFill>
                  <a:schemeClr val="tx1"/>
                </a:solidFill>
                <a:latin typeface="Tw Cen MT" pitchFamily="34" charset="0"/>
              </a:rPr>
              <a:t>http://classes.bnf.fr/ema/campagne/camp/index4.htm</a:t>
            </a:r>
            <a:endParaRPr lang="fr-FR" sz="900" b="1" dirty="0">
              <a:solidFill>
                <a:schemeClr val="tx1"/>
              </a:solidFill>
              <a:latin typeface="Tw Cen MT" pitchFamily="34" charset="0"/>
            </a:endParaRPr>
          </a:p>
        </p:txBody>
      </p:sp>
      <p:sp>
        <p:nvSpPr>
          <p:cNvPr id="9" name="ZoneTexte 8"/>
          <p:cNvSpPr txBox="1"/>
          <p:nvPr/>
        </p:nvSpPr>
        <p:spPr>
          <a:xfrm>
            <a:off x="1930608" y="5733256"/>
            <a:ext cx="4068000" cy="954107"/>
          </a:xfrm>
          <a:prstGeom prst="rect">
            <a:avLst/>
          </a:prstGeom>
          <a:solidFill>
            <a:schemeClr val="tx2">
              <a:lumMod val="90000"/>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400" b="1" dirty="0" smtClean="0">
                <a:solidFill>
                  <a:schemeClr val="bg1"/>
                </a:solidFill>
                <a:latin typeface="Tw Cen MT" pitchFamily="34" charset="0"/>
              </a:rPr>
              <a:t>A l’aide des deux documents, trouvez la nature des causes du renouveau urbain pour montrer qu’elles sont multiples et variées. Expliquez en quoi elles peuvent permettre une renaissance des villes.</a:t>
            </a:r>
            <a:endParaRPr lang="fr-FR" sz="1400" b="1" dirty="0">
              <a:solidFill>
                <a:schemeClr val="bg1"/>
              </a:solidFill>
              <a:latin typeface="Tw Cen MT" pitchFamily="34" charset="0"/>
            </a:endParaRPr>
          </a:p>
        </p:txBody>
      </p:sp>
      <p:sp>
        <p:nvSpPr>
          <p:cNvPr id="10" name="ZoneTexte 9"/>
          <p:cNvSpPr txBox="1"/>
          <p:nvPr/>
        </p:nvSpPr>
        <p:spPr>
          <a:xfrm>
            <a:off x="6084168" y="593509"/>
            <a:ext cx="2952000" cy="1169551"/>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400" b="1" u="sng" cap="small" dirty="0" smtClean="0">
                <a:solidFill>
                  <a:srgbClr val="00B050"/>
                </a:solidFill>
                <a:effectLst>
                  <a:outerShdw blurRad="38100" dist="38100" dir="2700000" algn="tl">
                    <a:srgbClr val="000000">
                      <a:alpha val="43137"/>
                    </a:srgbClr>
                  </a:outerShdw>
                </a:effectLst>
                <a:latin typeface="Tw Cen MT" pitchFamily="34" charset="0"/>
              </a:rPr>
              <a:t>Cause politique</a:t>
            </a:r>
            <a:r>
              <a:rPr lang="fr-FR" sz="1400" b="1" cap="small" dirty="0" smtClean="0">
                <a:solidFill>
                  <a:srgbClr val="00B050"/>
                </a:solidFill>
                <a:effectLst>
                  <a:outerShdw blurRad="38100" dist="38100" dir="2700000" algn="tl">
                    <a:srgbClr val="000000">
                      <a:alpha val="43137"/>
                    </a:srgbClr>
                  </a:outerShdw>
                </a:effectLst>
                <a:latin typeface="Tw Cen MT" pitchFamily="34" charset="0"/>
              </a:rPr>
              <a:t> </a:t>
            </a:r>
            <a:endParaRPr lang="fr-FR" sz="1400" dirty="0" smtClean="0">
              <a:solidFill>
                <a:schemeClr val="bg1"/>
              </a:solidFill>
              <a:effectLst>
                <a:outerShdw blurRad="38100" dist="38100" dir="2700000" algn="tl">
                  <a:srgbClr val="000000">
                    <a:alpha val="43137"/>
                  </a:srgbClr>
                </a:outerShdw>
              </a:effectLst>
              <a:latin typeface="Tw Cen MT" pitchFamily="34" charset="0"/>
              <a:sym typeface="Wingdings" pitchFamily="2" charset="2"/>
            </a:endParaRPr>
          </a:p>
          <a:p>
            <a:pPr algn="ctr"/>
            <a:r>
              <a:rPr lang="fr-FR" sz="1400" b="1" dirty="0">
                <a:solidFill>
                  <a:schemeClr val="bg1"/>
                </a:solidFill>
                <a:latin typeface="Tw Cen MT" pitchFamily="34" charset="0"/>
                <a:sym typeface="Wingdings" pitchFamily="2" charset="2"/>
              </a:rPr>
              <a:t>L</a:t>
            </a:r>
            <a:r>
              <a:rPr lang="fr-FR" sz="1400" b="1" dirty="0" smtClean="0">
                <a:solidFill>
                  <a:schemeClr val="bg1"/>
                </a:solidFill>
                <a:latin typeface="Tw Cen MT" pitchFamily="34" charset="0"/>
                <a:sym typeface="Wingdings" pitchFamily="2" charset="2"/>
              </a:rPr>
              <a:t>’arrêt des invasions et le retour à la paix  mettent fin à l’insécurité et aux destructions : début d’une période de prospérité. </a:t>
            </a:r>
            <a:endParaRPr lang="fr-FR" sz="1400" b="1" dirty="0">
              <a:solidFill>
                <a:schemeClr val="bg1"/>
              </a:solidFill>
              <a:latin typeface="Tw Cen MT" pitchFamily="34" charset="0"/>
            </a:endParaRPr>
          </a:p>
        </p:txBody>
      </p:sp>
      <p:sp>
        <p:nvSpPr>
          <p:cNvPr id="11" name="ZoneTexte 10"/>
          <p:cNvSpPr txBox="1"/>
          <p:nvPr/>
        </p:nvSpPr>
        <p:spPr>
          <a:xfrm>
            <a:off x="6080351" y="1846983"/>
            <a:ext cx="2952000" cy="1169551"/>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400" b="1" u="sng" cap="small" dirty="0">
                <a:solidFill>
                  <a:srgbClr val="0070C0"/>
                </a:solidFill>
                <a:effectLst>
                  <a:outerShdw blurRad="38100" dist="38100" dir="2700000" algn="tl">
                    <a:srgbClr val="000000">
                      <a:alpha val="43137"/>
                    </a:srgbClr>
                  </a:outerShdw>
                </a:effectLst>
                <a:latin typeface="Tw Cen MT" pitchFamily="34" charset="0"/>
              </a:rPr>
              <a:t>C</a:t>
            </a:r>
            <a:r>
              <a:rPr lang="fr-FR" sz="1400" b="1" u="sng" cap="small" dirty="0" smtClean="0">
                <a:solidFill>
                  <a:srgbClr val="0070C0"/>
                </a:solidFill>
                <a:effectLst>
                  <a:outerShdw blurRad="38100" dist="38100" dir="2700000" algn="tl">
                    <a:srgbClr val="000000">
                      <a:alpha val="43137"/>
                    </a:srgbClr>
                  </a:outerShdw>
                </a:effectLst>
                <a:latin typeface="Tw Cen MT" pitchFamily="34" charset="0"/>
              </a:rPr>
              <a:t>ause économique</a:t>
            </a:r>
            <a:r>
              <a:rPr lang="fr-FR" sz="1400" b="1" cap="small" dirty="0" smtClean="0">
                <a:solidFill>
                  <a:srgbClr val="0070C0"/>
                </a:solidFill>
                <a:effectLst>
                  <a:outerShdw blurRad="38100" dist="38100" dir="2700000" algn="tl">
                    <a:srgbClr val="000000">
                      <a:alpha val="43137"/>
                    </a:srgbClr>
                  </a:outerShdw>
                </a:effectLst>
                <a:latin typeface="Tw Cen MT" pitchFamily="34" charset="0"/>
              </a:rPr>
              <a:t> </a:t>
            </a:r>
          </a:p>
          <a:p>
            <a:pPr algn="ctr"/>
            <a:r>
              <a:rPr lang="fr-FR" sz="1400" b="1" dirty="0" smtClean="0">
                <a:solidFill>
                  <a:schemeClr val="bg1"/>
                </a:solidFill>
                <a:latin typeface="Tw Cen MT" pitchFamily="34" charset="0"/>
                <a:sym typeface="Wingdings" pitchFamily="2" charset="2"/>
              </a:rPr>
              <a:t>La paix en Occident permet l’émergence de grandes régions commerciales qui communiquent entre elles (reprise des échanges)</a:t>
            </a:r>
            <a:endParaRPr lang="fr-FR" sz="1400" b="1" dirty="0">
              <a:solidFill>
                <a:schemeClr val="bg1"/>
              </a:solidFill>
              <a:latin typeface="Tw Cen MT" pitchFamily="34" charset="0"/>
            </a:endParaRPr>
          </a:p>
        </p:txBody>
      </p:sp>
      <p:sp>
        <p:nvSpPr>
          <p:cNvPr id="12" name="ZoneTexte 11"/>
          <p:cNvSpPr txBox="1"/>
          <p:nvPr/>
        </p:nvSpPr>
        <p:spPr>
          <a:xfrm>
            <a:off x="6092945" y="603265"/>
            <a:ext cx="2952000" cy="1169551"/>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b="1" u="sng" cap="small" dirty="0">
                <a:solidFill>
                  <a:schemeClr val="accent6">
                    <a:lumMod val="75000"/>
                  </a:schemeClr>
                </a:solidFill>
                <a:effectLst>
                  <a:outerShdw blurRad="38100" dist="38100" dir="2700000" algn="tl">
                    <a:srgbClr val="000000">
                      <a:alpha val="43137"/>
                    </a:srgbClr>
                  </a:outerShdw>
                </a:effectLst>
                <a:latin typeface="Tw Cen MT" pitchFamily="34" charset="0"/>
              </a:rPr>
              <a:t>C</a:t>
            </a:r>
            <a:r>
              <a:rPr lang="fr-FR" sz="1400" b="1" u="sng" cap="small" dirty="0" smtClean="0">
                <a:solidFill>
                  <a:schemeClr val="accent6">
                    <a:lumMod val="75000"/>
                  </a:schemeClr>
                </a:solidFill>
                <a:effectLst>
                  <a:outerShdw blurRad="38100" dist="38100" dir="2700000" algn="tl">
                    <a:srgbClr val="000000">
                      <a:alpha val="43137"/>
                    </a:srgbClr>
                  </a:outerShdw>
                </a:effectLst>
                <a:latin typeface="Tw Cen MT" pitchFamily="34" charset="0"/>
              </a:rPr>
              <a:t>ause liée à l’activité agricole</a:t>
            </a:r>
            <a:r>
              <a:rPr lang="fr-FR" sz="1400" b="1" cap="small" dirty="0" smtClean="0">
                <a:solidFill>
                  <a:schemeClr val="accent6">
                    <a:lumMod val="75000"/>
                  </a:schemeClr>
                </a:solidFill>
                <a:effectLst>
                  <a:outerShdw blurRad="38100" dist="38100" dir="2700000" algn="tl">
                    <a:srgbClr val="000000">
                      <a:alpha val="43137"/>
                    </a:srgbClr>
                  </a:outerShdw>
                </a:effectLst>
                <a:latin typeface="Tw Cen MT" pitchFamily="34" charset="0"/>
              </a:rPr>
              <a:t> </a:t>
            </a:r>
            <a:endParaRPr lang="fr-FR" sz="1400" b="1" u="sng" cap="small" dirty="0" smtClean="0">
              <a:solidFill>
                <a:schemeClr val="accent6">
                  <a:lumMod val="75000"/>
                </a:schemeClr>
              </a:solidFill>
              <a:effectLst>
                <a:outerShdw blurRad="38100" dist="38100" dir="2700000" algn="tl">
                  <a:srgbClr val="000000">
                    <a:alpha val="43137"/>
                  </a:srgbClr>
                </a:outerShdw>
              </a:effectLst>
              <a:latin typeface="Tw Cen MT" pitchFamily="34" charset="0"/>
            </a:endParaRPr>
          </a:p>
          <a:p>
            <a:pPr algn="ctr"/>
            <a:r>
              <a:rPr lang="fr-FR" sz="1400" b="1" dirty="0">
                <a:solidFill>
                  <a:schemeClr val="bg1"/>
                </a:solidFill>
                <a:latin typeface="Tw Cen MT" pitchFamily="34" charset="0"/>
                <a:sym typeface="Wingdings" pitchFamily="2" charset="2"/>
              </a:rPr>
              <a:t>L</a:t>
            </a:r>
            <a:r>
              <a:rPr lang="fr-FR" sz="1400" b="1" dirty="0" smtClean="0">
                <a:solidFill>
                  <a:schemeClr val="bg1"/>
                </a:solidFill>
                <a:latin typeface="Tw Cen MT" pitchFamily="34" charset="0"/>
                <a:sym typeface="Wingdings" pitchFamily="2" charset="2"/>
              </a:rPr>
              <a:t>’amélioration de l’outillage des paysans permet d’obtenir de meilleurs rendements. Les surplus vont alimenter les marchés urbains</a:t>
            </a:r>
            <a:endParaRPr lang="fr-FR" sz="1400" b="1" dirty="0">
              <a:solidFill>
                <a:schemeClr val="bg1"/>
              </a:solidFill>
              <a:latin typeface="Tw Cen MT" pitchFamily="34" charset="0"/>
            </a:endParaRPr>
          </a:p>
        </p:txBody>
      </p:sp>
      <p:sp>
        <p:nvSpPr>
          <p:cNvPr id="14" name="Forme libre 13"/>
          <p:cNvSpPr/>
          <p:nvPr/>
        </p:nvSpPr>
        <p:spPr>
          <a:xfrm>
            <a:off x="6156176" y="4005064"/>
            <a:ext cx="2821577" cy="849086"/>
          </a:xfrm>
          <a:custGeom>
            <a:avLst/>
            <a:gdLst>
              <a:gd name="connsiteX0" fmla="*/ 2129246 w 2821577"/>
              <a:gd name="connsiteY0" fmla="*/ 0 h 849086"/>
              <a:gd name="connsiteX1" fmla="*/ 2129246 w 2821577"/>
              <a:gd name="connsiteY1" fmla="*/ 195943 h 849086"/>
              <a:gd name="connsiteX2" fmla="*/ 0 w 2821577"/>
              <a:gd name="connsiteY2" fmla="*/ 195943 h 849086"/>
              <a:gd name="connsiteX3" fmla="*/ 0 w 2821577"/>
              <a:gd name="connsiteY3" fmla="*/ 783772 h 849086"/>
              <a:gd name="connsiteX4" fmla="*/ 0 w 2821577"/>
              <a:gd name="connsiteY4" fmla="*/ 849086 h 849086"/>
              <a:gd name="connsiteX5" fmla="*/ 1175657 w 2821577"/>
              <a:gd name="connsiteY5" fmla="*/ 849086 h 849086"/>
              <a:gd name="connsiteX6" fmla="*/ 1175657 w 2821577"/>
              <a:gd name="connsiteY6" fmla="*/ 640080 h 849086"/>
              <a:gd name="connsiteX7" fmla="*/ 2769326 w 2821577"/>
              <a:gd name="connsiteY7" fmla="*/ 640080 h 849086"/>
              <a:gd name="connsiteX8" fmla="*/ 2821577 w 2821577"/>
              <a:gd name="connsiteY8" fmla="*/ 640080 h 849086"/>
              <a:gd name="connsiteX9" fmla="*/ 2821577 w 2821577"/>
              <a:gd name="connsiteY9" fmla="*/ 0 h 849086"/>
              <a:gd name="connsiteX10" fmla="*/ 2129246 w 2821577"/>
              <a:gd name="connsiteY10" fmla="*/ 0 h 84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1577" h="849086">
                <a:moveTo>
                  <a:pt x="2129246" y="0"/>
                </a:moveTo>
                <a:lnTo>
                  <a:pt x="2129246" y="195943"/>
                </a:lnTo>
                <a:lnTo>
                  <a:pt x="0" y="195943"/>
                </a:lnTo>
                <a:lnTo>
                  <a:pt x="0" y="783772"/>
                </a:lnTo>
                <a:lnTo>
                  <a:pt x="0" y="849086"/>
                </a:lnTo>
                <a:lnTo>
                  <a:pt x="1175657" y="849086"/>
                </a:lnTo>
                <a:lnTo>
                  <a:pt x="1175657" y="640080"/>
                </a:lnTo>
                <a:lnTo>
                  <a:pt x="2769326" y="640080"/>
                </a:lnTo>
                <a:lnTo>
                  <a:pt x="2821577" y="640080"/>
                </a:lnTo>
                <a:lnTo>
                  <a:pt x="2821577" y="0"/>
                </a:lnTo>
                <a:lnTo>
                  <a:pt x="2129246" y="0"/>
                </a:lnTo>
                <a:close/>
              </a:path>
            </a:pathLst>
          </a:cu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orme libre 14"/>
          <p:cNvSpPr/>
          <p:nvPr/>
        </p:nvSpPr>
        <p:spPr>
          <a:xfrm>
            <a:off x="6156176" y="4653136"/>
            <a:ext cx="2825539" cy="1248091"/>
          </a:xfrm>
          <a:custGeom>
            <a:avLst/>
            <a:gdLst>
              <a:gd name="connsiteX0" fmla="*/ 1915473 w 2825539"/>
              <a:gd name="connsiteY0" fmla="*/ 0 h 1248091"/>
              <a:gd name="connsiteX1" fmla="*/ 1915473 w 2825539"/>
              <a:gd name="connsiteY1" fmla="*/ 182013 h 1248091"/>
              <a:gd name="connsiteX2" fmla="*/ 1919807 w 2825539"/>
              <a:gd name="connsiteY2" fmla="*/ 242684 h 1248091"/>
              <a:gd name="connsiteX3" fmla="*/ 0 w 2825539"/>
              <a:gd name="connsiteY3" fmla="*/ 242684 h 1248091"/>
              <a:gd name="connsiteX4" fmla="*/ 0 w 2825539"/>
              <a:gd name="connsiteY4" fmla="*/ 1248091 h 1248091"/>
              <a:gd name="connsiteX5" fmla="*/ 892732 w 2825539"/>
              <a:gd name="connsiteY5" fmla="*/ 1248091 h 1248091"/>
              <a:gd name="connsiteX6" fmla="*/ 892732 w 2825539"/>
              <a:gd name="connsiteY6" fmla="*/ 1022741 h 1248091"/>
              <a:gd name="connsiteX7" fmla="*/ 2825539 w 2825539"/>
              <a:gd name="connsiteY7" fmla="*/ 1022741 h 1248091"/>
              <a:gd name="connsiteX8" fmla="*/ 2825539 w 2825539"/>
              <a:gd name="connsiteY8" fmla="*/ 21668 h 1248091"/>
              <a:gd name="connsiteX9" fmla="*/ 2821206 w 2825539"/>
              <a:gd name="connsiteY9" fmla="*/ 4334 h 1248091"/>
              <a:gd name="connsiteX10" fmla="*/ 1915473 w 2825539"/>
              <a:gd name="connsiteY10" fmla="*/ 0 h 124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5539" h="1248091">
                <a:moveTo>
                  <a:pt x="1915473" y="0"/>
                </a:moveTo>
                <a:lnTo>
                  <a:pt x="1915473" y="182013"/>
                </a:lnTo>
                <a:lnTo>
                  <a:pt x="1919807" y="242684"/>
                </a:lnTo>
                <a:lnTo>
                  <a:pt x="0" y="242684"/>
                </a:lnTo>
                <a:lnTo>
                  <a:pt x="0" y="1248091"/>
                </a:lnTo>
                <a:lnTo>
                  <a:pt x="892732" y="1248091"/>
                </a:lnTo>
                <a:lnTo>
                  <a:pt x="892732" y="1022741"/>
                </a:lnTo>
                <a:lnTo>
                  <a:pt x="2825539" y="1022741"/>
                </a:lnTo>
                <a:lnTo>
                  <a:pt x="2825539" y="21668"/>
                </a:lnTo>
                <a:lnTo>
                  <a:pt x="2821206" y="4334"/>
                </a:lnTo>
                <a:lnTo>
                  <a:pt x="1915473" y="0"/>
                </a:lnTo>
                <a:close/>
              </a:path>
            </a:pathLst>
          </a:custGeom>
          <a:solidFill>
            <a:srgbClr val="7030A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15"/>
          <p:cNvSpPr/>
          <p:nvPr/>
        </p:nvSpPr>
        <p:spPr>
          <a:xfrm>
            <a:off x="6156176" y="5733256"/>
            <a:ext cx="2800350" cy="647700"/>
          </a:xfrm>
          <a:custGeom>
            <a:avLst/>
            <a:gdLst>
              <a:gd name="connsiteX0" fmla="*/ 1724025 w 2800350"/>
              <a:gd name="connsiteY0" fmla="*/ 0 h 647700"/>
              <a:gd name="connsiteX1" fmla="*/ 1724025 w 2800350"/>
              <a:gd name="connsiteY1" fmla="*/ 209550 h 647700"/>
              <a:gd name="connsiteX2" fmla="*/ 0 w 2800350"/>
              <a:gd name="connsiteY2" fmla="*/ 209550 h 647700"/>
              <a:gd name="connsiteX3" fmla="*/ 0 w 2800350"/>
              <a:gd name="connsiteY3" fmla="*/ 647700 h 647700"/>
              <a:gd name="connsiteX4" fmla="*/ 1543050 w 2800350"/>
              <a:gd name="connsiteY4" fmla="*/ 647700 h 647700"/>
              <a:gd name="connsiteX5" fmla="*/ 1543050 w 2800350"/>
              <a:gd name="connsiteY5" fmla="*/ 438150 h 647700"/>
              <a:gd name="connsiteX6" fmla="*/ 2790825 w 2800350"/>
              <a:gd name="connsiteY6" fmla="*/ 438150 h 647700"/>
              <a:gd name="connsiteX7" fmla="*/ 2800350 w 2800350"/>
              <a:gd name="connsiteY7" fmla="*/ 0 h 647700"/>
              <a:gd name="connsiteX8" fmla="*/ 1724025 w 2800350"/>
              <a:gd name="connsiteY8"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0350" h="647700">
                <a:moveTo>
                  <a:pt x="1724025" y="0"/>
                </a:moveTo>
                <a:lnTo>
                  <a:pt x="1724025" y="209550"/>
                </a:lnTo>
                <a:lnTo>
                  <a:pt x="0" y="209550"/>
                </a:lnTo>
                <a:lnTo>
                  <a:pt x="0" y="647700"/>
                </a:lnTo>
                <a:lnTo>
                  <a:pt x="1543050" y="647700"/>
                </a:lnTo>
                <a:lnTo>
                  <a:pt x="1543050" y="438150"/>
                </a:lnTo>
                <a:lnTo>
                  <a:pt x="2790825" y="438150"/>
                </a:lnTo>
                <a:lnTo>
                  <a:pt x="2800350" y="0"/>
                </a:lnTo>
                <a:lnTo>
                  <a:pt x="1724025" y="0"/>
                </a:lnTo>
                <a:close/>
              </a:path>
            </a:pathLst>
          </a:custGeom>
          <a:solidFill>
            <a:schemeClr val="accent6">
              <a:lumMod val="7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70144" t="64191" r="9201" b="6680"/>
          <a:stretch/>
        </p:blipFill>
        <p:spPr bwMode="auto">
          <a:xfrm>
            <a:off x="1259632" y="1716375"/>
            <a:ext cx="1602464" cy="1412341"/>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8" name="ZoneTexte 17"/>
          <p:cNvSpPr txBox="1"/>
          <p:nvPr/>
        </p:nvSpPr>
        <p:spPr>
          <a:xfrm>
            <a:off x="1932571" y="5733256"/>
            <a:ext cx="4068000" cy="738664"/>
          </a:xfrm>
          <a:prstGeom prst="rect">
            <a:avLst/>
          </a:prstGeom>
          <a:solidFill>
            <a:schemeClr val="tx2">
              <a:lumMod val="90000"/>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fr-FR" sz="1400" b="1" u="sng" cap="small" dirty="0">
                <a:latin typeface="Tw Cen MT" panose="020B0602020104020603" pitchFamily="34" charset="0"/>
              </a:rPr>
              <a:t>Question</a:t>
            </a:r>
            <a:r>
              <a:rPr lang="fr-FR" sz="1400" b="1" dirty="0">
                <a:latin typeface="Tw Cen MT" panose="020B0602020104020603" pitchFamily="34" charset="0"/>
              </a:rPr>
              <a:t> : le réseau commercial européen est polarisé par deux foyers économiques majeurs : lesquels ?</a:t>
            </a:r>
            <a:endParaRPr lang="fr-FR" sz="1400" dirty="0">
              <a:latin typeface="Tw Cen MT" panose="020B0602020104020603" pitchFamily="34" charset="0"/>
            </a:endParaRPr>
          </a:p>
        </p:txBody>
      </p:sp>
      <p:sp>
        <p:nvSpPr>
          <p:cNvPr id="19" name="ZoneTexte 18"/>
          <p:cNvSpPr txBox="1"/>
          <p:nvPr/>
        </p:nvSpPr>
        <p:spPr>
          <a:xfrm>
            <a:off x="6097338" y="593509"/>
            <a:ext cx="2952000" cy="2031325"/>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fr-FR" sz="1400" b="1" dirty="0">
                <a:latin typeface="Tw Cen MT" panose="020B0602020104020603" pitchFamily="34" charset="0"/>
              </a:rPr>
              <a:t>- Les Flandres (dominées par Bruges, centre commercial le plus important du Nord de l’Europe, une des principales places financières au XIIIe siècle)</a:t>
            </a:r>
            <a:endParaRPr lang="fr-FR" sz="1400" dirty="0">
              <a:latin typeface="Tw Cen MT" panose="020B0602020104020603" pitchFamily="34" charset="0"/>
            </a:endParaRPr>
          </a:p>
          <a:p>
            <a:pPr algn="just"/>
            <a:r>
              <a:rPr lang="fr-FR" sz="1400" b="1" dirty="0">
                <a:latin typeface="Tw Cen MT" panose="020B0602020104020603" pitchFamily="34" charset="0"/>
              </a:rPr>
              <a:t>- Les villes italiennes (Gênes, Pise, Venise et Florence) qui prennent en charge les échanges entre Occident et Orient</a:t>
            </a:r>
            <a:endParaRPr lang="fr-FR" sz="1400" dirty="0">
              <a:latin typeface="Tw Cen MT" panose="020B0602020104020603" pitchFamily="34" charset="0"/>
            </a:endParaRPr>
          </a:p>
        </p:txBody>
      </p:sp>
    </p:spTree>
    <p:extLst>
      <p:ext uri="{BB962C8B-B14F-4D97-AF65-F5344CB8AC3E}">
        <p14:creationId xmlns:p14="http://schemas.microsoft.com/office/powerpoint/2010/main" val="2503180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par>
                                <p:cTn id="17" presetID="21" presetClass="entr" presetSubtype="1"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wheel(1)">
                                      <p:cBhvr>
                                        <p:cTn id="19" dur="2000"/>
                                        <p:tgtEl>
                                          <p:spTgt spid="1026"/>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par>
                                <p:cTn id="23" presetID="53"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1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1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bg/>
                                          </p:spTgt>
                                        </p:tgtEl>
                                        <p:attrNameLst>
                                          <p:attrName>style.visibility</p:attrName>
                                        </p:attrNameLst>
                                      </p:cBhvr>
                                      <p:to>
                                        <p:strVal val="visible"/>
                                      </p:to>
                                    </p:set>
                                    <p:animEffect transition="in" filter="wipe(left)">
                                      <p:cBhvr>
                                        <p:cTn id="42" dur="1000"/>
                                        <p:tgtEl>
                                          <p:spTgt spid="10">
                                            <p:bg/>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
                                            <p:txEl>
                                              <p:pRg st="0" end="0"/>
                                            </p:txEl>
                                          </p:spTgt>
                                        </p:tgtEl>
                                        <p:attrNameLst>
                                          <p:attrName>style.visibility</p:attrName>
                                        </p:attrNameLst>
                                      </p:cBhvr>
                                      <p:to>
                                        <p:strVal val="visible"/>
                                      </p:to>
                                    </p:set>
                                    <p:animEffect transition="in" filter="wipe(left)">
                                      <p:cBhvr>
                                        <p:cTn id="47" dur="1000"/>
                                        <p:tgtEl>
                                          <p:spTgt spid="1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0">
                                            <p:txEl>
                                              <p:pRg st="1" end="1"/>
                                            </p:txEl>
                                          </p:spTgt>
                                        </p:tgtEl>
                                        <p:attrNameLst>
                                          <p:attrName>style.visibility</p:attrName>
                                        </p:attrNameLst>
                                      </p:cBhvr>
                                      <p:to>
                                        <p:strVal val="visible"/>
                                      </p:to>
                                    </p:set>
                                    <p:animEffect transition="in" filter="wipe(left)">
                                      <p:cBhvr>
                                        <p:cTn id="52" dur="1000"/>
                                        <p:tgtEl>
                                          <p:spTgt spid="10">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10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3">
                                            <p:bg/>
                                          </p:spTgt>
                                        </p:tgtEl>
                                        <p:attrNameLst>
                                          <p:attrName>style.visibility</p:attrName>
                                        </p:attrNameLst>
                                      </p:cBhvr>
                                      <p:to>
                                        <p:strVal val="visible"/>
                                      </p:to>
                                    </p:set>
                                    <p:animEffect transition="in" filter="wipe(left)">
                                      <p:cBhvr>
                                        <p:cTn id="62" dur="1000"/>
                                        <p:tgtEl>
                                          <p:spTgt spid="13">
                                            <p:bg/>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3">
                                            <p:txEl>
                                              <p:pRg st="0" end="0"/>
                                            </p:txEl>
                                          </p:spTgt>
                                        </p:tgtEl>
                                        <p:attrNameLst>
                                          <p:attrName>style.visibility</p:attrName>
                                        </p:attrNameLst>
                                      </p:cBhvr>
                                      <p:to>
                                        <p:strVal val="visible"/>
                                      </p:to>
                                    </p:set>
                                    <p:animEffect transition="in" filter="wipe(left)">
                                      <p:cBhvr>
                                        <p:cTn id="67" dur="1000"/>
                                        <p:tgtEl>
                                          <p:spTgt spid="13">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3">
                                            <p:txEl>
                                              <p:pRg st="1" end="1"/>
                                            </p:txEl>
                                          </p:spTgt>
                                        </p:tgtEl>
                                        <p:attrNameLst>
                                          <p:attrName>style.visibility</p:attrName>
                                        </p:attrNameLst>
                                      </p:cBhvr>
                                      <p:to>
                                        <p:strVal val="visible"/>
                                      </p:to>
                                    </p:set>
                                    <p:animEffect transition="in" filter="wipe(left)">
                                      <p:cBhvr>
                                        <p:cTn id="72" dur="1000"/>
                                        <p:tgtEl>
                                          <p:spTgt spid="13">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wipe(left)">
                                      <p:cBhvr>
                                        <p:cTn id="77" dur="1000"/>
                                        <p:tgtEl>
                                          <p:spTgt spid="16"/>
                                        </p:tgtEl>
                                      </p:cBhvr>
                                    </p:animEffect>
                                  </p:childTnLst>
                                </p:cTn>
                              </p:par>
                            </p:childTnLst>
                          </p:cTn>
                        </p:par>
                        <p:par>
                          <p:cTn id="78" fill="hold">
                            <p:stCondLst>
                              <p:cond delay="1000"/>
                            </p:stCondLst>
                            <p:childTnLst>
                              <p:par>
                                <p:cTn id="79" presetID="53" presetClass="exit" presetSubtype="32" fill="hold" grpId="1" nodeType="afterEffect">
                                  <p:stCondLst>
                                    <p:cond delay="0"/>
                                  </p:stCondLst>
                                  <p:childTnLst>
                                    <p:anim calcmode="lin" valueType="num">
                                      <p:cBhvr>
                                        <p:cTn id="80" dur="500"/>
                                        <p:tgtEl>
                                          <p:spTgt spid="10">
                                            <p:txEl>
                                              <p:pRg st="0" end="0"/>
                                            </p:txEl>
                                          </p:spTgt>
                                        </p:tgtEl>
                                        <p:attrNameLst>
                                          <p:attrName>ppt_w</p:attrName>
                                        </p:attrNameLst>
                                      </p:cBhvr>
                                      <p:tavLst>
                                        <p:tav tm="0">
                                          <p:val>
                                            <p:strVal val="ppt_w"/>
                                          </p:val>
                                        </p:tav>
                                        <p:tav tm="100000">
                                          <p:val>
                                            <p:fltVal val="0"/>
                                          </p:val>
                                        </p:tav>
                                      </p:tavLst>
                                    </p:anim>
                                    <p:anim calcmode="lin" valueType="num">
                                      <p:cBhvr>
                                        <p:cTn id="81" dur="500"/>
                                        <p:tgtEl>
                                          <p:spTgt spid="10">
                                            <p:txEl>
                                              <p:pRg st="0" end="0"/>
                                            </p:txEl>
                                          </p:spTgt>
                                        </p:tgtEl>
                                        <p:attrNameLst>
                                          <p:attrName>ppt_h</p:attrName>
                                        </p:attrNameLst>
                                      </p:cBhvr>
                                      <p:tavLst>
                                        <p:tav tm="0">
                                          <p:val>
                                            <p:strVal val="ppt_h"/>
                                          </p:val>
                                        </p:tav>
                                        <p:tav tm="100000">
                                          <p:val>
                                            <p:fltVal val="0"/>
                                          </p:val>
                                        </p:tav>
                                      </p:tavLst>
                                    </p:anim>
                                    <p:animEffect transition="out" filter="fade">
                                      <p:cBhvr>
                                        <p:cTn id="82" dur="500"/>
                                        <p:tgtEl>
                                          <p:spTgt spid="10">
                                            <p:txEl>
                                              <p:pRg st="0" end="0"/>
                                            </p:txEl>
                                          </p:spTgt>
                                        </p:tgtEl>
                                      </p:cBhvr>
                                    </p:animEffect>
                                    <p:set>
                                      <p:cBhvr>
                                        <p:cTn id="83" dur="1" fill="hold">
                                          <p:stCondLst>
                                            <p:cond delay="499"/>
                                          </p:stCondLst>
                                        </p:cTn>
                                        <p:tgtEl>
                                          <p:spTgt spid="10">
                                            <p:txEl>
                                              <p:pRg st="0" end="0"/>
                                            </p:txEl>
                                          </p:spTgt>
                                        </p:tgtEl>
                                        <p:attrNameLst>
                                          <p:attrName>style.visibility</p:attrName>
                                        </p:attrNameLst>
                                      </p:cBhvr>
                                      <p:to>
                                        <p:strVal val="hidden"/>
                                      </p:to>
                                    </p:set>
                                  </p:childTnLst>
                                </p:cTn>
                              </p:par>
                              <p:par>
                                <p:cTn id="84" presetID="53" presetClass="exit" presetSubtype="32" fill="hold" grpId="1" nodeType="withEffect">
                                  <p:stCondLst>
                                    <p:cond delay="0"/>
                                  </p:stCondLst>
                                  <p:childTnLst>
                                    <p:anim calcmode="lin" valueType="num">
                                      <p:cBhvr>
                                        <p:cTn id="85" dur="500"/>
                                        <p:tgtEl>
                                          <p:spTgt spid="10">
                                            <p:txEl>
                                              <p:pRg st="1" end="1"/>
                                            </p:txEl>
                                          </p:spTgt>
                                        </p:tgtEl>
                                        <p:attrNameLst>
                                          <p:attrName>ppt_w</p:attrName>
                                        </p:attrNameLst>
                                      </p:cBhvr>
                                      <p:tavLst>
                                        <p:tav tm="0">
                                          <p:val>
                                            <p:strVal val="ppt_w"/>
                                          </p:val>
                                        </p:tav>
                                        <p:tav tm="100000">
                                          <p:val>
                                            <p:fltVal val="0"/>
                                          </p:val>
                                        </p:tav>
                                      </p:tavLst>
                                    </p:anim>
                                    <p:anim calcmode="lin" valueType="num">
                                      <p:cBhvr>
                                        <p:cTn id="86" dur="500"/>
                                        <p:tgtEl>
                                          <p:spTgt spid="10">
                                            <p:txEl>
                                              <p:pRg st="1" end="1"/>
                                            </p:txEl>
                                          </p:spTgt>
                                        </p:tgtEl>
                                        <p:attrNameLst>
                                          <p:attrName>ppt_h</p:attrName>
                                        </p:attrNameLst>
                                      </p:cBhvr>
                                      <p:tavLst>
                                        <p:tav tm="0">
                                          <p:val>
                                            <p:strVal val="ppt_h"/>
                                          </p:val>
                                        </p:tav>
                                        <p:tav tm="100000">
                                          <p:val>
                                            <p:fltVal val="0"/>
                                          </p:val>
                                        </p:tav>
                                      </p:tavLst>
                                    </p:anim>
                                    <p:animEffect transition="out" filter="fade">
                                      <p:cBhvr>
                                        <p:cTn id="87" dur="500"/>
                                        <p:tgtEl>
                                          <p:spTgt spid="10">
                                            <p:txEl>
                                              <p:pRg st="1" end="1"/>
                                            </p:txEl>
                                          </p:spTgt>
                                        </p:tgtEl>
                                      </p:cBhvr>
                                    </p:animEffect>
                                    <p:set>
                                      <p:cBhvr>
                                        <p:cTn id="88" dur="1" fill="hold">
                                          <p:stCondLst>
                                            <p:cond delay="499"/>
                                          </p:stCondLst>
                                        </p:cTn>
                                        <p:tgtEl>
                                          <p:spTgt spid="10">
                                            <p:txEl>
                                              <p:pRg st="1" end="1"/>
                                            </p:txEl>
                                          </p:spTgt>
                                        </p:tgtEl>
                                        <p:attrNameLst>
                                          <p:attrName>style.visibility</p:attrName>
                                        </p:attrNameLst>
                                      </p:cBhvr>
                                      <p:to>
                                        <p:strVal val="hidden"/>
                                      </p:to>
                                    </p:set>
                                  </p:childTnLst>
                                </p:cTn>
                              </p:par>
                              <p:par>
                                <p:cTn id="89" presetID="53" presetClass="exit" presetSubtype="32" fill="hold" grpId="1" nodeType="withEffect">
                                  <p:stCondLst>
                                    <p:cond delay="0"/>
                                  </p:stCondLst>
                                  <p:childTnLst>
                                    <p:anim calcmode="lin" valueType="num">
                                      <p:cBhvr>
                                        <p:cTn id="90" dur="500"/>
                                        <p:tgtEl>
                                          <p:spTgt spid="10">
                                            <p:bg/>
                                          </p:spTgt>
                                        </p:tgtEl>
                                        <p:attrNameLst>
                                          <p:attrName>ppt_w</p:attrName>
                                        </p:attrNameLst>
                                      </p:cBhvr>
                                      <p:tavLst>
                                        <p:tav tm="0">
                                          <p:val>
                                            <p:strVal val="ppt_w"/>
                                          </p:val>
                                        </p:tav>
                                        <p:tav tm="100000">
                                          <p:val>
                                            <p:fltVal val="0"/>
                                          </p:val>
                                        </p:tav>
                                      </p:tavLst>
                                    </p:anim>
                                    <p:anim calcmode="lin" valueType="num">
                                      <p:cBhvr>
                                        <p:cTn id="91" dur="500"/>
                                        <p:tgtEl>
                                          <p:spTgt spid="10">
                                            <p:bg/>
                                          </p:spTgt>
                                        </p:tgtEl>
                                        <p:attrNameLst>
                                          <p:attrName>ppt_h</p:attrName>
                                        </p:attrNameLst>
                                      </p:cBhvr>
                                      <p:tavLst>
                                        <p:tav tm="0">
                                          <p:val>
                                            <p:strVal val="ppt_h"/>
                                          </p:val>
                                        </p:tav>
                                        <p:tav tm="100000">
                                          <p:val>
                                            <p:fltVal val="0"/>
                                          </p:val>
                                        </p:tav>
                                      </p:tavLst>
                                    </p:anim>
                                    <p:animEffect transition="out" filter="fade">
                                      <p:cBhvr>
                                        <p:cTn id="92" dur="500"/>
                                        <p:tgtEl>
                                          <p:spTgt spid="10">
                                            <p:bg/>
                                          </p:spTgt>
                                        </p:tgtEl>
                                      </p:cBhvr>
                                    </p:animEffect>
                                    <p:set>
                                      <p:cBhvr>
                                        <p:cTn id="93" dur="1" fill="hold">
                                          <p:stCondLst>
                                            <p:cond delay="499"/>
                                          </p:stCondLst>
                                        </p:cTn>
                                        <p:tgtEl>
                                          <p:spTgt spid="10">
                                            <p:bg/>
                                          </p:spTgt>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12">
                                            <p:bg/>
                                          </p:spTgt>
                                        </p:tgtEl>
                                        <p:attrNameLst>
                                          <p:attrName>style.visibility</p:attrName>
                                        </p:attrNameLst>
                                      </p:cBhvr>
                                      <p:to>
                                        <p:strVal val="visible"/>
                                      </p:to>
                                    </p:set>
                                    <p:animEffect transition="in" filter="wipe(left)">
                                      <p:cBhvr>
                                        <p:cTn id="98" dur="1000"/>
                                        <p:tgtEl>
                                          <p:spTgt spid="12">
                                            <p:bg/>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12">
                                            <p:txEl>
                                              <p:pRg st="0" end="0"/>
                                            </p:txEl>
                                          </p:spTgt>
                                        </p:tgtEl>
                                        <p:attrNameLst>
                                          <p:attrName>style.visibility</p:attrName>
                                        </p:attrNameLst>
                                      </p:cBhvr>
                                      <p:to>
                                        <p:strVal val="visible"/>
                                      </p:to>
                                    </p:set>
                                    <p:animEffect transition="in" filter="wipe(left)">
                                      <p:cBhvr>
                                        <p:cTn id="103" dur="1000"/>
                                        <p:tgtEl>
                                          <p:spTgt spid="12">
                                            <p:txEl>
                                              <p:pRg st="0" end="0"/>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12">
                                            <p:txEl>
                                              <p:pRg st="1" end="1"/>
                                            </p:txEl>
                                          </p:spTgt>
                                        </p:tgtEl>
                                        <p:attrNameLst>
                                          <p:attrName>style.visibility</p:attrName>
                                        </p:attrNameLst>
                                      </p:cBhvr>
                                      <p:to>
                                        <p:strVal val="visible"/>
                                      </p:to>
                                    </p:set>
                                    <p:animEffect transition="in" filter="wipe(left)">
                                      <p:cBhvr>
                                        <p:cTn id="108" dur="1000"/>
                                        <p:tgtEl>
                                          <p:spTgt spid="12">
                                            <p:txEl>
                                              <p:pRg st="1" end="1"/>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xit" presetSubtype="32" fill="hold" grpId="1" nodeType="clickEffect">
                                  <p:stCondLst>
                                    <p:cond delay="0"/>
                                  </p:stCondLst>
                                  <p:childTnLst>
                                    <p:anim calcmode="lin" valueType="num">
                                      <p:cBhvr>
                                        <p:cTn id="112" dur="500"/>
                                        <p:tgtEl>
                                          <p:spTgt spid="13">
                                            <p:txEl>
                                              <p:pRg st="0" end="0"/>
                                            </p:txEl>
                                          </p:spTgt>
                                        </p:tgtEl>
                                        <p:attrNameLst>
                                          <p:attrName>ppt_w</p:attrName>
                                        </p:attrNameLst>
                                      </p:cBhvr>
                                      <p:tavLst>
                                        <p:tav tm="0">
                                          <p:val>
                                            <p:strVal val="ppt_w"/>
                                          </p:val>
                                        </p:tav>
                                        <p:tav tm="100000">
                                          <p:val>
                                            <p:fltVal val="0"/>
                                          </p:val>
                                        </p:tav>
                                      </p:tavLst>
                                    </p:anim>
                                    <p:anim calcmode="lin" valueType="num">
                                      <p:cBhvr>
                                        <p:cTn id="113" dur="500"/>
                                        <p:tgtEl>
                                          <p:spTgt spid="13">
                                            <p:txEl>
                                              <p:pRg st="0" end="0"/>
                                            </p:txEl>
                                          </p:spTgt>
                                        </p:tgtEl>
                                        <p:attrNameLst>
                                          <p:attrName>ppt_h</p:attrName>
                                        </p:attrNameLst>
                                      </p:cBhvr>
                                      <p:tavLst>
                                        <p:tav tm="0">
                                          <p:val>
                                            <p:strVal val="ppt_h"/>
                                          </p:val>
                                        </p:tav>
                                        <p:tav tm="100000">
                                          <p:val>
                                            <p:fltVal val="0"/>
                                          </p:val>
                                        </p:tav>
                                      </p:tavLst>
                                    </p:anim>
                                    <p:animEffect transition="out" filter="fade">
                                      <p:cBhvr>
                                        <p:cTn id="114" dur="500"/>
                                        <p:tgtEl>
                                          <p:spTgt spid="13">
                                            <p:txEl>
                                              <p:pRg st="0" end="0"/>
                                            </p:txEl>
                                          </p:spTgt>
                                        </p:tgtEl>
                                      </p:cBhvr>
                                    </p:animEffect>
                                    <p:set>
                                      <p:cBhvr>
                                        <p:cTn id="115" dur="1" fill="hold">
                                          <p:stCondLst>
                                            <p:cond delay="499"/>
                                          </p:stCondLst>
                                        </p:cTn>
                                        <p:tgtEl>
                                          <p:spTgt spid="13">
                                            <p:txEl>
                                              <p:pRg st="0" end="0"/>
                                            </p:txEl>
                                          </p:spTgt>
                                        </p:tgtEl>
                                        <p:attrNameLst>
                                          <p:attrName>style.visibility</p:attrName>
                                        </p:attrNameLst>
                                      </p:cBhvr>
                                      <p:to>
                                        <p:strVal val="hidden"/>
                                      </p:to>
                                    </p:set>
                                  </p:childTnLst>
                                </p:cTn>
                              </p:par>
                              <p:par>
                                <p:cTn id="116" presetID="53" presetClass="exit" presetSubtype="32" fill="hold" grpId="1" nodeType="withEffect">
                                  <p:stCondLst>
                                    <p:cond delay="0"/>
                                  </p:stCondLst>
                                  <p:childTnLst>
                                    <p:anim calcmode="lin" valueType="num">
                                      <p:cBhvr>
                                        <p:cTn id="117" dur="500"/>
                                        <p:tgtEl>
                                          <p:spTgt spid="13">
                                            <p:txEl>
                                              <p:pRg st="1" end="1"/>
                                            </p:txEl>
                                          </p:spTgt>
                                        </p:tgtEl>
                                        <p:attrNameLst>
                                          <p:attrName>ppt_w</p:attrName>
                                        </p:attrNameLst>
                                      </p:cBhvr>
                                      <p:tavLst>
                                        <p:tav tm="0">
                                          <p:val>
                                            <p:strVal val="ppt_w"/>
                                          </p:val>
                                        </p:tav>
                                        <p:tav tm="100000">
                                          <p:val>
                                            <p:fltVal val="0"/>
                                          </p:val>
                                        </p:tav>
                                      </p:tavLst>
                                    </p:anim>
                                    <p:anim calcmode="lin" valueType="num">
                                      <p:cBhvr>
                                        <p:cTn id="118" dur="500"/>
                                        <p:tgtEl>
                                          <p:spTgt spid="13">
                                            <p:txEl>
                                              <p:pRg st="1" end="1"/>
                                            </p:txEl>
                                          </p:spTgt>
                                        </p:tgtEl>
                                        <p:attrNameLst>
                                          <p:attrName>ppt_h</p:attrName>
                                        </p:attrNameLst>
                                      </p:cBhvr>
                                      <p:tavLst>
                                        <p:tav tm="0">
                                          <p:val>
                                            <p:strVal val="ppt_h"/>
                                          </p:val>
                                        </p:tav>
                                        <p:tav tm="100000">
                                          <p:val>
                                            <p:fltVal val="0"/>
                                          </p:val>
                                        </p:tav>
                                      </p:tavLst>
                                    </p:anim>
                                    <p:animEffect transition="out" filter="fade">
                                      <p:cBhvr>
                                        <p:cTn id="119" dur="500"/>
                                        <p:tgtEl>
                                          <p:spTgt spid="13">
                                            <p:txEl>
                                              <p:pRg st="1" end="1"/>
                                            </p:txEl>
                                          </p:spTgt>
                                        </p:tgtEl>
                                      </p:cBhvr>
                                    </p:animEffect>
                                    <p:set>
                                      <p:cBhvr>
                                        <p:cTn id="120" dur="1" fill="hold">
                                          <p:stCondLst>
                                            <p:cond delay="499"/>
                                          </p:stCondLst>
                                        </p:cTn>
                                        <p:tgtEl>
                                          <p:spTgt spid="13">
                                            <p:txEl>
                                              <p:pRg st="1" end="1"/>
                                            </p:txEl>
                                          </p:spTgt>
                                        </p:tgtEl>
                                        <p:attrNameLst>
                                          <p:attrName>style.visibility</p:attrName>
                                        </p:attrNameLst>
                                      </p:cBhvr>
                                      <p:to>
                                        <p:strVal val="hidden"/>
                                      </p:to>
                                    </p:set>
                                  </p:childTnLst>
                                </p:cTn>
                              </p:par>
                              <p:par>
                                <p:cTn id="121" presetID="53" presetClass="exit" presetSubtype="32" fill="hold" grpId="1" nodeType="withEffect">
                                  <p:stCondLst>
                                    <p:cond delay="0"/>
                                  </p:stCondLst>
                                  <p:childTnLst>
                                    <p:anim calcmode="lin" valueType="num">
                                      <p:cBhvr>
                                        <p:cTn id="122" dur="500"/>
                                        <p:tgtEl>
                                          <p:spTgt spid="13">
                                            <p:bg/>
                                          </p:spTgt>
                                        </p:tgtEl>
                                        <p:attrNameLst>
                                          <p:attrName>ppt_w</p:attrName>
                                        </p:attrNameLst>
                                      </p:cBhvr>
                                      <p:tavLst>
                                        <p:tav tm="0">
                                          <p:val>
                                            <p:strVal val="ppt_w"/>
                                          </p:val>
                                        </p:tav>
                                        <p:tav tm="100000">
                                          <p:val>
                                            <p:fltVal val="0"/>
                                          </p:val>
                                        </p:tav>
                                      </p:tavLst>
                                    </p:anim>
                                    <p:anim calcmode="lin" valueType="num">
                                      <p:cBhvr>
                                        <p:cTn id="123" dur="500"/>
                                        <p:tgtEl>
                                          <p:spTgt spid="13">
                                            <p:bg/>
                                          </p:spTgt>
                                        </p:tgtEl>
                                        <p:attrNameLst>
                                          <p:attrName>ppt_h</p:attrName>
                                        </p:attrNameLst>
                                      </p:cBhvr>
                                      <p:tavLst>
                                        <p:tav tm="0">
                                          <p:val>
                                            <p:strVal val="ppt_h"/>
                                          </p:val>
                                        </p:tav>
                                        <p:tav tm="100000">
                                          <p:val>
                                            <p:fltVal val="0"/>
                                          </p:val>
                                        </p:tav>
                                      </p:tavLst>
                                    </p:anim>
                                    <p:animEffect transition="out" filter="fade">
                                      <p:cBhvr>
                                        <p:cTn id="124" dur="500"/>
                                        <p:tgtEl>
                                          <p:spTgt spid="13">
                                            <p:bg/>
                                          </p:spTgt>
                                        </p:tgtEl>
                                      </p:cBhvr>
                                    </p:animEffect>
                                    <p:set>
                                      <p:cBhvr>
                                        <p:cTn id="125" dur="1" fill="hold">
                                          <p:stCondLst>
                                            <p:cond delay="499"/>
                                          </p:stCondLst>
                                        </p:cTn>
                                        <p:tgtEl>
                                          <p:spTgt spid="13">
                                            <p:bg/>
                                          </p:spTgt>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53" presetClass="entr" presetSubtype="16" fill="hold" nodeType="clickEffect">
                                  <p:stCondLst>
                                    <p:cond delay="0"/>
                                  </p:stCondLst>
                                  <p:childTnLst>
                                    <p:set>
                                      <p:cBhvr>
                                        <p:cTn id="129" dur="1" fill="hold">
                                          <p:stCondLst>
                                            <p:cond delay="0"/>
                                          </p:stCondLst>
                                        </p:cTn>
                                        <p:tgtEl>
                                          <p:spTgt spid="17"/>
                                        </p:tgtEl>
                                        <p:attrNameLst>
                                          <p:attrName>style.visibility</p:attrName>
                                        </p:attrNameLst>
                                      </p:cBhvr>
                                      <p:to>
                                        <p:strVal val="visible"/>
                                      </p:to>
                                    </p:set>
                                    <p:anim calcmode="lin" valueType="num">
                                      <p:cBhvr>
                                        <p:cTn id="130" dur="2000" fill="hold"/>
                                        <p:tgtEl>
                                          <p:spTgt spid="17"/>
                                        </p:tgtEl>
                                        <p:attrNameLst>
                                          <p:attrName>ppt_w</p:attrName>
                                        </p:attrNameLst>
                                      </p:cBhvr>
                                      <p:tavLst>
                                        <p:tav tm="0">
                                          <p:val>
                                            <p:fltVal val="0"/>
                                          </p:val>
                                        </p:tav>
                                        <p:tav tm="100000">
                                          <p:val>
                                            <p:strVal val="#ppt_w"/>
                                          </p:val>
                                        </p:tav>
                                      </p:tavLst>
                                    </p:anim>
                                    <p:anim calcmode="lin" valueType="num">
                                      <p:cBhvr>
                                        <p:cTn id="131" dur="2000" fill="hold"/>
                                        <p:tgtEl>
                                          <p:spTgt spid="17"/>
                                        </p:tgtEl>
                                        <p:attrNameLst>
                                          <p:attrName>ppt_h</p:attrName>
                                        </p:attrNameLst>
                                      </p:cBhvr>
                                      <p:tavLst>
                                        <p:tav tm="0">
                                          <p:val>
                                            <p:fltVal val="0"/>
                                          </p:val>
                                        </p:tav>
                                        <p:tav tm="100000">
                                          <p:val>
                                            <p:strVal val="#ppt_h"/>
                                          </p:val>
                                        </p:tav>
                                      </p:tavLst>
                                    </p:anim>
                                    <p:animEffect transition="in" filter="fade">
                                      <p:cBhvr>
                                        <p:cTn id="132" dur="2000"/>
                                        <p:tgtEl>
                                          <p:spTgt spid="17"/>
                                        </p:tgtEl>
                                      </p:cBhvr>
                                    </p:animEffect>
                                  </p:childTnLst>
                                </p:cTn>
                              </p:par>
                              <p:par>
                                <p:cTn id="133" presetID="49" presetClass="path" presetSubtype="0" accel="50000" decel="50000" fill="hold" nodeType="withEffect">
                                  <p:stCondLst>
                                    <p:cond delay="0"/>
                                  </p:stCondLst>
                                  <p:childTnLst>
                                    <p:animMotion origin="layout" path="M 2.77778E-6 -3.96855E-6 L 0.06996 0.36703 " pathEditMode="relative" rAng="0" ptsTypes="AA">
                                      <p:cBhvr>
                                        <p:cTn id="134" dur="2000" fill="hold"/>
                                        <p:tgtEl>
                                          <p:spTgt spid="17"/>
                                        </p:tgtEl>
                                        <p:attrNameLst>
                                          <p:attrName>ppt_x</p:attrName>
                                          <p:attrName>ppt_y</p:attrName>
                                        </p:attrNameLst>
                                      </p:cBhvr>
                                      <p:rCtr x="3490" y="18339"/>
                                    </p:animMotion>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grpId="0" nodeType="clickEffect">
                                  <p:stCondLst>
                                    <p:cond delay="0"/>
                                  </p:stCondLst>
                                  <p:childTnLst>
                                    <p:set>
                                      <p:cBhvr>
                                        <p:cTn id="138" dur="1" fill="hold">
                                          <p:stCondLst>
                                            <p:cond delay="0"/>
                                          </p:stCondLst>
                                        </p:cTn>
                                        <p:tgtEl>
                                          <p:spTgt spid="11">
                                            <p:bg/>
                                          </p:spTgt>
                                        </p:tgtEl>
                                        <p:attrNameLst>
                                          <p:attrName>style.visibility</p:attrName>
                                        </p:attrNameLst>
                                      </p:cBhvr>
                                      <p:to>
                                        <p:strVal val="visible"/>
                                      </p:to>
                                    </p:set>
                                    <p:animEffect transition="in" filter="wipe(left)">
                                      <p:cBhvr>
                                        <p:cTn id="139" dur="1000"/>
                                        <p:tgtEl>
                                          <p:spTgt spid="11">
                                            <p:bg/>
                                          </p:spTgt>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grpId="0" nodeType="clickEffect">
                                  <p:stCondLst>
                                    <p:cond delay="0"/>
                                  </p:stCondLst>
                                  <p:childTnLst>
                                    <p:set>
                                      <p:cBhvr>
                                        <p:cTn id="143" dur="1" fill="hold">
                                          <p:stCondLst>
                                            <p:cond delay="0"/>
                                          </p:stCondLst>
                                        </p:cTn>
                                        <p:tgtEl>
                                          <p:spTgt spid="11">
                                            <p:txEl>
                                              <p:pRg st="0" end="0"/>
                                            </p:txEl>
                                          </p:spTgt>
                                        </p:tgtEl>
                                        <p:attrNameLst>
                                          <p:attrName>style.visibility</p:attrName>
                                        </p:attrNameLst>
                                      </p:cBhvr>
                                      <p:to>
                                        <p:strVal val="visible"/>
                                      </p:to>
                                    </p:set>
                                    <p:animEffect transition="in" filter="wipe(left)">
                                      <p:cBhvr>
                                        <p:cTn id="144" dur="1000"/>
                                        <p:tgtEl>
                                          <p:spTgt spid="11">
                                            <p:txEl>
                                              <p:pRg st="0" end="0"/>
                                            </p:txEl>
                                          </p:spTgt>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grpId="0" nodeType="clickEffect">
                                  <p:stCondLst>
                                    <p:cond delay="0"/>
                                  </p:stCondLst>
                                  <p:childTnLst>
                                    <p:set>
                                      <p:cBhvr>
                                        <p:cTn id="148" dur="1" fill="hold">
                                          <p:stCondLst>
                                            <p:cond delay="0"/>
                                          </p:stCondLst>
                                        </p:cTn>
                                        <p:tgtEl>
                                          <p:spTgt spid="11">
                                            <p:txEl>
                                              <p:pRg st="1" end="1"/>
                                            </p:txEl>
                                          </p:spTgt>
                                        </p:tgtEl>
                                        <p:attrNameLst>
                                          <p:attrName>style.visibility</p:attrName>
                                        </p:attrNameLst>
                                      </p:cBhvr>
                                      <p:to>
                                        <p:strVal val="visible"/>
                                      </p:to>
                                    </p:set>
                                    <p:animEffect transition="in" filter="wipe(left)">
                                      <p:cBhvr>
                                        <p:cTn id="149" dur="1000"/>
                                        <p:tgtEl>
                                          <p:spTgt spid="11">
                                            <p:txEl>
                                              <p:pRg st="1" end="1"/>
                                            </p:txEl>
                                          </p:spTgt>
                                        </p:tgtEl>
                                      </p:cBhvr>
                                    </p:animEffect>
                                  </p:childTnLst>
                                </p:cTn>
                              </p:par>
                            </p:childTnLst>
                          </p:cTn>
                        </p:par>
                      </p:childTnLst>
                    </p:cTn>
                  </p:par>
                  <p:par>
                    <p:cTn id="150" fill="hold">
                      <p:stCondLst>
                        <p:cond delay="indefinite"/>
                      </p:stCondLst>
                      <p:childTnLst>
                        <p:par>
                          <p:cTn id="151" fill="hold">
                            <p:stCondLst>
                              <p:cond delay="0"/>
                            </p:stCondLst>
                            <p:childTnLst>
                              <p:par>
                                <p:cTn id="152" presetID="53" presetClass="exit" presetSubtype="32" fill="hold" grpId="1" nodeType="clickEffect">
                                  <p:stCondLst>
                                    <p:cond delay="0"/>
                                  </p:stCondLst>
                                  <p:childTnLst>
                                    <p:anim calcmode="lin" valueType="num">
                                      <p:cBhvr>
                                        <p:cTn id="153" dur="500"/>
                                        <p:tgtEl>
                                          <p:spTgt spid="9"/>
                                        </p:tgtEl>
                                        <p:attrNameLst>
                                          <p:attrName>ppt_w</p:attrName>
                                        </p:attrNameLst>
                                      </p:cBhvr>
                                      <p:tavLst>
                                        <p:tav tm="0">
                                          <p:val>
                                            <p:strVal val="ppt_w"/>
                                          </p:val>
                                        </p:tav>
                                        <p:tav tm="100000">
                                          <p:val>
                                            <p:fltVal val="0"/>
                                          </p:val>
                                        </p:tav>
                                      </p:tavLst>
                                    </p:anim>
                                    <p:anim calcmode="lin" valueType="num">
                                      <p:cBhvr>
                                        <p:cTn id="154" dur="500"/>
                                        <p:tgtEl>
                                          <p:spTgt spid="9"/>
                                        </p:tgtEl>
                                        <p:attrNameLst>
                                          <p:attrName>ppt_h</p:attrName>
                                        </p:attrNameLst>
                                      </p:cBhvr>
                                      <p:tavLst>
                                        <p:tav tm="0">
                                          <p:val>
                                            <p:strVal val="ppt_h"/>
                                          </p:val>
                                        </p:tav>
                                        <p:tav tm="100000">
                                          <p:val>
                                            <p:fltVal val="0"/>
                                          </p:val>
                                        </p:tav>
                                      </p:tavLst>
                                    </p:anim>
                                    <p:animEffect transition="out" filter="fade">
                                      <p:cBhvr>
                                        <p:cTn id="155" dur="500"/>
                                        <p:tgtEl>
                                          <p:spTgt spid="9"/>
                                        </p:tgtEl>
                                      </p:cBhvr>
                                    </p:animEffect>
                                    <p:set>
                                      <p:cBhvr>
                                        <p:cTn id="156" dur="1" fill="hold">
                                          <p:stCondLst>
                                            <p:cond delay="499"/>
                                          </p:stCondLst>
                                        </p:cTn>
                                        <p:tgtEl>
                                          <p:spTgt spid="9"/>
                                        </p:tgtEl>
                                        <p:attrNameLst>
                                          <p:attrName>style.visibility</p:attrName>
                                        </p:attrNameLst>
                                      </p:cBhvr>
                                      <p:to>
                                        <p:strVal val="hidden"/>
                                      </p:to>
                                    </p:set>
                                  </p:childTnLst>
                                </p:cTn>
                              </p:par>
                            </p:childTnLst>
                          </p:cTn>
                        </p:par>
                        <p:par>
                          <p:cTn id="157" fill="hold">
                            <p:stCondLst>
                              <p:cond delay="500"/>
                            </p:stCondLst>
                            <p:childTnLst>
                              <p:par>
                                <p:cTn id="158" presetID="53" presetClass="exit" presetSubtype="32" fill="hold" grpId="1" nodeType="afterEffect">
                                  <p:stCondLst>
                                    <p:cond delay="0"/>
                                  </p:stCondLst>
                                  <p:childTnLst>
                                    <p:anim calcmode="lin" valueType="num">
                                      <p:cBhvr>
                                        <p:cTn id="159" dur="500"/>
                                        <p:tgtEl>
                                          <p:spTgt spid="11">
                                            <p:txEl>
                                              <p:pRg st="0" end="0"/>
                                            </p:txEl>
                                          </p:spTgt>
                                        </p:tgtEl>
                                        <p:attrNameLst>
                                          <p:attrName>ppt_w</p:attrName>
                                        </p:attrNameLst>
                                      </p:cBhvr>
                                      <p:tavLst>
                                        <p:tav tm="0">
                                          <p:val>
                                            <p:strVal val="ppt_w"/>
                                          </p:val>
                                        </p:tav>
                                        <p:tav tm="100000">
                                          <p:val>
                                            <p:fltVal val="0"/>
                                          </p:val>
                                        </p:tav>
                                      </p:tavLst>
                                    </p:anim>
                                    <p:anim calcmode="lin" valueType="num">
                                      <p:cBhvr>
                                        <p:cTn id="160" dur="500"/>
                                        <p:tgtEl>
                                          <p:spTgt spid="11">
                                            <p:txEl>
                                              <p:pRg st="0" end="0"/>
                                            </p:txEl>
                                          </p:spTgt>
                                        </p:tgtEl>
                                        <p:attrNameLst>
                                          <p:attrName>ppt_h</p:attrName>
                                        </p:attrNameLst>
                                      </p:cBhvr>
                                      <p:tavLst>
                                        <p:tav tm="0">
                                          <p:val>
                                            <p:strVal val="ppt_h"/>
                                          </p:val>
                                        </p:tav>
                                        <p:tav tm="100000">
                                          <p:val>
                                            <p:fltVal val="0"/>
                                          </p:val>
                                        </p:tav>
                                      </p:tavLst>
                                    </p:anim>
                                    <p:animEffect transition="out" filter="fade">
                                      <p:cBhvr>
                                        <p:cTn id="161" dur="500"/>
                                        <p:tgtEl>
                                          <p:spTgt spid="11">
                                            <p:txEl>
                                              <p:pRg st="0" end="0"/>
                                            </p:txEl>
                                          </p:spTgt>
                                        </p:tgtEl>
                                      </p:cBhvr>
                                    </p:animEffect>
                                    <p:set>
                                      <p:cBhvr>
                                        <p:cTn id="162" dur="1" fill="hold">
                                          <p:stCondLst>
                                            <p:cond delay="499"/>
                                          </p:stCondLst>
                                        </p:cTn>
                                        <p:tgtEl>
                                          <p:spTgt spid="11">
                                            <p:txEl>
                                              <p:pRg st="0" end="0"/>
                                            </p:txEl>
                                          </p:spTgt>
                                        </p:tgtEl>
                                        <p:attrNameLst>
                                          <p:attrName>style.visibility</p:attrName>
                                        </p:attrNameLst>
                                      </p:cBhvr>
                                      <p:to>
                                        <p:strVal val="hidden"/>
                                      </p:to>
                                    </p:set>
                                  </p:childTnLst>
                                </p:cTn>
                              </p:par>
                              <p:par>
                                <p:cTn id="163" presetID="53" presetClass="exit" presetSubtype="32" fill="hold" grpId="1" nodeType="withEffect">
                                  <p:stCondLst>
                                    <p:cond delay="0"/>
                                  </p:stCondLst>
                                  <p:childTnLst>
                                    <p:anim calcmode="lin" valueType="num">
                                      <p:cBhvr>
                                        <p:cTn id="164" dur="500"/>
                                        <p:tgtEl>
                                          <p:spTgt spid="11">
                                            <p:txEl>
                                              <p:pRg st="1" end="1"/>
                                            </p:txEl>
                                          </p:spTgt>
                                        </p:tgtEl>
                                        <p:attrNameLst>
                                          <p:attrName>ppt_w</p:attrName>
                                        </p:attrNameLst>
                                      </p:cBhvr>
                                      <p:tavLst>
                                        <p:tav tm="0">
                                          <p:val>
                                            <p:strVal val="ppt_w"/>
                                          </p:val>
                                        </p:tav>
                                        <p:tav tm="100000">
                                          <p:val>
                                            <p:fltVal val="0"/>
                                          </p:val>
                                        </p:tav>
                                      </p:tavLst>
                                    </p:anim>
                                    <p:anim calcmode="lin" valueType="num">
                                      <p:cBhvr>
                                        <p:cTn id="165" dur="500"/>
                                        <p:tgtEl>
                                          <p:spTgt spid="11">
                                            <p:txEl>
                                              <p:pRg st="1" end="1"/>
                                            </p:txEl>
                                          </p:spTgt>
                                        </p:tgtEl>
                                        <p:attrNameLst>
                                          <p:attrName>ppt_h</p:attrName>
                                        </p:attrNameLst>
                                      </p:cBhvr>
                                      <p:tavLst>
                                        <p:tav tm="0">
                                          <p:val>
                                            <p:strVal val="ppt_h"/>
                                          </p:val>
                                        </p:tav>
                                        <p:tav tm="100000">
                                          <p:val>
                                            <p:fltVal val="0"/>
                                          </p:val>
                                        </p:tav>
                                      </p:tavLst>
                                    </p:anim>
                                    <p:animEffect transition="out" filter="fade">
                                      <p:cBhvr>
                                        <p:cTn id="166" dur="500"/>
                                        <p:tgtEl>
                                          <p:spTgt spid="11">
                                            <p:txEl>
                                              <p:pRg st="1" end="1"/>
                                            </p:txEl>
                                          </p:spTgt>
                                        </p:tgtEl>
                                      </p:cBhvr>
                                    </p:animEffect>
                                    <p:set>
                                      <p:cBhvr>
                                        <p:cTn id="167" dur="1" fill="hold">
                                          <p:stCondLst>
                                            <p:cond delay="499"/>
                                          </p:stCondLst>
                                        </p:cTn>
                                        <p:tgtEl>
                                          <p:spTgt spid="11">
                                            <p:txEl>
                                              <p:pRg st="1" end="1"/>
                                            </p:txEl>
                                          </p:spTgt>
                                        </p:tgtEl>
                                        <p:attrNameLst>
                                          <p:attrName>style.visibility</p:attrName>
                                        </p:attrNameLst>
                                      </p:cBhvr>
                                      <p:to>
                                        <p:strVal val="hidden"/>
                                      </p:to>
                                    </p:set>
                                  </p:childTnLst>
                                </p:cTn>
                              </p:par>
                              <p:par>
                                <p:cTn id="168" presetID="53" presetClass="exit" presetSubtype="32" fill="hold" grpId="1" nodeType="withEffect">
                                  <p:stCondLst>
                                    <p:cond delay="0"/>
                                  </p:stCondLst>
                                  <p:childTnLst>
                                    <p:anim calcmode="lin" valueType="num">
                                      <p:cBhvr>
                                        <p:cTn id="169" dur="500"/>
                                        <p:tgtEl>
                                          <p:spTgt spid="11">
                                            <p:bg/>
                                          </p:spTgt>
                                        </p:tgtEl>
                                        <p:attrNameLst>
                                          <p:attrName>ppt_w</p:attrName>
                                        </p:attrNameLst>
                                      </p:cBhvr>
                                      <p:tavLst>
                                        <p:tav tm="0">
                                          <p:val>
                                            <p:strVal val="ppt_w"/>
                                          </p:val>
                                        </p:tav>
                                        <p:tav tm="100000">
                                          <p:val>
                                            <p:fltVal val="0"/>
                                          </p:val>
                                        </p:tav>
                                      </p:tavLst>
                                    </p:anim>
                                    <p:anim calcmode="lin" valueType="num">
                                      <p:cBhvr>
                                        <p:cTn id="170" dur="500"/>
                                        <p:tgtEl>
                                          <p:spTgt spid="11">
                                            <p:bg/>
                                          </p:spTgt>
                                        </p:tgtEl>
                                        <p:attrNameLst>
                                          <p:attrName>ppt_h</p:attrName>
                                        </p:attrNameLst>
                                      </p:cBhvr>
                                      <p:tavLst>
                                        <p:tav tm="0">
                                          <p:val>
                                            <p:strVal val="ppt_h"/>
                                          </p:val>
                                        </p:tav>
                                        <p:tav tm="100000">
                                          <p:val>
                                            <p:fltVal val="0"/>
                                          </p:val>
                                        </p:tav>
                                      </p:tavLst>
                                    </p:anim>
                                    <p:animEffect transition="out" filter="fade">
                                      <p:cBhvr>
                                        <p:cTn id="171" dur="500"/>
                                        <p:tgtEl>
                                          <p:spTgt spid="11">
                                            <p:bg/>
                                          </p:spTgt>
                                        </p:tgtEl>
                                      </p:cBhvr>
                                    </p:animEffect>
                                    <p:set>
                                      <p:cBhvr>
                                        <p:cTn id="172" dur="1" fill="hold">
                                          <p:stCondLst>
                                            <p:cond delay="499"/>
                                          </p:stCondLst>
                                        </p:cTn>
                                        <p:tgtEl>
                                          <p:spTgt spid="11">
                                            <p:bg/>
                                          </p:spTgt>
                                        </p:tgtEl>
                                        <p:attrNameLst>
                                          <p:attrName>style.visibility</p:attrName>
                                        </p:attrNameLst>
                                      </p:cBhvr>
                                      <p:to>
                                        <p:strVal val="hidden"/>
                                      </p:to>
                                    </p:set>
                                  </p:childTnLst>
                                </p:cTn>
                              </p:par>
                              <p:par>
                                <p:cTn id="173" presetID="53" presetClass="exit" presetSubtype="32" fill="hold" grpId="1" nodeType="withEffect">
                                  <p:stCondLst>
                                    <p:cond delay="0"/>
                                  </p:stCondLst>
                                  <p:childTnLst>
                                    <p:anim calcmode="lin" valueType="num">
                                      <p:cBhvr>
                                        <p:cTn id="174" dur="500"/>
                                        <p:tgtEl>
                                          <p:spTgt spid="12">
                                            <p:txEl>
                                              <p:pRg st="0" end="0"/>
                                            </p:txEl>
                                          </p:spTgt>
                                        </p:tgtEl>
                                        <p:attrNameLst>
                                          <p:attrName>ppt_w</p:attrName>
                                        </p:attrNameLst>
                                      </p:cBhvr>
                                      <p:tavLst>
                                        <p:tav tm="0">
                                          <p:val>
                                            <p:strVal val="ppt_w"/>
                                          </p:val>
                                        </p:tav>
                                        <p:tav tm="100000">
                                          <p:val>
                                            <p:fltVal val="0"/>
                                          </p:val>
                                        </p:tav>
                                      </p:tavLst>
                                    </p:anim>
                                    <p:anim calcmode="lin" valueType="num">
                                      <p:cBhvr>
                                        <p:cTn id="175" dur="500"/>
                                        <p:tgtEl>
                                          <p:spTgt spid="12">
                                            <p:txEl>
                                              <p:pRg st="0" end="0"/>
                                            </p:txEl>
                                          </p:spTgt>
                                        </p:tgtEl>
                                        <p:attrNameLst>
                                          <p:attrName>ppt_h</p:attrName>
                                        </p:attrNameLst>
                                      </p:cBhvr>
                                      <p:tavLst>
                                        <p:tav tm="0">
                                          <p:val>
                                            <p:strVal val="ppt_h"/>
                                          </p:val>
                                        </p:tav>
                                        <p:tav tm="100000">
                                          <p:val>
                                            <p:fltVal val="0"/>
                                          </p:val>
                                        </p:tav>
                                      </p:tavLst>
                                    </p:anim>
                                    <p:animEffect transition="out" filter="fade">
                                      <p:cBhvr>
                                        <p:cTn id="176" dur="500"/>
                                        <p:tgtEl>
                                          <p:spTgt spid="12">
                                            <p:txEl>
                                              <p:pRg st="0" end="0"/>
                                            </p:txEl>
                                          </p:spTgt>
                                        </p:tgtEl>
                                      </p:cBhvr>
                                    </p:animEffect>
                                    <p:set>
                                      <p:cBhvr>
                                        <p:cTn id="177" dur="1" fill="hold">
                                          <p:stCondLst>
                                            <p:cond delay="499"/>
                                          </p:stCondLst>
                                        </p:cTn>
                                        <p:tgtEl>
                                          <p:spTgt spid="12">
                                            <p:txEl>
                                              <p:pRg st="0" end="0"/>
                                            </p:txEl>
                                          </p:spTgt>
                                        </p:tgtEl>
                                        <p:attrNameLst>
                                          <p:attrName>style.visibility</p:attrName>
                                        </p:attrNameLst>
                                      </p:cBhvr>
                                      <p:to>
                                        <p:strVal val="hidden"/>
                                      </p:to>
                                    </p:set>
                                  </p:childTnLst>
                                </p:cTn>
                              </p:par>
                              <p:par>
                                <p:cTn id="178" presetID="53" presetClass="exit" presetSubtype="32" fill="hold" grpId="1" nodeType="withEffect">
                                  <p:stCondLst>
                                    <p:cond delay="0"/>
                                  </p:stCondLst>
                                  <p:childTnLst>
                                    <p:anim calcmode="lin" valueType="num">
                                      <p:cBhvr>
                                        <p:cTn id="179" dur="500"/>
                                        <p:tgtEl>
                                          <p:spTgt spid="12">
                                            <p:txEl>
                                              <p:pRg st="1" end="1"/>
                                            </p:txEl>
                                          </p:spTgt>
                                        </p:tgtEl>
                                        <p:attrNameLst>
                                          <p:attrName>ppt_w</p:attrName>
                                        </p:attrNameLst>
                                      </p:cBhvr>
                                      <p:tavLst>
                                        <p:tav tm="0">
                                          <p:val>
                                            <p:strVal val="ppt_w"/>
                                          </p:val>
                                        </p:tav>
                                        <p:tav tm="100000">
                                          <p:val>
                                            <p:fltVal val="0"/>
                                          </p:val>
                                        </p:tav>
                                      </p:tavLst>
                                    </p:anim>
                                    <p:anim calcmode="lin" valueType="num">
                                      <p:cBhvr>
                                        <p:cTn id="180" dur="500"/>
                                        <p:tgtEl>
                                          <p:spTgt spid="12">
                                            <p:txEl>
                                              <p:pRg st="1" end="1"/>
                                            </p:txEl>
                                          </p:spTgt>
                                        </p:tgtEl>
                                        <p:attrNameLst>
                                          <p:attrName>ppt_h</p:attrName>
                                        </p:attrNameLst>
                                      </p:cBhvr>
                                      <p:tavLst>
                                        <p:tav tm="0">
                                          <p:val>
                                            <p:strVal val="ppt_h"/>
                                          </p:val>
                                        </p:tav>
                                        <p:tav tm="100000">
                                          <p:val>
                                            <p:fltVal val="0"/>
                                          </p:val>
                                        </p:tav>
                                      </p:tavLst>
                                    </p:anim>
                                    <p:animEffect transition="out" filter="fade">
                                      <p:cBhvr>
                                        <p:cTn id="181" dur="500"/>
                                        <p:tgtEl>
                                          <p:spTgt spid="12">
                                            <p:txEl>
                                              <p:pRg st="1" end="1"/>
                                            </p:txEl>
                                          </p:spTgt>
                                        </p:tgtEl>
                                      </p:cBhvr>
                                    </p:animEffect>
                                    <p:set>
                                      <p:cBhvr>
                                        <p:cTn id="182" dur="1" fill="hold">
                                          <p:stCondLst>
                                            <p:cond delay="499"/>
                                          </p:stCondLst>
                                        </p:cTn>
                                        <p:tgtEl>
                                          <p:spTgt spid="12">
                                            <p:txEl>
                                              <p:pRg st="1" end="1"/>
                                            </p:txEl>
                                          </p:spTgt>
                                        </p:tgtEl>
                                        <p:attrNameLst>
                                          <p:attrName>style.visibility</p:attrName>
                                        </p:attrNameLst>
                                      </p:cBhvr>
                                      <p:to>
                                        <p:strVal val="hidden"/>
                                      </p:to>
                                    </p:set>
                                  </p:childTnLst>
                                </p:cTn>
                              </p:par>
                              <p:par>
                                <p:cTn id="183" presetID="53" presetClass="exit" presetSubtype="32" fill="hold" grpId="1" nodeType="withEffect">
                                  <p:stCondLst>
                                    <p:cond delay="0"/>
                                  </p:stCondLst>
                                  <p:childTnLst>
                                    <p:anim calcmode="lin" valueType="num">
                                      <p:cBhvr>
                                        <p:cTn id="184" dur="500"/>
                                        <p:tgtEl>
                                          <p:spTgt spid="12">
                                            <p:bg/>
                                          </p:spTgt>
                                        </p:tgtEl>
                                        <p:attrNameLst>
                                          <p:attrName>ppt_w</p:attrName>
                                        </p:attrNameLst>
                                      </p:cBhvr>
                                      <p:tavLst>
                                        <p:tav tm="0">
                                          <p:val>
                                            <p:strVal val="ppt_w"/>
                                          </p:val>
                                        </p:tav>
                                        <p:tav tm="100000">
                                          <p:val>
                                            <p:fltVal val="0"/>
                                          </p:val>
                                        </p:tav>
                                      </p:tavLst>
                                    </p:anim>
                                    <p:anim calcmode="lin" valueType="num">
                                      <p:cBhvr>
                                        <p:cTn id="185" dur="500"/>
                                        <p:tgtEl>
                                          <p:spTgt spid="12">
                                            <p:bg/>
                                          </p:spTgt>
                                        </p:tgtEl>
                                        <p:attrNameLst>
                                          <p:attrName>ppt_h</p:attrName>
                                        </p:attrNameLst>
                                      </p:cBhvr>
                                      <p:tavLst>
                                        <p:tav tm="0">
                                          <p:val>
                                            <p:strVal val="ppt_h"/>
                                          </p:val>
                                        </p:tav>
                                        <p:tav tm="100000">
                                          <p:val>
                                            <p:fltVal val="0"/>
                                          </p:val>
                                        </p:tav>
                                      </p:tavLst>
                                    </p:anim>
                                    <p:animEffect transition="out" filter="fade">
                                      <p:cBhvr>
                                        <p:cTn id="186" dur="500"/>
                                        <p:tgtEl>
                                          <p:spTgt spid="12">
                                            <p:bg/>
                                          </p:spTgt>
                                        </p:tgtEl>
                                      </p:cBhvr>
                                    </p:animEffect>
                                    <p:set>
                                      <p:cBhvr>
                                        <p:cTn id="187" dur="1" fill="hold">
                                          <p:stCondLst>
                                            <p:cond delay="499"/>
                                          </p:stCondLst>
                                        </p:cTn>
                                        <p:tgtEl>
                                          <p:spTgt spid="12">
                                            <p:bg/>
                                          </p:spTgt>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22" presetClass="entr" presetSubtype="8" fill="hold" grpId="0" nodeType="clickEffect">
                                  <p:stCondLst>
                                    <p:cond delay="0"/>
                                  </p:stCondLst>
                                  <p:childTnLst>
                                    <p:set>
                                      <p:cBhvr>
                                        <p:cTn id="191" dur="1" fill="hold">
                                          <p:stCondLst>
                                            <p:cond delay="0"/>
                                          </p:stCondLst>
                                        </p:cTn>
                                        <p:tgtEl>
                                          <p:spTgt spid="18"/>
                                        </p:tgtEl>
                                        <p:attrNameLst>
                                          <p:attrName>style.visibility</p:attrName>
                                        </p:attrNameLst>
                                      </p:cBhvr>
                                      <p:to>
                                        <p:strVal val="visible"/>
                                      </p:to>
                                    </p:set>
                                    <p:animEffect transition="in" filter="wipe(left)">
                                      <p:cBhvr>
                                        <p:cTn id="192" dur="1000"/>
                                        <p:tgtEl>
                                          <p:spTgt spid="18"/>
                                        </p:tgtEl>
                                      </p:cBhvr>
                                    </p:animEffect>
                                  </p:childTnLst>
                                </p:cTn>
                              </p:par>
                            </p:childTnLst>
                          </p:cTn>
                        </p:par>
                      </p:childTnLst>
                    </p:cTn>
                  </p:par>
                  <p:par>
                    <p:cTn id="193" fill="hold">
                      <p:stCondLst>
                        <p:cond delay="indefinite"/>
                      </p:stCondLst>
                      <p:childTnLst>
                        <p:par>
                          <p:cTn id="194" fill="hold">
                            <p:stCondLst>
                              <p:cond delay="0"/>
                            </p:stCondLst>
                            <p:childTnLst>
                              <p:par>
                                <p:cTn id="195" presetID="22" presetClass="entr" presetSubtype="8" fill="hold" grpId="0" nodeType="clickEffect">
                                  <p:stCondLst>
                                    <p:cond delay="0"/>
                                  </p:stCondLst>
                                  <p:childTnLst>
                                    <p:set>
                                      <p:cBhvr>
                                        <p:cTn id="196" dur="1" fill="hold">
                                          <p:stCondLst>
                                            <p:cond delay="0"/>
                                          </p:stCondLst>
                                        </p:cTn>
                                        <p:tgtEl>
                                          <p:spTgt spid="19">
                                            <p:bg/>
                                          </p:spTgt>
                                        </p:tgtEl>
                                        <p:attrNameLst>
                                          <p:attrName>style.visibility</p:attrName>
                                        </p:attrNameLst>
                                      </p:cBhvr>
                                      <p:to>
                                        <p:strVal val="visible"/>
                                      </p:to>
                                    </p:set>
                                    <p:animEffect transition="in" filter="wipe(left)">
                                      <p:cBhvr>
                                        <p:cTn id="197" dur="1000"/>
                                        <p:tgtEl>
                                          <p:spTgt spid="19">
                                            <p:bg/>
                                          </p:spTgt>
                                        </p:tgtEl>
                                      </p:cBhvr>
                                    </p:animEffect>
                                  </p:childTnLst>
                                </p:cTn>
                              </p:par>
                            </p:childTnLst>
                          </p:cTn>
                        </p:par>
                      </p:childTnLst>
                    </p:cTn>
                  </p:par>
                  <p:par>
                    <p:cTn id="198" fill="hold">
                      <p:stCondLst>
                        <p:cond delay="indefinite"/>
                      </p:stCondLst>
                      <p:childTnLst>
                        <p:par>
                          <p:cTn id="199" fill="hold">
                            <p:stCondLst>
                              <p:cond delay="0"/>
                            </p:stCondLst>
                            <p:childTnLst>
                              <p:par>
                                <p:cTn id="200" presetID="22" presetClass="entr" presetSubtype="8" fill="hold" grpId="0" nodeType="clickEffect">
                                  <p:stCondLst>
                                    <p:cond delay="0"/>
                                  </p:stCondLst>
                                  <p:childTnLst>
                                    <p:set>
                                      <p:cBhvr>
                                        <p:cTn id="201" dur="1" fill="hold">
                                          <p:stCondLst>
                                            <p:cond delay="0"/>
                                          </p:stCondLst>
                                        </p:cTn>
                                        <p:tgtEl>
                                          <p:spTgt spid="19">
                                            <p:txEl>
                                              <p:pRg st="0" end="0"/>
                                            </p:txEl>
                                          </p:spTgt>
                                        </p:tgtEl>
                                        <p:attrNameLst>
                                          <p:attrName>style.visibility</p:attrName>
                                        </p:attrNameLst>
                                      </p:cBhvr>
                                      <p:to>
                                        <p:strVal val="visible"/>
                                      </p:to>
                                    </p:set>
                                    <p:animEffect transition="in" filter="wipe(left)">
                                      <p:cBhvr>
                                        <p:cTn id="202" dur="1000"/>
                                        <p:tgtEl>
                                          <p:spTgt spid="19">
                                            <p:txEl>
                                              <p:pRg st="0" end="0"/>
                                            </p:txEl>
                                          </p:spTgt>
                                        </p:tgtEl>
                                      </p:cBhvr>
                                    </p:animEffect>
                                  </p:childTnLst>
                                </p:cTn>
                              </p:par>
                            </p:childTnLst>
                          </p:cTn>
                        </p:par>
                      </p:childTnLst>
                    </p:cTn>
                  </p:par>
                  <p:par>
                    <p:cTn id="203" fill="hold">
                      <p:stCondLst>
                        <p:cond delay="indefinite"/>
                      </p:stCondLst>
                      <p:childTnLst>
                        <p:par>
                          <p:cTn id="204" fill="hold">
                            <p:stCondLst>
                              <p:cond delay="0"/>
                            </p:stCondLst>
                            <p:childTnLst>
                              <p:par>
                                <p:cTn id="205" presetID="22" presetClass="entr" presetSubtype="8" fill="hold" grpId="0" nodeType="clickEffect">
                                  <p:stCondLst>
                                    <p:cond delay="0"/>
                                  </p:stCondLst>
                                  <p:childTnLst>
                                    <p:set>
                                      <p:cBhvr>
                                        <p:cTn id="206" dur="1" fill="hold">
                                          <p:stCondLst>
                                            <p:cond delay="0"/>
                                          </p:stCondLst>
                                        </p:cTn>
                                        <p:tgtEl>
                                          <p:spTgt spid="19">
                                            <p:txEl>
                                              <p:pRg st="1" end="1"/>
                                            </p:txEl>
                                          </p:spTgt>
                                        </p:tgtEl>
                                        <p:attrNameLst>
                                          <p:attrName>style.visibility</p:attrName>
                                        </p:attrNameLst>
                                      </p:cBhvr>
                                      <p:to>
                                        <p:strVal val="visible"/>
                                      </p:to>
                                    </p:set>
                                    <p:animEffect transition="in" filter="wipe(left)">
                                      <p:cBhvr>
                                        <p:cTn id="207" dur="10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animBg="1"/>
      <p:bldP spid="13" grpId="1" build="allAtOnce" animBg="1"/>
      <p:bldP spid="4" grpId="0"/>
      <p:bldP spid="5" grpId="0"/>
      <p:bldP spid="8" grpId="0" animBg="1"/>
      <p:bldP spid="9" grpId="0" animBg="1"/>
      <p:bldP spid="9" grpId="1" animBg="1"/>
      <p:bldP spid="10" grpId="0" build="p" animBg="1"/>
      <p:bldP spid="10" grpId="1" uiExpand="1" build="allAtOnce" animBg="1"/>
      <p:bldP spid="11" grpId="0" build="p" animBg="1"/>
      <p:bldP spid="11" grpId="1" uiExpand="1" build="allAtOnce" animBg="1"/>
      <p:bldP spid="12" grpId="0" uiExpand="1" build="p" animBg="1"/>
      <p:bldP spid="12" grpId="1" uiExpand="1" build="allAtOnce" animBg="1"/>
      <p:bldP spid="14" grpId="0" animBg="1"/>
      <p:bldP spid="15" grpId="0" animBg="1"/>
      <p:bldP spid="16" grpId="0" animBg="1"/>
      <p:bldP spid="18" grpId="0" animBg="1"/>
      <p:bldP spid="19"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e 3"/>
          <p:cNvSpPr/>
          <p:nvPr/>
        </p:nvSpPr>
        <p:spPr>
          <a:xfrm>
            <a:off x="428596" y="1850728"/>
            <a:ext cx="8501122" cy="1794296"/>
          </a:xfrm>
          <a:prstGeom prst="homePlate">
            <a:avLst>
              <a:gd name="adj" fmla="val 13016"/>
            </a:avLst>
          </a:prstGeom>
          <a:blipFill dpi="0" rotWithShape="1">
            <a:blip r:embed="rId3" cstate="email">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a:ext>
              </a:extLst>
            </a:blip>
            <a:srcRect/>
            <a:stretch>
              <a:fillRect/>
            </a:stretch>
          </a:blipFill>
          <a:ln>
            <a:solidFill>
              <a:schemeClr val="tx1"/>
            </a:solidFill>
          </a:ln>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solidFill>
                <a:sysClr val="windowText" lastClr="000000"/>
              </a:solidFill>
            </a:endParaRPr>
          </a:p>
        </p:txBody>
      </p:sp>
      <p:sp>
        <p:nvSpPr>
          <p:cNvPr id="5" name="ZoneTexte 4"/>
          <p:cNvSpPr txBox="1"/>
          <p:nvPr/>
        </p:nvSpPr>
        <p:spPr>
          <a:xfrm>
            <a:off x="285720" y="1558341"/>
            <a:ext cx="8429684" cy="584775"/>
          </a:xfrm>
          <a:prstGeom prst="rect">
            <a:avLst/>
          </a:prstGeom>
          <a:noFill/>
        </p:spPr>
        <p:txBody>
          <a:bodyPr wrap="square" rtlCol="0">
            <a:spAutoFit/>
          </a:bodyPr>
          <a:lstStyle/>
          <a:p>
            <a:r>
              <a:rPr lang="fr-FR" sz="1600" b="1" dirty="0" smtClean="0">
                <a:solidFill>
                  <a:schemeClr val="tx2"/>
                </a:solidFill>
                <a:effectLst>
                  <a:outerShdw blurRad="38100" dist="38100" dir="2700000" algn="tl">
                    <a:srgbClr val="000000">
                      <a:alpha val="43137"/>
                    </a:srgbClr>
                  </a:outerShdw>
                </a:effectLst>
                <a:latin typeface="Tw Cen MT" pitchFamily="34" charset="0"/>
              </a:rPr>
              <a:t> 1000		        1100		                     1200		                 1300			</a:t>
            </a:r>
            <a:r>
              <a:rPr lang="fr-FR" sz="1600" dirty="0" smtClean="0">
                <a:solidFill>
                  <a:schemeClr val="tx2"/>
                </a:solidFill>
                <a:latin typeface="Tw Cen MT" pitchFamily="34" charset="0"/>
              </a:rPr>
              <a:t>	</a:t>
            </a:r>
            <a:endParaRPr lang="fr-FR" sz="1600" dirty="0">
              <a:solidFill>
                <a:schemeClr val="tx2"/>
              </a:solidFill>
              <a:latin typeface="Tw Cen MT" pitchFamily="34" charset="0"/>
            </a:endParaRPr>
          </a:p>
        </p:txBody>
      </p:sp>
      <p:sp>
        <p:nvSpPr>
          <p:cNvPr id="6" name="Rectangle 5"/>
          <p:cNvSpPr/>
          <p:nvPr/>
        </p:nvSpPr>
        <p:spPr>
          <a:xfrm>
            <a:off x="4436396" y="0"/>
            <a:ext cx="4572032" cy="646331"/>
          </a:xfrm>
          <a:prstGeom prst="rect">
            <a:avLst/>
          </a:prstGeom>
        </p:spPr>
        <p:txBody>
          <a:bodyPr wrap="square">
            <a:spAutoFit/>
          </a:bodyPr>
          <a:lstStyle/>
          <a:p>
            <a:pPr algn="r"/>
            <a:r>
              <a:rPr lang="fr-FR" sz="3600" b="1" dirty="0" smtClean="0">
                <a:effectLst>
                  <a:outerShdw blurRad="38100" dist="38100" dir="2700000" algn="tl">
                    <a:srgbClr val="000000">
                      <a:alpha val="43137"/>
                    </a:srgbClr>
                  </a:outerShdw>
                </a:effectLst>
                <a:latin typeface="Old English Text MT" pitchFamily="66" charset="0"/>
              </a:rPr>
              <a:t>Cadre chronologique</a:t>
            </a:r>
            <a:endParaRPr lang="fr-FR" sz="3600" b="1" dirty="0">
              <a:effectLst>
                <a:outerShdw blurRad="38100" dist="38100" dir="2700000" algn="tl">
                  <a:srgbClr val="000000">
                    <a:alpha val="43137"/>
                  </a:srgbClr>
                </a:outerShdw>
              </a:effectLst>
              <a:latin typeface="Old English Text MT" pitchFamily="66" charset="0"/>
            </a:endParaRPr>
          </a:p>
        </p:txBody>
      </p:sp>
      <p:grpSp>
        <p:nvGrpSpPr>
          <p:cNvPr id="2" name="Groupe 12"/>
          <p:cNvGrpSpPr/>
          <p:nvPr/>
        </p:nvGrpSpPr>
        <p:grpSpPr>
          <a:xfrm>
            <a:off x="1571604" y="2071678"/>
            <a:ext cx="3571900" cy="714380"/>
            <a:chOff x="9858412" y="1142984"/>
            <a:chExt cx="1357322" cy="714380"/>
          </a:xfrm>
        </p:grpSpPr>
        <p:pic>
          <p:nvPicPr>
            <p:cNvPr id="14" name="Picture 2" descr="F:\leçons-sites\L'eglise\images\parchem3.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858412" y="1142984"/>
              <a:ext cx="1357322" cy="714380"/>
            </a:xfrm>
            <a:prstGeom prst="rect">
              <a:avLst/>
            </a:prstGeom>
            <a:noFill/>
          </p:spPr>
        </p:pic>
        <p:sp>
          <p:nvSpPr>
            <p:cNvPr id="15" name="ZoneTexte 14"/>
            <p:cNvSpPr txBox="1"/>
            <p:nvPr/>
          </p:nvSpPr>
          <p:spPr>
            <a:xfrm>
              <a:off x="9929850" y="1214422"/>
              <a:ext cx="1214446" cy="523220"/>
            </a:xfrm>
            <a:prstGeom prst="rect">
              <a:avLst/>
            </a:prstGeom>
            <a:noFill/>
          </p:spPr>
          <p:txBody>
            <a:bodyPr wrap="square" rtlCol="0">
              <a:spAutoFit/>
            </a:bodyPr>
            <a:lstStyle/>
            <a:p>
              <a:pPr algn="ctr"/>
              <a:r>
                <a:rPr lang="fr-FR" sz="1400" b="1" dirty="0" smtClean="0">
                  <a:solidFill>
                    <a:schemeClr val="bg1"/>
                  </a:solidFill>
                  <a:effectLst>
                    <a:outerShdw blurRad="38100" dist="38100" dir="2700000" algn="tl">
                      <a:srgbClr val="000000">
                        <a:alpha val="43137"/>
                      </a:srgbClr>
                    </a:outerShdw>
                  </a:effectLst>
                  <a:latin typeface="Tw Cen MT" pitchFamily="34" charset="0"/>
                </a:rPr>
                <a:t>Renaissance des villes anciennes, multiplication des bourgs</a:t>
              </a:r>
              <a:endParaRPr lang="fr-FR" sz="1400" b="1" dirty="0">
                <a:solidFill>
                  <a:schemeClr val="bg1"/>
                </a:solidFill>
                <a:latin typeface="Tw Cen MT" pitchFamily="34" charset="0"/>
              </a:endParaRPr>
            </a:p>
          </p:txBody>
        </p:sp>
      </p:grpSp>
      <p:grpSp>
        <p:nvGrpSpPr>
          <p:cNvPr id="3" name="Groupe 17"/>
          <p:cNvGrpSpPr/>
          <p:nvPr/>
        </p:nvGrpSpPr>
        <p:grpSpPr>
          <a:xfrm>
            <a:off x="5572132" y="2081202"/>
            <a:ext cx="2571768" cy="490542"/>
            <a:chOff x="9858412" y="1142984"/>
            <a:chExt cx="1357322" cy="714380"/>
          </a:xfrm>
        </p:grpSpPr>
        <p:pic>
          <p:nvPicPr>
            <p:cNvPr id="19" name="Picture 2" descr="F:\leçons-sites\L'eglise\images\parchem3.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858412" y="1142984"/>
              <a:ext cx="1357322" cy="714380"/>
            </a:xfrm>
            <a:prstGeom prst="rect">
              <a:avLst/>
            </a:prstGeom>
            <a:noFill/>
          </p:spPr>
        </p:pic>
        <p:sp>
          <p:nvSpPr>
            <p:cNvPr id="20" name="ZoneTexte 19"/>
            <p:cNvSpPr txBox="1"/>
            <p:nvPr/>
          </p:nvSpPr>
          <p:spPr>
            <a:xfrm>
              <a:off x="9929850" y="1214422"/>
              <a:ext cx="1214446" cy="448218"/>
            </a:xfrm>
            <a:prstGeom prst="rect">
              <a:avLst/>
            </a:prstGeom>
            <a:noFill/>
          </p:spPr>
          <p:txBody>
            <a:bodyPr wrap="square" rtlCol="0">
              <a:spAutoFit/>
            </a:bodyPr>
            <a:lstStyle/>
            <a:p>
              <a:pPr algn="ctr"/>
              <a:r>
                <a:rPr lang="fr-FR" sz="1400" b="1" dirty="0" smtClean="0">
                  <a:solidFill>
                    <a:schemeClr val="bg1"/>
                  </a:solidFill>
                  <a:effectLst>
                    <a:outerShdw blurRad="38100" dist="38100" dir="2700000" algn="tl">
                      <a:srgbClr val="000000">
                        <a:alpha val="43137"/>
                      </a:srgbClr>
                    </a:outerShdw>
                  </a:effectLst>
                  <a:latin typeface="Tw Cen MT" pitchFamily="34" charset="0"/>
                </a:rPr>
                <a:t>Apogée des villes nouvelles</a:t>
              </a:r>
              <a:endParaRPr lang="fr-FR" sz="1400" b="1" dirty="0">
                <a:solidFill>
                  <a:schemeClr val="bg1"/>
                </a:solidFill>
                <a:latin typeface="Tw Cen MT" pitchFamily="34" charset="0"/>
              </a:endParaRPr>
            </a:p>
          </p:txBody>
        </p:sp>
      </p:grpSp>
      <p:cxnSp>
        <p:nvCxnSpPr>
          <p:cNvPr id="10" name="Connecteur droit 9"/>
          <p:cNvCxnSpPr/>
          <p:nvPr/>
        </p:nvCxnSpPr>
        <p:spPr>
          <a:xfrm>
            <a:off x="1500166" y="2071678"/>
            <a:ext cx="3714776" cy="1588"/>
          </a:xfrm>
          <a:prstGeom prst="line">
            <a:avLst/>
          </a:prstGeom>
          <a:ln>
            <a:solidFill>
              <a:schemeClr val="tx1"/>
            </a:solidFill>
            <a:headEnd type="oval" w="med" len="med"/>
            <a:tailEnd type="oval" w="med" len="med"/>
          </a:ln>
        </p:spPr>
        <p:style>
          <a:lnRef idx="3">
            <a:schemeClr val="dk1"/>
          </a:lnRef>
          <a:fillRef idx="0">
            <a:schemeClr val="dk1"/>
          </a:fillRef>
          <a:effectRef idx="2">
            <a:schemeClr val="dk1"/>
          </a:effectRef>
          <a:fontRef idx="minor">
            <a:schemeClr val="tx1"/>
          </a:fontRef>
        </p:style>
      </p:cxnSp>
      <p:cxnSp>
        <p:nvCxnSpPr>
          <p:cNvPr id="16" name="Connecteur droit 15"/>
          <p:cNvCxnSpPr/>
          <p:nvPr/>
        </p:nvCxnSpPr>
        <p:spPr>
          <a:xfrm>
            <a:off x="5429224" y="2071678"/>
            <a:ext cx="2786114" cy="1588"/>
          </a:xfrm>
          <a:prstGeom prst="line">
            <a:avLst/>
          </a:prstGeom>
          <a:ln>
            <a:solidFill>
              <a:schemeClr val="tx1"/>
            </a:solidFill>
            <a:headEnd type="oval" w="med" len="med"/>
            <a:tailEnd type="oval" w="med" len="med"/>
          </a:ln>
        </p:spPr>
        <p:style>
          <a:lnRef idx="3">
            <a:schemeClr val="dk1"/>
          </a:lnRef>
          <a:fillRef idx="0">
            <a:schemeClr val="dk1"/>
          </a:fillRef>
          <a:effectRef idx="2">
            <a:schemeClr val="dk1"/>
          </a:effectRef>
          <a:fontRef idx="minor">
            <a:schemeClr val="tx1"/>
          </a:fontRef>
        </p:style>
      </p:cxnSp>
      <p:sp>
        <p:nvSpPr>
          <p:cNvPr id="17" name="ZoneTexte 16"/>
          <p:cNvSpPr txBox="1"/>
          <p:nvPr/>
        </p:nvSpPr>
        <p:spPr>
          <a:xfrm>
            <a:off x="428596" y="3786190"/>
            <a:ext cx="5857916" cy="523220"/>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fr-FR" sz="1400" b="1" u="sng" dirty="0" smtClean="0">
                <a:solidFill>
                  <a:schemeClr val="tx1"/>
                </a:solidFill>
                <a:effectLst>
                  <a:outerShdw blurRad="38100" dist="38100" dir="2700000" algn="tl">
                    <a:srgbClr val="000000">
                      <a:alpha val="43137"/>
                    </a:srgbClr>
                  </a:outerShdw>
                </a:effectLst>
                <a:latin typeface="Tw Cen MT" pitchFamily="34" charset="0"/>
              </a:rPr>
              <a:t>Bourg</a:t>
            </a:r>
            <a:r>
              <a:rPr lang="fr-FR" sz="1400" b="1" dirty="0" smtClean="0">
                <a:solidFill>
                  <a:schemeClr val="tx1"/>
                </a:solidFill>
                <a:effectLst>
                  <a:outerShdw blurRad="38100" dist="38100" dir="2700000" algn="tl">
                    <a:srgbClr val="000000">
                      <a:alpha val="43137"/>
                    </a:srgbClr>
                  </a:outerShdw>
                </a:effectLst>
                <a:latin typeface="Tw Cen MT" pitchFamily="34" charset="0"/>
              </a:rPr>
              <a:t> :</a:t>
            </a:r>
            <a:r>
              <a:rPr lang="fr-FR" sz="1400" b="1" dirty="0" smtClean="0">
                <a:solidFill>
                  <a:schemeClr val="tx1"/>
                </a:solidFill>
                <a:latin typeface="Tw Cen MT" pitchFamily="34" charset="0"/>
              </a:rPr>
              <a:t> noyau urbain secondaire se développant en périphérie des centres urbains anciens autour d’édifices religieux, de forteresses ou de routes.</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2000"/>
                                        <p:tgtEl>
                                          <p:spTgt spid="4"/>
                                        </p:tgtEl>
                                      </p:cBhvr>
                                    </p:animEffect>
                                  </p:childTnLst>
                                </p:cTn>
                              </p:par>
                            </p:childTnLst>
                          </p:cTn>
                        </p:par>
                        <p:par>
                          <p:cTn id="17" fill="hold">
                            <p:stCondLst>
                              <p:cond delay="2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5"/>
                                        </p:tgtEl>
                                        <p:attrNameLst>
                                          <p:attrName>ppt_y</p:attrName>
                                        </p:attrNameLst>
                                      </p:cBhvr>
                                      <p:tavLst>
                                        <p:tav tm="0">
                                          <p:val>
                                            <p:strVal val="#ppt_y"/>
                                          </p:val>
                                        </p:tav>
                                        <p:tav tm="100000">
                                          <p:val>
                                            <p:strVal val="#ppt_y"/>
                                          </p:val>
                                        </p:tav>
                                      </p:tavLst>
                                    </p:anim>
                                    <p:anim calcmode="lin" valueType="num">
                                      <p:cBhvr>
                                        <p:cTn id="22"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4" presetClass="entr" presetSubtype="0" accel="10000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strVal val="#ppt_w*0.05"/>
                                          </p:val>
                                        </p:tav>
                                        <p:tav tm="100000">
                                          <p:val>
                                            <p:strVal val="#ppt_w"/>
                                          </p:val>
                                        </p:tav>
                                      </p:tavLst>
                                    </p:anim>
                                    <p:anim calcmode="lin" valueType="num">
                                      <p:cBhvr>
                                        <p:cTn id="30" dur="500" fill="hold"/>
                                        <p:tgtEl>
                                          <p:spTgt spid="10"/>
                                        </p:tgtEl>
                                        <p:attrNameLst>
                                          <p:attrName>ppt_h</p:attrName>
                                        </p:attrNameLst>
                                      </p:cBhvr>
                                      <p:tavLst>
                                        <p:tav tm="0">
                                          <p:val>
                                            <p:strVal val="#ppt_h"/>
                                          </p:val>
                                        </p:tav>
                                        <p:tav tm="100000">
                                          <p:val>
                                            <p:strVal val="#ppt_h"/>
                                          </p:val>
                                        </p:tav>
                                      </p:tavLst>
                                    </p:anim>
                                    <p:anim calcmode="lin" valueType="num">
                                      <p:cBhvr>
                                        <p:cTn id="31" dur="500" fill="hold"/>
                                        <p:tgtEl>
                                          <p:spTgt spid="10"/>
                                        </p:tgtEl>
                                        <p:attrNameLst>
                                          <p:attrName>ppt_x</p:attrName>
                                        </p:attrNameLst>
                                      </p:cBhvr>
                                      <p:tavLst>
                                        <p:tav tm="0">
                                          <p:val>
                                            <p:strVal val="#ppt_x-.2"/>
                                          </p:val>
                                        </p:tav>
                                        <p:tav tm="100000">
                                          <p:val>
                                            <p:strVal val="#ppt_x"/>
                                          </p:val>
                                        </p:tav>
                                      </p:tavLst>
                                    </p:anim>
                                    <p:anim calcmode="lin" valueType="num">
                                      <p:cBhvr>
                                        <p:cTn id="32" dur="500" fill="hold"/>
                                        <p:tgtEl>
                                          <p:spTgt spid="10"/>
                                        </p:tgtEl>
                                        <p:attrNameLst>
                                          <p:attrName>ppt_y</p:attrName>
                                        </p:attrNameLst>
                                      </p:cBhvr>
                                      <p:tavLst>
                                        <p:tav tm="0">
                                          <p:val>
                                            <p:strVal val="#ppt_y"/>
                                          </p:val>
                                        </p:tav>
                                        <p:tav tm="100000">
                                          <p:val>
                                            <p:strVal val="#ppt_y"/>
                                          </p:val>
                                        </p:tav>
                                      </p:tavLst>
                                    </p:anim>
                                    <p:animEffect transition="in" filter="fade">
                                      <p:cBhvr>
                                        <p:cTn id="33" dur="500"/>
                                        <p:tgtEl>
                                          <p:spTgt spid="10"/>
                                        </p:tgtEl>
                                      </p:cBhvr>
                                    </p:animEffect>
                                  </p:childTnLst>
                                </p:cTn>
                              </p:par>
                            </p:childTnLst>
                          </p:cTn>
                        </p:par>
                        <p:par>
                          <p:cTn id="34" fill="hold">
                            <p:stCondLst>
                              <p:cond delay="500"/>
                            </p:stCondLst>
                            <p:childTnLst>
                              <p:par>
                                <p:cTn id="35" presetID="21" presetClass="entr" presetSubtype="1"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heel(1)">
                                      <p:cBhvr>
                                        <p:cTn id="37" dur="20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54" presetClass="entr" presetSubtype="0" accel="10000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strVal val="#ppt_w*0.05"/>
                                          </p:val>
                                        </p:tav>
                                        <p:tav tm="100000">
                                          <p:val>
                                            <p:strVal val="#ppt_w"/>
                                          </p:val>
                                        </p:tav>
                                      </p:tavLst>
                                    </p:anim>
                                    <p:anim calcmode="lin" valueType="num">
                                      <p:cBhvr>
                                        <p:cTn id="50" dur="500" fill="hold"/>
                                        <p:tgtEl>
                                          <p:spTgt spid="16"/>
                                        </p:tgtEl>
                                        <p:attrNameLst>
                                          <p:attrName>ppt_h</p:attrName>
                                        </p:attrNameLst>
                                      </p:cBhvr>
                                      <p:tavLst>
                                        <p:tav tm="0">
                                          <p:val>
                                            <p:strVal val="#ppt_h"/>
                                          </p:val>
                                        </p:tav>
                                        <p:tav tm="100000">
                                          <p:val>
                                            <p:strVal val="#ppt_h"/>
                                          </p:val>
                                        </p:tav>
                                      </p:tavLst>
                                    </p:anim>
                                    <p:anim calcmode="lin" valueType="num">
                                      <p:cBhvr>
                                        <p:cTn id="51" dur="500" fill="hold"/>
                                        <p:tgtEl>
                                          <p:spTgt spid="16"/>
                                        </p:tgtEl>
                                        <p:attrNameLst>
                                          <p:attrName>ppt_x</p:attrName>
                                        </p:attrNameLst>
                                      </p:cBhvr>
                                      <p:tavLst>
                                        <p:tav tm="0">
                                          <p:val>
                                            <p:strVal val="#ppt_x-.2"/>
                                          </p:val>
                                        </p:tav>
                                        <p:tav tm="100000">
                                          <p:val>
                                            <p:strVal val="#ppt_x"/>
                                          </p:val>
                                        </p:tav>
                                      </p:tavLst>
                                    </p:anim>
                                    <p:anim calcmode="lin" valueType="num">
                                      <p:cBhvr>
                                        <p:cTn id="52" dur="500" fill="hold"/>
                                        <p:tgtEl>
                                          <p:spTgt spid="16"/>
                                        </p:tgtEl>
                                        <p:attrNameLst>
                                          <p:attrName>ppt_y</p:attrName>
                                        </p:attrNameLst>
                                      </p:cBhvr>
                                      <p:tavLst>
                                        <p:tav tm="0">
                                          <p:val>
                                            <p:strVal val="#ppt_y"/>
                                          </p:val>
                                        </p:tav>
                                        <p:tav tm="100000">
                                          <p:val>
                                            <p:strVal val="#ppt_y"/>
                                          </p:val>
                                        </p:tav>
                                      </p:tavLst>
                                    </p:anim>
                                    <p:animEffect transition="in" filter="fade">
                                      <p:cBhvr>
                                        <p:cTn id="53" dur="500"/>
                                        <p:tgtEl>
                                          <p:spTgt spid="16"/>
                                        </p:tgtEl>
                                      </p:cBhvr>
                                    </p:animEffect>
                                  </p:childTnLst>
                                </p:cTn>
                              </p:par>
                            </p:childTnLst>
                          </p:cTn>
                        </p:par>
                        <p:par>
                          <p:cTn id="54" fill="hold">
                            <p:stCondLst>
                              <p:cond delay="500"/>
                            </p:stCondLst>
                            <p:childTnLst>
                              <p:par>
                                <p:cTn id="55" presetID="21" presetClass="entr" presetSubtype="1"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heel(1)">
                                      <p:cBhvr>
                                        <p:cTn id="5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ZoneTexte 60"/>
          <p:cNvSpPr txBox="1"/>
          <p:nvPr/>
        </p:nvSpPr>
        <p:spPr>
          <a:xfrm>
            <a:off x="5592906" y="1430773"/>
            <a:ext cx="3407398" cy="2462213"/>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400" b="1" dirty="0" smtClean="0">
                <a:solidFill>
                  <a:schemeClr val="bg1"/>
                </a:solidFill>
                <a:latin typeface="Tw Cen MT" pitchFamily="34" charset="0"/>
              </a:rPr>
              <a:t>2. Le </a:t>
            </a:r>
            <a:r>
              <a:rPr lang="fr-FR" sz="1400" b="1" dirty="0">
                <a:solidFill>
                  <a:schemeClr val="bg1"/>
                </a:solidFill>
                <a:latin typeface="Tw Cen MT" pitchFamily="34" charset="0"/>
              </a:rPr>
              <a:t>fondateur de la ville est un </a:t>
            </a:r>
            <a:r>
              <a:rPr lang="fr-FR" sz="1400" b="1" dirty="0" smtClean="0">
                <a:solidFill>
                  <a:schemeClr val="bg1"/>
                </a:solidFill>
                <a:latin typeface="Tw Cen MT" pitchFamily="34" charset="0"/>
              </a:rPr>
              <a:t>seigneur </a:t>
            </a:r>
          </a:p>
          <a:p>
            <a:pPr algn="ctr"/>
            <a:r>
              <a:rPr lang="fr-FR" sz="1400" b="1" dirty="0" smtClean="0">
                <a:solidFill>
                  <a:schemeClr val="bg1"/>
                </a:solidFill>
                <a:latin typeface="Tw Cen MT" pitchFamily="34" charset="0"/>
              </a:rPr>
              <a:t>laïc </a:t>
            </a:r>
            <a:r>
              <a:rPr lang="fr-FR" sz="1400" b="1" dirty="0">
                <a:solidFill>
                  <a:schemeClr val="bg1"/>
                </a:solidFill>
                <a:latin typeface="Tw Cen MT" pitchFamily="34" charset="0"/>
              </a:rPr>
              <a:t>: il s’agit du Comte de Flandre (</a:t>
            </a:r>
            <a:r>
              <a:rPr lang="fr-FR" sz="1400" b="1" dirty="0" smtClean="0">
                <a:solidFill>
                  <a:schemeClr val="bg1"/>
                </a:solidFill>
                <a:latin typeface="Tw Cen MT" pitchFamily="34" charset="0"/>
              </a:rPr>
              <a:t>Baudouin I</a:t>
            </a:r>
            <a:r>
              <a:rPr lang="fr-FR" sz="1400" b="1" baseline="30000" dirty="0" smtClean="0">
                <a:solidFill>
                  <a:schemeClr val="bg1"/>
                </a:solidFill>
                <a:latin typeface="Tw Cen MT" pitchFamily="34" charset="0"/>
              </a:rPr>
              <a:t>er</a:t>
            </a:r>
            <a:r>
              <a:rPr lang="fr-FR" sz="1400" b="1" dirty="0" smtClean="0">
                <a:solidFill>
                  <a:schemeClr val="bg1"/>
                </a:solidFill>
                <a:latin typeface="Tw Cen MT" pitchFamily="34" charset="0"/>
              </a:rPr>
              <a:t>). </a:t>
            </a:r>
          </a:p>
          <a:p>
            <a:pPr algn="ctr"/>
            <a:r>
              <a:rPr lang="fr-FR" sz="1400" b="1" dirty="0" smtClean="0">
                <a:solidFill>
                  <a:schemeClr val="bg1"/>
                </a:solidFill>
                <a:latin typeface="Tw Cen MT" pitchFamily="34" charset="0"/>
              </a:rPr>
              <a:t>La </a:t>
            </a:r>
            <a:r>
              <a:rPr lang="fr-FR" sz="1400" b="1" dirty="0">
                <a:solidFill>
                  <a:schemeClr val="bg1"/>
                </a:solidFill>
                <a:latin typeface="Tw Cen MT" pitchFamily="34" charset="0"/>
              </a:rPr>
              <a:t>ville s’est construite </a:t>
            </a:r>
            <a:r>
              <a:rPr lang="fr-FR" sz="1400" b="1" dirty="0" smtClean="0">
                <a:solidFill>
                  <a:schemeClr val="bg1"/>
                </a:solidFill>
                <a:latin typeface="Tw Cen MT" pitchFamily="34" charset="0"/>
              </a:rPr>
              <a:t>dans la seconde moitié du IX</a:t>
            </a:r>
            <a:r>
              <a:rPr lang="fr-FR" sz="1400" b="1" baseline="30000" dirty="0" smtClean="0">
                <a:solidFill>
                  <a:schemeClr val="bg1"/>
                </a:solidFill>
                <a:latin typeface="Tw Cen MT" pitchFamily="34" charset="0"/>
              </a:rPr>
              <a:t>ème </a:t>
            </a:r>
            <a:r>
              <a:rPr lang="fr-FR" sz="1400" b="1" dirty="0" smtClean="0">
                <a:solidFill>
                  <a:schemeClr val="bg1"/>
                </a:solidFill>
                <a:latin typeface="Tw Cen MT" pitchFamily="34" charset="0"/>
              </a:rPr>
              <a:t>siècle autour </a:t>
            </a:r>
            <a:r>
              <a:rPr lang="fr-FR" sz="1400" b="1" dirty="0">
                <a:solidFill>
                  <a:schemeClr val="bg1"/>
                </a:solidFill>
                <a:latin typeface="Tw Cen MT" pitchFamily="34" charset="0"/>
              </a:rPr>
              <a:t>de la forteresse, château du </a:t>
            </a:r>
            <a:r>
              <a:rPr lang="fr-FR" sz="1400" b="1" dirty="0" smtClean="0">
                <a:solidFill>
                  <a:schemeClr val="bg1"/>
                </a:solidFill>
                <a:latin typeface="Tw Cen MT" pitchFamily="34" charset="0"/>
              </a:rPr>
              <a:t>comte </a:t>
            </a:r>
            <a:r>
              <a:rPr lang="fr-FR" sz="1400" b="1" dirty="0">
                <a:solidFill>
                  <a:schemeClr val="bg1"/>
                </a:solidFill>
                <a:latin typeface="Tw Cen MT" pitchFamily="34" charset="0"/>
              </a:rPr>
              <a:t>et de sa cour. Pour subvenir aux besoins des nobles, on fit appel à des marchands d’objets de luxe qu’il fallut nourrir et loger durant leur étape dans </a:t>
            </a:r>
            <a:r>
              <a:rPr lang="fr-FR" sz="1400" b="1" dirty="0" smtClean="0">
                <a:solidFill>
                  <a:schemeClr val="bg1"/>
                </a:solidFill>
                <a:latin typeface="Tw Cen MT" pitchFamily="34" charset="0"/>
              </a:rPr>
              <a:t>le bourg. </a:t>
            </a:r>
            <a:r>
              <a:rPr lang="fr-FR" sz="1400" b="1" dirty="0">
                <a:solidFill>
                  <a:schemeClr val="bg1"/>
                </a:solidFill>
                <a:latin typeface="Tw Cen MT" pitchFamily="34" charset="0"/>
              </a:rPr>
              <a:t>Peu à peu, c’est une ville toute entière qui apparut. </a:t>
            </a:r>
          </a:p>
        </p:txBody>
      </p:sp>
      <p:sp>
        <p:nvSpPr>
          <p:cNvPr id="2" name="ZoneTexte 1"/>
          <p:cNvSpPr txBox="1"/>
          <p:nvPr/>
        </p:nvSpPr>
        <p:spPr>
          <a:xfrm>
            <a:off x="0" y="0"/>
            <a:ext cx="9144000" cy="553998"/>
          </a:xfrm>
          <a:prstGeom prst="rect">
            <a:avLst/>
          </a:prstGeom>
          <a:noFill/>
          <a:ln>
            <a:noFill/>
          </a:ln>
        </p:spPr>
        <p:txBody>
          <a:bodyPr wrap="square" rtlCol="0">
            <a:spAutoFit/>
          </a:bodyPr>
          <a:lstStyle/>
          <a:p>
            <a:pPr algn="r"/>
            <a:r>
              <a:rPr lang="fr-FR" sz="3000" u="sng" dirty="0" smtClean="0">
                <a:solidFill>
                  <a:schemeClr val="tx2"/>
                </a:solidFill>
                <a:latin typeface="Old English Text MT" pitchFamily="66" charset="0"/>
              </a:rPr>
              <a:t>11. </a:t>
            </a:r>
            <a:r>
              <a:rPr lang="fr-FR" sz="3000" u="sng" dirty="0" smtClean="0">
                <a:solidFill>
                  <a:schemeClr val="tx2"/>
                </a:solidFill>
                <a:latin typeface="Old English Text MT" pitchFamily="66" charset="0"/>
              </a:rPr>
              <a:t>Un essor des villes spectaculaire : l’exemple de Bruges</a:t>
            </a:r>
            <a:endParaRPr lang="fr-FR" sz="3000" u="sng" dirty="0">
              <a:solidFill>
                <a:schemeClr val="tx2"/>
              </a:solidFill>
              <a:latin typeface="Old English Text MT" pitchFamily="66" charset="0"/>
            </a:endParaRPr>
          </a:p>
        </p:txBody>
      </p:sp>
      <p:pic>
        <p:nvPicPr>
          <p:cNvPr id="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463" t="12383" r="31571" b="5481"/>
          <a:stretch/>
        </p:blipFill>
        <p:spPr bwMode="auto">
          <a:xfrm>
            <a:off x="179512" y="593509"/>
            <a:ext cx="6979027" cy="6075851"/>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4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9310" t="11525" r="9196" b="42437"/>
          <a:stretch/>
        </p:blipFill>
        <p:spPr bwMode="auto">
          <a:xfrm>
            <a:off x="179512" y="4437112"/>
            <a:ext cx="1667499" cy="2232248"/>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48" name="ZoneTexte 47"/>
          <p:cNvSpPr txBox="1"/>
          <p:nvPr/>
        </p:nvSpPr>
        <p:spPr>
          <a:xfrm>
            <a:off x="7308304" y="611546"/>
            <a:ext cx="1692000" cy="2246769"/>
          </a:xfrm>
          <a:prstGeom prst="rect">
            <a:avLst/>
          </a:prstGeom>
          <a:solidFill>
            <a:schemeClr val="tx2">
              <a:lumMod val="90000"/>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400" b="1" dirty="0" smtClean="0">
                <a:solidFill>
                  <a:schemeClr val="bg1"/>
                </a:solidFill>
                <a:latin typeface="Tw Cen MT" pitchFamily="34" charset="0"/>
              </a:rPr>
              <a:t>1. Sur la carte, encadrez en rouge et à la règle la ville de Bruges</a:t>
            </a:r>
            <a:r>
              <a:rPr lang="fr-FR" sz="1400" b="1" dirty="0">
                <a:solidFill>
                  <a:schemeClr val="bg1"/>
                </a:solidFill>
                <a:latin typeface="Tw Cen MT" pitchFamily="34" charset="0"/>
              </a:rPr>
              <a:t>. </a:t>
            </a:r>
            <a:r>
              <a:rPr lang="fr-FR" sz="1400" b="1" dirty="0" smtClean="0">
                <a:solidFill>
                  <a:schemeClr val="bg1"/>
                </a:solidFill>
                <a:latin typeface="Tw Cen MT" pitchFamily="34" charset="0"/>
              </a:rPr>
              <a:t>A quelle </a:t>
            </a:r>
            <a:r>
              <a:rPr lang="fr-FR" sz="1400" b="1" dirty="0">
                <a:solidFill>
                  <a:schemeClr val="bg1"/>
                </a:solidFill>
                <a:latin typeface="Tw Cen MT" pitchFamily="34" charset="0"/>
              </a:rPr>
              <a:t>région commerciale appartient-elle au Moyen âge ? </a:t>
            </a:r>
            <a:endParaRPr lang="fr-FR" sz="1400" b="1" dirty="0" smtClean="0">
              <a:solidFill>
                <a:schemeClr val="bg1"/>
              </a:solidFill>
              <a:latin typeface="Tw Cen MT" pitchFamily="34" charset="0"/>
            </a:endParaRPr>
          </a:p>
          <a:p>
            <a:pPr algn="ctr"/>
            <a:r>
              <a:rPr lang="fr-FR" sz="1400" b="1" dirty="0" smtClean="0">
                <a:solidFill>
                  <a:schemeClr val="bg1"/>
                </a:solidFill>
                <a:latin typeface="Tw Cen MT" pitchFamily="34" charset="0"/>
              </a:rPr>
              <a:t>Dans </a:t>
            </a:r>
            <a:r>
              <a:rPr lang="fr-FR" sz="1400" b="1" dirty="0">
                <a:solidFill>
                  <a:schemeClr val="bg1"/>
                </a:solidFill>
                <a:latin typeface="Tw Cen MT" pitchFamily="34" charset="0"/>
              </a:rPr>
              <a:t>quel pays </a:t>
            </a:r>
            <a:r>
              <a:rPr lang="fr-FR" sz="1400" b="1" dirty="0" smtClean="0">
                <a:solidFill>
                  <a:schemeClr val="bg1"/>
                </a:solidFill>
                <a:latin typeface="Tw Cen MT" pitchFamily="34" charset="0"/>
              </a:rPr>
              <a:t>d’Europe </a:t>
            </a:r>
            <a:r>
              <a:rPr lang="fr-FR" sz="1400" b="1" dirty="0">
                <a:solidFill>
                  <a:schemeClr val="bg1"/>
                </a:solidFill>
                <a:latin typeface="Tw Cen MT" pitchFamily="34" charset="0"/>
              </a:rPr>
              <a:t>se </a:t>
            </a:r>
            <a:r>
              <a:rPr lang="fr-FR" sz="1400" b="1" dirty="0" smtClean="0">
                <a:solidFill>
                  <a:schemeClr val="bg1"/>
                </a:solidFill>
                <a:latin typeface="Tw Cen MT" pitchFamily="34" charset="0"/>
              </a:rPr>
              <a:t>situe-t-elle aujourd’hui  ?</a:t>
            </a:r>
            <a:endParaRPr lang="fr-FR" sz="1400" b="1" dirty="0">
              <a:solidFill>
                <a:schemeClr val="bg1"/>
              </a:solidFill>
              <a:latin typeface="Tw Cen MT" pitchFamily="34" charset="0"/>
            </a:endParaRPr>
          </a:p>
        </p:txBody>
      </p:sp>
      <p:sp>
        <p:nvSpPr>
          <p:cNvPr id="49" name="Rectangle 48"/>
          <p:cNvSpPr/>
          <p:nvPr/>
        </p:nvSpPr>
        <p:spPr>
          <a:xfrm>
            <a:off x="1907704" y="2348880"/>
            <a:ext cx="468000" cy="108000"/>
          </a:xfrm>
          <a:prstGeom prst="rect">
            <a:avLst/>
          </a:prstGeom>
          <a:solidFill>
            <a:srgbClr val="C00000">
              <a:alpha val="41000"/>
            </a:srgb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1" name="Picture 4" descr="http://img.fotocommunity.com/images/Sujets/Architecture/Canal-a-Bruges-a2442577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652164">
            <a:off x="424461" y="1164490"/>
            <a:ext cx="3175802" cy="21055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2" name="Picture 6" descr="http://francois.keller.free.fr/wp-content/uploads/2009/01/pc310684-modifier-73-border.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874" t="5741" r="21361" b="5027"/>
          <a:stretch/>
        </p:blipFill>
        <p:spPr bwMode="auto">
          <a:xfrm rot="1287421">
            <a:off x="3908955" y="1018737"/>
            <a:ext cx="3115291" cy="214331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3" name="Picture 10" descr="http://raym.deds.nl/bruggebreedbeeld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8279"/>
          <a:stretch/>
        </p:blipFill>
        <p:spPr bwMode="auto">
          <a:xfrm>
            <a:off x="1972223" y="2789649"/>
            <a:ext cx="3474328" cy="19916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4" name="Picture 12" descr="http://st.gdefon.com/wallpapers_original/wallpapers/376213_goroda_zima_bryugge_2560x1920_(www.GdeFon.ru).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076084">
            <a:off x="4208425" y="4156703"/>
            <a:ext cx="2786370" cy="20897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4" name="Ellipse 43"/>
          <p:cNvSpPr/>
          <p:nvPr/>
        </p:nvSpPr>
        <p:spPr>
          <a:xfrm>
            <a:off x="2051720" y="1700808"/>
            <a:ext cx="720080" cy="360040"/>
          </a:xfrm>
          <a:prstGeom prst="ellipse">
            <a:avLst/>
          </a:prstGeom>
          <a:solidFill>
            <a:srgbClr val="7030A0">
              <a:alpha val="17000"/>
            </a:srgbClr>
          </a:solidFill>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56" name="Ellipse 55"/>
          <p:cNvSpPr/>
          <p:nvPr/>
        </p:nvSpPr>
        <p:spPr>
          <a:xfrm>
            <a:off x="179513" y="5517232"/>
            <a:ext cx="1667498" cy="360040"/>
          </a:xfrm>
          <a:prstGeom prst="ellipse">
            <a:avLst/>
          </a:prstGeom>
          <a:solidFill>
            <a:srgbClr val="7030A0">
              <a:alpha val="17000"/>
            </a:srgbClr>
          </a:solidFill>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4100" name="Picture 4" descr="http://vroum52.com/europegeo.img/Europe-carte-de-l-Europe-etats-de-union-europ%C3%A9ene-des-etats-en-demande-d-adhesion-a-l-union-europ%C3%A9ene-%C3%A9tats-des-etats-ne-faisant-pas-partie-de-l-union-europ%C3%A9enne-.jpg"/>
          <p:cNvPicPr>
            <a:picLocks noChangeAspect="1" noChangeArrowheads="1"/>
          </p:cNvPicPr>
          <p:nvPr/>
        </p:nvPicPr>
        <p:blipFill rotWithShape="1">
          <a:blip r:embed="rId8">
            <a:duotone>
              <a:prstClr val="black"/>
              <a:srgbClr val="896C4D">
                <a:tint val="45000"/>
                <a:satMod val="400000"/>
              </a:srgbClr>
            </a:duotone>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val="0"/>
              </a:ext>
            </a:extLst>
          </a:blip>
          <a:srcRect l="1" t="15976" r="54924" b="15129"/>
          <a:stretch/>
        </p:blipFill>
        <p:spPr bwMode="auto">
          <a:xfrm>
            <a:off x="4334400" y="594000"/>
            <a:ext cx="2812220" cy="39964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5" name="Forme libre 54"/>
          <p:cNvSpPr/>
          <p:nvPr/>
        </p:nvSpPr>
        <p:spPr>
          <a:xfrm>
            <a:off x="6078760" y="2479420"/>
            <a:ext cx="318342" cy="296250"/>
          </a:xfrm>
          <a:custGeom>
            <a:avLst/>
            <a:gdLst>
              <a:gd name="connsiteX0" fmla="*/ 92507 w 313102"/>
              <a:gd name="connsiteY0" fmla="*/ 0 h 298870"/>
              <a:gd name="connsiteX1" fmla="*/ 145877 w 313102"/>
              <a:gd name="connsiteY1" fmla="*/ 42696 h 298870"/>
              <a:gd name="connsiteX2" fmla="*/ 217037 w 313102"/>
              <a:gd name="connsiteY2" fmla="*/ 32022 h 298870"/>
              <a:gd name="connsiteX3" fmla="*/ 313102 w 313102"/>
              <a:gd name="connsiteY3" fmla="*/ 195689 h 298870"/>
              <a:gd name="connsiteX4" fmla="*/ 305986 w 313102"/>
              <a:gd name="connsiteY4" fmla="*/ 231268 h 298870"/>
              <a:gd name="connsiteX5" fmla="*/ 238384 w 313102"/>
              <a:gd name="connsiteY5" fmla="*/ 298870 h 298870"/>
              <a:gd name="connsiteX6" fmla="*/ 138761 w 313102"/>
              <a:gd name="connsiteY6" fmla="*/ 241942 h 298870"/>
              <a:gd name="connsiteX7" fmla="*/ 49812 w 313102"/>
              <a:gd name="connsiteY7" fmla="*/ 103181 h 298870"/>
              <a:gd name="connsiteX8" fmla="*/ 0 w 313102"/>
              <a:gd name="connsiteY8" fmla="*/ 46254 h 298870"/>
              <a:gd name="connsiteX9" fmla="*/ 92507 w 313102"/>
              <a:gd name="connsiteY9" fmla="*/ 0 h 298870"/>
              <a:gd name="connsiteX0" fmla="*/ 92507 w 313102"/>
              <a:gd name="connsiteY0" fmla="*/ 0 h 298870"/>
              <a:gd name="connsiteX1" fmla="*/ 145877 w 313102"/>
              <a:gd name="connsiteY1" fmla="*/ 42696 h 298870"/>
              <a:gd name="connsiteX2" fmla="*/ 217037 w 313102"/>
              <a:gd name="connsiteY2" fmla="*/ 32022 h 298870"/>
              <a:gd name="connsiteX3" fmla="*/ 290599 w 313102"/>
              <a:gd name="connsiteY3" fmla="*/ 130157 h 298870"/>
              <a:gd name="connsiteX4" fmla="*/ 313102 w 313102"/>
              <a:gd name="connsiteY4" fmla="*/ 195689 h 298870"/>
              <a:gd name="connsiteX5" fmla="*/ 305986 w 313102"/>
              <a:gd name="connsiteY5" fmla="*/ 231268 h 298870"/>
              <a:gd name="connsiteX6" fmla="*/ 238384 w 313102"/>
              <a:gd name="connsiteY6" fmla="*/ 298870 h 298870"/>
              <a:gd name="connsiteX7" fmla="*/ 138761 w 313102"/>
              <a:gd name="connsiteY7" fmla="*/ 241942 h 298870"/>
              <a:gd name="connsiteX8" fmla="*/ 49812 w 313102"/>
              <a:gd name="connsiteY8" fmla="*/ 103181 h 298870"/>
              <a:gd name="connsiteX9" fmla="*/ 0 w 313102"/>
              <a:gd name="connsiteY9" fmla="*/ 46254 h 298870"/>
              <a:gd name="connsiteX10" fmla="*/ 92507 w 313102"/>
              <a:gd name="connsiteY10" fmla="*/ 0 h 298870"/>
              <a:gd name="connsiteX0" fmla="*/ 92507 w 313102"/>
              <a:gd name="connsiteY0" fmla="*/ 0 h 298870"/>
              <a:gd name="connsiteX1" fmla="*/ 145877 w 313102"/>
              <a:gd name="connsiteY1" fmla="*/ 42696 h 298870"/>
              <a:gd name="connsiteX2" fmla="*/ 217037 w 313102"/>
              <a:gd name="connsiteY2" fmla="*/ 32022 h 298870"/>
              <a:gd name="connsiteX3" fmla="*/ 290599 w 313102"/>
              <a:gd name="connsiteY3" fmla="*/ 130157 h 298870"/>
              <a:gd name="connsiteX4" fmla="*/ 313102 w 313102"/>
              <a:gd name="connsiteY4" fmla="*/ 195689 h 298870"/>
              <a:gd name="connsiteX5" fmla="*/ 305986 w 313102"/>
              <a:gd name="connsiteY5" fmla="*/ 231268 h 298870"/>
              <a:gd name="connsiteX6" fmla="*/ 238384 w 313102"/>
              <a:gd name="connsiteY6" fmla="*/ 298870 h 298870"/>
              <a:gd name="connsiteX7" fmla="*/ 146621 w 313102"/>
              <a:gd name="connsiteY7" fmla="*/ 234082 h 298870"/>
              <a:gd name="connsiteX8" fmla="*/ 49812 w 313102"/>
              <a:gd name="connsiteY8" fmla="*/ 103181 h 298870"/>
              <a:gd name="connsiteX9" fmla="*/ 0 w 313102"/>
              <a:gd name="connsiteY9" fmla="*/ 46254 h 298870"/>
              <a:gd name="connsiteX10" fmla="*/ 92507 w 313102"/>
              <a:gd name="connsiteY10" fmla="*/ 0 h 298870"/>
              <a:gd name="connsiteX0" fmla="*/ 92507 w 313102"/>
              <a:gd name="connsiteY0" fmla="*/ 0 h 298870"/>
              <a:gd name="connsiteX1" fmla="*/ 145877 w 313102"/>
              <a:gd name="connsiteY1" fmla="*/ 42696 h 298870"/>
              <a:gd name="connsiteX2" fmla="*/ 217037 w 313102"/>
              <a:gd name="connsiteY2" fmla="*/ 32022 h 298870"/>
              <a:gd name="connsiteX3" fmla="*/ 290599 w 313102"/>
              <a:gd name="connsiteY3" fmla="*/ 130157 h 298870"/>
              <a:gd name="connsiteX4" fmla="*/ 313102 w 313102"/>
              <a:gd name="connsiteY4" fmla="*/ 195689 h 298870"/>
              <a:gd name="connsiteX5" fmla="*/ 305986 w 313102"/>
              <a:gd name="connsiteY5" fmla="*/ 231268 h 298870"/>
              <a:gd name="connsiteX6" fmla="*/ 238384 w 313102"/>
              <a:gd name="connsiteY6" fmla="*/ 298870 h 298870"/>
              <a:gd name="connsiteX7" fmla="*/ 146621 w 313102"/>
              <a:gd name="connsiteY7" fmla="*/ 234082 h 298870"/>
              <a:gd name="connsiteX8" fmla="*/ 57672 w 313102"/>
              <a:gd name="connsiteY8" fmla="*/ 100560 h 298870"/>
              <a:gd name="connsiteX9" fmla="*/ 0 w 313102"/>
              <a:gd name="connsiteY9" fmla="*/ 46254 h 298870"/>
              <a:gd name="connsiteX10" fmla="*/ 92507 w 313102"/>
              <a:gd name="connsiteY10" fmla="*/ 0 h 298870"/>
              <a:gd name="connsiteX0" fmla="*/ 97747 w 318342"/>
              <a:gd name="connsiteY0" fmla="*/ 0 h 298870"/>
              <a:gd name="connsiteX1" fmla="*/ 151117 w 318342"/>
              <a:gd name="connsiteY1" fmla="*/ 42696 h 298870"/>
              <a:gd name="connsiteX2" fmla="*/ 222277 w 318342"/>
              <a:gd name="connsiteY2" fmla="*/ 32022 h 298870"/>
              <a:gd name="connsiteX3" fmla="*/ 295839 w 318342"/>
              <a:gd name="connsiteY3" fmla="*/ 130157 h 298870"/>
              <a:gd name="connsiteX4" fmla="*/ 318342 w 318342"/>
              <a:gd name="connsiteY4" fmla="*/ 195689 h 298870"/>
              <a:gd name="connsiteX5" fmla="*/ 311226 w 318342"/>
              <a:gd name="connsiteY5" fmla="*/ 231268 h 298870"/>
              <a:gd name="connsiteX6" fmla="*/ 243624 w 318342"/>
              <a:gd name="connsiteY6" fmla="*/ 298870 h 298870"/>
              <a:gd name="connsiteX7" fmla="*/ 151861 w 318342"/>
              <a:gd name="connsiteY7" fmla="*/ 234082 h 298870"/>
              <a:gd name="connsiteX8" fmla="*/ 62912 w 318342"/>
              <a:gd name="connsiteY8" fmla="*/ 100560 h 298870"/>
              <a:gd name="connsiteX9" fmla="*/ 0 w 318342"/>
              <a:gd name="connsiteY9" fmla="*/ 38394 h 298870"/>
              <a:gd name="connsiteX10" fmla="*/ 97747 w 318342"/>
              <a:gd name="connsiteY10" fmla="*/ 0 h 298870"/>
              <a:gd name="connsiteX0" fmla="*/ 100367 w 318342"/>
              <a:gd name="connsiteY0" fmla="*/ 0 h 296250"/>
              <a:gd name="connsiteX1" fmla="*/ 151117 w 318342"/>
              <a:gd name="connsiteY1" fmla="*/ 40076 h 296250"/>
              <a:gd name="connsiteX2" fmla="*/ 222277 w 318342"/>
              <a:gd name="connsiteY2" fmla="*/ 29402 h 296250"/>
              <a:gd name="connsiteX3" fmla="*/ 295839 w 318342"/>
              <a:gd name="connsiteY3" fmla="*/ 127537 h 296250"/>
              <a:gd name="connsiteX4" fmla="*/ 318342 w 318342"/>
              <a:gd name="connsiteY4" fmla="*/ 193069 h 296250"/>
              <a:gd name="connsiteX5" fmla="*/ 311226 w 318342"/>
              <a:gd name="connsiteY5" fmla="*/ 228648 h 296250"/>
              <a:gd name="connsiteX6" fmla="*/ 243624 w 318342"/>
              <a:gd name="connsiteY6" fmla="*/ 296250 h 296250"/>
              <a:gd name="connsiteX7" fmla="*/ 151861 w 318342"/>
              <a:gd name="connsiteY7" fmla="*/ 231462 h 296250"/>
              <a:gd name="connsiteX8" fmla="*/ 62912 w 318342"/>
              <a:gd name="connsiteY8" fmla="*/ 97940 h 296250"/>
              <a:gd name="connsiteX9" fmla="*/ 0 w 318342"/>
              <a:gd name="connsiteY9" fmla="*/ 35774 h 296250"/>
              <a:gd name="connsiteX10" fmla="*/ 100367 w 318342"/>
              <a:gd name="connsiteY10" fmla="*/ 0 h 296250"/>
              <a:gd name="connsiteX0" fmla="*/ 100367 w 318342"/>
              <a:gd name="connsiteY0" fmla="*/ 0 h 296250"/>
              <a:gd name="connsiteX1" fmla="*/ 151117 w 318342"/>
              <a:gd name="connsiteY1" fmla="*/ 29596 h 296250"/>
              <a:gd name="connsiteX2" fmla="*/ 222277 w 318342"/>
              <a:gd name="connsiteY2" fmla="*/ 29402 h 296250"/>
              <a:gd name="connsiteX3" fmla="*/ 295839 w 318342"/>
              <a:gd name="connsiteY3" fmla="*/ 127537 h 296250"/>
              <a:gd name="connsiteX4" fmla="*/ 318342 w 318342"/>
              <a:gd name="connsiteY4" fmla="*/ 193069 h 296250"/>
              <a:gd name="connsiteX5" fmla="*/ 311226 w 318342"/>
              <a:gd name="connsiteY5" fmla="*/ 228648 h 296250"/>
              <a:gd name="connsiteX6" fmla="*/ 243624 w 318342"/>
              <a:gd name="connsiteY6" fmla="*/ 296250 h 296250"/>
              <a:gd name="connsiteX7" fmla="*/ 151861 w 318342"/>
              <a:gd name="connsiteY7" fmla="*/ 231462 h 296250"/>
              <a:gd name="connsiteX8" fmla="*/ 62912 w 318342"/>
              <a:gd name="connsiteY8" fmla="*/ 97940 h 296250"/>
              <a:gd name="connsiteX9" fmla="*/ 0 w 318342"/>
              <a:gd name="connsiteY9" fmla="*/ 35774 h 296250"/>
              <a:gd name="connsiteX10" fmla="*/ 100367 w 318342"/>
              <a:gd name="connsiteY10" fmla="*/ 0 h 29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8342" h="296250">
                <a:moveTo>
                  <a:pt x="100367" y="0"/>
                </a:moveTo>
                <a:lnTo>
                  <a:pt x="151117" y="29596"/>
                </a:lnTo>
                <a:lnTo>
                  <a:pt x="222277" y="29402"/>
                </a:lnTo>
                <a:cubicBezTo>
                  <a:pt x="243304" y="62114"/>
                  <a:pt x="274812" y="94825"/>
                  <a:pt x="295839" y="127537"/>
                </a:cubicBezTo>
                <a:lnTo>
                  <a:pt x="318342" y="193069"/>
                </a:lnTo>
                <a:lnTo>
                  <a:pt x="311226" y="228648"/>
                </a:lnTo>
                <a:lnTo>
                  <a:pt x="243624" y="296250"/>
                </a:lnTo>
                <a:lnTo>
                  <a:pt x="151861" y="231462"/>
                </a:lnTo>
                <a:lnTo>
                  <a:pt x="62912" y="97940"/>
                </a:lnTo>
                <a:lnTo>
                  <a:pt x="0" y="35774"/>
                </a:lnTo>
                <a:lnTo>
                  <a:pt x="100367" y="0"/>
                </a:lnTo>
                <a:close/>
              </a:path>
            </a:pathLst>
          </a:custGeom>
          <a:solidFill>
            <a:srgbClr val="C00000">
              <a:alpha val="51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104" name="Picture 8" descr="http://s1.goodfon.com/wallpaper/previews-middle/424860.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092769">
            <a:off x="370004" y="4294057"/>
            <a:ext cx="2838450" cy="1809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2" name="Rectangle 41"/>
          <p:cNvSpPr/>
          <p:nvPr/>
        </p:nvSpPr>
        <p:spPr>
          <a:xfrm>
            <a:off x="1691680" y="599776"/>
            <a:ext cx="3744416" cy="3744000"/>
          </a:xfrm>
          <a:prstGeom prst="rect">
            <a:avLst/>
          </a:prstGeom>
          <a:solidFill>
            <a:srgbClr val="896C4D"/>
          </a:solidFill>
          <a:ln>
            <a:solidFill>
              <a:schemeClr val="tx1"/>
            </a:solidFill>
          </a:ln>
        </p:spPr>
        <p:style>
          <a:lnRef idx="1">
            <a:schemeClr val="accent6"/>
          </a:lnRef>
          <a:fillRef idx="2">
            <a:schemeClr val="accent6"/>
          </a:fillRef>
          <a:effectRef idx="1">
            <a:schemeClr val="accent6"/>
          </a:effectRef>
          <a:fontRef idx="minor">
            <a:schemeClr val="dk1"/>
          </a:fontRef>
        </p:style>
        <p:txBody>
          <a:bodyPr wrap="square" tIns="72000">
            <a:spAutoFit/>
          </a:bodyPr>
          <a:lstStyle/>
          <a:p>
            <a:pPr algn="ctr"/>
            <a:r>
              <a:rPr lang="fr-FR" sz="1400" b="1" u="sng" cap="small" dirty="0" smtClean="0">
                <a:solidFill>
                  <a:schemeClr val="tx1"/>
                </a:solidFill>
                <a:effectLst>
                  <a:outerShdw blurRad="38100" dist="38100" dir="2700000" algn="tl">
                    <a:srgbClr val="000000">
                      <a:alpha val="43137"/>
                    </a:srgbClr>
                  </a:outerShdw>
                </a:effectLst>
                <a:latin typeface="Tw Cen MT" pitchFamily="34" charset="0"/>
              </a:rPr>
              <a:t>La naissance de Bruges (X</a:t>
            </a:r>
            <a:r>
              <a:rPr lang="fr-FR" sz="1400" b="1" u="sng" cap="small" baseline="30000" dirty="0" smtClean="0">
                <a:solidFill>
                  <a:schemeClr val="tx1"/>
                </a:solidFill>
                <a:effectLst>
                  <a:outerShdw blurRad="38100" dist="38100" dir="2700000" algn="tl">
                    <a:srgbClr val="000000">
                      <a:alpha val="43137"/>
                    </a:srgbClr>
                  </a:outerShdw>
                </a:effectLst>
                <a:latin typeface="Tw Cen MT" pitchFamily="34" charset="0"/>
              </a:rPr>
              <a:t>ème</a:t>
            </a:r>
            <a:r>
              <a:rPr lang="fr-FR" sz="1400" b="1" u="sng" cap="small" dirty="0" smtClean="0">
                <a:solidFill>
                  <a:schemeClr val="tx1"/>
                </a:solidFill>
                <a:effectLst>
                  <a:outerShdw blurRad="38100" dist="38100" dir="2700000" algn="tl">
                    <a:srgbClr val="000000">
                      <a:alpha val="43137"/>
                    </a:srgbClr>
                  </a:outerShdw>
                </a:effectLst>
                <a:latin typeface="Tw Cen MT" pitchFamily="34" charset="0"/>
              </a:rPr>
              <a:t> siècle) </a:t>
            </a:r>
          </a:p>
          <a:p>
            <a:pPr algn="just"/>
            <a:r>
              <a:rPr lang="fr-FR" sz="1400" b="1" dirty="0" smtClean="0">
                <a:solidFill>
                  <a:schemeClr val="tx1"/>
                </a:solidFill>
                <a:latin typeface="Tw Cen MT" pitchFamily="34" charset="0"/>
              </a:rPr>
              <a:t>"Baudouin, le comte de Flandre, construisit une forteresse. Par la suite, pour les besoins et les nécessités de ceux de la forteresse, des marchands d’articles coûteux commencèrent à affluer près du pont du château ; ensuite des taverniers , des aubergistes se mirent à  construire des maisons et à préparer des logements pour fournir à manger et à coucher à ceux qui avaient affaire avec le seigneur durant ses séjours en ces lieux. Leur formule était : " allons au ponté. Les habitants s’y accrurent de telle sorte que bientôt naquit une ville importante qui, jusqu’à aujourd’hui conserve son nom vulgaire de pont car " </a:t>
            </a:r>
            <a:r>
              <a:rPr lang="fr-FR" sz="1400" b="1" dirty="0" err="1" smtClean="0">
                <a:solidFill>
                  <a:schemeClr val="tx1"/>
                </a:solidFill>
                <a:latin typeface="Tw Cen MT" pitchFamily="34" charset="0"/>
              </a:rPr>
              <a:t>Brugghe</a:t>
            </a:r>
            <a:r>
              <a:rPr lang="fr-FR" sz="1400" b="1" dirty="0" smtClean="0">
                <a:solidFill>
                  <a:schemeClr val="tx1"/>
                </a:solidFill>
                <a:latin typeface="Tw Cen MT" pitchFamily="34" charset="0"/>
              </a:rPr>
              <a:t> " signifie pont en flamand. "</a:t>
            </a:r>
          </a:p>
          <a:p>
            <a:pPr algn="r"/>
            <a:r>
              <a:rPr lang="fr-FR" sz="1000" b="1" dirty="0" smtClean="0">
                <a:solidFill>
                  <a:schemeClr val="tx1"/>
                </a:solidFill>
                <a:latin typeface="Tw Cen MT" pitchFamily="34" charset="0"/>
              </a:rPr>
              <a:t>Chronique de Jean le Long. Abbé de St Bertin, XIV</a:t>
            </a:r>
            <a:r>
              <a:rPr lang="fr-FR" sz="1000" b="1" baseline="30000" dirty="0" smtClean="0">
                <a:solidFill>
                  <a:schemeClr val="tx1"/>
                </a:solidFill>
                <a:latin typeface="Tw Cen MT" pitchFamily="34" charset="0"/>
              </a:rPr>
              <a:t>ème</a:t>
            </a:r>
            <a:r>
              <a:rPr lang="fr-FR" sz="1000" b="1" dirty="0" smtClean="0">
                <a:solidFill>
                  <a:schemeClr val="tx1"/>
                </a:solidFill>
                <a:latin typeface="Tw Cen MT" pitchFamily="34" charset="0"/>
              </a:rPr>
              <a:t> siècle. </a:t>
            </a:r>
          </a:p>
        </p:txBody>
      </p:sp>
      <p:pic>
        <p:nvPicPr>
          <p:cNvPr id="4098" name="Picture 2" descr="File:Boudewyn I van Vlaanderen.jpg"/>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32853" r="68206">
                        <a14:foregroundMark x1="46000" y1="34167" x2="52222" y2="67833"/>
                        <a14:foregroundMark x1="57778" y1="72333" x2="56444" y2="79333"/>
                        <a14:foregroundMark x1="61111" y1="84500" x2="40889" y2="83833"/>
                        <a14:foregroundMark x1="53333" y1="22000" x2="50000" y2="29167"/>
                        <a14:foregroundMark x1="41333" y1="74000" x2="42222" y2="74500"/>
                        <a14:foregroundMark x1="61778" y1="82333" x2="62889" y2="83500"/>
                        <a14:foregroundMark x1="62444" y1="86333" x2="62222" y2="87167"/>
                        <a14:foregroundMark x1="42222" y1="87667" x2="59333" y2="87833"/>
                        <a14:foregroundMark x1="52889" y1="20000" x2="50222" y2="20667"/>
                        <a14:foregroundMark x1="47333" y1="23000" x2="47111" y2="26667"/>
                        <a14:backgroundMark x1="43333" y1="23000" x2="46000" y2="15333"/>
                        <a14:backgroundMark x1="60444" y1="28667" x2="58889" y2="27167"/>
                        <a14:backgroundMark x1="41333" y1="26667" x2="44000" y2="25333"/>
                        <a14:backgroundMark x1="38444" y1="36167" x2="38889" y2="43833"/>
                        <a14:backgroundMark x1="38444" y1="51500" x2="38444" y2="66667"/>
                        <a14:backgroundMark x1="44889" y1="24500" x2="44889" y2="27667"/>
                        <a14:backgroundMark x1="46222" y1="24833" x2="46222" y2="27833"/>
                        <a14:backgroundMark x1="46889" y1="23667" x2="46444" y2="26667"/>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l="28434" t="17262" r="27375" b="7520"/>
          <a:stretch/>
        </p:blipFill>
        <p:spPr bwMode="auto">
          <a:xfrm>
            <a:off x="35496" y="476672"/>
            <a:ext cx="1836000" cy="4166801"/>
          </a:xfrm>
          <a:prstGeom prst="rect">
            <a:avLst/>
          </a:prstGeom>
          <a:noFill/>
          <a:extLst>
            <a:ext uri="{909E8E84-426E-40DD-AFC4-6F175D3DCCD1}">
              <a14:hiddenFill xmlns:a14="http://schemas.microsoft.com/office/drawing/2010/main">
                <a:solidFill>
                  <a:srgbClr val="FFFFFF"/>
                </a:solidFill>
              </a14:hiddenFill>
            </a:ext>
          </a:extLst>
        </p:spPr>
      </p:pic>
      <p:sp>
        <p:nvSpPr>
          <p:cNvPr id="45" name="ZoneTexte 44"/>
          <p:cNvSpPr txBox="1"/>
          <p:nvPr/>
        </p:nvSpPr>
        <p:spPr>
          <a:xfrm>
            <a:off x="5593538" y="599777"/>
            <a:ext cx="3406766" cy="738664"/>
          </a:xfrm>
          <a:prstGeom prst="rect">
            <a:avLst/>
          </a:prstGeom>
          <a:solidFill>
            <a:schemeClr val="tx2">
              <a:lumMod val="90000"/>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400" b="1" dirty="0" smtClean="0">
                <a:solidFill>
                  <a:schemeClr val="bg1"/>
                </a:solidFill>
                <a:latin typeface="Tw Cen MT" pitchFamily="34" charset="0"/>
              </a:rPr>
              <a:t>2. Texte </a:t>
            </a:r>
            <a:r>
              <a:rPr lang="fr-FR" sz="1400" b="1" dirty="0">
                <a:solidFill>
                  <a:schemeClr val="bg1"/>
                </a:solidFill>
                <a:latin typeface="Tw Cen MT" pitchFamily="34" charset="0"/>
              </a:rPr>
              <a:t>: Qui est le seigneur et fondateur de la ville ? Comment Jean le Long explique-t-il l’expansion de la ville ? </a:t>
            </a:r>
          </a:p>
        </p:txBody>
      </p:sp>
      <p:sp>
        <p:nvSpPr>
          <p:cNvPr id="59" name="ZoneTexte 58"/>
          <p:cNvSpPr txBox="1"/>
          <p:nvPr/>
        </p:nvSpPr>
        <p:spPr>
          <a:xfrm>
            <a:off x="182929" y="4437112"/>
            <a:ext cx="5253167" cy="523220"/>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fr-FR" sz="1400" b="1" dirty="0" smtClean="0">
                <a:solidFill>
                  <a:schemeClr val="tx1"/>
                </a:solidFill>
                <a:latin typeface="Tw Cen MT" panose="020B0602020104020603" pitchFamily="34" charset="0"/>
              </a:rPr>
              <a:t>Statue de Baudouin I</a:t>
            </a:r>
            <a:r>
              <a:rPr lang="fr-FR" sz="1400" b="1" baseline="30000" dirty="0" smtClean="0">
                <a:solidFill>
                  <a:schemeClr val="tx1"/>
                </a:solidFill>
                <a:latin typeface="Tw Cen MT" panose="020B0602020104020603" pitchFamily="34" charset="0"/>
              </a:rPr>
              <a:t>er  </a:t>
            </a:r>
            <a:r>
              <a:rPr lang="fr-FR" sz="1400" b="1" dirty="0" smtClean="0">
                <a:solidFill>
                  <a:schemeClr val="tx1"/>
                </a:solidFill>
                <a:latin typeface="Tw Cen MT" panose="020B0602020104020603" pitchFamily="34" charset="0"/>
              </a:rPr>
              <a:t>dit « Bras de fer » sur la façade de l’Hôtel de ville de Bruges</a:t>
            </a:r>
            <a:endParaRPr lang="fr-FR" sz="1400" b="1" dirty="0">
              <a:solidFill>
                <a:schemeClr val="tx1"/>
              </a:solidFill>
              <a:latin typeface="Tw Cen MT" panose="020B0602020104020603" pitchFamily="34" charset="0"/>
            </a:endParaRPr>
          </a:p>
        </p:txBody>
      </p:sp>
      <p:sp>
        <p:nvSpPr>
          <p:cNvPr id="50" name="ZoneTexte 49"/>
          <p:cNvSpPr txBox="1"/>
          <p:nvPr/>
        </p:nvSpPr>
        <p:spPr>
          <a:xfrm>
            <a:off x="7308304" y="2924944"/>
            <a:ext cx="1692000" cy="3754874"/>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400" b="1" dirty="0" smtClean="0">
                <a:solidFill>
                  <a:schemeClr val="bg1"/>
                </a:solidFill>
                <a:latin typeface="Tw Cen MT" pitchFamily="34" charset="0"/>
              </a:rPr>
              <a:t>1. Bruges </a:t>
            </a:r>
            <a:r>
              <a:rPr lang="fr-FR" sz="1400" b="1" dirty="0">
                <a:solidFill>
                  <a:schemeClr val="bg1"/>
                </a:solidFill>
                <a:latin typeface="Tw Cen MT" pitchFamily="34" charset="0"/>
              </a:rPr>
              <a:t>est </a:t>
            </a:r>
            <a:r>
              <a:rPr lang="fr-FR" sz="1400" b="1" dirty="0" smtClean="0">
                <a:solidFill>
                  <a:schemeClr val="bg1"/>
                </a:solidFill>
                <a:latin typeface="Tw Cen MT" pitchFamily="34" charset="0"/>
              </a:rPr>
              <a:t>l’une des principale  ville de Flandre, région commerciale spécialisée dans la production de textiles. </a:t>
            </a:r>
          </a:p>
          <a:p>
            <a:pPr algn="ctr"/>
            <a:r>
              <a:rPr lang="fr-FR" sz="1400" b="1" dirty="0" smtClean="0">
                <a:solidFill>
                  <a:schemeClr val="bg1"/>
                </a:solidFill>
                <a:latin typeface="Tw Cen MT" pitchFamily="34" charset="0"/>
              </a:rPr>
              <a:t>Aujourd’hui</a:t>
            </a:r>
            <a:r>
              <a:rPr lang="fr-FR" sz="1400" b="1" dirty="0">
                <a:solidFill>
                  <a:schemeClr val="bg1"/>
                </a:solidFill>
                <a:latin typeface="Tw Cen MT" pitchFamily="34" charset="0"/>
              </a:rPr>
              <a:t>, elle est l’une des villes les plus touristiques de Belgique : </a:t>
            </a:r>
            <a:r>
              <a:rPr lang="fr-FR" sz="1400" b="1" dirty="0" smtClean="0">
                <a:solidFill>
                  <a:schemeClr val="bg1"/>
                </a:solidFill>
                <a:latin typeface="Tw Cen MT" pitchFamily="34" charset="0"/>
              </a:rPr>
              <a:t>elle est appelée « la </a:t>
            </a:r>
            <a:r>
              <a:rPr lang="fr-FR" sz="1400" b="1" dirty="0">
                <a:solidFill>
                  <a:schemeClr val="bg1"/>
                </a:solidFill>
                <a:latin typeface="Tw Cen MT" pitchFamily="34" charset="0"/>
              </a:rPr>
              <a:t>Venise du </a:t>
            </a:r>
            <a:r>
              <a:rPr lang="fr-FR" sz="1400" b="1" dirty="0" smtClean="0">
                <a:solidFill>
                  <a:schemeClr val="bg1"/>
                </a:solidFill>
                <a:latin typeface="Tw Cen MT" pitchFamily="34" charset="0"/>
              </a:rPr>
              <a:t>Nord » car son cœur historique est traversé par une multitude de canaux.</a:t>
            </a:r>
            <a:endParaRPr lang="fr-FR" sz="1400" b="1" dirty="0">
              <a:solidFill>
                <a:schemeClr val="bg1"/>
              </a:solidFill>
              <a:latin typeface="Tw Cen MT" pitchFamily="34" charset="0"/>
            </a:endParaRPr>
          </a:p>
        </p:txBody>
      </p:sp>
    </p:spTree>
    <p:extLst>
      <p:ext uri="{BB962C8B-B14F-4D97-AF65-F5344CB8AC3E}">
        <p14:creationId xmlns:p14="http://schemas.microsoft.com/office/powerpoint/2010/main" val="22684195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2950"/>
                            </p:stCondLst>
                            <p:childTnLst>
                              <p:par>
                                <p:cTn id="13" presetID="21" presetClass="entr" presetSubtype="1"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heel(1)">
                                      <p:cBhvr>
                                        <p:cTn id="15" dur="2000"/>
                                        <p:tgtEl>
                                          <p:spTgt spid="46"/>
                                        </p:tgtEl>
                                      </p:cBhvr>
                                    </p:animEffect>
                                  </p:childTnLst>
                                </p:cTn>
                              </p:par>
                              <p:par>
                                <p:cTn id="16" presetID="21" presetClass="entr" presetSubtype="1" fill="hold"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heel(1)">
                                      <p:cBhvr>
                                        <p:cTn id="18" dur="2000"/>
                                        <p:tgtEl>
                                          <p:spTgt spid="47"/>
                                        </p:tgtEl>
                                      </p:cBhvr>
                                    </p:animEffect>
                                  </p:childTnLst>
                                </p:cTn>
                              </p:par>
                            </p:childTnLst>
                          </p:cTn>
                        </p:par>
                        <p:par>
                          <p:cTn id="19" fill="hold">
                            <p:stCondLst>
                              <p:cond delay="4950"/>
                            </p:stCondLst>
                            <p:childTnLst>
                              <p:par>
                                <p:cTn id="20" presetID="29" presetClass="entr" presetSubtype="0"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ppt_x</p:attrName>
                                        </p:attrNameLst>
                                      </p:cBhvr>
                                      <p:tavLst>
                                        <p:tav tm="0">
                                          <p:val>
                                            <p:strVal val="#ppt_x-.2"/>
                                          </p:val>
                                        </p:tav>
                                        <p:tav tm="100000">
                                          <p:val>
                                            <p:strVal val="#ppt_x"/>
                                          </p:val>
                                        </p:tav>
                                      </p:tavLst>
                                    </p:anim>
                                    <p:anim calcmode="lin" valueType="num">
                                      <p:cBhvr>
                                        <p:cTn id="23" dur="1000" fill="hold"/>
                                        <p:tgtEl>
                                          <p:spTgt spid="48"/>
                                        </p:tgtEl>
                                        <p:attrNameLst>
                                          <p:attrName>ppt_y</p:attrName>
                                        </p:attrNameLst>
                                      </p:cBhvr>
                                      <p:tavLst>
                                        <p:tav tm="0">
                                          <p:val>
                                            <p:strVal val="#ppt_y"/>
                                          </p:val>
                                        </p:tav>
                                        <p:tav tm="100000">
                                          <p:val>
                                            <p:strVal val="#ppt_y"/>
                                          </p:val>
                                        </p:tav>
                                      </p:tavLst>
                                    </p:anim>
                                    <p:animEffect transition="in" filter="wipe(right)" prLst="gradientSize: 0.1">
                                      <p:cBhvr>
                                        <p:cTn id="24" dur="1000"/>
                                        <p:tgtEl>
                                          <p:spTgt spid="48"/>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80">
                                          <p:stCondLst>
                                            <p:cond delay="0"/>
                                          </p:stCondLst>
                                        </p:cTn>
                                        <p:tgtEl>
                                          <p:spTgt spid="49"/>
                                        </p:tgtEl>
                                      </p:cBhvr>
                                    </p:animEffect>
                                    <p:anim calcmode="lin" valueType="num">
                                      <p:cBhvr>
                                        <p:cTn id="30"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35" dur="26">
                                          <p:stCondLst>
                                            <p:cond delay="650"/>
                                          </p:stCondLst>
                                        </p:cTn>
                                        <p:tgtEl>
                                          <p:spTgt spid="49"/>
                                        </p:tgtEl>
                                      </p:cBhvr>
                                      <p:to x="100000" y="60000"/>
                                    </p:animScale>
                                    <p:animScale>
                                      <p:cBhvr>
                                        <p:cTn id="36" dur="166" decel="50000">
                                          <p:stCondLst>
                                            <p:cond delay="676"/>
                                          </p:stCondLst>
                                        </p:cTn>
                                        <p:tgtEl>
                                          <p:spTgt spid="49"/>
                                        </p:tgtEl>
                                      </p:cBhvr>
                                      <p:to x="100000" y="100000"/>
                                    </p:animScale>
                                    <p:animScale>
                                      <p:cBhvr>
                                        <p:cTn id="37" dur="26">
                                          <p:stCondLst>
                                            <p:cond delay="1312"/>
                                          </p:stCondLst>
                                        </p:cTn>
                                        <p:tgtEl>
                                          <p:spTgt spid="49"/>
                                        </p:tgtEl>
                                      </p:cBhvr>
                                      <p:to x="100000" y="80000"/>
                                    </p:animScale>
                                    <p:animScale>
                                      <p:cBhvr>
                                        <p:cTn id="38" dur="166" decel="50000">
                                          <p:stCondLst>
                                            <p:cond delay="1338"/>
                                          </p:stCondLst>
                                        </p:cTn>
                                        <p:tgtEl>
                                          <p:spTgt spid="49"/>
                                        </p:tgtEl>
                                      </p:cBhvr>
                                      <p:to x="100000" y="100000"/>
                                    </p:animScale>
                                    <p:animScale>
                                      <p:cBhvr>
                                        <p:cTn id="39" dur="26">
                                          <p:stCondLst>
                                            <p:cond delay="1642"/>
                                          </p:stCondLst>
                                        </p:cTn>
                                        <p:tgtEl>
                                          <p:spTgt spid="49"/>
                                        </p:tgtEl>
                                      </p:cBhvr>
                                      <p:to x="100000" y="90000"/>
                                    </p:animScale>
                                    <p:animScale>
                                      <p:cBhvr>
                                        <p:cTn id="40" dur="166" decel="50000">
                                          <p:stCondLst>
                                            <p:cond delay="1668"/>
                                          </p:stCondLst>
                                        </p:cTn>
                                        <p:tgtEl>
                                          <p:spTgt spid="49"/>
                                        </p:tgtEl>
                                      </p:cBhvr>
                                      <p:to x="100000" y="100000"/>
                                    </p:animScale>
                                    <p:animScale>
                                      <p:cBhvr>
                                        <p:cTn id="41" dur="26">
                                          <p:stCondLst>
                                            <p:cond delay="1808"/>
                                          </p:stCondLst>
                                        </p:cTn>
                                        <p:tgtEl>
                                          <p:spTgt spid="49"/>
                                        </p:tgtEl>
                                      </p:cBhvr>
                                      <p:to x="100000" y="95000"/>
                                    </p:animScale>
                                    <p:animScale>
                                      <p:cBhvr>
                                        <p:cTn id="42" dur="166" decel="50000">
                                          <p:stCondLst>
                                            <p:cond delay="1834"/>
                                          </p:stCondLst>
                                        </p:cTn>
                                        <p:tgtEl>
                                          <p:spTgt spid="49"/>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heel(1)">
                                      <p:cBhvr>
                                        <p:cTn id="47" dur="2000"/>
                                        <p:tgtEl>
                                          <p:spTgt spid="44"/>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wheel(1)">
                                      <p:cBhvr>
                                        <p:cTn id="50" dur="2000"/>
                                        <p:tgtEl>
                                          <p:spTgt spid="5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50">
                                            <p:bg/>
                                          </p:spTgt>
                                        </p:tgtEl>
                                        <p:attrNameLst>
                                          <p:attrName>style.visibility</p:attrName>
                                        </p:attrNameLst>
                                      </p:cBhvr>
                                      <p:to>
                                        <p:strVal val="visible"/>
                                      </p:to>
                                    </p:set>
                                    <p:animEffect transition="in" filter="wipe(left)">
                                      <p:cBhvr>
                                        <p:cTn id="55" dur="1000"/>
                                        <p:tgtEl>
                                          <p:spTgt spid="50">
                                            <p:bg/>
                                          </p:spTgt>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50">
                                            <p:txEl>
                                              <p:pRg st="0" end="0"/>
                                            </p:txEl>
                                          </p:spTgt>
                                        </p:tgtEl>
                                        <p:attrNameLst>
                                          <p:attrName>style.visibility</p:attrName>
                                        </p:attrNameLst>
                                      </p:cBhvr>
                                      <p:to>
                                        <p:strVal val="visible"/>
                                      </p:to>
                                    </p:set>
                                    <p:animEffect transition="in" filter="wipe(left)">
                                      <p:cBhvr>
                                        <p:cTn id="58" dur="1000"/>
                                        <p:tgtEl>
                                          <p:spTgt spid="50">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nodeType="clickEffect">
                                  <p:stCondLst>
                                    <p:cond delay="0"/>
                                  </p:stCondLst>
                                  <p:childTnLst>
                                    <p:set>
                                      <p:cBhvr>
                                        <p:cTn id="62" dur="1" fill="hold">
                                          <p:stCondLst>
                                            <p:cond delay="0"/>
                                          </p:stCondLst>
                                        </p:cTn>
                                        <p:tgtEl>
                                          <p:spTgt spid="4100"/>
                                        </p:tgtEl>
                                        <p:attrNameLst>
                                          <p:attrName>style.visibility</p:attrName>
                                        </p:attrNameLst>
                                      </p:cBhvr>
                                      <p:to>
                                        <p:strVal val="visible"/>
                                      </p:to>
                                    </p:set>
                                    <p:animEffect transition="in" filter="wheel(1)">
                                      <p:cBhvr>
                                        <p:cTn id="63" dur="2000"/>
                                        <p:tgtEl>
                                          <p:spTgt spid="4100"/>
                                        </p:tgtEl>
                                      </p:cBhvr>
                                    </p:animEffect>
                                  </p:childTnLst>
                                </p:cTn>
                              </p:par>
                            </p:childTnLst>
                          </p:cTn>
                        </p:par>
                      </p:childTnLst>
                    </p:cTn>
                  </p:par>
                  <p:par>
                    <p:cTn id="64" fill="hold">
                      <p:stCondLst>
                        <p:cond delay="indefinite"/>
                      </p:stCondLst>
                      <p:childTnLst>
                        <p:par>
                          <p:cTn id="65" fill="hold">
                            <p:stCondLst>
                              <p:cond delay="0"/>
                            </p:stCondLst>
                            <p:childTnLst>
                              <p:par>
                                <p:cTn id="66" presetID="21" presetClass="entr" presetSubtype="1" fill="hold" grpId="0" nodeType="click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heel(1)">
                                      <p:cBhvr>
                                        <p:cTn id="68" dur="2000"/>
                                        <p:tgtEl>
                                          <p:spTgt spid="5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50">
                                            <p:txEl>
                                              <p:pRg st="1" end="1"/>
                                            </p:txEl>
                                          </p:spTgt>
                                        </p:tgtEl>
                                        <p:attrNameLst>
                                          <p:attrName>style.visibility</p:attrName>
                                        </p:attrNameLst>
                                      </p:cBhvr>
                                      <p:to>
                                        <p:strVal val="visible"/>
                                      </p:to>
                                    </p:set>
                                    <p:animEffect transition="in" filter="wipe(left)">
                                      <p:cBhvr>
                                        <p:cTn id="73" dur="1000"/>
                                        <p:tgtEl>
                                          <p:spTgt spid="50">
                                            <p:txEl>
                                              <p:pRg st="1" end="1"/>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xit" presetSubtype="32" fill="hold" nodeType="clickEffect">
                                  <p:stCondLst>
                                    <p:cond delay="0"/>
                                  </p:stCondLst>
                                  <p:childTnLst>
                                    <p:anim calcmode="lin" valueType="num">
                                      <p:cBhvr>
                                        <p:cTn id="77" dur="500"/>
                                        <p:tgtEl>
                                          <p:spTgt spid="4100"/>
                                        </p:tgtEl>
                                        <p:attrNameLst>
                                          <p:attrName>ppt_w</p:attrName>
                                        </p:attrNameLst>
                                      </p:cBhvr>
                                      <p:tavLst>
                                        <p:tav tm="0">
                                          <p:val>
                                            <p:strVal val="ppt_w"/>
                                          </p:val>
                                        </p:tav>
                                        <p:tav tm="100000">
                                          <p:val>
                                            <p:fltVal val="0"/>
                                          </p:val>
                                        </p:tav>
                                      </p:tavLst>
                                    </p:anim>
                                    <p:anim calcmode="lin" valueType="num">
                                      <p:cBhvr>
                                        <p:cTn id="78" dur="500"/>
                                        <p:tgtEl>
                                          <p:spTgt spid="4100"/>
                                        </p:tgtEl>
                                        <p:attrNameLst>
                                          <p:attrName>ppt_h</p:attrName>
                                        </p:attrNameLst>
                                      </p:cBhvr>
                                      <p:tavLst>
                                        <p:tav tm="0">
                                          <p:val>
                                            <p:strVal val="ppt_h"/>
                                          </p:val>
                                        </p:tav>
                                        <p:tav tm="100000">
                                          <p:val>
                                            <p:fltVal val="0"/>
                                          </p:val>
                                        </p:tav>
                                      </p:tavLst>
                                    </p:anim>
                                    <p:animEffect transition="out" filter="fade">
                                      <p:cBhvr>
                                        <p:cTn id="79" dur="500"/>
                                        <p:tgtEl>
                                          <p:spTgt spid="4100"/>
                                        </p:tgtEl>
                                      </p:cBhvr>
                                    </p:animEffect>
                                    <p:set>
                                      <p:cBhvr>
                                        <p:cTn id="80" dur="1" fill="hold">
                                          <p:stCondLst>
                                            <p:cond delay="499"/>
                                          </p:stCondLst>
                                        </p:cTn>
                                        <p:tgtEl>
                                          <p:spTgt spid="4100"/>
                                        </p:tgtEl>
                                        <p:attrNameLst>
                                          <p:attrName>style.visibility</p:attrName>
                                        </p:attrNameLst>
                                      </p:cBhvr>
                                      <p:to>
                                        <p:strVal val="hidden"/>
                                      </p:to>
                                    </p:set>
                                  </p:childTnLst>
                                </p:cTn>
                              </p:par>
                              <p:par>
                                <p:cTn id="81" presetID="53" presetClass="exit" presetSubtype="32" fill="hold" grpId="1" nodeType="withEffect">
                                  <p:stCondLst>
                                    <p:cond delay="0"/>
                                  </p:stCondLst>
                                  <p:childTnLst>
                                    <p:anim calcmode="lin" valueType="num">
                                      <p:cBhvr>
                                        <p:cTn id="82" dur="500"/>
                                        <p:tgtEl>
                                          <p:spTgt spid="55"/>
                                        </p:tgtEl>
                                        <p:attrNameLst>
                                          <p:attrName>ppt_w</p:attrName>
                                        </p:attrNameLst>
                                      </p:cBhvr>
                                      <p:tavLst>
                                        <p:tav tm="0">
                                          <p:val>
                                            <p:strVal val="ppt_w"/>
                                          </p:val>
                                        </p:tav>
                                        <p:tav tm="100000">
                                          <p:val>
                                            <p:fltVal val="0"/>
                                          </p:val>
                                        </p:tav>
                                      </p:tavLst>
                                    </p:anim>
                                    <p:anim calcmode="lin" valueType="num">
                                      <p:cBhvr>
                                        <p:cTn id="83" dur="500"/>
                                        <p:tgtEl>
                                          <p:spTgt spid="55"/>
                                        </p:tgtEl>
                                        <p:attrNameLst>
                                          <p:attrName>ppt_h</p:attrName>
                                        </p:attrNameLst>
                                      </p:cBhvr>
                                      <p:tavLst>
                                        <p:tav tm="0">
                                          <p:val>
                                            <p:strVal val="ppt_h"/>
                                          </p:val>
                                        </p:tav>
                                        <p:tav tm="100000">
                                          <p:val>
                                            <p:fltVal val="0"/>
                                          </p:val>
                                        </p:tav>
                                      </p:tavLst>
                                    </p:anim>
                                    <p:animEffect transition="out" filter="fade">
                                      <p:cBhvr>
                                        <p:cTn id="84" dur="500"/>
                                        <p:tgtEl>
                                          <p:spTgt spid="55"/>
                                        </p:tgtEl>
                                      </p:cBhvr>
                                    </p:animEffect>
                                    <p:set>
                                      <p:cBhvr>
                                        <p:cTn id="85" dur="1" fill="hold">
                                          <p:stCondLst>
                                            <p:cond delay="499"/>
                                          </p:stCondLst>
                                        </p:cTn>
                                        <p:tgtEl>
                                          <p:spTgt spid="55"/>
                                        </p:tgtEl>
                                        <p:attrNameLst>
                                          <p:attrName>style.visibility</p:attrName>
                                        </p:attrNameLst>
                                      </p:cBhvr>
                                      <p:to>
                                        <p:strVal val="hidden"/>
                                      </p:to>
                                    </p:set>
                                  </p:childTnLst>
                                </p:cTn>
                              </p:par>
                              <p:par>
                                <p:cTn id="86" presetID="53" presetClass="exit" presetSubtype="32" fill="hold" grpId="1" nodeType="withEffect">
                                  <p:stCondLst>
                                    <p:cond delay="0"/>
                                  </p:stCondLst>
                                  <p:childTnLst>
                                    <p:anim calcmode="lin" valueType="num">
                                      <p:cBhvr>
                                        <p:cTn id="87" dur="500"/>
                                        <p:tgtEl>
                                          <p:spTgt spid="44"/>
                                        </p:tgtEl>
                                        <p:attrNameLst>
                                          <p:attrName>ppt_w</p:attrName>
                                        </p:attrNameLst>
                                      </p:cBhvr>
                                      <p:tavLst>
                                        <p:tav tm="0">
                                          <p:val>
                                            <p:strVal val="ppt_w"/>
                                          </p:val>
                                        </p:tav>
                                        <p:tav tm="100000">
                                          <p:val>
                                            <p:fltVal val="0"/>
                                          </p:val>
                                        </p:tav>
                                      </p:tavLst>
                                    </p:anim>
                                    <p:anim calcmode="lin" valueType="num">
                                      <p:cBhvr>
                                        <p:cTn id="88" dur="500"/>
                                        <p:tgtEl>
                                          <p:spTgt spid="44"/>
                                        </p:tgtEl>
                                        <p:attrNameLst>
                                          <p:attrName>ppt_h</p:attrName>
                                        </p:attrNameLst>
                                      </p:cBhvr>
                                      <p:tavLst>
                                        <p:tav tm="0">
                                          <p:val>
                                            <p:strVal val="ppt_h"/>
                                          </p:val>
                                        </p:tav>
                                        <p:tav tm="100000">
                                          <p:val>
                                            <p:fltVal val="0"/>
                                          </p:val>
                                        </p:tav>
                                      </p:tavLst>
                                    </p:anim>
                                    <p:animEffect transition="out" filter="fade">
                                      <p:cBhvr>
                                        <p:cTn id="89" dur="500"/>
                                        <p:tgtEl>
                                          <p:spTgt spid="44"/>
                                        </p:tgtEl>
                                      </p:cBhvr>
                                    </p:animEffect>
                                    <p:set>
                                      <p:cBhvr>
                                        <p:cTn id="90" dur="1" fill="hold">
                                          <p:stCondLst>
                                            <p:cond delay="499"/>
                                          </p:stCondLst>
                                        </p:cTn>
                                        <p:tgtEl>
                                          <p:spTgt spid="44"/>
                                        </p:tgtEl>
                                        <p:attrNameLst>
                                          <p:attrName>style.visibility</p:attrName>
                                        </p:attrNameLst>
                                      </p:cBhvr>
                                      <p:to>
                                        <p:strVal val="hidden"/>
                                      </p:to>
                                    </p:set>
                                  </p:childTnLst>
                                </p:cTn>
                              </p:par>
                              <p:par>
                                <p:cTn id="91" presetID="53" presetClass="exit" presetSubtype="32" fill="hold" grpId="1" nodeType="withEffect">
                                  <p:stCondLst>
                                    <p:cond delay="0"/>
                                  </p:stCondLst>
                                  <p:childTnLst>
                                    <p:anim calcmode="lin" valueType="num">
                                      <p:cBhvr>
                                        <p:cTn id="92" dur="500"/>
                                        <p:tgtEl>
                                          <p:spTgt spid="56"/>
                                        </p:tgtEl>
                                        <p:attrNameLst>
                                          <p:attrName>ppt_w</p:attrName>
                                        </p:attrNameLst>
                                      </p:cBhvr>
                                      <p:tavLst>
                                        <p:tav tm="0">
                                          <p:val>
                                            <p:strVal val="ppt_w"/>
                                          </p:val>
                                        </p:tav>
                                        <p:tav tm="100000">
                                          <p:val>
                                            <p:fltVal val="0"/>
                                          </p:val>
                                        </p:tav>
                                      </p:tavLst>
                                    </p:anim>
                                    <p:anim calcmode="lin" valueType="num">
                                      <p:cBhvr>
                                        <p:cTn id="93" dur="500"/>
                                        <p:tgtEl>
                                          <p:spTgt spid="56"/>
                                        </p:tgtEl>
                                        <p:attrNameLst>
                                          <p:attrName>ppt_h</p:attrName>
                                        </p:attrNameLst>
                                      </p:cBhvr>
                                      <p:tavLst>
                                        <p:tav tm="0">
                                          <p:val>
                                            <p:strVal val="ppt_h"/>
                                          </p:val>
                                        </p:tav>
                                        <p:tav tm="100000">
                                          <p:val>
                                            <p:fltVal val="0"/>
                                          </p:val>
                                        </p:tav>
                                      </p:tavLst>
                                    </p:anim>
                                    <p:animEffect transition="out" filter="fade">
                                      <p:cBhvr>
                                        <p:cTn id="94" dur="500"/>
                                        <p:tgtEl>
                                          <p:spTgt spid="56"/>
                                        </p:tgtEl>
                                      </p:cBhvr>
                                    </p:animEffect>
                                    <p:set>
                                      <p:cBhvr>
                                        <p:cTn id="95" dur="1" fill="hold">
                                          <p:stCondLst>
                                            <p:cond delay="499"/>
                                          </p:stCondLst>
                                        </p:cTn>
                                        <p:tgtEl>
                                          <p:spTgt spid="56"/>
                                        </p:tgtEl>
                                        <p:attrNameLst>
                                          <p:attrName>style.visibility</p:attrName>
                                        </p:attrNameLst>
                                      </p:cBhvr>
                                      <p:to>
                                        <p:strVal val="hidden"/>
                                      </p:to>
                                    </p:set>
                                  </p:childTnLst>
                                </p:cTn>
                              </p:par>
                              <p:par>
                                <p:cTn id="96" presetID="53" presetClass="exit" presetSubtype="32" fill="hold" nodeType="withEffect">
                                  <p:stCondLst>
                                    <p:cond delay="0"/>
                                  </p:stCondLst>
                                  <p:childTnLst>
                                    <p:anim calcmode="lin" valueType="num">
                                      <p:cBhvr>
                                        <p:cTn id="97" dur="500"/>
                                        <p:tgtEl>
                                          <p:spTgt spid="46"/>
                                        </p:tgtEl>
                                        <p:attrNameLst>
                                          <p:attrName>ppt_w</p:attrName>
                                        </p:attrNameLst>
                                      </p:cBhvr>
                                      <p:tavLst>
                                        <p:tav tm="0">
                                          <p:val>
                                            <p:strVal val="ppt_w"/>
                                          </p:val>
                                        </p:tav>
                                        <p:tav tm="100000">
                                          <p:val>
                                            <p:fltVal val="0"/>
                                          </p:val>
                                        </p:tav>
                                      </p:tavLst>
                                    </p:anim>
                                    <p:anim calcmode="lin" valueType="num">
                                      <p:cBhvr>
                                        <p:cTn id="98" dur="500"/>
                                        <p:tgtEl>
                                          <p:spTgt spid="46"/>
                                        </p:tgtEl>
                                        <p:attrNameLst>
                                          <p:attrName>ppt_h</p:attrName>
                                        </p:attrNameLst>
                                      </p:cBhvr>
                                      <p:tavLst>
                                        <p:tav tm="0">
                                          <p:val>
                                            <p:strVal val="ppt_h"/>
                                          </p:val>
                                        </p:tav>
                                        <p:tav tm="100000">
                                          <p:val>
                                            <p:fltVal val="0"/>
                                          </p:val>
                                        </p:tav>
                                      </p:tavLst>
                                    </p:anim>
                                    <p:animEffect transition="out" filter="fade">
                                      <p:cBhvr>
                                        <p:cTn id="99" dur="500"/>
                                        <p:tgtEl>
                                          <p:spTgt spid="46"/>
                                        </p:tgtEl>
                                      </p:cBhvr>
                                    </p:animEffect>
                                    <p:set>
                                      <p:cBhvr>
                                        <p:cTn id="100" dur="1" fill="hold">
                                          <p:stCondLst>
                                            <p:cond delay="499"/>
                                          </p:stCondLst>
                                        </p:cTn>
                                        <p:tgtEl>
                                          <p:spTgt spid="46"/>
                                        </p:tgtEl>
                                        <p:attrNameLst>
                                          <p:attrName>style.visibility</p:attrName>
                                        </p:attrNameLst>
                                      </p:cBhvr>
                                      <p:to>
                                        <p:strVal val="hidden"/>
                                      </p:to>
                                    </p:set>
                                  </p:childTnLst>
                                </p:cTn>
                              </p:par>
                              <p:par>
                                <p:cTn id="101" presetID="53" presetClass="exit" presetSubtype="32" fill="hold" nodeType="withEffect">
                                  <p:stCondLst>
                                    <p:cond delay="0"/>
                                  </p:stCondLst>
                                  <p:childTnLst>
                                    <p:anim calcmode="lin" valueType="num">
                                      <p:cBhvr>
                                        <p:cTn id="102" dur="500"/>
                                        <p:tgtEl>
                                          <p:spTgt spid="47"/>
                                        </p:tgtEl>
                                        <p:attrNameLst>
                                          <p:attrName>ppt_w</p:attrName>
                                        </p:attrNameLst>
                                      </p:cBhvr>
                                      <p:tavLst>
                                        <p:tav tm="0">
                                          <p:val>
                                            <p:strVal val="ppt_w"/>
                                          </p:val>
                                        </p:tav>
                                        <p:tav tm="100000">
                                          <p:val>
                                            <p:fltVal val="0"/>
                                          </p:val>
                                        </p:tav>
                                      </p:tavLst>
                                    </p:anim>
                                    <p:anim calcmode="lin" valueType="num">
                                      <p:cBhvr>
                                        <p:cTn id="103" dur="500"/>
                                        <p:tgtEl>
                                          <p:spTgt spid="47"/>
                                        </p:tgtEl>
                                        <p:attrNameLst>
                                          <p:attrName>ppt_h</p:attrName>
                                        </p:attrNameLst>
                                      </p:cBhvr>
                                      <p:tavLst>
                                        <p:tav tm="0">
                                          <p:val>
                                            <p:strVal val="ppt_h"/>
                                          </p:val>
                                        </p:tav>
                                        <p:tav tm="100000">
                                          <p:val>
                                            <p:fltVal val="0"/>
                                          </p:val>
                                        </p:tav>
                                      </p:tavLst>
                                    </p:anim>
                                    <p:animEffect transition="out" filter="fade">
                                      <p:cBhvr>
                                        <p:cTn id="104" dur="500"/>
                                        <p:tgtEl>
                                          <p:spTgt spid="47"/>
                                        </p:tgtEl>
                                      </p:cBhvr>
                                    </p:animEffect>
                                    <p:set>
                                      <p:cBhvr>
                                        <p:cTn id="105" dur="1" fill="hold">
                                          <p:stCondLst>
                                            <p:cond delay="499"/>
                                          </p:stCondLst>
                                        </p:cTn>
                                        <p:tgtEl>
                                          <p:spTgt spid="47"/>
                                        </p:tgtEl>
                                        <p:attrNameLst>
                                          <p:attrName>style.visibility</p:attrName>
                                        </p:attrNameLst>
                                      </p:cBhvr>
                                      <p:to>
                                        <p:strVal val="hidden"/>
                                      </p:to>
                                    </p:set>
                                  </p:childTnLst>
                                </p:cTn>
                              </p:par>
                              <p:par>
                                <p:cTn id="106" presetID="53" presetClass="exit" presetSubtype="32" fill="hold" grpId="1" nodeType="withEffect">
                                  <p:stCondLst>
                                    <p:cond delay="0"/>
                                  </p:stCondLst>
                                  <p:childTnLst>
                                    <p:anim calcmode="lin" valueType="num">
                                      <p:cBhvr>
                                        <p:cTn id="107" dur="500"/>
                                        <p:tgtEl>
                                          <p:spTgt spid="49"/>
                                        </p:tgtEl>
                                        <p:attrNameLst>
                                          <p:attrName>ppt_w</p:attrName>
                                        </p:attrNameLst>
                                      </p:cBhvr>
                                      <p:tavLst>
                                        <p:tav tm="0">
                                          <p:val>
                                            <p:strVal val="ppt_w"/>
                                          </p:val>
                                        </p:tav>
                                        <p:tav tm="100000">
                                          <p:val>
                                            <p:fltVal val="0"/>
                                          </p:val>
                                        </p:tav>
                                      </p:tavLst>
                                    </p:anim>
                                    <p:anim calcmode="lin" valueType="num">
                                      <p:cBhvr>
                                        <p:cTn id="108" dur="500"/>
                                        <p:tgtEl>
                                          <p:spTgt spid="49"/>
                                        </p:tgtEl>
                                        <p:attrNameLst>
                                          <p:attrName>ppt_h</p:attrName>
                                        </p:attrNameLst>
                                      </p:cBhvr>
                                      <p:tavLst>
                                        <p:tav tm="0">
                                          <p:val>
                                            <p:strVal val="ppt_h"/>
                                          </p:val>
                                        </p:tav>
                                        <p:tav tm="100000">
                                          <p:val>
                                            <p:fltVal val="0"/>
                                          </p:val>
                                        </p:tav>
                                      </p:tavLst>
                                    </p:anim>
                                    <p:animEffect transition="out" filter="fade">
                                      <p:cBhvr>
                                        <p:cTn id="109" dur="500"/>
                                        <p:tgtEl>
                                          <p:spTgt spid="49"/>
                                        </p:tgtEl>
                                      </p:cBhvr>
                                    </p:animEffect>
                                    <p:set>
                                      <p:cBhvr>
                                        <p:cTn id="110" dur="1" fill="hold">
                                          <p:stCondLst>
                                            <p:cond delay="499"/>
                                          </p:stCondLst>
                                        </p:cTn>
                                        <p:tgtEl>
                                          <p:spTgt spid="49"/>
                                        </p:tgtEl>
                                        <p:attrNameLst>
                                          <p:attrName>style.visibility</p:attrName>
                                        </p:attrNameLst>
                                      </p:cBhvr>
                                      <p:to>
                                        <p:strVal val="hidden"/>
                                      </p:to>
                                    </p:set>
                                  </p:childTnLst>
                                </p:cTn>
                              </p:par>
                              <p:par>
                                <p:cTn id="111" presetID="53" presetClass="exit" presetSubtype="32" fill="hold" grpId="2" nodeType="withEffect">
                                  <p:stCondLst>
                                    <p:cond delay="0"/>
                                  </p:stCondLst>
                                  <p:childTnLst>
                                    <p:anim calcmode="lin" valueType="num">
                                      <p:cBhvr>
                                        <p:cTn id="112" dur="500"/>
                                        <p:tgtEl>
                                          <p:spTgt spid="49"/>
                                        </p:tgtEl>
                                        <p:attrNameLst>
                                          <p:attrName>ppt_w</p:attrName>
                                        </p:attrNameLst>
                                      </p:cBhvr>
                                      <p:tavLst>
                                        <p:tav tm="0">
                                          <p:val>
                                            <p:strVal val="ppt_w"/>
                                          </p:val>
                                        </p:tav>
                                        <p:tav tm="100000">
                                          <p:val>
                                            <p:fltVal val="0"/>
                                          </p:val>
                                        </p:tav>
                                      </p:tavLst>
                                    </p:anim>
                                    <p:anim calcmode="lin" valueType="num">
                                      <p:cBhvr>
                                        <p:cTn id="113" dur="500"/>
                                        <p:tgtEl>
                                          <p:spTgt spid="49"/>
                                        </p:tgtEl>
                                        <p:attrNameLst>
                                          <p:attrName>ppt_h</p:attrName>
                                        </p:attrNameLst>
                                      </p:cBhvr>
                                      <p:tavLst>
                                        <p:tav tm="0">
                                          <p:val>
                                            <p:strVal val="ppt_h"/>
                                          </p:val>
                                        </p:tav>
                                        <p:tav tm="100000">
                                          <p:val>
                                            <p:fltVal val="0"/>
                                          </p:val>
                                        </p:tav>
                                      </p:tavLst>
                                    </p:anim>
                                    <p:animEffect transition="out" filter="fade">
                                      <p:cBhvr>
                                        <p:cTn id="114" dur="500"/>
                                        <p:tgtEl>
                                          <p:spTgt spid="49"/>
                                        </p:tgtEl>
                                      </p:cBhvr>
                                    </p:animEffect>
                                    <p:set>
                                      <p:cBhvr>
                                        <p:cTn id="115" dur="1" fill="hold">
                                          <p:stCondLst>
                                            <p:cond delay="499"/>
                                          </p:stCondLst>
                                        </p:cTn>
                                        <p:tgtEl>
                                          <p:spTgt spid="49"/>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31" presetClass="entr" presetSubtype="0" fill="hold" nodeType="click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1000"/>
                            </p:stCondLst>
                            <p:childTnLst>
                              <p:par>
                                <p:cTn id="125" presetID="31" presetClass="entr" presetSubtype="0" fill="hold" nodeType="afterEffect">
                                  <p:stCondLst>
                                    <p:cond delay="0"/>
                                  </p:stCondLst>
                                  <p:childTnLst>
                                    <p:set>
                                      <p:cBhvr>
                                        <p:cTn id="126" dur="1" fill="hold">
                                          <p:stCondLst>
                                            <p:cond delay="0"/>
                                          </p:stCondLst>
                                        </p:cTn>
                                        <p:tgtEl>
                                          <p:spTgt spid="52"/>
                                        </p:tgtEl>
                                        <p:attrNameLst>
                                          <p:attrName>style.visibility</p:attrName>
                                        </p:attrNameLst>
                                      </p:cBhvr>
                                      <p:to>
                                        <p:strVal val="visible"/>
                                      </p:to>
                                    </p:set>
                                    <p:anim calcmode="lin" valueType="num">
                                      <p:cBhvr>
                                        <p:cTn id="127" dur="1000" fill="hold"/>
                                        <p:tgtEl>
                                          <p:spTgt spid="52"/>
                                        </p:tgtEl>
                                        <p:attrNameLst>
                                          <p:attrName>ppt_w</p:attrName>
                                        </p:attrNameLst>
                                      </p:cBhvr>
                                      <p:tavLst>
                                        <p:tav tm="0">
                                          <p:val>
                                            <p:fltVal val="0"/>
                                          </p:val>
                                        </p:tav>
                                        <p:tav tm="100000">
                                          <p:val>
                                            <p:strVal val="#ppt_w"/>
                                          </p:val>
                                        </p:tav>
                                      </p:tavLst>
                                    </p:anim>
                                    <p:anim calcmode="lin" valueType="num">
                                      <p:cBhvr>
                                        <p:cTn id="128" dur="1000" fill="hold"/>
                                        <p:tgtEl>
                                          <p:spTgt spid="52"/>
                                        </p:tgtEl>
                                        <p:attrNameLst>
                                          <p:attrName>ppt_h</p:attrName>
                                        </p:attrNameLst>
                                      </p:cBhvr>
                                      <p:tavLst>
                                        <p:tav tm="0">
                                          <p:val>
                                            <p:fltVal val="0"/>
                                          </p:val>
                                        </p:tav>
                                        <p:tav tm="100000">
                                          <p:val>
                                            <p:strVal val="#ppt_h"/>
                                          </p:val>
                                        </p:tav>
                                      </p:tavLst>
                                    </p:anim>
                                    <p:anim calcmode="lin" valueType="num">
                                      <p:cBhvr>
                                        <p:cTn id="129" dur="1000" fill="hold"/>
                                        <p:tgtEl>
                                          <p:spTgt spid="52"/>
                                        </p:tgtEl>
                                        <p:attrNameLst>
                                          <p:attrName>style.rotation</p:attrName>
                                        </p:attrNameLst>
                                      </p:cBhvr>
                                      <p:tavLst>
                                        <p:tav tm="0">
                                          <p:val>
                                            <p:fltVal val="90"/>
                                          </p:val>
                                        </p:tav>
                                        <p:tav tm="100000">
                                          <p:val>
                                            <p:fltVal val="0"/>
                                          </p:val>
                                        </p:tav>
                                      </p:tavLst>
                                    </p:anim>
                                    <p:animEffect transition="in" filter="fade">
                                      <p:cBhvr>
                                        <p:cTn id="130" dur="1000"/>
                                        <p:tgtEl>
                                          <p:spTgt spid="52"/>
                                        </p:tgtEl>
                                      </p:cBhvr>
                                    </p:animEffect>
                                  </p:childTnLst>
                                </p:cTn>
                              </p:par>
                            </p:childTnLst>
                          </p:cTn>
                        </p:par>
                        <p:par>
                          <p:cTn id="131" fill="hold">
                            <p:stCondLst>
                              <p:cond delay="2000"/>
                            </p:stCondLst>
                            <p:childTnLst>
                              <p:par>
                                <p:cTn id="132" presetID="31" presetClass="entr" presetSubtype="0" fill="hold" nodeType="afterEffect">
                                  <p:stCondLst>
                                    <p:cond delay="0"/>
                                  </p:stCondLst>
                                  <p:childTnLst>
                                    <p:set>
                                      <p:cBhvr>
                                        <p:cTn id="133" dur="1" fill="hold">
                                          <p:stCondLst>
                                            <p:cond delay="0"/>
                                          </p:stCondLst>
                                        </p:cTn>
                                        <p:tgtEl>
                                          <p:spTgt spid="53"/>
                                        </p:tgtEl>
                                        <p:attrNameLst>
                                          <p:attrName>style.visibility</p:attrName>
                                        </p:attrNameLst>
                                      </p:cBhvr>
                                      <p:to>
                                        <p:strVal val="visible"/>
                                      </p:to>
                                    </p:set>
                                    <p:anim calcmode="lin" valueType="num">
                                      <p:cBhvr>
                                        <p:cTn id="134" dur="1000" fill="hold"/>
                                        <p:tgtEl>
                                          <p:spTgt spid="53"/>
                                        </p:tgtEl>
                                        <p:attrNameLst>
                                          <p:attrName>ppt_w</p:attrName>
                                        </p:attrNameLst>
                                      </p:cBhvr>
                                      <p:tavLst>
                                        <p:tav tm="0">
                                          <p:val>
                                            <p:fltVal val="0"/>
                                          </p:val>
                                        </p:tav>
                                        <p:tav tm="100000">
                                          <p:val>
                                            <p:strVal val="#ppt_w"/>
                                          </p:val>
                                        </p:tav>
                                      </p:tavLst>
                                    </p:anim>
                                    <p:anim calcmode="lin" valueType="num">
                                      <p:cBhvr>
                                        <p:cTn id="135" dur="1000" fill="hold"/>
                                        <p:tgtEl>
                                          <p:spTgt spid="53"/>
                                        </p:tgtEl>
                                        <p:attrNameLst>
                                          <p:attrName>ppt_h</p:attrName>
                                        </p:attrNameLst>
                                      </p:cBhvr>
                                      <p:tavLst>
                                        <p:tav tm="0">
                                          <p:val>
                                            <p:fltVal val="0"/>
                                          </p:val>
                                        </p:tav>
                                        <p:tav tm="100000">
                                          <p:val>
                                            <p:strVal val="#ppt_h"/>
                                          </p:val>
                                        </p:tav>
                                      </p:tavLst>
                                    </p:anim>
                                    <p:anim calcmode="lin" valueType="num">
                                      <p:cBhvr>
                                        <p:cTn id="136" dur="1000" fill="hold"/>
                                        <p:tgtEl>
                                          <p:spTgt spid="53"/>
                                        </p:tgtEl>
                                        <p:attrNameLst>
                                          <p:attrName>style.rotation</p:attrName>
                                        </p:attrNameLst>
                                      </p:cBhvr>
                                      <p:tavLst>
                                        <p:tav tm="0">
                                          <p:val>
                                            <p:fltVal val="90"/>
                                          </p:val>
                                        </p:tav>
                                        <p:tav tm="100000">
                                          <p:val>
                                            <p:fltVal val="0"/>
                                          </p:val>
                                        </p:tav>
                                      </p:tavLst>
                                    </p:anim>
                                    <p:animEffect transition="in" filter="fade">
                                      <p:cBhvr>
                                        <p:cTn id="137" dur="1000"/>
                                        <p:tgtEl>
                                          <p:spTgt spid="53"/>
                                        </p:tgtEl>
                                      </p:cBhvr>
                                    </p:animEffect>
                                  </p:childTnLst>
                                </p:cTn>
                              </p:par>
                            </p:childTnLst>
                          </p:cTn>
                        </p:par>
                        <p:par>
                          <p:cTn id="138" fill="hold">
                            <p:stCondLst>
                              <p:cond delay="3000"/>
                            </p:stCondLst>
                            <p:childTnLst>
                              <p:par>
                                <p:cTn id="139" presetID="31" presetClass="entr" presetSubtype="0" fill="hold" nodeType="afterEffect">
                                  <p:stCondLst>
                                    <p:cond delay="0"/>
                                  </p:stCondLst>
                                  <p:childTnLst>
                                    <p:set>
                                      <p:cBhvr>
                                        <p:cTn id="140" dur="1" fill="hold">
                                          <p:stCondLst>
                                            <p:cond delay="0"/>
                                          </p:stCondLst>
                                        </p:cTn>
                                        <p:tgtEl>
                                          <p:spTgt spid="54"/>
                                        </p:tgtEl>
                                        <p:attrNameLst>
                                          <p:attrName>style.visibility</p:attrName>
                                        </p:attrNameLst>
                                      </p:cBhvr>
                                      <p:to>
                                        <p:strVal val="visible"/>
                                      </p:to>
                                    </p:set>
                                    <p:anim calcmode="lin" valueType="num">
                                      <p:cBhvr>
                                        <p:cTn id="141" dur="1000" fill="hold"/>
                                        <p:tgtEl>
                                          <p:spTgt spid="54"/>
                                        </p:tgtEl>
                                        <p:attrNameLst>
                                          <p:attrName>ppt_w</p:attrName>
                                        </p:attrNameLst>
                                      </p:cBhvr>
                                      <p:tavLst>
                                        <p:tav tm="0">
                                          <p:val>
                                            <p:fltVal val="0"/>
                                          </p:val>
                                        </p:tav>
                                        <p:tav tm="100000">
                                          <p:val>
                                            <p:strVal val="#ppt_w"/>
                                          </p:val>
                                        </p:tav>
                                      </p:tavLst>
                                    </p:anim>
                                    <p:anim calcmode="lin" valueType="num">
                                      <p:cBhvr>
                                        <p:cTn id="142" dur="1000" fill="hold"/>
                                        <p:tgtEl>
                                          <p:spTgt spid="54"/>
                                        </p:tgtEl>
                                        <p:attrNameLst>
                                          <p:attrName>ppt_h</p:attrName>
                                        </p:attrNameLst>
                                      </p:cBhvr>
                                      <p:tavLst>
                                        <p:tav tm="0">
                                          <p:val>
                                            <p:fltVal val="0"/>
                                          </p:val>
                                        </p:tav>
                                        <p:tav tm="100000">
                                          <p:val>
                                            <p:strVal val="#ppt_h"/>
                                          </p:val>
                                        </p:tav>
                                      </p:tavLst>
                                    </p:anim>
                                    <p:anim calcmode="lin" valueType="num">
                                      <p:cBhvr>
                                        <p:cTn id="143" dur="1000" fill="hold"/>
                                        <p:tgtEl>
                                          <p:spTgt spid="54"/>
                                        </p:tgtEl>
                                        <p:attrNameLst>
                                          <p:attrName>style.rotation</p:attrName>
                                        </p:attrNameLst>
                                      </p:cBhvr>
                                      <p:tavLst>
                                        <p:tav tm="0">
                                          <p:val>
                                            <p:fltVal val="90"/>
                                          </p:val>
                                        </p:tav>
                                        <p:tav tm="100000">
                                          <p:val>
                                            <p:fltVal val="0"/>
                                          </p:val>
                                        </p:tav>
                                      </p:tavLst>
                                    </p:anim>
                                    <p:animEffect transition="in" filter="fade">
                                      <p:cBhvr>
                                        <p:cTn id="144" dur="1000"/>
                                        <p:tgtEl>
                                          <p:spTgt spid="54"/>
                                        </p:tgtEl>
                                      </p:cBhvr>
                                    </p:animEffect>
                                  </p:childTnLst>
                                </p:cTn>
                              </p:par>
                            </p:childTnLst>
                          </p:cTn>
                        </p:par>
                        <p:par>
                          <p:cTn id="145" fill="hold">
                            <p:stCondLst>
                              <p:cond delay="4000"/>
                            </p:stCondLst>
                            <p:childTnLst>
                              <p:par>
                                <p:cTn id="146" presetID="31" presetClass="entr" presetSubtype="0" fill="hold" nodeType="afterEffect">
                                  <p:stCondLst>
                                    <p:cond delay="0"/>
                                  </p:stCondLst>
                                  <p:childTnLst>
                                    <p:set>
                                      <p:cBhvr>
                                        <p:cTn id="147" dur="1" fill="hold">
                                          <p:stCondLst>
                                            <p:cond delay="0"/>
                                          </p:stCondLst>
                                        </p:cTn>
                                        <p:tgtEl>
                                          <p:spTgt spid="4104"/>
                                        </p:tgtEl>
                                        <p:attrNameLst>
                                          <p:attrName>style.visibility</p:attrName>
                                        </p:attrNameLst>
                                      </p:cBhvr>
                                      <p:to>
                                        <p:strVal val="visible"/>
                                      </p:to>
                                    </p:set>
                                    <p:anim calcmode="lin" valueType="num">
                                      <p:cBhvr>
                                        <p:cTn id="148" dur="1000" fill="hold"/>
                                        <p:tgtEl>
                                          <p:spTgt spid="4104"/>
                                        </p:tgtEl>
                                        <p:attrNameLst>
                                          <p:attrName>ppt_w</p:attrName>
                                        </p:attrNameLst>
                                      </p:cBhvr>
                                      <p:tavLst>
                                        <p:tav tm="0">
                                          <p:val>
                                            <p:fltVal val="0"/>
                                          </p:val>
                                        </p:tav>
                                        <p:tav tm="100000">
                                          <p:val>
                                            <p:strVal val="#ppt_w"/>
                                          </p:val>
                                        </p:tav>
                                      </p:tavLst>
                                    </p:anim>
                                    <p:anim calcmode="lin" valueType="num">
                                      <p:cBhvr>
                                        <p:cTn id="149" dur="1000" fill="hold"/>
                                        <p:tgtEl>
                                          <p:spTgt spid="4104"/>
                                        </p:tgtEl>
                                        <p:attrNameLst>
                                          <p:attrName>ppt_h</p:attrName>
                                        </p:attrNameLst>
                                      </p:cBhvr>
                                      <p:tavLst>
                                        <p:tav tm="0">
                                          <p:val>
                                            <p:fltVal val="0"/>
                                          </p:val>
                                        </p:tav>
                                        <p:tav tm="100000">
                                          <p:val>
                                            <p:strVal val="#ppt_h"/>
                                          </p:val>
                                        </p:tav>
                                      </p:tavLst>
                                    </p:anim>
                                    <p:anim calcmode="lin" valueType="num">
                                      <p:cBhvr>
                                        <p:cTn id="150" dur="1000" fill="hold"/>
                                        <p:tgtEl>
                                          <p:spTgt spid="4104"/>
                                        </p:tgtEl>
                                        <p:attrNameLst>
                                          <p:attrName>style.rotation</p:attrName>
                                        </p:attrNameLst>
                                      </p:cBhvr>
                                      <p:tavLst>
                                        <p:tav tm="0">
                                          <p:val>
                                            <p:fltVal val="90"/>
                                          </p:val>
                                        </p:tav>
                                        <p:tav tm="100000">
                                          <p:val>
                                            <p:fltVal val="0"/>
                                          </p:val>
                                        </p:tav>
                                      </p:tavLst>
                                    </p:anim>
                                    <p:animEffect transition="in" filter="fade">
                                      <p:cBhvr>
                                        <p:cTn id="151" dur="1000"/>
                                        <p:tgtEl>
                                          <p:spTgt spid="4104"/>
                                        </p:tgtEl>
                                      </p:cBhvr>
                                    </p:animEffect>
                                  </p:childTnLst>
                                </p:cTn>
                              </p:par>
                            </p:childTnLst>
                          </p:cTn>
                        </p:par>
                      </p:childTnLst>
                    </p:cTn>
                  </p:par>
                  <p:par>
                    <p:cTn id="152" fill="hold">
                      <p:stCondLst>
                        <p:cond delay="indefinite"/>
                      </p:stCondLst>
                      <p:childTnLst>
                        <p:par>
                          <p:cTn id="153" fill="hold">
                            <p:stCondLst>
                              <p:cond delay="0"/>
                            </p:stCondLst>
                            <p:childTnLst>
                              <p:par>
                                <p:cTn id="154" presetID="53" presetClass="exit" presetSubtype="32" fill="hold" nodeType="clickEffect">
                                  <p:stCondLst>
                                    <p:cond delay="0"/>
                                  </p:stCondLst>
                                  <p:childTnLst>
                                    <p:anim calcmode="lin" valueType="num">
                                      <p:cBhvr>
                                        <p:cTn id="155" dur="500"/>
                                        <p:tgtEl>
                                          <p:spTgt spid="51"/>
                                        </p:tgtEl>
                                        <p:attrNameLst>
                                          <p:attrName>ppt_w</p:attrName>
                                        </p:attrNameLst>
                                      </p:cBhvr>
                                      <p:tavLst>
                                        <p:tav tm="0">
                                          <p:val>
                                            <p:strVal val="ppt_w"/>
                                          </p:val>
                                        </p:tav>
                                        <p:tav tm="100000">
                                          <p:val>
                                            <p:fltVal val="0"/>
                                          </p:val>
                                        </p:tav>
                                      </p:tavLst>
                                    </p:anim>
                                    <p:anim calcmode="lin" valueType="num">
                                      <p:cBhvr>
                                        <p:cTn id="156" dur="500"/>
                                        <p:tgtEl>
                                          <p:spTgt spid="51"/>
                                        </p:tgtEl>
                                        <p:attrNameLst>
                                          <p:attrName>ppt_h</p:attrName>
                                        </p:attrNameLst>
                                      </p:cBhvr>
                                      <p:tavLst>
                                        <p:tav tm="0">
                                          <p:val>
                                            <p:strVal val="ppt_h"/>
                                          </p:val>
                                        </p:tav>
                                        <p:tav tm="100000">
                                          <p:val>
                                            <p:fltVal val="0"/>
                                          </p:val>
                                        </p:tav>
                                      </p:tavLst>
                                    </p:anim>
                                    <p:animEffect transition="out" filter="fade">
                                      <p:cBhvr>
                                        <p:cTn id="157" dur="500"/>
                                        <p:tgtEl>
                                          <p:spTgt spid="51"/>
                                        </p:tgtEl>
                                      </p:cBhvr>
                                    </p:animEffect>
                                    <p:set>
                                      <p:cBhvr>
                                        <p:cTn id="158" dur="1" fill="hold">
                                          <p:stCondLst>
                                            <p:cond delay="499"/>
                                          </p:stCondLst>
                                        </p:cTn>
                                        <p:tgtEl>
                                          <p:spTgt spid="51"/>
                                        </p:tgtEl>
                                        <p:attrNameLst>
                                          <p:attrName>style.visibility</p:attrName>
                                        </p:attrNameLst>
                                      </p:cBhvr>
                                      <p:to>
                                        <p:strVal val="hidden"/>
                                      </p:to>
                                    </p:set>
                                  </p:childTnLst>
                                </p:cTn>
                              </p:par>
                              <p:par>
                                <p:cTn id="159" presetID="53" presetClass="exit" presetSubtype="32" fill="hold" nodeType="withEffect">
                                  <p:stCondLst>
                                    <p:cond delay="0"/>
                                  </p:stCondLst>
                                  <p:childTnLst>
                                    <p:anim calcmode="lin" valueType="num">
                                      <p:cBhvr>
                                        <p:cTn id="160" dur="500"/>
                                        <p:tgtEl>
                                          <p:spTgt spid="52"/>
                                        </p:tgtEl>
                                        <p:attrNameLst>
                                          <p:attrName>ppt_w</p:attrName>
                                        </p:attrNameLst>
                                      </p:cBhvr>
                                      <p:tavLst>
                                        <p:tav tm="0">
                                          <p:val>
                                            <p:strVal val="ppt_w"/>
                                          </p:val>
                                        </p:tav>
                                        <p:tav tm="100000">
                                          <p:val>
                                            <p:fltVal val="0"/>
                                          </p:val>
                                        </p:tav>
                                      </p:tavLst>
                                    </p:anim>
                                    <p:anim calcmode="lin" valueType="num">
                                      <p:cBhvr>
                                        <p:cTn id="161" dur="500"/>
                                        <p:tgtEl>
                                          <p:spTgt spid="52"/>
                                        </p:tgtEl>
                                        <p:attrNameLst>
                                          <p:attrName>ppt_h</p:attrName>
                                        </p:attrNameLst>
                                      </p:cBhvr>
                                      <p:tavLst>
                                        <p:tav tm="0">
                                          <p:val>
                                            <p:strVal val="ppt_h"/>
                                          </p:val>
                                        </p:tav>
                                        <p:tav tm="100000">
                                          <p:val>
                                            <p:fltVal val="0"/>
                                          </p:val>
                                        </p:tav>
                                      </p:tavLst>
                                    </p:anim>
                                    <p:animEffect transition="out" filter="fade">
                                      <p:cBhvr>
                                        <p:cTn id="162" dur="500"/>
                                        <p:tgtEl>
                                          <p:spTgt spid="52"/>
                                        </p:tgtEl>
                                      </p:cBhvr>
                                    </p:animEffect>
                                    <p:set>
                                      <p:cBhvr>
                                        <p:cTn id="163" dur="1" fill="hold">
                                          <p:stCondLst>
                                            <p:cond delay="499"/>
                                          </p:stCondLst>
                                        </p:cTn>
                                        <p:tgtEl>
                                          <p:spTgt spid="52"/>
                                        </p:tgtEl>
                                        <p:attrNameLst>
                                          <p:attrName>style.visibility</p:attrName>
                                        </p:attrNameLst>
                                      </p:cBhvr>
                                      <p:to>
                                        <p:strVal val="hidden"/>
                                      </p:to>
                                    </p:set>
                                  </p:childTnLst>
                                </p:cTn>
                              </p:par>
                              <p:par>
                                <p:cTn id="164" presetID="53" presetClass="exit" presetSubtype="32" fill="hold" nodeType="withEffect">
                                  <p:stCondLst>
                                    <p:cond delay="0"/>
                                  </p:stCondLst>
                                  <p:childTnLst>
                                    <p:anim calcmode="lin" valueType="num">
                                      <p:cBhvr>
                                        <p:cTn id="165" dur="500"/>
                                        <p:tgtEl>
                                          <p:spTgt spid="53"/>
                                        </p:tgtEl>
                                        <p:attrNameLst>
                                          <p:attrName>ppt_w</p:attrName>
                                        </p:attrNameLst>
                                      </p:cBhvr>
                                      <p:tavLst>
                                        <p:tav tm="0">
                                          <p:val>
                                            <p:strVal val="ppt_w"/>
                                          </p:val>
                                        </p:tav>
                                        <p:tav tm="100000">
                                          <p:val>
                                            <p:fltVal val="0"/>
                                          </p:val>
                                        </p:tav>
                                      </p:tavLst>
                                    </p:anim>
                                    <p:anim calcmode="lin" valueType="num">
                                      <p:cBhvr>
                                        <p:cTn id="166" dur="500"/>
                                        <p:tgtEl>
                                          <p:spTgt spid="53"/>
                                        </p:tgtEl>
                                        <p:attrNameLst>
                                          <p:attrName>ppt_h</p:attrName>
                                        </p:attrNameLst>
                                      </p:cBhvr>
                                      <p:tavLst>
                                        <p:tav tm="0">
                                          <p:val>
                                            <p:strVal val="ppt_h"/>
                                          </p:val>
                                        </p:tav>
                                        <p:tav tm="100000">
                                          <p:val>
                                            <p:fltVal val="0"/>
                                          </p:val>
                                        </p:tav>
                                      </p:tavLst>
                                    </p:anim>
                                    <p:animEffect transition="out" filter="fade">
                                      <p:cBhvr>
                                        <p:cTn id="167" dur="500"/>
                                        <p:tgtEl>
                                          <p:spTgt spid="53"/>
                                        </p:tgtEl>
                                      </p:cBhvr>
                                    </p:animEffect>
                                    <p:set>
                                      <p:cBhvr>
                                        <p:cTn id="168" dur="1" fill="hold">
                                          <p:stCondLst>
                                            <p:cond delay="499"/>
                                          </p:stCondLst>
                                        </p:cTn>
                                        <p:tgtEl>
                                          <p:spTgt spid="53"/>
                                        </p:tgtEl>
                                        <p:attrNameLst>
                                          <p:attrName>style.visibility</p:attrName>
                                        </p:attrNameLst>
                                      </p:cBhvr>
                                      <p:to>
                                        <p:strVal val="hidden"/>
                                      </p:to>
                                    </p:set>
                                  </p:childTnLst>
                                </p:cTn>
                              </p:par>
                              <p:par>
                                <p:cTn id="169" presetID="53" presetClass="exit" presetSubtype="32" fill="hold" nodeType="withEffect">
                                  <p:stCondLst>
                                    <p:cond delay="0"/>
                                  </p:stCondLst>
                                  <p:childTnLst>
                                    <p:anim calcmode="lin" valueType="num">
                                      <p:cBhvr>
                                        <p:cTn id="170" dur="500"/>
                                        <p:tgtEl>
                                          <p:spTgt spid="54"/>
                                        </p:tgtEl>
                                        <p:attrNameLst>
                                          <p:attrName>ppt_w</p:attrName>
                                        </p:attrNameLst>
                                      </p:cBhvr>
                                      <p:tavLst>
                                        <p:tav tm="0">
                                          <p:val>
                                            <p:strVal val="ppt_w"/>
                                          </p:val>
                                        </p:tav>
                                        <p:tav tm="100000">
                                          <p:val>
                                            <p:fltVal val="0"/>
                                          </p:val>
                                        </p:tav>
                                      </p:tavLst>
                                    </p:anim>
                                    <p:anim calcmode="lin" valueType="num">
                                      <p:cBhvr>
                                        <p:cTn id="171" dur="500"/>
                                        <p:tgtEl>
                                          <p:spTgt spid="54"/>
                                        </p:tgtEl>
                                        <p:attrNameLst>
                                          <p:attrName>ppt_h</p:attrName>
                                        </p:attrNameLst>
                                      </p:cBhvr>
                                      <p:tavLst>
                                        <p:tav tm="0">
                                          <p:val>
                                            <p:strVal val="ppt_h"/>
                                          </p:val>
                                        </p:tav>
                                        <p:tav tm="100000">
                                          <p:val>
                                            <p:fltVal val="0"/>
                                          </p:val>
                                        </p:tav>
                                      </p:tavLst>
                                    </p:anim>
                                    <p:animEffect transition="out" filter="fade">
                                      <p:cBhvr>
                                        <p:cTn id="172" dur="500"/>
                                        <p:tgtEl>
                                          <p:spTgt spid="54"/>
                                        </p:tgtEl>
                                      </p:cBhvr>
                                    </p:animEffect>
                                    <p:set>
                                      <p:cBhvr>
                                        <p:cTn id="173" dur="1" fill="hold">
                                          <p:stCondLst>
                                            <p:cond delay="499"/>
                                          </p:stCondLst>
                                        </p:cTn>
                                        <p:tgtEl>
                                          <p:spTgt spid="54"/>
                                        </p:tgtEl>
                                        <p:attrNameLst>
                                          <p:attrName>style.visibility</p:attrName>
                                        </p:attrNameLst>
                                      </p:cBhvr>
                                      <p:to>
                                        <p:strVal val="hidden"/>
                                      </p:to>
                                    </p:set>
                                  </p:childTnLst>
                                </p:cTn>
                              </p:par>
                              <p:par>
                                <p:cTn id="174" presetID="53" presetClass="exit" presetSubtype="32" fill="hold" grpId="1" nodeType="withEffect">
                                  <p:stCondLst>
                                    <p:cond delay="0"/>
                                  </p:stCondLst>
                                  <p:childTnLst>
                                    <p:anim calcmode="lin" valueType="num">
                                      <p:cBhvr>
                                        <p:cTn id="175" dur="500"/>
                                        <p:tgtEl>
                                          <p:spTgt spid="48"/>
                                        </p:tgtEl>
                                        <p:attrNameLst>
                                          <p:attrName>ppt_w</p:attrName>
                                        </p:attrNameLst>
                                      </p:cBhvr>
                                      <p:tavLst>
                                        <p:tav tm="0">
                                          <p:val>
                                            <p:strVal val="ppt_w"/>
                                          </p:val>
                                        </p:tav>
                                        <p:tav tm="100000">
                                          <p:val>
                                            <p:fltVal val="0"/>
                                          </p:val>
                                        </p:tav>
                                      </p:tavLst>
                                    </p:anim>
                                    <p:anim calcmode="lin" valueType="num">
                                      <p:cBhvr>
                                        <p:cTn id="176" dur="500"/>
                                        <p:tgtEl>
                                          <p:spTgt spid="48"/>
                                        </p:tgtEl>
                                        <p:attrNameLst>
                                          <p:attrName>ppt_h</p:attrName>
                                        </p:attrNameLst>
                                      </p:cBhvr>
                                      <p:tavLst>
                                        <p:tav tm="0">
                                          <p:val>
                                            <p:strVal val="ppt_h"/>
                                          </p:val>
                                        </p:tav>
                                        <p:tav tm="100000">
                                          <p:val>
                                            <p:fltVal val="0"/>
                                          </p:val>
                                        </p:tav>
                                      </p:tavLst>
                                    </p:anim>
                                    <p:animEffect transition="out" filter="fade">
                                      <p:cBhvr>
                                        <p:cTn id="177" dur="500"/>
                                        <p:tgtEl>
                                          <p:spTgt spid="48"/>
                                        </p:tgtEl>
                                      </p:cBhvr>
                                    </p:animEffect>
                                    <p:set>
                                      <p:cBhvr>
                                        <p:cTn id="178" dur="1" fill="hold">
                                          <p:stCondLst>
                                            <p:cond delay="499"/>
                                          </p:stCondLst>
                                        </p:cTn>
                                        <p:tgtEl>
                                          <p:spTgt spid="48"/>
                                        </p:tgtEl>
                                        <p:attrNameLst>
                                          <p:attrName>style.visibility</p:attrName>
                                        </p:attrNameLst>
                                      </p:cBhvr>
                                      <p:to>
                                        <p:strVal val="hidden"/>
                                      </p:to>
                                    </p:set>
                                  </p:childTnLst>
                                </p:cTn>
                              </p:par>
                              <p:par>
                                <p:cTn id="179" presetID="53" presetClass="exit" presetSubtype="32" fill="hold" grpId="1" nodeType="withEffect">
                                  <p:stCondLst>
                                    <p:cond delay="0"/>
                                  </p:stCondLst>
                                  <p:childTnLst>
                                    <p:anim calcmode="lin" valueType="num">
                                      <p:cBhvr>
                                        <p:cTn id="180" dur="500"/>
                                        <p:tgtEl>
                                          <p:spTgt spid="50">
                                            <p:txEl>
                                              <p:pRg st="0" end="0"/>
                                            </p:txEl>
                                          </p:spTgt>
                                        </p:tgtEl>
                                        <p:attrNameLst>
                                          <p:attrName>ppt_w</p:attrName>
                                        </p:attrNameLst>
                                      </p:cBhvr>
                                      <p:tavLst>
                                        <p:tav tm="0">
                                          <p:val>
                                            <p:strVal val="ppt_w"/>
                                          </p:val>
                                        </p:tav>
                                        <p:tav tm="100000">
                                          <p:val>
                                            <p:fltVal val="0"/>
                                          </p:val>
                                        </p:tav>
                                      </p:tavLst>
                                    </p:anim>
                                    <p:anim calcmode="lin" valueType="num">
                                      <p:cBhvr>
                                        <p:cTn id="181" dur="500"/>
                                        <p:tgtEl>
                                          <p:spTgt spid="50">
                                            <p:txEl>
                                              <p:pRg st="0" end="0"/>
                                            </p:txEl>
                                          </p:spTgt>
                                        </p:tgtEl>
                                        <p:attrNameLst>
                                          <p:attrName>ppt_h</p:attrName>
                                        </p:attrNameLst>
                                      </p:cBhvr>
                                      <p:tavLst>
                                        <p:tav tm="0">
                                          <p:val>
                                            <p:strVal val="ppt_h"/>
                                          </p:val>
                                        </p:tav>
                                        <p:tav tm="100000">
                                          <p:val>
                                            <p:fltVal val="0"/>
                                          </p:val>
                                        </p:tav>
                                      </p:tavLst>
                                    </p:anim>
                                    <p:animEffect transition="out" filter="fade">
                                      <p:cBhvr>
                                        <p:cTn id="182" dur="500"/>
                                        <p:tgtEl>
                                          <p:spTgt spid="50">
                                            <p:txEl>
                                              <p:pRg st="0" end="0"/>
                                            </p:txEl>
                                          </p:spTgt>
                                        </p:tgtEl>
                                      </p:cBhvr>
                                    </p:animEffect>
                                    <p:set>
                                      <p:cBhvr>
                                        <p:cTn id="183" dur="1" fill="hold">
                                          <p:stCondLst>
                                            <p:cond delay="499"/>
                                          </p:stCondLst>
                                        </p:cTn>
                                        <p:tgtEl>
                                          <p:spTgt spid="50">
                                            <p:txEl>
                                              <p:pRg st="0" end="0"/>
                                            </p:txEl>
                                          </p:spTgt>
                                        </p:tgtEl>
                                        <p:attrNameLst>
                                          <p:attrName>style.visibility</p:attrName>
                                        </p:attrNameLst>
                                      </p:cBhvr>
                                      <p:to>
                                        <p:strVal val="hidden"/>
                                      </p:to>
                                    </p:set>
                                  </p:childTnLst>
                                </p:cTn>
                              </p:par>
                              <p:par>
                                <p:cTn id="184" presetID="53" presetClass="exit" presetSubtype="32" fill="hold" grpId="1" nodeType="withEffect">
                                  <p:stCondLst>
                                    <p:cond delay="0"/>
                                  </p:stCondLst>
                                  <p:childTnLst>
                                    <p:anim calcmode="lin" valueType="num">
                                      <p:cBhvr>
                                        <p:cTn id="185" dur="500"/>
                                        <p:tgtEl>
                                          <p:spTgt spid="50">
                                            <p:txEl>
                                              <p:pRg st="1" end="1"/>
                                            </p:txEl>
                                          </p:spTgt>
                                        </p:tgtEl>
                                        <p:attrNameLst>
                                          <p:attrName>ppt_w</p:attrName>
                                        </p:attrNameLst>
                                      </p:cBhvr>
                                      <p:tavLst>
                                        <p:tav tm="0">
                                          <p:val>
                                            <p:strVal val="ppt_w"/>
                                          </p:val>
                                        </p:tav>
                                        <p:tav tm="100000">
                                          <p:val>
                                            <p:fltVal val="0"/>
                                          </p:val>
                                        </p:tav>
                                      </p:tavLst>
                                    </p:anim>
                                    <p:anim calcmode="lin" valueType="num">
                                      <p:cBhvr>
                                        <p:cTn id="186" dur="500"/>
                                        <p:tgtEl>
                                          <p:spTgt spid="50">
                                            <p:txEl>
                                              <p:pRg st="1" end="1"/>
                                            </p:txEl>
                                          </p:spTgt>
                                        </p:tgtEl>
                                        <p:attrNameLst>
                                          <p:attrName>ppt_h</p:attrName>
                                        </p:attrNameLst>
                                      </p:cBhvr>
                                      <p:tavLst>
                                        <p:tav tm="0">
                                          <p:val>
                                            <p:strVal val="ppt_h"/>
                                          </p:val>
                                        </p:tav>
                                        <p:tav tm="100000">
                                          <p:val>
                                            <p:fltVal val="0"/>
                                          </p:val>
                                        </p:tav>
                                      </p:tavLst>
                                    </p:anim>
                                    <p:animEffect transition="out" filter="fade">
                                      <p:cBhvr>
                                        <p:cTn id="187" dur="500"/>
                                        <p:tgtEl>
                                          <p:spTgt spid="50">
                                            <p:txEl>
                                              <p:pRg st="1" end="1"/>
                                            </p:txEl>
                                          </p:spTgt>
                                        </p:tgtEl>
                                      </p:cBhvr>
                                    </p:animEffect>
                                    <p:set>
                                      <p:cBhvr>
                                        <p:cTn id="188" dur="1" fill="hold">
                                          <p:stCondLst>
                                            <p:cond delay="499"/>
                                          </p:stCondLst>
                                        </p:cTn>
                                        <p:tgtEl>
                                          <p:spTgt spid="50">
                                            <p:txEl>
                                              <p:pRg st="1" end="1"/>
                                            </p:txEl>
                                          </p:spTgt>
                                        </p:tgtEl>
                                        <p:attrNameLst>
                                          <p:attrName>style.visibility</p:attrName>
                                        </p:attrNameLst>
                                      </p:cBhvr>
                                      <p:to>
                                        <p:strVal val="hidden"/>
                                      </p:to>
                                    </p:set>
                                  </p:childTnLst>
                                </p:cTn>
                              </p:par>
                              <p:par>
                                <p:cTn id="189" presetID="53" presetClass="exit" presetSubtype="32" fill="hold" grpId="1" nodeType="withEffect">
                                  <p:stCondLst>
                                    <p:cond delay="0"/>
                                  </p:stCondLst>
                                  <p:childTnLst>
                                    <p:anim calcmode="lin" valueType="num">
                                      <p:cBhvr>
                                        <p:cTn id="190" dur="500"/>
                                        <p:tgtEl>
                                          <p:spTgt spid="50">
                                            <p:bg/>
                                          </p:spTgt>
                                        </p:tgtEl>
                                        <p:attrNameLst>
                                          <p:attrName>ppt_w</p:attrName>
                                        </p:attrNameLst>
                                      </p:cBhvr>
                                      <p:tavLst>
                                        <p:tav tm="0">
                                          <p:val>
                                            <p:strVal val="ppt_w"/>
                                          </p:val>
                                        </p:tav>
                                        <p:tav tm="100000">
                                          <p:val>
                                            <p:fltVal val="0"/>
                                          </p:val>
                                        </p:tav>
                                      </p:tavLst>
                                    </p:anim>
                                    <p:anim calcmode="lin" valueType="num">
                                      <p:cBhvr>
                                        <p:cTn id="191" dur="500"/>
                                        <p:tgtEl>
                                          <p:spTgt spid="50">
                                            <p:bg/>
                                          </p:spTgt>
                                        </p:tgtEl>
                                        <p:attrNameLst>
                                          <p:attrName>ppt_h</p:attrName>
                                        </p:attrNameLst>
                                      </p:cBhvr>
                                      <p:tavLst>
                                        <p:tav tm="0">
                                          <p:val>
                                            <p:strVal val="ppt_h"/>
                                          </p:val>
                                        </p:tav>
                                        <p:tav tm="100000">
                                          <p:val>
                                            <p:fltVal val="0"/>
                                          </p:val>
                                        </p:tav>
                                      </p:tavLst>
                                    </p:anim>
                                    <p:animEffect transition="out" filter="fade">
                                      <p:cBhvr>
                                        <p:cTn id="192" dur="500"/>
                                        <p:tgtEl>
                                          <p:spTgt spid="50">
                                            <p:bg/>
                                          </p:spTgt>
                                        </p:tgtEl>
                                      </p:cBhvr>
                                    </p:animEffect>
                                    <p:set>
                                      <p:cBhvr>
                                        <p:cTn id="193" dur="1" fill="hold">
                                          <p:stCondLst>
                                            <p:cond delay="499"/>
                                          </p:stCondLst>
                                        </p:cTn>
                                        <p:tgtEl>
                                          <p:spTgt spid="50">
                                            <p:bg/>
                                          </p:spTgt>
                                        </p:tgtEl>
                                        <p:attrNameLst>
                                          <p:attrName>style.visibility</p:attrName>
                                        </p:attrNameLst>
                                      </p:cBhvr>
                                      <p:to>
                                        <p:strVal val="hidden"/>
                                      </p:to>
                                    </p:set>
                                  </p:childTnLst>
                                </p:cTn>
                              </p:par>
                              <p:par>
                                <p:cTn id="194" presetID="53" presetClass="exit" presetSubtype="32" fill="hold" nodeType="withEffect">
                                  <p:stCondLst>
                                    <p:cond delay="0"/>
                                  </p:stCondLst>
                                  <p:childTnLst>
                                    <p:anim calcmode="lin" valueType="num">
                                      <p:cBhvr>
                                        <p:cTn id="195" dur="500"/>
                                        <p:tgtEl>
                                          <p:spTgt spid="4104"/>
                                        </p:tgtEl>
                                        <p:attrNameLst>
                                          <p:attrName>ppt_w</p:attrName>
                                        </p:attrNameLst>
                                      </p:cBhvr>
                                      <p:tavLst>
                                        <p:tav tm="0">
                                          <p:val>
                                            <p:strVal val="ppt_w"/>
                                          </p:val>
                                        </p:tav>
                                        <p:tav tm="100000">
                                          <p:val>
                                            <p:fltVal val="0"/>
                                          </p:val>
                                        </p:tav>
                                      </p:tavLst>
                                    </p:anim>
                                    <p:anim calcmode="lin" valueType="num">
                                      <p:cBhvr>
                                        <p:cTn id="196" dur="500"/>
                                        <p:tgtEl>
                                          <p:spTgt spid="4104"/>
                                        </p:tgtEl>
                                        <p:attrNameLst>
                                          <p:attrName>ppt_h</p:attrName>
                                        </p:attrNameLst>
                                      </p:cBhvr>
                                      <p:tavLst>
                                        <p:tav tm="0">
                                          <p:val>
                                            <p:strVal val="ppt_h"/>
                                          </p:val>
                                        </p:tav>
                                        <p:tav tm="100000">
                                          <p:val>
                                            <p:fltVal val="0"/>
                                          </p:val>
                                        </p:tav>
                                      </p:tavLst>
                                    </p:anim>
                                    <p:animEffect transition="out" filter="fade">
                                      <p:cBhvr>
                                        <p:cTn id="197" dur="500"/>
                                        <p:tgtEl>
                                          <p:spTgt spid="4104"/>
                                        </p:tgtEl>
                                      </p:cBhvr>
                                    </p:animEffect>
                                    <p:set>
                                      <p:cBhvr>
                                        <p:cTn id="198" dur="1" fill="hold">
                                          <p:stCondLst>
                                            <p:cond delay="499"/>
                                          </p:stCondLst>
                                        </p:cTn>
                                        <p:tgtEl>
                                          <p:spTgt spid="4104"/>
                                        </p:tgtEl>
                                        <p:attrNameLst>
                                          <p:attrName>style.visibility</p:attrName>
                                        </p:attrNameLst>
                                      </p:cBhvr>
                                      <p:to>
                                        <p:strVal val="hidden"/>
                                      </p:to>
                                    </p:set>
                                  </p:childTnLst>
                                </p:cTn>
                              </p:par>
                            </p:childTnLst>
                          </p:cTn>
                        </p:par>
                      </p:childTnLst>
                    </p:cTn>
                  </p:par>
                  <p:par>
                    <p:cTn id="199" fill="hold">
                      <p:stCondLst>
                        <p:cond delay="indefinite"/>
                      </p:stCondLst>
                      <p:childTnLst>
                        <p:par>
                          <p:cTn id="200" fill="hold">
                            <p:stCondLst>
                              <p:cond delay="0"/>
                            </p:stCondLst>
                            <p:childTnLst>
                              <p:par>
                                <p:cTn id="201" presetID="29" presetClass="entr" presetSubtype="0" fill="hold" grpId="0" nodeType="clickEffect">
                                  <p:stCondLst>
                                    <p:cond delay="0"/>
                                  </p:stCondLst>
                                  <p:childTnLst>
                                    <p:set>
                                      <p:cBhvr>
                                        <p:cTn id="202" dur="1" fill="hold">
                                          <p:stCondLst>
                                            <p:cond delay="0"/>
                                          </p:stCondLst>
                                        </p:cTn>
                                        <p:tgtEl>
                                          <p:spTgt spid="42"/>
                                        </p:tgtEl>
                                        <p:attrNameLst>
                                          <p:attrName>style.visibility</p:attrName>
                                        </p:attrNameLst>
                                      </p:cBhvr>
                                      <p:to>
                                        <p:strVal val="visible"/>
                                      </p:to>
                                    </p:set>
                                    <p:anim calcmode="lin" valueType="num">
                                      <p:cBhvr>
                                        <p:cTn id="203" dur="1000" fill="hold"/>
                                        <p:tgtEl>
                                          <p:spTgt spid="42"/>
                                        </p:tgtEl>
                                        <p:attrNameLst>
                                          <p:attrName>ppt_x</p:attrName>
                                        </p:attrNameLst>
                                      </p:cBhvr>
                                      <p:tavLst>
                                        <p:tav tm="0">
                                          <p:val>
                                            <p:strVal val="#ppt_x-.2"/>
                                          </p:val>
                                        </p:tav>
                                        <p:tav tm="100000">
                                          <p:val>
                                            <p:strVal val="#ppt_x"/>
                                          </p:val>
                                        </p:tav>
                                      </p:tavLst>
                                    </p:anim>
                                    <p:anim calcmode="lin" valueType="num">
                                      <p:cBhvr>
                                        <p:cTn id="204" dur="1000" fill="hold"/>
                                        <p:tgtEl>
                                          <p:spTgt spid="42"/>
                                        </p:tgtEl>
                                        <p:attrNameLst>
                                          <p:attrName>ppt_y</p:attrName>
                                        </p:attrNameLst>
                                      </p:cBhvr>
                                      <p:tavLst>
                                        <p:tav tm="0">
                                          <p:val>
                                            <p:strVal val="#ppt_y"/>
                                          </p:val>
                                        </p:tav>
                                        <p:tav tm="100000">
                                          <p:val>
                                            <p:strVal val="#ppt_y"/>
                                          </p:val>
                                        </p:tav>
                                      </p:tavLst>
                                    </p:anim>
                                    <p:animEffect transition="in" filter="wipe(right)" prLst="gradientSize: 0.1">
                                      <p:cBhvr>
                                        <p:cTn id="205" dur="1000"/>
                                        <p:tgtEl>
                                          <p:spTgt spid="42"/>
                                        </p:tgtEl>
                                      </p:cBhvr>
                                    </p:animEffect>
                                  </p:childTnLst>
                                </p:cTn>
                              </p:par>
                            </p:childTnLst>
                          </p:cTn>
                        </p:par>
                        <p:par>
                          <p:cTn id="206" fill="hold">
                            <p:stCondLst>
                              <p:cond delay="1000"/>
                            </p:stCondLst>
                            <p:childTnLst>
                              <p:par>
                                <p:cTn id="207" presetID="22" presetClass="entr" presetSubtype="8" fill="hold" grpId="0" nodeType="afterEffect">
                                  <p:stCondLst>
                                    <p:cond delay="0"/>
                                  </p:stCondLst>
                                  <p:childTnLst>
                                    <p:set>
                                      <p:cBhvr>
                                        <p:cTn id="208" dur="1" fill="hold">
                                          <p:stCondLst>
                                            <p:cond delay="0"/>
                                          </p:stCondLst>
                                        </p:cTn>
                                        <p:tgtEl>
                                          <p:spTgt spid="45">
                                            <p:bg/>
                                          </p:spTgt>
                                        </p:tgtEl>
                                        <p:attrNameLst>
                                          <p:attrName>style.visibility</p:attrName>
                                        </p:attrNameLst>
                                      </p:cBhvr>
                                      <p:to>
                                        <p:strVal val="visible"/>
                                      </p:to>
                                    </p:set>
                                    <p:animEffect transition="in" filter="wipe(left)">
                                      <p:cBhvr>
                                        <p:cTn id="209" dur="1000"/>
                                        <p:tgtEl>
                                          <p:spTgt spid="45">
                                            <p:bg/>
                                          </p:spTgt>
                                        </p:tgtEl>
                                      </p:cBhvr>
                                    </p:animEffect>
                                  </p:childTnLst>
                                </p:cTn>
                              </p:par>
                            </p:childTnLst>
                          </p:cTn>
                        </p:par>
                        <p:par>
                          <p:cTn id="210" fill="hold">
                            <p:stCondLst>
                              <p:cond delay="2000"/>
                            </p:stCondLst>
                            <p:childTnLst>
                              <p:par>
                                <p:cTn id="211" presetID="22" presetClass="entr" presetSubtype="8" fill="hold" grpId="0" nodeType="afterEffect">
                                  <p:stCondLst>
                                    <p:cond delay="0"/>
                                  </p:stCondLst>
                                  <p:childTnLst>
                                    <p:set>
                                      <p:cBhvr>
                                        <p:cTn id="212" dur="1" fill="hold">
                                          <p:stCondLst>
                                            <p:cond delay="0"/>
                                          </p:stCondLst>
                                        </p:cTn>
                                        <p:tgtEl>
                                          <p:spTgt spid="45">
                                            <p:txEl>
                                              <p:pRg st="0" end="0"/>
                                            </p:txEl>
                                          </p:spTgt>
                                        </p:tgtEl>
                                        <p:attrNameLst>
                                          <p:attrName>style.visibility</p:attrName>
                                        </p:attrNameLst>
                                      </p:cBhvr>
                                      <p:to>
                                        <p:strVal val="visible"/>
                                      </p:to>
                                    </p:set>
                                    <p:animEffect transition="in" filter="wipe(left)">
                                      <p:cBhvr>
                                        <p:cTn id="213" dur="1000"/>
                                        <p:tgtEl>
                                          <p:spTgt spid="45">
                                            <p:txEl>
                                              <p:pRg st="0" end="0"/>
                                            </p:txEl>
                                          </p:spTgt>
                                        </p:tgtEl>
                                      </p:cBhvr>
                                    </p:animEffect>
                                  </p:childTnLst>
                                </p:cTn>
                              </p:par>
                            </p:childTnLst>
                          </p:cTn>
                        </p:par>
                      </p:childTnLst>
                    </p:cTn>
                  </p:par>
                  <p:par>
                    <p:cTn id="214" fill="hold">
                      <p:stCondLst>
                        <p:cond delay="indefinite"/>
                      </p:stCondLst>
                      <p:childTnLst>
                        <p:par>
                          <p:cTn id="215" fill="hold">
                            <p:stCondLst>
                              <p:cond delay="0"/>
                            </p:stCondLst>
                            <p:childTnLst>
                              <p:par>
                                <p:cTn id="216" presetID="22" presetClass="entr" presetSubtype="1" fill="hold" nodeType="clickEffect">
                                  <p:stCondLst>
                                    <p:cond delay="0"/>
                                  </p:stCondLst>
                                  <p:childTnLst>
                                    <p:set>
                                      <p:cBhvr>
                                        <p:cTn id="217" dur="1" fill="hold">
                                          <p:stCondLst>
                                            <p:cond delay="0"/>
                                          </p:stCondLst>
                                        </p:cTn>
                                        <p:tgtEl>
                                          <p:spTgt spid="4098"/>
                                        </p:tgtEl>
                                        <p:attrNameLst>
                                          <p:attrName>style.visibility</p:attrName>
                                        </p:attrNameLst>
                                      </p:cBhvr>
                                      <p:to>
                                        <p:strVal val="visible"/>
                                      </p:to>
                                    </p:set>
                                    <p:animEffect transition="in" filter="wipe(up)">
                                      <p:cBhvr>
                                        <p:cTn id="218" dur="2000"/>
                                        <p:tgtEl>
                                          <p:spTgt spid="4098"/>
                                        </p:tgtEl>
                                      </p:cBhvr>
                                    </p:animEffect>
                                  </p:childTnLst>
                                </p:cTn>
                              </p:par>
                            </p:childTnLst>
                          </p:cTn>
                        </p:par>
                        <p:par>
                          <p:cTn id="219" fill="hold">
                            <p:stCondLst>
                              <p:cond delay="2000"/>
                            </p:stCondLst>
                            <p:childTnLst>
                              <p:par>
                                <p:cTn id="220" presetID="22" presetClass="entr" presetSubtype="8" fill="hold" grpId="0" nodeType="afterEffect">
                                  <p:stCondLst>
                                    <p:cond delay="0"/>
                                  </p:stCondLst>
                                  <p:childTnLst>
                                    <p:set>
                                      <p:cBhvr>
                                        <p:cTn id="221" dur="1" fill="hold">
                                          <p:stCondLst>
                                            <p:cond delay="0"/>
                                          </p:stCondLst>
                                        </p:cTn>
                                        <p:tgtEl>
                                          <p:spTgt spid="59"/>
                                        </p:tgtEl>
                                        <p:attrNameLst>
                                          <p:attrName>style.visibility</p:attrName>
                                        </p:attrNameLst>
                                      </p:cBhvr>
                                      <p:to>
                                        <p:strVal val="visible"/>
                                      </p:to>
                                    </p:set>
                                    <p:animEffect transition="in" filter="wipe(left)">
                                      <p:cBhvr>
                                        <p:cTn id="222" dur="1000"/>
                                        <p:tgtEl>
                                          <p:spTgt spid="59"/>
                                        </p:tgtEl>
                                      </p:cBhvr>
                                    </p:animEffect>
                                  </p:childTnLst>
                                </p:cTn>
                              </p:par>
                            </p:childTnLst>
                          </p:cTn>
                        </p:par>
                      </p:childTnLst>
                    </p:cTn>
                  </p:par>
                  <p:par>
                    <p:cTn id="223" fill="hold">
                      <p:stCondLst>
                        <p:cond delay="indefinite"/>
                      </p:stCondLst>
                      <p:childTnLst>
                        <p:par>
                          <p:cTn id="224" fill="hold">
                            <p:stCondLst>
                              <p:cond delay="0"/>
                            </p:stCondLst>
                            <p:childTnLst>
                              <p:par>
                                <p:cTn id="225" presetID="22" presetClass="entr" presetSubtype="8" fill="hold" grpId="0" nodeType="clickEffect">
                                  <p:stCondLst>
                                    <p:cond delay="0"/>
                                  </p:stCondLst>
                                  <p:childTnLst>
                                    <p:set>
                                      <p:cBhvr>
                                        <p:cTn id="226" dur="1" fill="hold">
                                          <p:stCondLst>
                                            <p:cond delay="0"/>
                                          </p:stCondLst>
                                        </p:cTn>
                                        <p:tgtEl>
                                          <p:spTgt spid="61">
                                            <p:bg/>
                                          </p:spTgt>
                                        </p:tgtEl>
                                        <p:attrNameLst>
                                          <p:attrName>style.visibility</p:attrName>
                                        </p:attrNameLst>
                                      </p:cBhvr>
                                      <p:to>
                                        <p:strVal val="visible"/>
                                      </p:to>
                                    </p:set>
                                    <p:animEffect transition="in" filter="wipe(left)">
                                      <p:cBhvr>
                                        <p:cTn id="227" dur="1000"/>
                                        <p:tgtEl>
                                          <p:spTgt spid="61">
                                            <p:bg/>
                                          </p:spTgt>
                                        </p:tgtEl>
                                      </p:cBhvr>
                                    </p:animEffect>
                                  </p:childTnLst>
                                </p:cTn>
                              </p:par>
                              <p:par>
                                <p:cTn id="228" presetID="22" presetClass="entr" presetSubtype="8" fill="hold" grpId="0" nodeType="withEffect">
                                  <p:stCondLst>
                                    <p:cond delay="0"/>
                                  </p:stCondLst>
                                  <p:childTnLst>
                                    <p:set>
                                      <p:cBhvr>
                                        <p:cTn id="229" dur="1" fill="hold">
                                          <p:stCondLst>
                                            <p:cond delay="0"/>
                                          </p:stCondLst>
                                        </p:cTn>
                                        <p:tgtEl>
                                          <p:spTgt spid="61">
                                            <p:txEl>
                                              <p:pRg st="0" end="0"/>
                                            </p:txEl>
                                          </p:spTgt>
                                        </p:tgtEl>
                                        <p:attrNameLst>
                                          <p:attrName>style.visibility</p:attrName>
                                        </p:attrNameLst>
                                      </p:cBhvr>
                                      <p:to>
                                        <p:strVal val="visible"/>
                                      </p:to>
                                    </p:set>
                                    <p:animEffect transition="in" filter="wipe(left)">
                                      <p:cBhvr>
                                        <p:cTn id="230" dur="1000"/>
                                        <p:tgtEl>
                                          <p:spTgt spid="61">
                                            <p:txEl>
                                              <p:pRg st="0" end="0"/>
                                            </p:txEl>
                                          </p:spTgt>
                                        </p:tgtEl>
                                      </p:cBhvr>
                                    </p:animEffect>
                                  </p:childTnLst>
                                </p:cTn>
                              </p:par>
                              <p:par>
                                <p:cTn id="231" presetID="22" presetClass="entr" presetSubtype="8" fill="hold" grpId="0" nodeType="withEffect">
                                  <p:stCondLst>
                                    <p:cond delay="0"/>
                                  </p:stCondLst>
                                  <p:childTnLst>
                                    <p:set>
                                      <p:cBhvr>
                                        <p:cTn id="232" dur="1" fill="hold">
                                          <p:stCondLst>
                                            <p:cond delay="0"/>
                                          </p:stCondLst>
                                        </p:cTn>
                                        <p:tgtEl>
                                          <p:spTgt spid="61">
                                            <p:txEl>
                                              <p:pRg st="1" end="1"/>
                                            </p:txEl>
                                          </p:spTgt>
                                        </p:tgtEl>
                                        <p:attrNameLst>
                                          <p:attrName>style.visibility</p:attrName>
                                        </p:attrNameLst>
                                      </p:cBhvr>
                                      <p:to>
                                        <p:strVal val="visible"/>
                                      </p:to>
                                    </p:set>
                                    <p:animEffect transition="in" filter="wipe(left)">
                                      <p:cBhvr>
                                        <p:cTn id="233" dur="1000"/>
                                        <p:tgtEl>
                                          <p:spTgt spid="61">
                                            <p:txEl>
                                              <p:pRg st="1" end="1"/>
                                            </p:txEl>
                                          </p:spTgt>
                                        </p:tgtEl>
                                      </p:cBhvr>
                                    </p:animEffect>
                                  </p:childTnLst>
                                </p:cTn>
                              </p:par>
                            </p:childTnLst>
                          </p:cTn>
                        </p:par>
                      </p:childTnLst>
                    </p:cTn>
                  </p:par>
                  <p:par>
                    <p:cTn id="234" fill="hold">
                      <p:stCondLst>
                        <p:cond delay="indefinite"/>
                      </p:stCondLst>
                      <p:childTnLst>
                        <p:par>
                          <p:cTn id="235" fill="hold">
                            <p:stCondLst>
                              <p:cond delay="0"/>
                            </p:stCondLst>
                            <p:childTnLst>
                              <p:par>
                                <p:cTn id="236" presetID="22" presetClass="entr" presetSubtype="8" fill="hold" grpId="0" nodeType="clickEffect">
                                  <p:stCondLst>
                                    <p:cond delay="0"/>
                                  </p:stCondLst>
                                  <p:childTnLst>
                                    <p:set>
                                      <p:cBhvr>
                                        <p:cTn id="237" dur="1" fill="hold">
                                          <p:stCondLst>
                                            <p:cond delay="0"/>
                                          </p:stCondLst>
                                        </p:cTn>
                                        <p:tgtEl>
                                          <p:spTgt spid="61">
                                            <p:txEl>
                                              <p:pRg st="2" end="2"/>
                                            </p:txEl>
                                          </p:spTgt>
                                        </p:tgtEl>
                                        <p:attrNameLst>
                                          <p:attrName>style.visibility</p:attrName>
                                        </p:attrNameLst>
                                      </p:cBhvr>
                                      <p:to>
                                        <p:strVal val="visible"/>
                                      </p:to>
                                    </p:set>
                                    <p:animEffect transition="in" filter="wipe(left)">
                                      <p:cBhvr>
                                        <p:cTn id="238" dur="1000"/>
                                        <p:tgtEl>
                                          <p:spTgt spid="6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build="p" animBg="1"/>
      <p:bldP spid="2" grpId="0"/>
      <p:bldP spid="48" grpId="0" animBg="1"/>
      <p:bldP spid="48" grpId="1" animBg="1"/>
      <p:bldP spid="49" grpId="0" animBg="1"/>
      <p:bldP spid="49" grpId="1" animBg="1"/>
      <p:bldP spid="49" grpId="2" animBg="1"/>
      <p:bldP spid="44" grpId="0" animBg="1"/>
      <p:bldP spid="44" grpId="1" animBg="1"/>
      <p:bldP spid="56" grpId="0" animBg="1"/>
      <p:bldP spid="56" grpId="1" animBg="1"/>
      <p:bldP spid="55" grpId="0" animBg="1"/>
      <p:bldP spid="55" grpId="1" animBg="1"/>
      <p:bldP spid="42" grpId="0" animBg="1"/>
      <p:bldP spid="45" grpId="0" build="p" animBg="1"/>
      <p:bldP spid="59" grpId="0" animBg="1"/>
      <p:bldP spid="50" grpId="0" build="p" animBg="1"/>
      <p:bldP spid="50" grpI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553998"/>
          </a:xfrm>
          <a:prstGeom prst="rect">
            <a:avLst/>
          </a:prstGeom>
          <a:noFill/>
          <a:ln>
            <a:noFill/>
          </a:ln>
        </p:spPr>
        <p:txBody>
          <a:bodyPr wrap="square" rtlCol="0">
            <a:spAutoFit/>
          </a:bodyPr>
          <a:lstStyle/>
          <a:p>
            <a:pPr algn="r"/>
            <a:r>
              <a:rPr lang="fr-FR" sz="3000" u="sng" dirty="0" smtClean="0">
                <a:solidFill>
                  <a:schemeClr val="tx2"/>
                </a:solidFill>
                <a:latin typeface="Old English Text MT" pitchFamily="66" charset="0"/>
              </a:rPr>
              <a:t>11. Un essor des villes spectaculaire : l’exemple de Bruges</a:t>
            </a:r>
            <a:endParaRPr lang="fr-FR" sz="3000" u="sng" dirty="0">
              <a:solidFill>
                <a:schemeClr val="tx2"/>
              </a:solidFill>
              <a:latin typeface="Old English Text MT" pitchFamily="66" charset="0"/>
            </a:endParaRPr>
          </a:p>
        </p:txBody>
      </p:sp>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9463" t="12383" r="31571" b="5481"/>
          <a:stretch/>
        </p:blipFill>
        <p:spPr bwMode="auto">
          <a:xfrm>
            <a:off x="179512" y="593509"/>
            <a:ext cx="6979027" cy="6075851"/>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9" name="Rectangle 8"/>
          <p:cNvSpPr/>
          <p:nvPr/>
        </p:nvSpPr>
        <p:spPr>
          <a:xfrm>
            <a:off x="6075118" y="548680"/>
            <a:ext cx="2964677" cy="4770537"/>
          </a:xfrm>
          <a:prstGeom prst="rect">
            <a:avLst/>
          </a:prstGeom>
          <a:solidFill>
            <a:srgbClr val="896C4D"/>
          </a:solidFill>
          <a:ln>
            <a:solidFill>
              <a:schemeClr val="tx1"/>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fr-FR" sz="1400" b="1" u="sng" cap="small" dirty="0" smtClean="0">
                <a:solidFill>
                  <a:schemeClr val="tx1"/>
                </a:solidFill>
                <a:effectLst>
                  <a:outerShdw blurRad="38100" dist="38100" dir="2700000" algn="tl">
                    <a:srgbClr val="000000">
                      <a:alpha val="43137"/>
                    </a:srgbClr>
                  </a:outerShdw>
                </a:effectLst>
                <a:latin typeface="Tw Cen MT" pitchFamily="34" charset="0"/>
              </a:rPr>
              <a:t> L'artisanat textile flamand </a:t>
            </a:r>
          </a:p>
          <a:p>
            <a:pPr algn="just"/>
            <a:r>
              <a:rPr lang="fr-FR" sz="1400" b="1" dirty="0" smtClean="0">
                <a:solidFill>
                  <a:schemeClr val="tx1"/>
                </a:solidFill>
                <a:latin typeface="Tw Cen MT" pitchFamily="34" charset="0"/>
              </a:rPr>
              <a:t>Alors que la plupart des activités artisanales urbaines ont pour débouché le marché local, la ville et sa campagne environnante, l'industrie drapière flamande, productrice de draps de grande qualité, est tournée dès le début du XIII</a:t>
            </a:r>
            <a:r>
              <a:rPr lang="fr-FR" sz="1400" b="1" baseline="30000" dirty="0" smtClean="0">
                <a:solidFill>
                  <a:schemeClr val="tx1"/>
                </a:solidFill>
                <a:latin typeface="Tw Cen MT" pitchFamily="34" charset="0"/>
              </a:rPr>
              <a:t>ème</a:t>
            </a:r>
            <a:r>
              <a:rPr lang="fr-FR" sz="1400" b="1" dirty="0" smtClean="0">
                <a:solidFill>
                  <a:schemeClr val="tx1"/>
                </a:solidFill>
                <a:latin typeface="Tw Cen MT" pitchFamily="34" charset="0"/>
              </a:rPr>
              <a:t> siècle vers le commerce à longue distance : Italie, France, Espagne et par l'intermédiaire des marchands italiens, vénitiens ou génois, les pays de l'Adriatique et l'Orient. Cette industrie est, d'autre part, caractérisée par une très grande spécialisation des opérations. […] Cette atomisation du travail est une garantie de qualité mais, surtout, elle permet à un petit nombre de détenteurs de capitaux […] de dominer l'ensemble de la production</a:t>
            </a:r>
          </a:p>
          <a:p>
            <a:pPr algn="r"/>
            <a:r>
              <a:rPr lang="fr-FR" sz="1000" b="1" dirty="0" smtClean="0">
                <a:solidFill>
                  <a:schemeClr val="tx1"/>
                </a:solidFill>
                <a:latin typeface="Tw Cen MT" pitchFamily="34" charset="0"/>
              </a:rPr>
              <a:t>http://classes.bnf.fr/ema/anthologie/ville/index.htm</a:t>
            </a:r>
          </a:p>
        </p:txBody>
      </p:sp>
      <p:pic>
        <p:nvPicPr>
          <p:cNvPr id="10"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69310" t="11525" r="9196" b="42437"/>
          <a:stretch/>
        </p:blipFill>
        <p:spPr bwMode="auto">
          <a:xfrm>
            <a:off x="179512" y="4437112"/>
            <a:ext cx="1667499" cy="2232248"/>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1" name="ZoneTexte 10"/>
          <p:cNvSpPr txBox="1"/>
          <p:nvPr/>
        </p:nvSpPr>
        <p:spPr>
          <a:xfrm>
            <a:off x="6083409" y="5427801"/>
            <a:ext cx="2953087" cy="1169551"/>
          </a:xfrm>
          <a:prstGeom prst="rect">
            <a:avLst/>
          </a:prstGeom>
          <a:solidFill>
            <a:schemeClr val="tx2">
              <a:lumMod val="90000"/>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400" b="1" dirty="0" smtClean="0">
                <a:solidFill>
                  <a:schemeClr val="bg1"/>
                </a:solidFill>
                <a:latin typeface="Tw Cen MT" pitchFamily="34" charset="0"/>
              </a:rPr>
              <a:t>3. </a:t>
            </a:r>
            <a:r>
              <a:rPr lang="fr-FR" sz="1400" b="1" dirty="0">
                <a:solidFill>
                  <a:schemeClr val="bg1"/>
                </a:solidFill>
                <a:latin typeface="Tw Cen MT" pitchFamily="34" charset="0"/>
              </a:rPr>
              <a:t>Lisez le texte et observez </a:t>
            </a:r>
            <a:r>
              <a:rPr lang="fr-FR" sz="1400" b="1" dirty="0" smtClean="0">
                <a:solidFill>
                  <a:schemeClr val="bg1"/>
                </a:solidFill>
                <a:latin typeface="Tw Cen MT" pitchFamily="34" charset="0"/>
              </a:rPr>
              <a:t>la carte </a:t>
            </a:r>
            <a:r>
              <a:rPr lang="fr-FR" sz="1400" b="1" dirty="0">
                <a:solidFill>
                  <a:schemeClr val="bg1"/>
                </a:solidFill>
                <a:latin typeface="Tw Cen MT" pitchFamily="34" charset="0"/>
              </a:rPr>
              <a:t>: </a:t>
            </a:r>
            <a:endParaRPr lang="fr-FR" sz="1400" b="1" dirty="0" smtClean="0">
              <a:solidFill>
                <a:schemeClr val="bg1"/>
              </a:solidFill>
              <a:latin typeface="Tw Cen MT" pitchFamily="34" charset="0"/>
            </a:endParaRPr>
          </a:p>
          <a:p>
            <a:pPr algn="ctr"/>
            <a:r>
              <a:rPr lang="fr-FR" sz="1400" b="1" dirty="0" smtClean="0">
                <a:solidFill>
                  <a:srgbClr val="0070C0"/>
                </a:solidFill>
                <a:latin typeface="Tw Cen MT" pitchFamily="34" charset="0"/>
              </a:rPr>
              <a:t>- Sur </a:t>
            </a:r>
            <a:r>
              <a:rPr lang="fr-FR" sz="1400" b="1" dirty="0">
                <a:solidFill>
                  <a:srgbClr val="0070C0"/>
                </a:solidFill>
                <a:latin typeface="Tw Cen MT" pitchFamily="34" charset="0"/>
              </a:rPr>
              <a:t>quelle activité repose la prospérité de Bruges ? </a:t>
            </a:r>
            <a:endParaRPr lang="fr-FR" sz="1400" b="1" dirty="0" smtClean="0">
              <a:solidFill>
                <a:srgbClr val="0070C0"/>
              </a:solidFill>
              <a:latin typeface="Tw Cen MT" pitchFamily="34" charset="0"/>
            </a:endParaRPr>
          </a:p>
          <a:p>
            <a:pPr algn="ctr"/>
            <a:r>
              <a:rPr lang="fr-FR" sz="1400" b="1" dirty="0" smtClean="0">
                <a:solidFill>
                  <a:srgbClr val="00B050"/>
                </a:solidFill>
                <a:latin typeface="Tw Cen MT" pitchFamily="34" charset="0"/>
              </a:rPr>
              <a:t>- D’où vient la matière première ? </a:t>
            </a:r>
          </a:p>
          <a:p>
            <a:pPr algn="ctr"/>
            <a:r>
              <a:rPr lang="fr-FR" sz="1400" b="1" dirty="0" smtClean="0">
                <a:solidFill>
                  <a:schemeClr val="accent6">
                    <a:lumMod val="75000"/>
                  </a:schemeClr>
                </a:solidFill>
                <a:latin typeface="Tw Cen MT" pitchFamily="34" charset="0"/>
              </a:rPr>
              <a:t>- Où est vendue la production ?</a:t>
            </a:r>
            <a:endParaRPr lang="fr-FR" sz="1400" b="1" dirty="0">
              <a:solidFill>
                <a:schemeClr val="accent6">
                  <a:lumMod val="75000"/>
                </a:schemeClr>
              </a:solidFill>
              <a:latin typeface="Tw Cen MT" pitchFamily="34" charset="0"/>
            </a:endParaRPr>
          </a:p>
        </p:txBody>
      </p:sp>
      <p:sp>
        <p:nvSpPr>
          <p:cNvPr id="14" name="ZoneTexte 13"/>
          <p:cNvSpPr txBox="1"/>
          <p:nvPr/>
        </p:nvSpPr>
        <p:spPr>
          <a:xfrm>
            <a:off x="1913424" y="5068000"/>
            <a:ext cx="4032448" cy="160043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b="1" dirty="0" smtClean="0">
                <a:solidFill>
                  <a:schemeClr val="bg1"/>
                </a:solidFill>
                <a:latin typeface="Tw Cen MT" pitchFamily="34" charset="0"/>
                <a:sym typeface="Wingdings" pitchFamily="2" charset="2"/>
              </a:rPr>
              <a:t>3. La </a:t>
            </a:r>
            <a:r>
              <a:rPr lang="fr-FR" sz="1400" b="1" dirty="0">
                <a:solidFill>
                  <a:schemeClr val="bg1"/>
                </a:solidFill>
                <a:latin typeface="Tw Cen MT" pitchFamily="34" charset="0"/>
                <a:sym typeface="Wingdings" pitchFamily="2" charset="2"/>
              </a:rPr>
              <a:t>prospérité de Bruges repose en premier lieu sur le commerce de la laine qui vient d’Angleterre, plus précisément l’activité drapière (fabrication et vente de draps de grande qualité). Cette production est exportée dans toute l’Europe (Italie, France, Espagne) jusqu’en Orient en passant par la Mer Adriatique.</a:t>
            </a:r>
          </a:p>
        </p:txBody>
      </p:sp>
      <p:sp>
        <p:nvSpPr>
          <p:cNvPr id="3" name="Forme libre 2"/>
          <p:cNvSpPr/>
          <p:nvPr/>
        </p:nvSpPr>
        <p:spPr>
          <a:xfrm>
            <a:off x="1368403" y="1665743"/>
            <a:ext cx="860047" cy="728962"/>
          </a:xfrm>
          <a:custGeom>
            <a:avLst/>
            <a:gdLst>
              <a:gd name="connsiteX0" fmla="*/ 655426 w 860047"/>
              <a:gd name="connsiteY0" fmla="*/ 0 h 728962"/>
              <a:gd name="connsiteX1" fmla="*/ 444411 w 860047"/>
              <a:gd name="connsiteY1" fmla="*/ 79930 h 728962"/>
              <a:gd name="connsiteX2" fmla="*/ 434819 w 860047"/>
              <a:gd name="connsiteY2" fmla="*/ 204621 h 728962"/>
              <a:gd name="connsiteX3" fmla="*/ 290945 w 860047"/>
              <a:gd name="connsiteY3" fmla="*/ 227001 h 728962"/>
              <a:gd name="connsiteX4" fmla="*/ 230198 w 860047"/>
              <a:gd name="connsiteY4" fmla="*/ 249381 h 728962"/>
              <a:gd name="connsiteX5" fmla="*/ 274959 w 860047"/>
              <a:gd name="connsiteY5" fmla="*/ 262170 h 728962"/>
              <a:gd name="connsiteX6" fmla="*/ 239790 w 860047"/>
              <a:gd name="connsiteY6" fmla="*/ 367678 h 728962"/>
              <a:gd name="connsiteX7" fmla="*/ 118296 w 860047"/>
              <a:gd name="connsiteY7" fmla="*/ 396453 h 728962"/>
              <a:gd name="connsiteX8" fmla="*/ 137480 w 860047"/>
              <a:gd name="connsiteY8" fmla="*/ 450805 h 728962"/>
              <a:gd name="connsiteX9" fmla="*/ 198226 w 860047"/>
              <a:gd name="connsiteY9" fmla="*/ 457200 h 728962"/>
              <a:gd name="connsiteX10" fmla="*/ 303734 w 860047"/>
              <a:gd name="connsiteY10" fmla="*/ 521144 h 728962"/>
              <a:gd name="connsiteX11" fmla="*/ 412439 w 860047"/>
              <a:gd name="connsiteY11" fmla="*/ 511552 h 728962"/>
              <a:gd name="connsiteX12" fmla="*/ 316523 w 860047"/>
              <a:gd name="connsiteY12" fmla="*/ 585088 h 728962"/>
              <a:gd name="connsiteX13" fmla="*/ 198226 w 860047"/>
              <a:gd name="connsiteY13" fmla="*/ 556313 h 728962"/>
              <a:gd name="connsiteX14" fmla="*/ 0 w 860047"/>
              <a:gd name="connsiteY14" fmla="*/ 677807 h 728962"/>
              <a:gd name="connsiteX15" fmla="*/ 31972 w 860047"/>
              <a:gd name="connsiteY15" fmla="*/ 696990 h 728962"/>
              <a:gd name="connsiteX16" fmla="*/ 73535 w 860047"/>
              <a:gd name="connsiteY16" fmla="*/ 674609 h 728962"/>
              <a:gd name="connsiteX17" fmla="*/ 169452 w 860047"/>
              <a:gd name="connsiteY17" fmla="*/ 677807 h 728962"/>
              <a:gd name="connsiteX18" fmla="*/ 214212 w 860047"/>
              <a:gd name="connsiteY18" fmla="*/ 728962 h 728962"/>
              <a:gd name="connsiteX19" fmla="*/ 284551 w 860047"/>
              <a:gd name="connsiteY19" fmla="*/ 668215 h 728962"/>
              <a:gd name="connsiteX20" fmla="*/ 473186 w 860047"/>
              <a:gd name="connsiteY20" fmla="*/ 703384 h 728962"/>
              <a:gd name="connsiteX21" fmla="*/ 597877 w 860047"/>
              <a:gd name="connsiteY21" fmla="*/ 728962 h 728962"/>
              <a:gd name="connsiteX22" fmla="*/ 709779 w 860047"/>
              <a:gd name="connsiteY22" fmla="*/ 706581 h 728962"/>
              <a:gd name="connsiteX23" fmla="*/ 783314 w 860047"/>
              <a:gd name="connsiteY23" fmla="*/ 687398 h 728962"/>
              <a:gd name="connsiteX24" fmla="*/ 681004 w 860047"/>
              <a:gd name="connsiteY24" fmla="*/ 633046 h 728962"/>
              <a:gd name="connsiteX25" fmla="*/ 735356 w 860047"/>
              <a:gd name="connsiteY25" fmla="*/ 617060 h 728962"/>
              <a:gd name="connsiteX26" fmla="*/ 760934 w 860047"/>
              <a:gd name="connsiteY26" fmla="*/ 575496 h 728962"/>
              <a:gd name="connsiteX27" fmla="*/ 844061 w 860047"/>
              <a:gd name="connsiteY27" fmla="*/ 533933 h 728962"/>
              <a:gd name="connsiteX28" fmla="*/ 860047 w 860047"/>
              <a:gd name="connsiteY28" fmla="*/ 428425 h 728962"/>
              <a:gd name="connsiteX29" fmla="*/ 770526 w 860047"/>
              <a:gd name="connsiteY29" fmla="*/ 367678 h 728962"/>
              <a:gd name="connsiteX30" fmla="*/ 735356 w 860047"/>
              <a:gd name="connsiteY30" fmla="*/ 409242 h 728962"/>
              <a:gd name="connsiteX31" fmla="*/ 706582 w 860047"/>
              <a:gd name="connsiteY31" fmla="*/ 396453 h 728962"/>
              <a:gd name="connsiteX32" fmla="*/ 738554 w 860047"/>
              <a:gd name="connsiteY32" fmla="*/ 326114 h 728962"/>
              <a:gd name="connsiteX33" fmla="*/ 719370 w 860047"/>
              <a:gd name="connsiteY33" fmla="*/ 115099 h 728962"/>
              <a:gd name="connsiteX34" fmla="*/ 655426 w 860047"/>
              <a:gd name="connsiteY34" fmla="*/ 0 h 72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60047" h="728962">
                <a:moveTo>
                  <a:pt x="655426" y="0"/>
                </a:moveTo>
                <a:lnTo>
                  <a:pt x="444411" y="79930"/>
                </a:lnTo>
                <a:lnTo>
                  <a:pt x="434819" y="204621"/>
                </a:lnTo>
                <a:lnTo>
                  <a:pt x="290945" y="227001"/>
                </a:lnTo>
                <a:lnTo>
                  <a:pt x="230198" y="249381"/>
                </a:lnTo>
                <a:lnTo>
                  <a:pt x="274959" y="262170"/>
                </a:lnTo>
                <a:lnTo>
                  <a:pt x="239790" y="367678"/>
                </a:lnTo>
                <a:lnTo>
                  <a:pt x="118296" y="396453"/>
                </a:lnTo>
                <a:lnTo>
                  <a:pt x="137480" y="450805"/>
                </a:lnTo>
                <a:lnTo>
                  <a:pt x="198226" y="457200"/>
                </a:lnTo>
                <a:lnTo>
                  <a:pt x="303734" y="521144"/>
                </a:lnTo>
                <a:lnTo>
                  <a:pt x="412439" y="511552"/>
                </a:lnTo>
                <a:lnTo>
                  <a:pt x="316523" y="585088"/>
                </a:lnTo>
                <a:lnTo>
                  <a:pt x="198226" y="556313"/>
                </a:lnTo>
                <a:lnTo>
                  <a:pt x="0" y="677807"/>
                </a:lnTo>
                <a:lnTo>
                  <a:pt x="31972" y="696990"/>
                </a:lnTo>
                <a:lnTo>
                  <a:pt x="73535" y="674609"/>
                </a:lnTo>
                <a:lnTo>
                  <a:pt x="169452" y="677807"/>
                </a:lnTo>
                <a:lnTo>
                  <a:pt x="214212" y="728962"/>
                </a:lnTo>
                <a:lnTo>
                  <a:pt x="284551" y="668215"/>
                </a:lnTo>
                <a:lnTo>
                  <a:pt x="473186" y="703384"/>
                </a:lnTo>
                <a:lnTo>
                  <a:pt x="597877" y="728962"/>
                </a:lnTo>
                <a:lnTo>
                  <a:pt x="709779" y="706581"/>
                </a:lnTo>
                <a:lnTo>
                  <a:pt x="783314" y="687398"/>
                </a:lnTo>
                <a:lnTo>
                  <a:pt x="681004" y="633046"/>
                </a:lnTo>
                <a:lnTo>
                  <a:pt x="735356" y="617060"/>
                </a:lnTo>
                <a:lnTo>
                  <a:pt x="760934" y="575496"/>
                </a:lnTo>
                <a:lnTo>
                  <a:pt x="844061" y="533933"/>
                </a:lnTo>
                <a:lnTo>
                  <a:pt x="860047" y="428425"/>
                </a:lnTo>
                <a:lnTo>
                  <a:pt x="770526" y="367678"/>
                </a:lnTo>
                <a:lnTo>
                  <a:pt x="735356" y="409242"/>
                </a:lnTo>
                <a:lnTo>
                  <a:pt x="706582" y="396453"/>
                </a:lnTo>
                <a:lnTo>
                  <a:pt x="738554" y="326114"/>
                </a:lnTo>
                <a:lnTo>
                  <a:pt x="719370" y="115099"/>
                </a:lnTo>
                <a:lnTo>
                  <a:pt x="655426" y="0"/>
                </a:lnTo>
                <a:close/>
              </a:path>
            </a:pathLst>
          </a:custGeom>
          <a:solidFill>
            <a:srgbClr val="00B050">
              <a:alpha val="39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6156176" y="1709204"/>
            <a:ext cx="1800200" cy="144000"/>
          </a:xfrm>
          <a:prstGeom prst="rect">
            <a:avLst/>
          </a:prstGeom>
          <a:solidFill>
            <a:srgbClr val="0070C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7740351" y="2564904"/>
            <a:ext cx="1218387" cy="144000"/>
          </a:xfrm>
          <a:prstGeom prst="rect">
            <a:avLst/>
          </a:prstGeom>
          <a:solidFill>
            <a:schemeClr val="accent6">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6156176" y="2772000"/>
            <a:ext cx="2802562" cy="144628"/>
          </a:xfrm>
          <a:prstGeom prst="rect">
            <a:avLst/>
          </a:prstGeom>
          <a:solidFill>
            <a:schemeClr val="accent6">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6156176" y="2996936"/>
            <a:ext cx="2802562" cy="144628"/>
          </a:xfrm>
          <a:prstGeom prst="rect">
            <a:avLst/>
          </a:prstGeom>
          <a:solidFill>
            <a:schemeClr val="accent6">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6147080" y="3212960"/>
            <a:ext cx="2802562" cy="144628"/>
          </a:xfrm>
          <a:prstGeom prst="rect">
            <a:avLst/>
          </a:prstGeom>
          <a:solidFill>
            <a:schemeClr val="accent6">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6156176" y="3419992"/>
            <a:ext cx="684000" cy="144628"/>
          </a:xfrm>
          <a:prstGeom prst="rect">
            <a:avLst/>
          </a:prstGeom>
          <a:solidFill>
            <a:schemeClr val="accent6">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0038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1)">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1">
                                            <p:bg/>
                                          </p:spTgt>
                                        </p:tgtEl>
                                        <p:attrNameLst>
                                          <p:attrName>style.visibility</p:attrName>
                                        </p:attrNameLst>
                                      </p:cBhvr>
                                      <p:to>
                                        <p:strVal val="visible"/>
                                      </p:to>
                                    </p:set>
                                    <p:animEffect transition="in" filter="wipe(left)">
                                      <p:cBhvr>
                                        <p:cTn id="20" dur="1000"/>
                                        <p:tgtEl>
                                          <p:spTgt spid="11">
                                            <p:bg/>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left)">
                                      <p:cBhvr>
                                        <p:cTn id="23" dur="1000"/>
                                        <p:tgtEl>
                                          <p:spTgt spid="1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wipe(left)">
                                      <p:cBhvr>
                                        <p:cTn id="28" dur="1000"/>
                                        <p:tgtEl>
                                          <p:spTgt spid="11">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10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xEl>
                                              <p:pRg st="2" end="2"/>
                                            </p:txEl>
                                          </p:spTgt>
                                        </p:tgtEl>
                                        <p:attrNameLst>
                                          <p:attrName>style.visibility</p:attrName>
                                        </p:attrNameLst>
                                      </p:cBhvr>
                                      <p:to>
                                        <p:strVal val="visible"/>
                                      </p:to>
                                    </p:set>
                                    <p:animEffect transition="in" filter="wipe(left)">
                                      <p:cBhvr>
                                        <p:cTn id="38" dur="1000"/>
                                        <p:tgtEl>
                                          <p:spTgt spid="11">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3" presetClass="entr" presetSubtype="16"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plus(in)">
                                      <p:cBhvr>
                                        <p:cTn id="43" dur="20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1">
                                            <p:txEl>
                                              <p:pRg st="3" end="3"/>
                                            </p:txEl>
                                          </p:spTgt>
                                        </p:tgtEl>
                                        <p:attrNameLst>
                                          <p:attrName>style.visibility</p:attrName>
                                        </p:attrNameLst>
                                      </p:cBhvr>
                                      <p:to>
                                        <p:strVal val="visible"/>
                                      </p:to>
                                    </p:set>
                                    <p:animEffect transition="in" filter="wipe(left)">
                                      <p:cBhvr>
                                        <p:cTn id="48" dur="1000"/>
                                        <p:tgtEl>
                                          <p:spTgt spid="11">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1000"/>
                                        <p:tgtEl>
                                          <p:spTgt spid="17"/>
                                        </p:tgtEl>
                                      </p:cBhvr>
                                    </p:animEffec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1000"/>
                                        <p:tgtEl>
                                          <p:spTgt spid="18"/>
                                        </p:tgtEl>
                                      </p:cBhvr>
                                    </p:animEffect>
                                  </p:childTnLst>
                                </p:cTn>
                              </p:par>
                            </p:childTnLst>
                          </p:cTn>
                        </p:par>
                        <p:par>
                          <p:cTn id="58" fill="hold">
                            <p:stCondLst>
                              <p:cond delay="2000"/>
                            </p:stCondLst>
                            <p:childTnLst>
                              <p:par>
                                <p:cTn id="59" presetID="22" presetClass="entr" presetSubtype="8"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1000"/>
                                        <p:tgtEl>
                                          <p:spTgt spid="19"/>
                                        </p:tgtEl>
                                      </p:cBhvr>
                                    </p:animEffect>
                                  </p:childTnLst>
                                </p:cTn>
                              </p:par>
                            </p:childTnLst>
                          </p:cTn>
                        </p:par>
                        <p:par>
                          <p:cTn id="62" fill="hold">
                            <p:stCondLst>
                              <p:cond delay="3000"/>
                            </p:stCondLst>
                            <p:childTnLst>
                              <p:par>
                                <p:cTn id="63" presetID="22" presetClass="entr" presetSubtype="8"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1000"/>
                                        <p:tgtEl>
                                          <p:spTgt spid="20"/>
                                        </p:tgtEl>
                                      </p:cBhvr>
                                    </p:animEffect>
                                  </p:childTnLst>
                                </p:cTn>
                              </p:par>
                            </p:childTnLst>
                          </p:cTn>
                        </p:par>
                        <p:par>
                          <p:cTn id="66" fill="hold">
                            <p:stCondLst>
                              <p:cond delay="4000"/>
                            </p:stCondLst>
                            <p:childTnLst>
                              <p:par>
                                <p:cTn id="67" presetID="22" presetClass="entr" presetSubtype="8"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left)">
                                      <p:cBhvr>
                                        <p:cTn id="69" dur="10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left)">
                                      <p:cBhvr>
                                        <p:cTn id="74" dur="1000"/>
                                        <p:tgtEl>
                                          <p:spTgt spid="14"/>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xit" presetSubtype="32" fill="hold" nodeType="clickEffect">
                                  <p:stCondLst>
                                    <p:cond delay="0"/>
                                  </p:stCondLst>
                                  <p:childTnLst>
                                    <p:anim calcmode="lin" valueType="num">
                                      <p:cBhvr>
                                        <p:cTn id="78" dur="500"/>
                                        <p:tgtEl>
                                          <p:spTgt spid="5"/>
                                        </p:tgtEl>
                                        <p:attrNameLst>
                                          <p:attrName>ppt_w</p:attrName>
                                        </p:attrNameLst>
                                      </p:cBhvr>
                                      <p:tavLst>
                                        <p:tav tm="0">
                                          <p:val>
                                            <p:strVal val="ppt_w"/>
                                          </p:val>
                                        </p:tav>
                                        <p:tav tm="100000">
                                          <p:val>
                                            <p:fltVal val="0"/>
                                          </p:val>
                                        </p:tav>
                                      </p:tavLst>
                                    </p:anim>
                                    <p:anim calcmode="lin" valueType="num">
                                      <p:cBhvr>
                                        <p:cTn id="79" dur="500"/>
                                        <p:tgtEl>
                                          <p:spTgt spid="5"/>
                                        </p:tgtEl>
                                        <p:attrNameLst>
                                          <p:attrName>ppt_h</p:attrName>
                                        </p:attrNameLst>
                                      </p:cBhvr>
                                      <p:tavLst>
                                        <p:tav tm="0">
                                          <p:val>
                                            <p:strVal val="ppt_h"/>
                                          </p:val>
                                        </p:tav>
                                        <p:tav tm="100000">
                                          <p:val>
                                            <p:fltVal val="0"/>
                                          </p:val>
                                        </p:tav>
                                      </p:tavLst>
                                    </p:anim>
                                    <p:animEffect transition="out" filter="fade">
                                      <p:cBhvr>
                                        <p:cTn id="80" dur="500"/>
                                        <p:tgtEl>
                                          <p:spTgt spid="5"/>
                                        </p:tgtEl>
                                      </p:cBhvr>
                                    </p:animEffect>
                                    <p:set>
                                      <p:cBhvr>
                                        <p:cTn id="81" dur="1" fill="hold">
                                          <p:stCondLst>
                                            <p:cond delay="499"/>
                                          </p:stCondLst>
                                        </p:cTn>
                                        <p:tgtEl>
                                          <p:spTgt spid="5"/>
                                        </p:tgtEl>
                                        <p:attrNameLst>
                                          <p:attrName>style.visibility</p:attrName>
                                        </p:attrNameLst>
                                      </p:cBhvr>
                                      <p:to>
                                        <p:strVal val="hidden"/>
                                      </p:to>
                                    </p:set>
                                  </p:childTnLst>
                                </p:cTn>
                              </p:par>
                              <p:par>
                                <p:cTn id="82" presetID="53" presetClass="exit" presetSubtype="32" fill="hold" nodeType="withEffect">
                                  <p:stCondLst>
                                    <p:cond delay="0"/>
                                  </p:stCondLst>
                                  <p:childTnLst>
                                    <p:anim calcmode="lin" valueType="num">
                                      <p:cBhvr>
                                        <p:cTn id="83" dur="500"/>
                                        <p:tgtEl>
                                          <p:spTgt spid="10"/>
                                        </p:tgtEl>
                                        <p:attrNameLst>
                                          <p:attrName>ppt_w</p:attrName>
                                        </p:attrNameLst>
                                      </p:cBhvr>
                                      <p:tavLst>
                                        <p:tav tm="0">
                                          <p:val>
                                            <p:strVal val="ppt_w"/>
                                          </p:val>
                                        </p:tav>
                                        <p:tav tm="100000">
                                          <p:val>
                                            <p:fltVal val="0"/>
                                          </p:val>
                                        </p:tav>
                                      </p:tavLst>
                                    </p:anim>
                                    <p:anim calcmode="lin" valueType="num">
                                      <p:cBhvr>
                                        <p:cTn id="84" dur="500"/>
                                        <p:tgtEl>
                                          <p:spTgt spid="10"/>
                                        </p:tgtEl>
                                        <p:attrNameLst>
                                          <p:attrName>ppt_h</p:attrName>
                                        </p:attrNameLst>
                                      </p:cBhvr>
                                      <p:tavLst>
                                        <p:tav tm="0">
                                          <p:val>
                                            <p:strVal val="ppt_h"/>
                                          </p:val>
                                        </p:tav>
                                        <p:tav tm="100000">
                                          <p:val>
                                            <p:fltVal val="0"/>
                                          </p:val>
                                        </p:tav>
                                      </p:tavLst>
                                    </p:anim>
                                    <p:animEffect transition="out" filter="fade">
                                      <p:cBhvr>
                                        <p:cTn id="85" dur="500"/>
                                        <p:tgtEl>
                                          <p:spTgt spid="10"/>
                                        </p:tgtEl>
                                      </p:cBhvr>
                                    </p:animEffect>
                                    <p:set>
                                      <p:cBhvr>
                                        <p:cTn id="86" dur="1" fill="hold">
                                          <p:stCondLst>
                                            <p:cond delay="499"/>
                                          </p:stCondLst>
                                        </p:cTn>
                                        <p:tgtEl>
                                          <p:spTgt spid="10"/>
                                        </p:tgtEl>
                                        <p:attrNameLst>
                                          <p:attrName>style.visibility</p:attrName>
                                        </p:attrNameLst>
                                      </p:cBhvr>
                                      <p:to>
                                        <p:strVal val="hidden"/>
                                      </p:to>
                                    </p:set>
                                  </p:childTnLst>
                                </p:cTn>
                              </p:par>
                              <p:par>
                                <p:cTn id="87" presetID="53" presetClass="exit" presetSubtype="32" fill="hold" grpId="1" nodeType="withEffect">
                                  <p:stCondLst>
                                    <p:cond delay="0"/>
                                  </p:stCondLst>
                                  <p:childTnLst>
                                    <p:anim calcmode="lin" valueType="num">
                                      <p:cBhvr>
                                        <p:cTn id="88" dur="500"/>
                                        <p:tgtEl>
                                          <p:spTgt spid="9"/>
                                        </p:tgtEl>
                                        <p:attrNameLst>
                                          <p:attrName>ppt_w</p:attrName>
                                        </p:attrNameLst>
                                      </p:cBhvr>
                                      <p:tavLst>
                                        <p:tav tm="0">
                                          <p:val>
                                            <p:strVal val="ppt_w"/>
                                          </p:val>
                                        </p:tav>
                                        <p:tav tm="100000">
                                          <p:val>
                                            <p:fltVal val="0"/>
                                          </p:val>
                                        </p:tav>
                                      </p:tavLst>
                                    </p:anim>
                                    <p:anim calcmode="lin" valueType="num">
                                      <p:cBhvr>
                                        <p:cTn id="89" dur="500"/>
                                        <p:tgtEl>
                                          <p:spTgt spid="9"/>
                                        </p:tgtEl>
                                        <p:attrNameLst>
                                          <p:attrName>ppt_h</p:attrName>
                                        </p:attrNameLst>
                                      </p:cBhvr>
                                      <p:tavLst>
                                        <p:tav tm="0">
                                          <p:val>
                                            <p:strVal val="ppt_h"/>
                                          </p:val>
                                        </p:tav>
                                        <p:tav tm="100000">
                                          <p:val>
                                            <p:fltVal val="0"/>
                                          </p:val>
                                        </p:tav>
                                      </p:tavLst>
                                    </p:anim>
                                    <p:animEffect transition="out" filter="fade">
                                      <p:cBhvr>
                                        <p:cTn id="90" dur="500"/>
                                        <p:tgtEl>
                                          <p:spTgt spid="9"/>
                                        </p:tgtEl>
                                      </p:cBhvr>
                                    </p:animEffect>
                                    <p:set>
                                      <p:cBhvr>
                                        <p:cTn id="91" dur="1" fill="hold">
                                          <p:stCondLst>
                                            <p:cond delay="499"/>
                                          </p:stCondLst>
                                        </p:cTn>
                                        <p:tgtEl>
                                          <p:spTgt spid="9"/>
                                        </p:tgtEl>
                                        <p:attrNameLst>
                                          <p:attrName>style.visibility</p:attrName>
                                        </p:attrNameLst>
                                      </p:cBhvr>
                                      <p:to>
                                        <p:strVal val="hidden"/>
                                      </p:to>
                                    </p:set>
                                  </p:childTnLst>
                                </p:cTn>
                              </p:par>
                              <p:par>
                                <p:cTn id="92" presetID="53" presetClass="exit" presetSubtype="32" fill="hold" grpId="1" nodeType="withEffect">
                                  <p:stCondLst>
                                    <p:cond delay="0"/>
                                  </p:stCondLst>
                                  <p:childTnLst>
                                    <p:anim calcmode="lin" valueType="num">
                                      <p:cBhvr>
                                        <p:cTn id="93" dur="500"/>
                                        <p:tgtEl>
                                          <p:spTgt spid="11">
                                            <p:txEl>
                                              <p:pRg st="0" end="0"/>
                                            </p:txEl>
                                          </p:spTgt>
                                        </p:tgtEl>
                                        <p:attrNameLst>
                                          <p:attrName>ppt_w</p:attrName>
                                        </p:attrNameLst>
                                      </p:cBhvr>
                                      <p:tavLst>
                                        <p:tav tm="0">
                                          <p:val>
                                            <p:strVal val="ppt_w"/>
                                          </p:val>
                                        </p:tav>
                                        <p:tav tm="100000">
                                          <p:val>
                                            <p:fltVal val="0"/>
                                          </p:val>
                                        </p:tav>
                                      </p:tavLst>
                                    </p:anim>
                                    <p:anim calcmode="lin" valueType="num">
                                      <p:cBhvr>
                                        <p:cTn id="94" dur="500"/>
                                        <p:tgtEl>
                                          <p:spTgt spid="11">
                                            <p:txEl>
                                              <p:pRg st="0" end="0"/>
                                            </p:txEl>
                                          </p:spTgt>
                                        </p:tgtEl>
                                        <p:attrNameLst>
                                          <p:attrName>ppt_h</p:attrName>
                                        </p:attrNameLst>
                                      </p:cBhvr>
                                      <p:tavLst>
                                        <p:tav tm="0">
                                          <p:val>
                                            <p:strVal val="ppt_h"/>
                                          </p:val>
                                        </p:tav>
                                        <p:tav tm="100000">
                                          <p:val>
                                            <p:fltVal val="0"/>
                                          </p:val>
                                        </p:tav>
                                      </p:tavLst>
                                    </p:anim>
                                    <p:animEffect transition="out" filter="fade">
                                      <p:cBhvr>
                                        <p:cTn id="95" dur="500"/>
                                        <p:tgtEl>
                                          <p:spTgt spid="11">
                                            <p:txEl>
                                              <p:pRg st="0" end="0"/>
                                            </p:txEl>
                                          </p:spTgt>
                                        </p:tgtEl>
                                      </p:cBhvr>
                                    </p:animEffect>
                                    <p:set>
                                      <p:cBhvr>
                                        <p:cTn id="96" dur="1" fill="hold">
                                          <p:stCondLst>
                                            <p:cond delay="499"/>
                                          </p:stCondLst>
                                        </p:cTn>
                                        <p:tgtEl>
                                          <p:spTgt spid="11">
                                            <p:txEl>
                                              <p:pRg st="0" end="0"/>
                                            </p:txEl>
                                          </p:spTgt>
                                        </p:tgtEl>
                                        <p:attrNameLst>
                                          <p:attrName>style.visibility</p:attrName>
                                        </p:attrNameLst>
                                      </p:cBhvr>
                                      <p:to>
                                        <p:strVal val="hidden"/>
                                      </p:to>
                                    </p:set>
                                  </p:childTnLst>
                                </p:cTn>
                              </p:par>
                              <p:par>
                                <p:cTn id="97" presetID="53" presetClass="exit" presetSubtype="32" fill="hold" grpId="1" nodeType="withEffect">
                                  <p:stCondLst>
                                    <p:cond delay="0"/>
                                  </p:stCondLst>
                                  <p:childTnLst>
                                    <p:anim calcmode="lin" valueType="num">
                                      <p:cBhvr>
                                        <p:cTn id="98" dur="500"/>
                                        <p:tgtEl>
                                          <p:spTgt spid="11">
                                            <p:txEl>
                                              <p:pRg st="1" end="1"/>
                                            </p:txEl>
                                          </p:spTgt>
                                        </p:tgtEl>
                                        <p:attrNameLst>
                                          <p:attrName>ppt_w</p:attrName>
                                        </p:attrNameLst>
                                      </p:cBhvr>
                                      <p:tavLst>
                                        <p:tav tm="0">
                                          <p:val>
                                            <p:strVal val="ppt_w"/>
                                          </p:val>
                                        </p:tav>
                                        <p:tav tm="100000">
                                          <p:val>
                                            <p:fltVal val="0"/>
                                          </p:val>
                                        </p:tav>
                                      </p:tavLst>
                                    </p:anim>
                                    <p:anim calcmode="lin" valueType="num">
                                      <p:cBhvr>
                                        <p:cTn id="99" dur="500"/>
                                        <p:tgtEl>
                                          <p:spTgt spid="11">
                                            <p:txEl>
                                              <p:pRg st="1" end="1"/>
                                            </p:txEl>
                                          </p:spTgt>
                                        </p:tgtEl>
                                        <p:attrNameLst>
                                          <p:attrName>ppt_h</p:attrName>
                                        </p:attrNameLst>
                                      </p:cBhvr>
                                      <p:tavLst>
                                        <p:tav tm="0">
                                          <p:val>
                                            <p:strVal val="ppt_h"/>
                                          </p:val>
                                        </p:tav>
                                        <p:tav tm="100000">
                                          <p:val>
                                            <p:fltVal val="0"/>
                                          </p:val>
                                        </p:tav>
                                      </p:tavLst>
                                    </p:anim>
                                    <p:animEffect transition="out" filter="fade">
                                      <p:cBhvr>
                                        <p:cTn id="100" dur="500"/>
                                        <p:tgtEl>
                                          <p:spTgt spid="11">
                                            <p:txEl>
                                              <p:pRg st="1" end="1"/>
                                            </p:txEl>
                                          </p:spTgt>
                                        </p:tgtEl>
                                      </p:cBhvr>
                                    </p:animEffect>
                                    <p:set>
                                      <p:cBhvr>
                                        <p:cTn id="101" dur="1" fill="hold">
                                          <p:stCondLst>
                                            <p:cond delay="499"/>
                                          </p:stCondLst>
                                        </p:cTn>
                                        <p:tgtEl>
                                          <p:spTgt spid="11">
                                            <p:txEl>
                                              <p:pRg st="1" end="1"/>
                                            </p:txEl>
                                          </p:spTgt>
                                        </p:tgtEl>
                                        <p:attrNameLst>
                                          <p:attrName>style.visibility</p:attrName>
                                        </p:attrNameLst>
                                      </p:cBhvr>
                                      <p:to>
                                        <p:strVal val="hidden"/>
                                      </p:to>
                                    </p:set>
                                  </p:childTnLst>
                                </p:cTn>
                              </p:par>
                              <p:par>
                                <p:cTn id="102" presetID="53" presetClass="exit" presetSubtype="32" fill="hold" grpId="1" nodeType="withEffect">
                                  <p:stCondLst>
                                    <p:cond delay="0"/>
                                  </p:stCondLst>
                                  <p:childTnLst>
                                    <p:anim calcmode="lin" valueType="num">
                                      <p:cBhvr>
                                        <p:cTn id="103" dur="500"/>
                                        <p:tgtEl>
                                          <p:spTgt spid="11">
                                            <p:txEl>
                                              <p:pRg st="2" end="2"/>
                                            </p:txEl>
                                          </p:spTgt>
                                        </p:tgtEl>
                                        <p:attrNameLst>
                                          <p:attrName>ppt_w</p:attrName>
                                        </p:attrNameLst>
                                      </p:cBhvr>
                                      <p:tavLst>
                                        <p:tav tm="0">
                                          <p:val>
                                            <p:strVal val="ppt_w"/>
                                          </p:val>
                                        </p:tav>
                                        <p:tav tm="100000">
                                          <p:val>
                                            <p:fltVal val="0"/>
                                          </p:val>
                                        </p:tav>
                                      </p:tavLst>
                                    </p:anim>
                                    <p:anim calcmode="lin" valueType="num">
                                      <p:cBhvr>
                                        <p:cTn id="104" dur="500"/>
                                        <p:tgtEl>
                                          <p:spTgt spid="11">
                                            <p:txEl>
                                              <p:pRg st="2" end="2"/>
                                            </p:txEl>
                                          </p:spTgt>
                                        </p:tgtEl>
                                        <p:attrNameLst>
                                          <p:attrName>ppt_h</p:attrName>
                                        </p:attrNameLst>
                                      </p:cBhvr>
                                      <p:tavLst>
                                        <p:tav tm="0">
                                          <p:val>
                                            <p:strVal val="ppt_h"/>
                                          </p:val>
                                        </p:tav>
                                        <p:tav tm="100000">
                                          <p:val>
                                            <p:fltVal val="0"/>
                                          </p:val>
                                        </p:tav>
                                      </p:tavLst>
                                    </p:anim>
                                    <p:animEffect transition="out" filter="fade">
                                      <p:cBhvr>
                                        <p:cTn id="105" dur="500"/>
                                        <p:tgtEl>
                                          <p:spTgt spid="11">
                                            <p:txEl>
                                              <p:pRg st="2" end="2"/>
                                            </p:txEl>
                                          </p:spTgt>
                                        </p:tgtEl>
                                      </p:cBhvr>
                                    </p:animEffect>
                                    <p:set>
                                      <p:cBhvr>
                                        <p:cTn id="106" dur="1" fill="hold">
                                          <p:stCondLst>
                                            <p:cond delay="499"/>
                                          </p:stCondLst>
                                        </p:cTn>
                                        <p:tgtEl>
                                          <p:spTgt spid="11">
                                            <p:txEl>
                                              <p:pRg st="2" end="2"/>
                                            </p:txEl>
                                          </p:spTgt>
                                        </p:tgtEl>
                                        <p:attrNameLst>
                                          <p:attrName>style.visibility</p:attrName>
                                        </p:attrNameLst>
                                      </p:cBhvr>
                                      <p:to>
                                        <p:strVal val="hidden"/>
                                      </p:to>
                                    </p:set>
                                  </p:childTnLst>
                                </p:cTn>
                              </p:par>
                              <p:par>
                                <p:cTn id="107" presetID="53" presetClass="exit" presetSubtype="32" fill="hold" grpId="1" nodeType="withEffect">
                                  <p:stCondLst>
                                    <p:cond delay="0"/>
                                  </p:stCondLst>
                                  <p:childTnLst>
                                    <p:anim calcmode="lin" valueType="num">
                                      <p:cBhvr>
                                        <p:cTn id="108" dur="500"/>
                                        <p:tgtEl>
                                          <p:spTgt spid="11">
                                            <p:txEl>
                                              <p:pRg st="3" end="3"/>
                                            </p:txEl>
                                          </p:spTgt>
                                        </p:tgtEl>
                                        <p:attrNameLst>
                                          <p:attrName>ppt_w</p:attrName>
                                        </p:attrNameLst>
                                      </p:cBhvr>
                                      <p:tavLst>
                                        <p:tav tm="0">
                                          <p:val>
                                            <p:strVal val="ppt_w"/>
                                          </p:val>
                                        </p:tav>
                                        <p:tav tm="100000">
                                          <p:val>
                                            <p:fltVal val="0"/>
                                          </p:val>
                                        </p:tav>
                                      </p:tavLst>
                                    </p:anim>
                                    <p:anim calcmode="lin" valueType="num">
                                      <p:cBhvr>
                                        <p:cTn id="109" dur="500"/>
                                        <p:tgtEl>
                                          <p:spTgt spid="11">
                                            <p:txEl>
                                              <p:pRg st="3" end="3"/>
                                            </p:txEl>
                                          </p:spTgt>
                                        </p:tgtEl>
                                        <p:attrNameLst>
                                          <p:attrName>ppt_h</p:attrName>
                                        </p:attrNameLst>
                                      </p:cBhvr>
                                      <p:tavLst>
                                        <p:tav tm="0">
                                          <p:val>
                                            <p:strVal val="ppt_h"/>
                                          </p:val>
                                        </p:tav>
                                        <p:tav tm="100000">
                                          <p:val>
                                            <p:fltVal val="0"/>
                                          </p:val>
                                        </p:tav>
                                      </p:tavLst>
                                    </p:anim>
                                    <p:animEffect transition="out" filter="fade">
                                      <p:cBhvr>
                                        <p:cTn id="110" dur="500"/>
                                        <p:tgtEl>
                                          <p:spTgt spid="11">
                                            <p:txEl>
                                              <p:pRg st="3" end="3"/>
                                            </p:txEl>
                                          </p:spTgt>
                                        </p:tgtEl>
                                      </p:cBhvr>
                                    </p:animEffect>
                                    <p:set>
                                      <p:cBhvr>
                                        <p:cTn id="111" dur="1" fill="hold">
                                          <p:stCondLst>
                                            <p:cond delay="499"/>
                                          </p:stCondLst>
                                        </p:cTn>
                                        <p:tgtEl>
                                          <p:spTgt spid="11">
                                            <p:txEl>
                                              <p:pRg st="3" end="3"/>
                                            </p:txEl>
                                          </p:spTgt>
                                        </p:tgtEl>
                                        <p:attrNameLst>
                                          <p:attrName>style.visibility</p:attrName>
                                        </p:attrNameLst>
                                      </p:cBhvr>
                                      <p:to>
                                        <p:strVal val="hidden"/>
                                      </p:to>
                                    </p:set>
                                  </p:childTnLst>
                                </p:cTn>
                              </p:par>
                              <p:par>
                                <p:cTn id="112" presetID="53" presetClass="exit" presetSubtype="32" fill="hold" grpId="1" nodeType="withEffect">
                                  <p:stCondLst>
                                    <p:cond delay="0"/>
                                  </p:stCondLst>
                                  <p:childTnLst>
                                    <p:anim calcmode="lin" valueType="num">
                                      <p:cBhvr>
                                        <p:cTn id="113" dur="500"/>
                                        <p:tgtEl>
                                          <p:spTgt spid="11">
                                            <p:bg/>
                                          </p:spTgt>
                                        </p:tgtEl>
                                        <p:attrNameLst>
                                          <p:attrName>ppt_w</p:attrName>
                                        </p:attrNameLst>
                                      </p:cBhvr>
                                      <p:tavLst>
                                        <p:tav tm="0">
                                          <p:val>
                                            <p:strVal val="ppt_w"/>
                                          </p:val>
                                        </p:tav>
                                        <p:tav tm="100000">
                                          <p:val>
                                            <p:fltVal val="0"/>
                                          </p:val>
                                        </p:tav>
                                      </p:tavLst>
                                    </p:anim>
                                    <p:anim calcmode="lin" valueType="num">
                                      <p:cBhvr>
                                        <p:cTn id="114" dur="500"/>
                                        <p:tgtEl>
                                          <p:spTgt spid="11">
                                            <p:bg/>
                                          </p:spTgt>
                                        </p:tgtEl>
                                        <p:attrNameLst>
                                          <p:attrName>ppt_h</p:attrName>
                                        </p:attrNameLst>
                                      </p:cBhvr>
                                      <p:tavLst>
                                        <p:tav tm="0">
                                          <p:val>
                                            <p:strVal val="ppt_h"/>
                                          </p:val>
                                        </p:tav>
                                        <p:tav tm="100000">
                                          <p:val>
                                            <p:fltVal val="0"/>
                                          </p:val>
                                        </p:tav>
                                      </p:tavLst>
                                    </p:anim>
                                    <p:animEffect transition="out" filter="fade">
                                      <p:cBhvr>
                                        <p:cTn id="115" dur="500"/>
                                        <p:tgtEl>
                                          <p:spTgt spid="11">
                                            <p:bg/>
                                          </p:spTgt>
                                        </p:tgtEl>
                                      </p:cBhvr>
                                    </p:animEffect>
                                    <p:set>
                                      <p:cBhvr>
                                        <p:cTn id="116" dur="1" fill="hold">
                                          <p:stCondLst>
                                            <p:cond delay="499"/>
                                          </p:stCondLst>
                                        </p:cTn>
                                        <p:tgtEl>
                                          <p:spTgt spid="11">
                                            <p:bg/>
                                          </p:spTgt>
                                        </p:tgtEl>
                                        <p:attrNameLst>
                                          <p:attrName>style.visibility</p:attrName>
                                        </p:attrNameLst>
                                      </p:cBhvr>
                                      <p:to>
                                        <p:strVal val="hidden"/>
                                      </p:to>
                                    </p:set>
                                  </p:childTnLst>
                                </p:cTn>
                              </p:par>
                              <p:par>
                                <p:cTn id="117" presetID="53" presetClass="exit" presetSubtype="32" fill="hold" grpId="1" nodeType="withEffect">
                                  <p:stCondLst>
                                    <p:cond delay="0"/>
                                  </p:stCondLst>
                                  <p:childTnLst>
                                    <p:anim calcmode="lin" valueType="num">
                                      <p:cBhvr>
                                        <p:cTn id="118" dur="500"/>
                                        <p:tgtEl>
                                          <p:spTgt spid="15"/>
                                        </p:tgtEl>
                                        <p:attrNameLst>
                                          <p:attrName>ppt_w</p:attrName>
                                        </p:attrNameLst>
                                      </p:cBhvr>
                                      <p:tavLst>
                                        <p:tav tm="0">
                                          <p:val>
                                            <p:strVal val="ppt_w"/>
                                          </p:val>
                                        </p:tav>
                                        <p:tav tm="100000">
                                          <p:val>
                                            <p:fltVal val="0"/>
                                          </p:val>
                                        </p:tav>
                                      </p:tavLst>
                                    </p:anim>
                                    <p:anim calcmode="lin" valueType="num">
                                      <p:cBhvr>
                                        <p:cTn id="119" dur="500"/>
                                        <p:tgtEl>
                                          <p:spTgt spid="15"/>
                                        </p:tgtEl>
                                        <p:attrNameLst>
                                          <p:attrName>ppt_h</p:attrName>
                                        </p:attrNameLst>
                                      </p:cBhvr>
                                      <p:tavLst>
                                        <p:tav tm="0">
                                          <p:val>
                                            <p:strVal val="ppt_h"/>
                                          </p:val>
                                        </p:tav>
                                        <p:tav tm="100000">
                                          <p:val>
                                            <p:fltVal val="0"/>
                                          </p:val>
                                        </p:tav>
                                      </p:tavLst>
                                    </p:anim>
                                    <p:animEffect transition="out" filter="fade">
                                      <p:cBhvr>
                                        <p:cTn id="120" dur="500"/>
                                        <p:tgtEl>
                                          <p:spTgt spid="15"/>
                                        </p:tgtEl>
                                      </p:cBhvr>
                                    </p:animEffect>
                                    <p:set>
                                      <p:cBhvr>
                                        <p:cTn id="121" dur="1" fill="hold">
                                          <p:stCondLst>
                                            <p:cond delay="499"/>
                                          </p:stCondLst>
                                        </p:cTn>
                                        <p:tgtEl>
                                          <p:spTgt spid="15"/>
                                        </p:tgtEl>
                                        <p:attrNameLst>
                                          <p:attrName>style.visibility</p:attrName>
                                        </p:attrNameLst>
                                      </p:cBhvr>
                                      <p:to>
                                        <p:strVal val="hidden"/>
                                      </p:to>
                                    </p:set>
                                  </p:childTnLst>
                                </p:cTn>
                              </p:par>
                              <p:par>
                                <p:cTn id="122" presetID="53" presetClass="exit" presetSubtype="32" fill="hold" grpId="1" nodeType="withEffect">
                                  <p:stCondLst>
                                    <p:cond delay="0"/>
                                  </p:stCondLst>
                                  <p:childTnLst>
                                    <p:anim calcmode="lin" valueType="num">
                                      <p:cBhvr>
                                        <p:cTn id="123" dur="500"/>
                                        <p:tgtEl>
                                          <p:spTgt spid="3"/>
                                        </p:tgtEl>
                                        <p:attrNameLst>
                                          <p:attrName>ppt_w</p:attrName>
                                        </p:attrNameLst>
                                      </p:cBhvr>
                                      <p:tavLst>
                                        <p:tav tm="0">
                                          <p:val>
                                            <p:strVal val="ppt_w"/>
                                          </p:val>
                                        </p:tav>
                                        <p:tav tm="100000">
                                          <p:val>
                                            <p:fltVal val="0"/>
                                          </p:val>
                                        </p:tav>
                                      </p:tavLst>
                                    </p:anim>
                                    <p:anim calcmode="lin" valueType="num">
                                      <p:cBhvr>
                                        <p:cTn id="124" dur="500"/>
                                        <p:tgtEl>
                                          <p:spTgt spid="3"/>
                                        </p:tgtEl>
                                        <p:attrNameLst>
                                          <p:attrName>ppt_h</p:attrName>
                                        </p:attrNameLst>
                                      </p:cBhvr>
                                      <p:tavLst>
                                        <p:tav tm="0">
                                          <p:val>
                                            <p:strVal val="ppt_h"/>
                                          </p:val>
                                        </p:tav>
                                        <p:tav tm="100000">
                                          <p:val>
                                            <p:fltVal val="0"/>
                                          </p:val>
                                        </p:tav>
                                      </p:tavLst>
                                    </p:anim>
                                    <p:animEffect transition="out" filter="fade">
                                      <p:cBhvr>
                                        <p:cTn id="125" dur="500"/>
                                        <p:tgtEl>
                                          <p:spTgt spid="3"/>
                                        </p:tgtEl>
                                      </p:cBhvr>
                                    </p:animEffect>
                                    <p:set>
                                      <p:cBhvr>
                                        <p:cTn id="126" dur="1" fill="hold">
                                          <p:stCondLst>
                                            <p:cond delay="499"/>
                                          </p:stCondLst>
                                        </p:cTn>
                                        <p:tgtEl>
                                          <p:spTgt spid="3"/>
                                        </p:tgtEl>
                                        <p:attrNameLst>
                                          <p:attrName>style.visibility</p:attrName>
                                        </p:attrNameLst>
                                      </p:cBhvr>
                                      <p:to>
                                        <p:strVal val="hidden"/>
                                      </p:to>
                                    </p:set>
                                  </p:childTnLst>
                                </p:cTn>
                              </p:par>
                              <p:par>
                                <p:cTn id="127" presetID="53" presetClass="exit" presetSubtype="32" fill="hold" grpId="1" nodeType="withEffect">
                                  <p:stCondLst>
                                    <p:cond delay="0"/>
                                  </p:stCondLst>
                                  <p:childTnLst>
                                    <p:anim calcmode="lin" valueType="num">
                                      <p:cBhvr>
                                        <p:cTn id="128" dur="500"/>
                                        <p:tgtEl>
                                          <p:spTgt spid="17"/>
                                        </p:tgtEl>
                                        <p:attrNameLst>
                                          <p:attrName>ppt_w</p:attrName>
                                        </p:attrNameLst>
                                      </p:cBhvr>
                                      <p:tavLst>
                                        <p:tav tm="0">
                                          <p:val>
                                            <p:strVal val="ppt_w"/>
                                          </p:val>
                                        </p:tav>
                                        <p:tav tm="100000">
                                          <p:val>
                                            <p:fltVal val="0"/>
                                          </p:val>
                                        </p:tav>
                                      </p:tavLst>
                                    </p:anim>
                                    <p:anim calcmode="lin" valueType="num">
                                      <p:cBhvr>
                                        <p:cTn id="129" dur="500"/>
                                        <p:tgtEl>
                                          <p:spTgt spid="17"/>
                                        </p:tgtEl>
                                        <p:attrNameLst>
                                          <p:attrName>ppt_h</p:attrName>
                                        </p:attrNameLst>
                                      </p:cBhvr>
                                      <p:tavLst>
                                        <p:tav tm="0">
                                          <p:val>
                                            <p:strVal val="ppt_h"/>
                                          </p:val>
                                        </p:tav>
                                        <p:tav tm="100000">
                                          <p:val>
                                            <p:fltVal val="0"/>
                                          </p:val>
                                        </p:tav>
                                      </p:tavLst>
                                    </p:anim>
                                    <p:animEffect transition="out" filter="fade">
                                      <p:cBhvr>
                                        <p:cTn id="130" dur="500"/>
                                        <p:tgtEl>
                                          <p:spTgt spid="17"/>
                                        </p:tgtEl>
                                      </p:cBhvr>
                                    </p:animEffect>
                                    <p:set>
                                      <p:cBhvr>
                                        <p:cTn id="131" dur="1" fill="hold">
                                          <p:stCondLst>
                                            <p:cond delay="499"/>
                                          </p:stCondLst>
                                        </p:cTn>
                                        <p:tgtEl>
                                          <p:spTgt spid="17"/>
                                        </p:tgtEl>
                                        <p:attrNameLst>
                                          <p:attrName>style.visibility</p:attrName>
                                        </p:attrNameLst>
                                      </p:cBhvr>
                                      <p:to>
                                        <p:strVal val="hidden"/>
                                      </p:to>
                                    </p:set>
                                  </p:childTnLst>
                                </p:cTn>
                              </p:par>
                              <p:par>
                                <p:cTn id="132" presetID="53" presetClass="exit" presetSubtype="32" fill="hold" grpId="1" nodeType="withEffect">
                                  <p:stCondLst>
                                    <p:cond delay="0"/>
                                  </p:stCondLst>
                                  <p:childTnLst>
                                    <p:anim calcmode="lin" valueType="num">
                                      <p:cBhvr>
                                        <p:cTn id="133" dur="500"/>
                                        <p:tgtEl>
                                          <p:spTgt spid="18"/>
                                        </p:tgtEl>
                                        <p:attrNameLst>
                                          <p:attrName>ppt_w</p:attrName>
                                        </p:attrNameLst>
                                      </p:cBhvr>
                                      <p:tavLst>
                                        <p:tav tm="0">
                                          <p:val>
                                            <p:strVal val="ppt_w"/>
                                          </p:val>
                                        </p:tav>
                                        <p:tav tm="100000">
                                          <p:val>
                                            <p:fltVal val="0"/>
                                          </p:val>
                                        </p:tav>
                                      </p:tavLst>
                                    </p:anim>
                                    <p:anim calcmode="lin" valueType="num">
                                      <p:cBhvr>
                                        <p:cTn id="134" dur="500"/>
                                        <p:tgtEl>
                                          <p:spTgt spid="18"/>
                                        </p:tgtEl>
                                        <p:attrNameLst>
                                          <p:attrName>ppt_h</p:attrName>
                                        </p:attrNameLst>
                                      </p:cBhvr>
                                      <p:tavLst>
                                        <p:tav tm="0">
                                          <p:val>
                                            <p:strVal val="ppt_h"/>
                                          </p:val>
                                        </p:tav>
                                        <p:tav tm="100000">
                                          <p:val>
                                            <p:fltVal val="0"/>
                                          </p:val>
                                        </p:tav>
                                      </p:tavLst>
                                    </p:anim>
                                    <p:animEffect transition="out" filter="fade">
                                      <p:cBhvr>
                                        <p:cTn id="135" dur="500"/>
                                        <p:tgtEl>
                                          <p:spTgt spid="18"/>
                                        </p:tgtEl>
                                      </p:cBhvr>
                                    </p:animEffect>
                                    <p:set>
                                      <p:cBhvr>
                                        <p:cTn id="136" dur="1" fill="hold">
                                          <p:stCondLst>
                                            <p:cond delay="499"/>
                                          </p:stCondLst>
                                        </p:cTn>
                                        <p:tgtEl>
                                          <p:spTgt spid="18"/>
                                        </p:tgtEl>
                                        <p:attrNameLst>
                                          <p:attrName>style.visibility</p:attrName>
                                        </p:attrNameLst>
                                      </p:cBhvr>
                                      <p:to>
                                        <p:strVal val="hidden"/>
                                      </p:to>
                                    </p:set>
                                  </p:childTnLst>
                                </p:cTn>
                              </p:par>
                              <p:par>
                                <p:cTn id="137" presetID="53" presetClass="exit" presetSubtype="32" fill="hold" grpId="1" nodeType="withEffect">
                                  <p:stCondLst>
                                    <p:cond delay="0"/>
                                  </p:stCondLst>
                                  <p:childTnLst>
                                    <p:anim calcmode="lin" valueType="num">
                                      <p:cBhvr>
                                        <p:cTn id="138" dur="500"/>
                                        <p:tgtEl>
                                          <p:spTgt spid="19"/>
                                        </p:tgtEl>
                                        <p:attrNameLst>
                                          <p:attrName>ppt_w</p:attrName>
                                        </p:attrNameLst>
                                      </p:cBhvr>
                                      <p:tavLst>
                                        <p:tav tm="0">
                                          <p:val>
                                            <p:strVal val="ppt_w"/>
                                          </p:val>
                                        </p:tav>
                                        <p:tav tm="100000">
                                          <p:val>
                                            <p:fltVal val="0"/>
                                          </p:val>
                                        </p:tav>
                                      </p:tavLst>
                                    </p:anim>
                                    <p:anim calcmode="lin" valueType="num">
                                      <p:cBhvr>
                                        <p:cTn id="139" dur="500"/>
                                        <p:tgtEl>
                                          <p:spTgt spid="19"/>
                                        </p:tgtEl>
                                        <p:attrNameLst>
                                          <p:attrName>ppt_h</p:attrName>
                                        </p:attrNameLst>
                                      </p:cBhvr>
                                      <p:tavLst>
                                        <p:tav tm="0">
                                          <p:val>
                                            <p:strVal val="ppt_h"/>
                                          </p:val>
                                        </p:tav>
                                        <p:tav tm="100000">
                                          <p:val>
                                            <p:fltVal val="0"/>
                                          </p:val>
                                        </p:tav>
                                      </p:tavLst>
                                    </p:anim>
                                    <p:animEffect transition="out" filter="fade">
                                      <p:cBhvr>
                                        <p:cTn id="140" dur="500"/>
                                        <p:tgtEl>
                                          <p:spTgt spid="19"/>
                                        </p:tgtEl>
                                      </p:cBhvr>
                                    </p:animEffect>
                                    <p:set>
                                      <p:cBhvr>
                                        <p:cTn id="141" dur="1" fill="hold">
                                          <p:stCondLst>
                                            <p:cond delay="499"/>
                                          </p:stCondLst>
                                        </p:cTn>
                                        <p:tgtEl>
                                          <p:spTgt spid="19"/>
                                        </p:tgtEl>
                                        <p:attrNameLst>
                                          <p:attrName>style.visibility</p:attrName>
                                        </p:attrNameLst>
                                      </p:cBhvr>
                                      <p:to>
                                        <p:strVal val="hidden"/>
                                      </p:to>
                                    </p:set>
                                  </p:childTnLst>
                                </p:cTn>
                              </p:par>
                              <p:par>
                                <p:cTn id="142" presetID="53" presetClass="exit" presetSubtype="32" fill="hold" grpId="1" nodeType="withEffect">
                                  <p:stCondLst>
                                    <p:cond delay="0"/>
                                  </p:stCondLst>
                                  <p:childTnLst>
                                    <p:anim calcmode="lin" valueType="num">
                                      <p:cBhvr>
                                        <p:cTn id="143" dur="500"/>
                                        <p:tgtEl>
                                          <p:spTgt spid="20"/>
                                        </p:tgtEl>
                                        <p:attrNameLst>
                                          <p:attrName>ppt_w</p:attrName>
                                        </p:attrNameLst>
                                      </p:cBhvr>
                                      <p:tavLst>
                                        <p:tav tm="0">
                                          <p:val>
                                            <p:strVal val="ppt_w"/>
                                          </p:val>
                                        </p:tav>
                                        <p:tav tm="100000">
                                          <p:val>
                                            <p:fltVal val="0"/>
                                          </p:val>
                                        </p:tav>
                                      </p:tavLst>
                                    </p:anim>
                                    <p:anim calcmode="lin" valueType="num">
                                      <p:cBhvr>
                                        <p:cTn id="144" dur="500"/>
                                        <p:tgtEl>
                                          <p:spTgt spid="20"/>
                                        </p:tgtEl>
                                        <p:attrNameLst>
                                          <p:attrName>ppt_h</p:attrName>
                                        </p:attrNameLst>
                                      </p:cBhvr>
                                      <p:tavLst>
                                        <p:tav tm="0">
                                          <p:val>
                                            <p:strVal val="ppt_h"/>
                                          </p:val>
                                        </p:tav>
                                        <p:tav tm="100000">
                                          <p:val>
                                            <p:fltVal val="0"/>
                                          </p:val>
                                        </p:tav>
                                      </p:tavLst>
                                    </p:anim>
                                    <p:animEffect transition="out" filter="fade">
                                      <p:cBhvr>
                                        <p:cTn id="145" dur="500"/>
                                        <p:tgtEl>
                                          <p:spTgt spid="20"/>
                                        </p:tgtEl>
                                      </p:cBhvr>
                                    </p:animEffect>
                                    <p:set>
                                      <p:cBhvr>
                                        <p:cTn id="146" dur="1" fill="hold">
                                          <p:stCondLst>
                                            <p:cond delay="499"/>
                                          </p:stCondLst>
                                        </p:cTn>
                                        <p:tgtEl>
                                          <p:spTgt spid="20"/>
                                        </p:tgtEl>
                                        <p:attrNameLst>
                                          <p:attrName>style.visibility</p:attrName>
                                        </p:attrNameLst>
                                      </p:cBhvr>
                                      <p:to>
                                        <p:strVal val="hidden"/>
                                      </p:to>
                                    </p:set>
                                  </p:childTnLst>
                                </p:cTn>
                              </p:par>
                              <p:par>
                                <p:cTn id="147" presetID="53" presetClass="exit" presetSubtype="32" fill="hold" grpId="1" nodeType="withEffect">
                                  <p:stCondLst>
                                    <p:cond delay="0"/>
                                  </p:stCondLst>
                                  <p:childTnLst>
                                    <p:anim calcmode="lin" valueType="num">
                                      <p:cBhvr>
                                        <p:cTn id="148" dur="500"/>
                                        <p:tgtEl>
                                          <p:spTgt spid="21"/>
                                        </p:tgtEl>
                                        <p:attrNameLst>
                                          <p:attrName>ppt_w</p:attrName>
                                        </p:attrNameLst>
                                      </p:cBhvr>
                                      <p:tavLst>
                                        <p:tav tm="0">
                                          <p:val>
                                            <p:strVal val="ppt_w"/>
                                          </p:val>
                                        </p:tav>
                                        <p:tav tm="100000">
                                          <p:val>
                                            <p:fltVal val="0"/>
                                          </p:val>
                                        </p:tav>
                                      </p:tavLst>
                                    </p:anim>
                                    <p:anim calcmode="lin" valueType="num">
                                      <p:cBhvr>
                                        <p:cTn id="149" dur="500"/>
                                        <p:tgtEl>
                                          <p:spTgt spid="21"/>
                                        </p:tgtEl>
                                        <p:attrNameLst>
                                          <p:attrName>ppt_h</p:attrName>
                                        </p:attrNameLst>
                                      </p:cBhvr>
                                      <p:tavLst>
                                        <p:tav tm="0">
                                          <p:val>
                                            <p:strVal val="ppt_h"/>
                                          </p:val>
                                        </p:tav>
                                        <p:tav tm="100000">
                                          <p:val>
                                            <p:fltVal val="0"/>
                                          </p:val>
                                        </p:tav>
                                      </p:tavLst>
                                    </p:anim>
                                    <p:animEffect transition="out" filter="fade">
                                      <p:cBhvr>
                                        <p:cTn id="150" dur="500"/>
                                        <p:tgtEl>
                                          <p:spTgt spid="21"/>
                                        </p:tgtEl>
                                      </p:cBhvr>
                                    </p:animEffect>
                                    <p:set>
                                      <p:cBhvr>
                                        <p:cTn id="151" dur="1" fill="hold">
                                          <p:stCondLst>
                                            <p:cond delay="499"/>
                                          </p:stCondLst>
                                        </p:cTn>
                                        <p:tgtEl>
                                          <p:spTgt spid="21"/>
                                        </p:tgtEl>
                                        <p:attrNameLst>
                                          <p:attrName>style.visibility</p:attrName>
                                        </p:attrNameLst>
                                      </p:cBhvr>
                                      <p:to>
                                        <p:strVal val="hidden"/>
                                      </p:to>
                                    </p:set>
                                  </p:childTnLst>
                                </p:cTn>
                              </p:par>
                              <p:par>
                                <p:cTn id="152" presetID="53" presetClass="exit" presetSubtype="32" fill="hold" grpId="1" nodeType="withEffect">
                                  <p:stCondLst>
                                    <p:cond delay="0"/>
                                  </p:stCondLst>
                                  <p:childTnLst>
                                    <p:anim calcmode="lin" valueType="num">
                                      <p:cBhvr>
                                        <p:cTn id="153" dur="500"/>
                                        <p:tgtEl>
                                          <p:spTgt spid="14"/>
                                        </p:tgtEl>
                                        <p:attrNameLst>
                                          <p:attrName>ppt_w</p:attrName>
                                        </p:attrNameLst>
                                      </p:cBhvr>
                                      <p:tavLst>
                                        <p:tav tm="0">
                                          <p:val>
                                            <p:strVal val="ppt_w"/>
                                          </p:val>
                                        </p:tav>
                                        <p:tav tm="100000">
                                          <p:val>
                                            <p:fltVal val="0"/>
                                          </p:val>
                                        </p:tav>
                                      </p:tavLst>
                                    </p:anim>
                                    <p:anim calcmode="lin" valueType="num">
                                      <p:cBhvr>
                                        <p:cTn id="154" dur="500"/>
                                        <p:tgtEl>
                                          <p:spTgt spid="14"/>
                                        </p:tgtEl>
                                        <p:attrNameLst>
                                          <p:attrName>ppt_h</p:attrName>
                                        </p:attrNameLst>
                                      </p:cBhvr>
                                      <p:tavLst>
                                        <p:tav tm="0">
                                          <p:val>
                                            <p:strVal val="ppt_h"/>
                                          </p:val>
                                        </p:tav>
                                        <p:tav tm="100000">
                                          <p:val>
                                            <p:fltVal val="0"/>
                                          </p:val>
                                        </p:tav>
                                      </p:tavLst>
                                    </p:anim>
                                    <p:animEffect transition="out" filter="fade">
                                      <p:cBhvr>
                                        <p:cTn id="155" dur="500"/>
                                        <p:tgtEl>
                                          <p:spTgt spid="14"/>
                                        </p:tgtEl>
                                      </p:cBhvr>
                                    </p:animEffect>
                                    <p:set>
                                      <p:cBhvr>
                                        <p:cTn id="15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build="p" animBg="1"/>
      <p:bldP spid="11" grpId="1" build="allAtOnce" animBg="1"/>
      <p:bldP spid="14" grpId="0" animBg="1"/>
      <p:bldP spid="14" grpId="1" animBg="1"/>
      <p:bldP spid="3" grpId="0" animBg="1"/>
      <p:bldP spid="3" grpId="1" animBg="1"/>
      <p:bldP spid="15" grpId="0" animBg="1"/>
      <p:bldP spid="15"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0764" y="540000"/>
            <a:ext cx="5310336" cy="4401205"/>
          </a:xfrm>
          <a:prstGeom prst="rect">
            <a:avLst/>
          </a:prstGeom>
          <a:solidFill>
            <a:srgbClr val="896C4D"/>
          </a:solidFill>
          <a:ln>
            <a:solidFill>
              <a:schemeClr val="tx1"/>
            </a:solidFill>
          </a:ln>
        </p:spPr>
        <p:txBody>
          <a:bodyPr wrap="square">
            <a:spAutoFit/>
          </a:bodyPr>
          <a:lstStyle/>
          <a:p>
            <a:pPr algn="ctr"/>
            <a:r>
              <a:rPr lang="fr-FR" sz="1400" b="1" u="sng" cap="small" dirty="0" smtClean="0">
                <a:latin typeface="Tw Cen MT" panose="020B0602020104020603" pitchFamily="34" charset="0"/>
              </a:rPr>
              <a:t>Le règlement de la corporation</a:t>
            </a:r>
            <a:r>
              <a:rPr lang="fr-FR" sz="1400" b="1" u="sng" baseline="30000" dirty="0">
                <a:solidFill>
                  <a:schemeClr val="accent2">
                    <a:lumMod val="20000"/>
                    <a:lumOff val="80000"/>
                  </a:schemeClr>
                </a:solidFill>
                <a:latin typeface="Tw Cen MT" panose="020B0602020104020603" pitchFamily="34" charset="0"/>
              </a:rPr>
              <a:t>1</a:t>
            </a:r>
            <a:r>
              <a:rPr lang="fr-FR" sz="1400" b="1" u="sng" dirty="0">
                <a:solidFill>
                  <a:schemeClr val="accent2">
                    <a:lumMod val="20000"/>
                    <a:lumOff val="80000"/>
                  </a:schemeClr>
                </a:solidFill>
                <a:latin typeface="Tw Cen MT" panose="020B0602020104020603" pitchFamily="34" charset="0"/>
              </a:rPr>
              <a:t> </a:t>
            </a:r>
            <a:r>
              <a:rPr lang="fr-FR" sz="1400" b="1" u="sng" cap="small" dirty="0" smtClean="0">
                <a:latin typeface="Tw Cen MT" panose="020B0602020104020603" pitchFamily="34" charset="0"/>
              </a:rPr>
              <a:t> des foulons de Bruges (extraits)</a:t>
            </a:r>
            <a:endParaRPr lang="fr-FR" sz="1400" b="1" u="sng" cap="small" dirty="0">
              <a:latin typeface="Tw Cen MT" panose="020B0602020104020603" pitchFamily="34" charset="0"/>
            </a:endParaRPr>
          </a:p>
          <a:p>
            <a:pPr algn="just"/>
            <a:r>
              <a:rPr lang="fr-FR" sz="1400" dirty="0">
                <a:latin typeface="Tw Cen MT" panose="020B0602020104020603" pitchFamily="34" charset="0"/>
              </a:rPr>
              <a:t>1. </a:t>
            </a:r>
            <a:r>
              <a:rPr lang="fr-FR" sz="1400" b="1" dirty="0">
                <a:latin typeface="Tw Cen MT" panose="020B0602020104020603" pitchFamily="34" charset="0"/>
              </a:rPr>
              <a:t>Les </a:t>
            </a:r>
            <a:r>
              <a:rPr lang="fr-FR" sz="1400" b="1" dirty="0" smtClean="0">
                <a:latin typeface="Tw Cen MT" panose="020B0602020104020603" pitchFamily="34" charset="0"/>
              </a:rPr>
              <a:t>jurés</a:t>
            </a:r>
            <a:r>
              <a:rPr lang="fr-FR" sz="1400" b="1" baseline="30000" dirty="0">
                <a:solidFill>
                  <a:schemeClr val="accent2">
                    <a:lumMod val="20000"/>
                    <a:lumOff val="80000"/>
                  </a:schemeClr>
                </a:solidFill>
                <a:latin typeface="Tw Cen MT" panose="020B0602020104020603" pitchFamily="34" charset="0"/>
              </a:rPr>
              <a:t>2</a:t>
            </a:r>
            <a:r>
              <a:rPr lang="fr-FR" sz="1400" b="1" dirty="0" smtClean="0">
                <a:solidFill>
                  <a:schemeClr val="accent2">
                    <a:lumMod val="20000"/>
                    <a:lumOff val="80000"/>
                  </a:schemeClr>
                </a:solidFill>
                <a:latin typeface="Tw Cen MT" panose="020B0602020104020603" pitchFamily="34" charset="0"/>
              </a:rPr>
              <a:t> </a:t>
            </a:r>
            <a:r>
              <a:rPr lang="fr-FR" sz="1400" b="1" dirty="0" smtClean="0">
                <a:latin typeface="Tw Cen MT" panose="020B0602020104020603" pitchFamily="34" charset="0"/>
              </a:rPr>
              <a:t>puniront </a:t>
            </a:r>
            <a:r>
              <a:rPr lang="fr-FR" sz="1400" b="1" dirty="0">
                <a:latin typeface="Tw Cen MT" panose="020B0602020104020603" pitchFamily="34" charset="0"/>
              </a:rPr>
              <a:t>ceux qui font mal leur métier.</a:t>
            </a:r>
          </a:p>
          <a:p>
            <a:pPr algn="just"/>
            <a:r>
              <a:rPr lang="fr-FR" sz="1400" dirty="0">
                <a:latin typeface="Tw Cen MT" panose="020B0602020104020603" pitchFamily="34" charset="0"/>
              </a:rPr>
              <a:t>2</a:t>
            </a:r>
            <a:r>
              <a:rPr lang="fr-FR" sz="1400" dirty="0" smtClean="0">
                <a:latin typeface="Tw Cen MT" panose="020B0602020104020603" pitchFamily="34" charset="0"/>
              </a:rPr>
              <a:t>. </a:t>
            </a:r>
            <a:r>
              <a:rPr lang="fr-FR" sz="1400" b="1" dirty="0" smtClean="0">
                <a:latin typeface="Tw Cen MT" panose="020B0602020104020603" pitchFamily="34" charset="0"/>
              </a:rPr>
              <a:t>Le </a:t>
            </a:r>
            <a:r>
              <a:rPr lang="fr-FR" sz="1400" b="1" dirty="0">
                <a:latin typeface="Tw Cen MT" panose="020B0602020104020603" pitchFamily="34" charset="0"/>
              </a:rPr>
              <a:t>temps d’apprentissage est fixé à deux ans pour les fils de foulons, trois ans </a:t>
            </a:r>
            <a:r>
              <a:rPr lang="fr-FR" sz="1400" b="1" dirty="0" smtClean="0">
                <a:latin typeface="Tw Cen MT" panose="020B0602020104020603" pitchFamily="34" charset="0"/>
              </a:rPr>
              <a:t>pour les </a:t>
            </a:r>
            <a:r>
              <a:rPr lang="fr-FR" sz="1400" b="1" dirty="0">
                <a:latin typeface="Tw Cen MT" panose="020B0602020104020603" pitchFamily="34" charset="0"/>
              </a:rPr>
              <a:t>autres.</a:t>
            </a:r>
          </a:p>
          <a:p>
            <a:pPr algn="just"/>
            <a:r>
              <a:rPr lang="fr-FR" sz="1400" dirty="0">
                <a:latin typeface="Tw Cen MT" panose="020B0602020104020603" pitchFamily="34" charset="0"/>
              </a:rPr>
              <a:t>3</a:t>
            </a:r>
            <a:r>
              <a:rPr lang="fr-FR" sz="1400" dirty="0" smtClean="0">
                <a:latin typeface="Tw Cen MT" panose="020B0602020104020603" pitchFamily="34" charset="0"/>
              </a:rPr>
              <a:t>. </a:t>
            </a:r>
            <a:r>
              <a:rPr lang="fr-FR" sz="1400" b="1" dirty="0" smtClean="0">
                <a:latin typeface="Tw Cen MT" panose="020B0602020104020603" pitchFamily="34" charset="0"/>
              </a:rPr>
              <a:t>Les </a:t>
            </a:r>
            <a:r>
              <a:rPr lang="fr-FR" sz="1400" b="1" dirty="0">
                <a:latin typeface="Tw Cen MT" panose="020B0602020104020603" pitchFamily="34" charset="0"/>
              </a:rPr>
              <a:t>compagnons qui veulent passer maîtres paient au métier vingt sous s’ils sont </a:t>
            </a:r>
            <a:r>
              <a:rPr lang="fr-FR" sz="1400" b="1" dirty="0" smtClean="0">
                <a:latin typeface="Tw Cen MT" panose="020B0602020104020603" pitchFamily="34" charset="0"/>
              </a:rPr>
              <a:t>fils de </a:t>
            </a:r>
            <a:r>
              <a:rPr lang="fr-FR" sz="1400" b="1" dirty="0">
                <a:latin typeface="Tw Cen MT" panose="020B0602020104020603" pitchFamily="34" charset="0"/>
              </a:rPr>
              <a:t>foulons, les autres trente sous.</a:t>
            </a:r>
          </a:p>
          <a:p>
            <a:pPr algn="just"/>
            <a:r>
              <a:rPr lang="fr-FR" sz="1400" dirty="0">
                <a:latin typeface="Tw Cen MT" panose="020B0602020104020603" pitchFamily="34" charset="0"/>
              </a:rPr>
              <a:t>4</a:t>
            </a:r>
            <a:r>
              <a:rPr lang="fr-FR" sz="1400" dirty="0" smtClean="0">
                <a:latin typeface="Tw Cen MT" panose="020B0602020104020603" pitchFamily="34" charset="0"/>
              </a:rPr>
              <a:t>. </a:t>
            </a:r>
            <a:r>
              <a:rPr lang="fr-FR" sz="1400" b="1" dirty="0" smtClean="0">
                <a:latin typeface="Tw Cen MT" panose="020B0602020104020603" pitchFamily="34" charset="0"/>
              </a:rPr>
              <a:t>Les </a:t>
            </a:r>
            <a:r>
              <a:rPr lang="fr-FR" sz="1400" b="1" dirty="0">
                <a:latin typeface="Tw Cen MT" panose="020B0602020104020603" pitchFamily="34" charset="0"/>
              </a:rPr>
              <a:t>maitres doivent payer les salaires la veille </a:t>
            </a:r>
            <a:r>
              <a:rPr lang="fr-FR" sz="1400" b="1" dirty="0" smtClean="0">
                <a:latin typeface="Tw Cen MT" panose="020B0602020104020603" pitchFamily="34" charset="0"/>
              </a:rPr>
              <a:t>du dimanche</a:t>
            </a:r>
            <a:r>
              <a:rPr lang="fr-FR" sz="1400" b="1" dirty="0">
                <a:latin typeface="Tw Cen MT" panose="020B0602020104020603" pitchFamily="34" charset="0"/>
              </a:rPr>
              <a:t>.</a:t>
            </a:r>
          </a:p>
          <a:p>
            <a:pPr algn="just"/>
            <a:r>
              <a:rPr lang="fr-FR" sz="1400" dirty="0" smtClean="0">
                <a:latin typeface="Tw Cen MT" panose="020B0602020104020603" pitchFamily="34" charset="0"/>
              </a:rPr>
              <a:t>5. </a:t>
            </a:r>
            <a:r>
              <a:rPr lang="fr-FR" sz="1400" b="1" dirty="0" smtClean="0">
                <a:latin typeface="Tw Cen MT" panose="020B0602020104020603" pitchFamily="34" charset="0"/>
              </a:rPr>
              <a:t>Nul </a:t>
            </a:r>
            <a:r>
              <a:rPr lang="fr-FR" sz="1400" b="1" dirty="0">
                <a:latin typeface="Tw Cen MT" panose="020B0602020104020603" pitchFamily="34" charset="0"/>
              </a:rPr>
              <a:t>homme du métier ne peut travailler le soir à la lumière.</a:t>
            </a:r>
          </a:p>
          <a:p>
            <a:pPr algn="just"/>
            <a:r>
              <a:rPr lang="fr-FR" sz="1400" dirty="0">
                <a:latin typeface="Tw Cen MT" panose="020B0602020104020603" pitchFamily="34" charset="0"/>
              </a:rPr>
              <a:t>6</a:t>
            </a:r>
            <a:r>
              <a:rPr lang="fr-FR" sz="1400" dirty="0" smtClean="0">
                <a:latin typeface="Tw Cen MT" panose="020B0602020104020603" pitchFamily="34" charset="0"/>
              </a:rPr>
              <a:t>. </a:t>
            </a:r>
            <a:r>
              <a:rPr lang="fr-FR" sz="1400" b="1" dirty="0" smtClean="0">
                <a:latin typeface="Tw Cen MT" panose="020B0602020104020603" pitchFamily="34" charset="0"/>
              </a:rPr>
              <a:t>Il </a:t>
            </a:r>
            <a:r>
              <a:rPr lang="fr-FR" sz="1400" b="1" dirty="0">
                <a:latin typeface="Tw Cen MT" panose="020B0602020104020603" pitchFamily="34" charset="0"/>
              </a:rPr>
              <a:t>est défendu de travailler le samedi après-midi.</a:t>
            </a:r>
          </a:p>
          <a:p>
            <a:pPr algn="just"/>
            <a:r>
              <a:rPr lang="fr-FR" sz="1400" dirty="0">
                <a:latin typeface="Tw Cen MT" panose="020B0602020104020603" pitchFamily="34" charset="0"/>
              </a:rPr>
              <a:t>7</a:t>
            </a:r>
            <a:r>
              <a:rPr lang="fr-FR" sz="1400" dirty="0" smtClean="0">
                <a:latin typeface="Tw Cen MT" panose="020B0602020104020603" pitchFamily="34" charset="0"/>
              </a:rPr>
              <a:t>. </a:t>
            </a:r>
            <a:r>
              <a:rPr lang="fr-FR" sz="1400" b="1" dirty="0" smtClean="0">
                <a:latin typeface="Tw Cen MT" panose="020B0602020104020603" pitchFamily="34" charset="0"/>
              </a:rPr>
              <a:t>Il </a:t>
            </a:r>
            <a:r>
              <a:rPr lang="fr-FR" sz="1400" b="1" dirty="0">
                <a:latin typeface="Tw Cen MT" panose="020B0602020104020603" pitchFamily="34" charset="0"/>
              </a:rPr>
              <a:t>est défendu d’employer d’autres ingrédients que le beurre et le </a:t>
            </a:r>
            <a:r>
              <a:rPr lang="fr-FR" sz="1400" b="1" dirty="0" smtClean="0">
                <a:latin typeface="Tw Cen MT" panose="020B0602020104020603" pitchFamily="34" charset="0"/>
              </a:rPr>
              <a:t>suint</a:t>
            </a:r>
            <a:r>
              <a:rPr lang="fr-FR" sz="1400" b="1" baseline="30000" dirty="0" smtClean="0">
                <a:solidFill>
                  <a:schemeClr val="accent2">
                    <a:lumMod val="20000"/>
                    <a:lumOff val="80000"/>
                  </a:schemeClr>
                </a:solidFill>
                <a:latin typeface="Tw Cen MT" panose="020B0602020104020603" pitchFamily="34" charset="0"/>
              </a:rPr>
              <a:t>3</a:t>
            </a:r>
            <a:r>
              <a:rPr lang="fr-FR" sz="1400" b="1" dirty="0" smtClean="0">
                <a:latin typeface="Tw Cen MT" panose="020B0602020104020603" pitchFamily="34" charset="0"/>
              </a:rPr>
              <a:t> </a:t>
            </a:r>
            <a:r>
              <a:rPr lang="fr-FR" sz="1400" b="1" dirty="0">
                <a:latin typeface="Tw Cen MT" panose="020B0602020104020603" pitchFamily="34" charset="0"/>
              </a:rPr>
              <a:t>pour </a:t>
            </a:r>
            <a:r>
              <a:rPr lang="fr-FR" sz="1400" b="1" dirty="0" smtClean="0">
                <a:latin typeface="Tw Cen MT" panose="020B0602020104020603" pitchFamily="34" charset="0"/>
              </a:rPr>
              <a:t>le foulage </a:t>
            </a:r>
            <a:r>
              <a:rPr lang="fr-FR" sz="1400" b="1" dirty="0">
                <a:latin typeface="Tw Cen MT" panose="020B0602020104020603" pitchFamily="34" charset="0"/>
              </a:rPr>
              <a:t>des étoffes.</a:t>
            </a:r>
          </a:p>
          <a:p>
            <a:pPr algn="just"/>
            <a:r>
              <a:rPr lang="fr-FR" sz="1400" dirty="0">
                <a:latin typeface="Tw Cen MT" panose="020B0602020104020603" pitchFamily="34" charset="0"/>
              </a:rPr>
              <a:t>8. </a:t>
            </a:r>
            <a:r>
              <a:rPr lang="fr-FR" sz="1400" b="1" dirty="0">
                <a:latin typeface="Tw Cen MT" panose="020B0602020104020603" pitchFamily="34" charset="0"/>
              </a:rPr>
              <a:t>Sont exclus du métier tout individu qui ne porte pas pour cinq sous de </a:t>
            </a:r>
            <a:r>
              <a:rPr lang="fr-FR" sz="1400" b="1" dirty="0" smtClean="0">
                <a:latin typeface="Tw Cen MT" panose="020B0602020104020603" pitchFamily="34" charset="0"/>
              </a:rPr>
              <a:t>vêtements, qui </a:t>
            </a:r>
            <a:r>
              <a:rPr lang="fr-FR" sz="1400" b="1" dirty="0">
                <a:latin typeface="Tw Cen MT" panose="020B0602020104020603" pitchFamily="34" charset="0"/>
              </a:rPr>
              <a:t>joue avec des dés pipés, et quiconque tient ménage avec une femme qui n’est pas </a:t>
            </a:r>
            <a:r>
              <a:rPr lang="fr-FR" sz="1400" b="1" dirty="0" smtClean="0">
                <a:latin typeface="Tw Cen MT" panose="020B0602020104020603" pitchFamily="34" charset="0"/>
              </a:rPr>
              <a:t>la sienne</a:t>
            </a:r>
            <a:r>
              <a:rPr lang="fr-FR" sz="1400" b="1" dirty="0">
                <a:latin typeface="Tw Cen MT" panose="020B0602020104020603" pitchFamily="34" charset="0"/>
              </a:rPr>
              <a:t>. »</a:t>
            </a:r>
          </a:p>
          <a:p>
            <a:pPr algn="just"/>
            <a:r>
              <a:rPr lang="fr-FR" sz="1400" b="1" baseline="30000" dirty="0">
                <a:solidFill>
                  <a:schemeClr val="accent2">
                    <a:lumMod val="20000"/>
                    <a:lumOff val="80000"/>
                  </a:schemeClr>
                </a:solidFill>
                <a:latin typeface="Tw Cen MT" panose="020B0602020104020603" pitchFamily="34" charset="0"/>
              </a:rPr>
              <a:t>1 </a:t>
            </a:r>
            <a:r>
              <a:rPr lang="fr-FR" sz="1400" b="1" dirty="0" smtClean="0">
                <a:latin typeface="Tw Cen MT" panose="020B0602020104020603" pitchFamily="34" charset="0"/>
              </a:rPr>
              <a:t>Corporation</a:t>
            </a:r>
            <a:r>
              <a:rPr lang="fr-FR" sz="1400" b="1" dirty="0" smtClean="0">
                <a:solidFill>
                  <a:schemeClr val="accent2">
                    <a:lumMod val="20000"/>
                    <a:lumOff val="80000"/>
                  </a:schemeClr>
                </a:solidFill>
                <a:latin typeface="Tw Cen MT" panose="020B0602020104020603" pitchFamily="34" charset="0"/>
              </a:rPr>
              <a:t> : </a:t>
            </a:r>
            <a:r>
              <a:rPr lang="fr-FR" sz="1400" i="1" dirty="0" smtClean="0">
                <a:latin typeface="Tw Cen MT" panose="020B0602020104020603" pitchFamily="34" charset="0"/>
              </a:rPr>
              <a:t>Mode </a:t>
            </a:r>
            <a:r>
              <a:rPr lang="fr-FR" sz="1400" i="1" dirty="0">
                <a:latin typeface="Tw Cen MT" panose="020B0602020104020603" pitchFamily="34" charset="0"/>
              </a:rPr>
              <a:t>d'organisation de la plupart des professions. </a:t>
            </a:r>
            <a:r>
              <a:rPr lang="fr-FR" sz="1400" i="1" dirty="0" smtClean="0">
                <a:latin typeface="Tw Cen MT" panose="020B0602020104020603" pitchFamily="34" charset="0"/>
              </a:rPr>
              <a:t>Elle possédait </a:t>
            </a:r>
            <a:r>
              <a:rPr lang="fr-FR" sz="1400" i="1" dirty="0">
                <a:latin typeface="Tw Cen MT" panose="020B0602020104020603" pitchFamily="34" charset="0"/>
              </a:rPr>
              <a:t>ses propres </a:t>
            </a:r>
            <a:r>
              <a:rPr lang="fr-FR" sz="1400" i="1" dirty="0" smtClean="0">
                <a:latin typeface="Tw Cen MT" panose="020B0602020104020603" pitchFamily="34" charset="0"/>
              </a:rPr>
              <a:t>règlements et a un </a:t>
            </a:r>
            <a:r>
              <a:rPr lang="fr-FR" sz="1400" i="1" dirty="0">
                <a:latin typeface="Tw Cen MT" panose="020B0602020104020603" pitchFamily="34" charset="0"/>
              </a:rPr>
              <a:t>rôle professionnel </a:t>
            </a:r>
            <a:r>
              <a:rPr lang="fr-FR" sz="1400" i="1" dirty="0" smtClean="0">
                <a:latin typeface="Tw Cen MT" panose="020B0602020104020603" pitchFamily="34" charset="0"/>
              </a:rPr>
              <a:t>mais </a:t>
            </a:r>
            <a:r>
              <a:rPr lang="fr-FR" sz="1400" i="1" dirty="0">
                <a:latin typeface="Tw Cen MT" panose="020B0602020104020603" pitchFamily="34" charset="0"/>
              </a:rPr>
              <a:t>aussi parfois militaire </a:t>
            </a:r>
            <a:endParaRPr lang="fr-FR" sz="1400" i="1" dirty="0" smtClean="0">
              <a:latin typeface="Tw Cen MT" panose="020B0602020104020603" pitchFamily="34" charset="0"/>
            </a:endParaRPr>
          </a:p>
          <a:p>
            <a:pPr algn="just"/>
            <a:r>
              <a:rPr lang="fr-FR" sz="1400" b="1" baseline="30000" dirty="0" smtClean="0">
                <a:solidFill>
                  <a:schemeClr val="accent2">
                    <a:lumMod val="20000"/>
                    <a:lumOff val="80000"/>
                  </a:schemeClr>
                </a:solidFill>
                <a:latin typeface="Tw Cen MT" panose="020B0602020104020603" pitchFamily="34" charset="0"/>
              </a:rPr>
              <a:t>2</a:t>
            </a:r>
            <a:r>
              <a:rPr lang="fr-FR" sz="1400" b="1" dirty="0" smtClean="0">
                <a:solidFill>
                  <a:schemeClr val="accent2">
                    <a:lumMod val="20000"/>
                    <a:lumOff val="80000"/>
                  </a:schemeClr>
                </a:solidFill>
                <a:latin typeface="Tw Cen MT" panose="020B0602020104020603" pitchFamily="34" charset="0"/>
              </a:rPr>
              <a:t> </a:t>
            </a:r>
            <a:r>
              <a:rPr lang="fr-FR" sz="1400" b="1" dirty="0">
                <a:latin typeface="Tw Cen MT" panose="020B0602020104020603" pitchFamily="34" charset="0"/>
              </a:rPr>
              <a:t>J</a:t>
            </a:r>
            <a:r>
              <a:rPr lang="fr-FR" sz="1400" b="1" dirty="0" smtClean="0">
                <a:latin typeface="Tw Cen MT" panose="020B0602020104020603" pitchFamily="34" charset="0"/>
              </a:rPr>
              <a:t>urés </a:t>
            </a:r>
            <a:r>
              <a:rPr lang="fr-FR" sz="1400" dirty="0">
                <a:latin typeface="Tw Cen MT" panose="020B0602020104020603" pitchFamily="34" charset="0"/>
              </a:rPr>
              <a:t>: </a:t>
            </a:r>
            <a:r>
              <a:rPr lang="fr-FR" sz="1400" i="1" dirty="0">
                <a:latin typeface="Tw Cen MT" panose="020B0602020104020603" pitchFamily="34" charset="0"/>
              </a:rPr>
              <a:t>les chefs du métier qui représentent les artisans du métier auprès des autorités.</a:t>
            </a:r>
          </a:p>
          <a:p>
            <a:pPr algn="just"/>
            <a:r>
              <a:rPr lang="fr-FR" sz="1400" baseline="30000" dirty="0">
                <a:latin typeface="Tw Cen MT" panose="020B0602020104020603" pitchFamily="34" charset="0"/>
              </a:rPr>
              <a:t>3</a:t>
            </a:r>
            <a:r>
              <a:rPr lang="fr-FR" sz="1400" b="1" dirty="0" smtClean="0">
                <a:solidFill>
                  <a:schemeClr val="accent2">
                    <a:lumMod val="20000"/>
                    <a:lumOff val="80000"/>
                  </a:schemeClr>
                </a:solidFill>
                <a:latin typeface="Tw Cen MT" panose="020B0602020104020603" pitchFamily="34" charset="0"/>
              </a:rPr>
              <a:t> </a:t>
            </a:r>
            <a:r>
              <a:rPr lang="fr-FR" sz="1400" b="1" dirty="0">
                <a:latin typeface="Tw Cen MT" panose="020B0602020104020603" pitchFamily="34" charset="0"/>
              </a:rPr>
              <a:t>S</a:t>
            </a:r>
            <a:r>
              <a:rPr lang="fr-FR" sz="1400" b="1" dirty="0" smtClean="0">
                <a:latin typeface="Tw Cen MT" panose="020B0602020104020603" pitchFamily="34" charset="0"/>
              </a:rPr>
              <a:t>uint </a:t>
            </a:r>
            <a:r>
              <a:rPr lang="fr-FR" sz="1400" dirty="0">
                <a:latin typeface="Tw Cen MT" panose="020B0602020104020603" pitchFamily="34" charset="0"/>
              </a:rPr>
              <a:t>: </a:t>
            </a:r>
            <a:r>
              <a:rPr lang="fr-FR" sz="1400" i="1" dirty="0">
                <a:latin typeface="Tw Cen MT" panose="020B0602020104020603" pitchFamily="34" charset="0"/>
              </a:rPr>
              <a:t>une matière grasse sécrétée par la peau du mouton.</a:t>
            </a:r>
            <a:endParaRPr lang="fr-FR" sz="1400" dirty="0">
              <a:latin typeface="Tw Cen MT" panose="020B0602020104020603" pitchFamily="34" charset="0"/>
            </a:endParaRPr>
          </a:p>
        </p:txBody>
      </p:sp>
      <p:sp>
        <p:nvSpPr>
          <p:cNvPr id="23" name="ZoneTexte 22"/>
          <p:cNvSpPr txBox="1"/>
          <p:nvPr/>
        </p:nvSpPr>
        <p:spPr>
          <a:xfrm>
            <a:off x="263598" y="5016734"/>
            <a:ext cx="5310336" cy="1600438"/>
          </a:xfrm>
          <a:prstGeom prst="rect">
            <a:avLst/>
          </a:prstGeom>
          <a:solidFill>
            <a:schemeClr val="tx2">
              <a:lumMod val="90000"/>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400" b="1" u="sng" dirty="0" smtClean="0">
                <a:solidFill>
                  <a:schemeClr val="bg1"/>
                </a:solidFill>
                <a:latin typeface="Tw Cen MT" pitchFamily="34" charset="0"/>
              </a:rPr>
              <a:t>5. Etude du règlement des foulons </a:t>
            </a:r>
          </a:p>
          <a:p>
            <a:pPr algn="ctr"/>
            <a:r>
              <a:rPr lang="fr-FR" sz="1400" b="1" dirty="0" smtClean="0">
                <a:solidFill>
                  <a:schemeClr val="bg1"/>
                </a:solidFill>
                <a:latin typeface="Tw Cen MT" pitchFamily="34" charset="0"/>
              </a:rPr>
              <a:t>Qu’</a:t>
            </a:r>
            <a:r>
              <a:rPr lang="fr-FR" sz="1400" b="1" dirty="0" err="1" smtClean="0">
                <a:solidFill>
                  <a:schemeClr val="bg1"/>
                </a:solidFill>
                <a:latin typeface="Tw Cen MT" pitchFamily="34" charset="0"/>
              </a:rPr>
              <a:t>est-ce-qu’un</a:t>
            </a:r>
            <a:r>
              <a:rPr lang="fr-FR" sz="1400" b="1" dirty="0" smtClean="0">
                <a:solidFill>
                  <a:schemeClr val="bg1"/>
                </a:solidFill>
                <a:latin typeface="Tw Cen MT" pitchFamily="34" charset="0"/>
              </a:rPr>
              <a:t> foulon ? (utilisez l’exercice précèdent pour répondre) </a:t>
            </a:r>
          </a:p>
          <a:p>
            <a:pPr algn="ctr"/>
            <a:r>
              <a:rPr lang="fr-FR" sz="1400" b="1" dirty="0" smtClean="0">
                <a:solidFill>
                  <a:schemeClr val="bg1"/>
                </a:solidFill>
                <a:latin typeface="Tw Cen MT" pitchFamily="34" charset="0"/>
              </a:rPr>
              <a:t>Combien de catégorie existe-t-il au sein de la corporation ? Lesquelles ? (classez les de la plus puissante à la moins puissante)</a:t>
            </a:r>
          </a:p>
          <a:p>
            <a:pPr algn="ctr"/>
            <a:r>
              <a:rPr lang="fr-FR" sz="1400" b="1" dirty="0" smtClean="0">
                <a:solidFill>
                  <a:schemeClr val="bg1"/>
                </a:solidFill>
                <a:latin typeface="Tw Cen MT" pitchFamily="34" charset="0"/>
              </a:rPr>
              <a:t>Pourquoi peut-on dire que les fils de foulons sont avantagés ? </a:t>
            </a:r>
          </a:p>
          <a:p>
            <a:pPr algn="ctr"/>
            <a:r>
              <a:rPr lang="fr-FR" sz="1400" b="1" dirty="0" smtClean="0">
                <a:solidFill>
                  <a:schemeClr val="bg1"/>
                </a:solidFill>
                <a:latin typeface="Tw Cen MT" pitchFamily="34" charset="0"/>
              </a:rPr>
              <a:t>Pourquoi peut-on dire que ce règlement organise toute la vie des foulons ? </a:t>
            </a:r>
          </a:p>
        </p:txBody>
      </p:sp>
      <p:sp>
        <p:nvSpPr>
          <p:cNvPr id="2" name="ZoneTexte 1"/>
          <p:cNvSpPr txBox="1"/>
          <p:nvPr/>
        </p:nvSpPr>
        <p:spPr>
          <a:xfrm>
            <a:off x="0" y="-27384"/>
            <a:ext cx="9144000" cy="553998"/>
          </a:xfrm>
          <a:prstGeom prst="rect">
            <a:avLst/>
          </a:prstGeom>
          <a:noFill/>
          <a:ln>
            <a:noFill/>
          </a:ln>
        </p:spPr>
        <p:txBody>
          <a:bodyPr wrap="square" rtlCol="0">
            <a:spAutoFit/>
          </a:bodyPr>
          <a:lstStyle/>
          <a:p>
            <a:pPr algn="r"/>
            <a:r>
              <a:rPr lang="fr-FR" sz="3000" u="sng" dirty="0" smtClean="0">
                <a:solidFill>
                  <a:schemeClr val="tx2"/>
                </a:solidFill>
                <a:latin typeface="Old English Text MT" pitchFamily="66" charset="0"/>
              </a:rPr>
              <a:t>11. </a:t>
            </a:r>
            <a:r>
              <a:rPr lang="fr-FR" sz="3000" u="sng" dirty="0" smtClean="0">
                <a:solidFill>
                  <a:schemeClr val="tx2"/>
                </a:solidFill>
                <a:latin typeface="Old English Text MT" pitchFamily="66" charset="0"/>
              </a:rPr>
              <a:t>Un essor des villes spectaculaire : l’exemple de Bruges</a:t>
            </a:r>
            <a:endParaRPr lang="fr-FR" sz="3000" u="sng" dirty="0">
              <a:solidFill>
                <a:schemeClr val="tx2"/>
              </a:solidFill>
              <a:latin typeface="Old English Text MT" pitchFamily="66" charset="0"/>
            </a:endParaRPr>
          </a:p>
        </p:txBody>
      </p:sp>
      <p:pic>
        <p:nvPicPr>
          <p:cNvPr id="3"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5253" t="18502" r="36552" b="37320"/>
          <a:stretch/>
        </p:blipFill>
        <p:spPr bwMode="auto">
          <a:xfrm>
            <a:off x="214282" y="3831282"/>
            <a:ext cx="2785132" cy="2910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classes.bnf.fr/ema/images/3/040.jpg"/>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6667" b="67167" l="9645" r="91371"/>
                    </a14:imgEffect>
                  </a14:imgLayer>
                </a14:imgProps>
              </a:ext>
              <a:ext uri="{28A0092B-C50C-407E-A947-70E740481C1C}">
                <a14:useLocalDpi xmlns:a14="http://schemas.microsoft.com/office/drawing/2010/main" val="0"/>
              </a:ext>
            </a:extLst>
          </a:blip>
          <a:srcRect l="8243" t="5738" r="5990" b="32395"/>
          <a:stretch/>
        </p:blipFill>
        <p:spPr bwMode="auto">
          <a:xfrm>
            <a:off x="119094" y="404664"/>
            <a:ext cx="3021688" cy="33843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classes.bnf.fr/ema/images/3/114.jpg"/>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6000" b="69500" l="6186" r="93557"/>
                    </a14:imgEffect>
                  </a14:imgLayer>
                </a14:imgProps>
              </a:ext>
              <a:ext uri="{28A0092B-C50C-407E-A947-70E740481C1C}">
                <a14:useLocalDpi xmlns:a14="http://schemas.microsoft.com/office/drawing/2010/main" val="0"/>
              </a:ext>
            </a:extLst>
          </a:blip>
          <a:srcRect l="6154" t="5758" r="7083" b="31095"/>
          <a:stretch/>
        </p:blipFill>
        <p:spPr bwMode="auto">
          <a:xfrm>
            <a:off x="2999414" y="482441"/>
            <a:ext cx="3006731" cy="3384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classes.bnf.fr/ema/images/3/041.jpg"/>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6000" b="68333" l="5913" r="92031"/>
                    </a14:imgEffect>
                  </a14:imgLayer>
                </a14:imgProps>
              </a:ext>
              <a:ext uri="{28A0092B-C50C-407E-A947-70E740481C1C}">
                <a14:useLocalDpi xmlns:a14="http://schemas.microsoft.com/office/drawing/2010/main" val="0"/>
              </a:ext>
            </a:extLst>
          </a:blip>
          <a:srcRect l="5922" t="5799" r="7538" b="31694"/>
          <a:stretch/>
        </p:blipFill>
        <p:spPr bwMode="auto">
          <a:xfrm>
            <a:off x="5950794" y="447282"/>
            <a:ext cx="3037515" cy="3384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au 9"/>
          <p:cNvGraphicFramePr>
            <a:graphicFrameLocks noGrp="1"/>
          </p:cNvGraphicFramePr>
          <p:nvPr>
            <p:extLst>
              <p:ext uri="{D42A27DB-BD31-4B8C-83A1-F6EECF244321}">
                <p14:modId xmlns:p14="http://schemas.microsoft.com/office/powerpoint/2010/main" val="857758139"/>
              </p:ext>
            </p:extLst>
          </p:nvPr>
        </p:nvGraphicFramePr>
        <p:xfrm>
          <a:off x="4355976" y="3861048"/>
          <a:ext cx="4680520" cy="2895600"/>
        </p:xfrm>
        <a:graphic>
          <a:graphicData uri="http://schemas.openxmlformats.org/drawingml/2006/table">
            <a:tbl>
              <a:tblPr firstRow="1" bandRow="1">
                <a:tableStyleId>{5C22544A-7EE6-4342-B048-85BDC9FD1C3A}</a:tableStyleId>
              </a:tblPr>
              <a:tblGrid>
                <a:gridCol w="4680520"/>
              </a:tblGrid>
              <a:tr h="144016">
                <a:tc>
                  <a:txBody>
                    <a:bodyPr/>
                    <a:lstStyle/>
                    <a:p>
                      <a:pPr algn="ctr"/>
                      <a:r>
                        <a:rPr lang="fr-FR" sz="1000" b="1" cap="small" dirty="0" smtClean="0">
                          <a:latin typeface="Tw Cen MT" panose="020B0602020104020603" pitchFamily="34" charset="0"/>
                        </a:rPr>
                        <a:t>Description</a:t>
                      </a:r>
                      <a:r>
                        <a:rPr lang="fr-FR" sz="1000" b="1" cap="small" baseline="0" dirty="0" smtClean="0">
                          <a:latin typeface="Tw Cen MT" panose="020B0602020104020603" pitchFamily="34" charset="0"/>
                        </a:rPr>
                        <a:t> de la scène</a:t>
                      </a:r>
                      <a:endParaRPr lang="fr-FR" sz="1000" b="1" cap="small" dirty="0">
                        <a:latin typeface="Tw Cen MT" panose="020B0602020104020603" pitchFamily="34"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solidFill>
                      <a:schemeClr val="tx2">
                        <a:lumMod val="10000"/>
                      </a:schemeClr>
                    </a:solidFill>
                  </a:tcPr>
                </a:tc>
              </a:tr>
              <a:tr h="370840">
                <a:tc>
                  <a:txBody>
                    <a:bodyPr/>
                    <a:lstStyle/>
                    <a:p>
                      <a:pPr algn="just"/>
                      <a:r>
                        <a:rPr lang="fr-FR" sz="1000" b="1" dirty="0" smtClean="0">
                          <a:solidFill>
                            <a:srgbClr val="C00000"/>
                          </a:solidFill>
                          <a:latin typeface="Tw Cen MT" panose="020B0602020104020603" pitchFamily="34" charset="0"/>
                          <a:sym typeface="Wingdings"/>
                        </a:rPr>
                        <a:t> </a:t>
                      </a:r>
                      <a:r>
                        <a:rPr lang="fr-FR" sz="1000" b="1" dirty="0" smtClean="0">
                          <a:latin typeface="Tw Cen MT" panose="020B0602020104020603" pitchFamily="34" charset="0"/>
                        </a:rPr>
                        <a:t>La fabrication d'un drap passait par de nombreuses opérations : le filage de la laine, le</a:t>
                      </a:r>
                      <a:r>
                        <a:rPr lang="fr-FR" sz="1000" b="1" baseline="0" dirty="0" smtClean="0">
                          <a:latin typeface="Tw Cen MT" panose="020B0602020104020603" pitchFamily="34" charset="0"/>
                        </a:rPr>
                        <a:t> </a:t>
                      </a:r>
                      <a:r>
                        <a:rPr lang="fr-FR" sz="1000" b="1" dirty="0" smtClean="0">
                          <a:latin typeface="Tw Cen MT" panose="020B0602020104020603" pitchFamily="34" charset="0"/>
                        </a:rPr>
                        <a:t>tissage, le foulage (on piétine le drap dans un liquide) qui a pour but de donner au drap de la</a:t>
                      </a:r>
                      <a:r>
                        <a:rPr lang="fr-FR" sz="1000" b="1" baseline="0" dirty="0" smtClean="0">
                          <a:latin typeface="Tw Cen MT" panose="020B0602020104020603" pitchFamily="34" charset="0"/>
                        </a:rPr>
                        <a:t> </a:t>
                      </a:r>
                      <a:r>
                        <a:rPr lang="fr-FR" sz="1000" b="1" dirty="0" smtClean="0">
                          <a:latin typeface="Tw Cen MT" panose="020B0602020104020603" pitchFamily="34" charset="0"/>
                        </a:rPr>
                        <a:t>solidité, la teinture, le finissage (on brosse et on tond le drap). Chacune de ces opérations nécessitait un corps de métier particulier.</a:t>
                      </a: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solidFill>
                      <a:schemeClr val="tx2">
                        <a:lumMod val="90000"/>
                      </a:schemeClr>
                    </a:solidFill>
                  </a:tcPr>
                </a:tc>
              </a:tr>
              <a:tr h="370840">
                <a:tc>
                  <a:txBody>
                    <a:bodyPr/>
                    <a:lstStyle/>
                    <a:p>
                      <a:pPr algn="just"/>
                      <a:r>
                        <a:rPr lang="fr-FR" sz="1000" b="1" dirty="0" smtClean="0">
                          <a:solidFill>
                            <a:srgbClr val="C00000"/>
                          </a:solidFill>
                          <a:latin typeface="Tw Cen MT" panose="020B0602020104020603" pitchFamily="34" charset="0"/>
                          <a:sym typeface="Wingdings"/>
                        </a:rPr>
                        <a:t></a:t>
                      </a:r>
                      <a:r>
                        <a:rPr lang="fr-FR" sz="1000" b="1" dirty="0" smtClean="0">
                          <a:latin typeface="Tw Cen MT" panose="020B0602020104020603" pitchFamily="34" charset="0"/>
                          <a:sym typeface="Wingdings"/>
                        </a:rPr>
                        <a:t> </a:t>
                      </a:r>
                      <a:r>
                        <a:rPr lang="fr-FR" sz="1000" b="1" dirty="0" smtClean="0">
                          <a:latin typeface="Tw Cen MT" panose="020B0602020104020603" pitchFamily="34" charset="0"/>
                        </a:rPr>
                        <a:t>Chacun s'habillait selon son niveau d'aisance : aux riches, la laine et la soie, aux pauvres le chanvre non teint. Les médecins du Moyen Âge conseillaient judicieusement aux personnes âgées de se vêtir de laine, aux jeunes de s'habiller de lin, et suggéraient aux affaiblis de se revêtir de tissu de soie.</a:t>
                      </a: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solidFill>
                      <a:schemeClr val="tx2">
                        <a:lumMod val="75000"/>
                      </a:schemeClr>
                    </a:solidFill>
                  </a:tcPr>
                </a:tc>
              </a:tr>
              <a:tr h="370840">
                <a:tc>
                  <a:txBody>
                    <a:bodyPr/>
                    <a:lstStyle/>
                    <a:p>
                      <a:pPr algn="just"/>
                      <a:r>
                        <a:rPr lang="fr-FR" sz="1000" b="1" dirty="0" smtClean="0">
                          <a:solidFill>
                            <a:srgbClr val="C00000"/>
                          </a:solidFill>
                          <a:latin typeface="Tw Cen MT" panose="020B0602020104020603" pitchFamily="34" charset="0"/>
                          <a:sym typeface="Wingdings"/>
                        </a:rPr>
                        <a:t> </a:t>
                      </a:r>
                      <a:r>
                        <a:rPr lang="fr-FR" sz="1000" b="1" dirty="0" smtClean="0">
                          <a:latin typeface="Tw Cen MT" panose="020B0602020104020603" pitchFamily="34" charset="0"/>
                        </a:rPr>
                        <a:t>Artisan essentiel de la société du Moyen Âge, le couturier travaille soit sur mesure, pour les gens aisés, soit en "prêt-à-porter", pour le commun. Les essayages se déroulent dans la boutique ou dans la rue, avec l'aide des apprentis couturiers.</a:t>
                      </a: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solidFill>
                      <a:schemeClr val="tx2">
                        <a:lumMod val="90000"/>
                      </a:schemeClr>
                    </a:solidFill>
                  </a:tcPr>
                </a:tc>
              </a:tr>
              <a:tr h="370840">
                <a:tc>
                  <a:txBody>
                    <a:bodyPr/>
                    <a:lstStyle/>
                    <a:p>
                      <a:pPr algn="just"/>
                      <a:r>
                        <a:rPr lang="fr-FR" sz="1000" b="1" dirty="0" smtClean="0">
                          <a:solidFill>
                            <a:srgbClr val="C00000"/>
                          </a:solidFill>
                          <a:latin typeface="Tw Cen MT" panose="020B0602020104020603" pitchFamily="34" charset="0"/>
                          <a:sym typeface="Wingdings"/>
                        </a:rPr>
                        <a:t></a:t>
                      </a:r>
                      <a:r>
                        <a:rPr lang="fr-FR" sz="1000" b="1" dirty="0" smtClean="0">
                          <a:latin typeface="Tw Cen MT" panose="020B0602020104020603" pitchFamily="34" charset="0"/>
                          <a:sym typeface="Wingdings"/>
                        </a:rPr>
                        <a:t> </a:t>
                      </a:r>
                      <a:r>
                        <a:rPr lang="fr-FR" sz="1000" b="1" dirty="0" smtClean="0">
                          <a:latin typeface="Tw Cen MT" panose="020B0602020104020603" pitchFamily="34" charset="0"/>
                        </a:rPr>
                        <a:t>La couture est un débouché courant pour les fillettes mises en apprentissage. Si les gens pauvres ne possèdent que très peu d'habits (le textile est une denrée alors très coûteuse), en revanche les nobles renouvellent leurs costumes à chaque occasion ou fête de l'année, alimentant ainsi la principale industrie du royaume, la draperie.</a:t>
                      </a: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B w="28575" cap="flat" cmpd="sng" algn="ctr">
                      <a:solidFill>
                        <a:schemeClr val="tx2"/>
                      </a:solidFill>
                      <a:prstDash val="solid"/>
                      <a:round/>
                      <a:headEnd type="none" w="med" len="med"/>
                      <a:tailEnd type="none" w="med" len="med"/>
                    </a:lnB>
                    <a:solidFill>
                      <a:schemeClr val="tx2">
                        <a:lumMod val="75000"/>
                      </a:schemeClr>
                    </a:solidFill>
                  </a:tcPr>
                </a:tc>
              </a:tr>
            </a:tbl>
          </a:graphicData>
        </a:graphic>
      </p:graphicFrame>
      <p:graphicFrame>
        <p:nvGraphicFramePr>
          <p:cNvPr id="11" name="Tableau 10"/>
          <p:cNvGraphicFramePr>
            <a:graphicFrameLocks noGrp="1"/>
          </p:cNvGraphicFramePr>
          <p:nvPr>
            <p:extLst>
              <p:ext uri="{D42A27DB-BD31-4B8C-83A1-F6EECF244321}">
                <p14:modId xmlns:p14="http://schemas.microsoft.com/office/powerpoint/2010/main" val="4110515524"/>
              </p:ext>
            </p:extLst>
          </p:nvPr>
        </p:nvGraphicFramePr>
        <p:xfrm>
          <a:off x="3215381" y="3861048"/>
          <a:ext cx="885768" cy="2895600"/>
        </p:xfrm>
        <a:graphic>
          <a:graphicData uri="http://schemas.openxmlformats.org/drawingml/2006/table">
            <a:tbl>
              <a:tblPr firstRow="1" bandRow="1">
                <a:tableStyleId>{5C22544A-7EE6-4342-B048-85BDC9FD1C3A}</a:tableStyleId>
              </a:tblPr>
              <a:tblGrid>
                <a:gridCol w="885768"/>
              </a:tblGrid>
              <a:tr h="144016">
                <a:tc>
                  <a:txBody>
                    <a:bodyPr/>
                    <a:lstStyle/>
                    <a:p>
                      <a:pPr algn="ctr"/>
                      <a:r>
                        <a:rPr lang="fr-FR" sz="1000" b="1" u="none" cap="small" baseline="0" dirty="0" smtClean="0">
                          <a:latin typeface="Tw Cen MT" panose="020B0602020104020603" pitchFamily="34" charset="0"/>
                        </a:rPr>
                        <a:t>Titre</a:t>
                      </a:r>
                      <a:endParaRPr lang="fr-FR" sz="1000" b="1" u="none" cap="small" baseline="0" dirty="0">
                        <a:latin typeface="Tw Cen MT" panose="020B0602020104020603" pitchFamily="34"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solidFill>
                      <a:schemeClr val="tx2">
                        <a:lumMod val="10000"/>
                      </a:schemeClr>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1" dirty="0" smtClean="0">
                          <a:solidFill>
                            <a:schemeClr val="bg1"/>
                          </a:solidFill>
                          <a:latin typeface="Tw Cen MT" panose="020B0602020104020603" pitchFamily="34" charset="0"/>
                        </a:rPr>
                        <a:t>Marchand </a:t>
                      </a:r>
                    </a:p>
                    <a:p>
                      <a:pPr marL="0" marR="0" indent="0" algn="ctr" defTabSz="914400" rtl="0" eaLnBrk="1" fontAlgn="auto" latinLnBrk="0" hangingPunct="1">
                        <a:lnSpc>
                          <a:spcPct val="100000"/>
                        </a:lnSpc>
                        <a:spcBef>
                          <a:spcPts val="0"/>
                        </a:spcBef>
                        <a:spcAft>
                          <a:spcPts val="0"/>
                        </a:spcAft>
                        <a:buClrTx/>
                        <a:buSzTx/>
                        <a:buFontTx/>
                        <a:buNone/>
                        <a:tabLst/>
                        <a:defRPr/>
                      </a:pPr>
                      <a:r>
                        <a:rPr lang="fr-FR" sz="1000" b="1" dirty="0" smtClean="0">
                          <a:solidFill>
                            <a:schemeClr val="bg1"/>
                          </a:solidFill>
                          <a:latin typeface="Tw Cen MT" panose="020B0602020104020603" pitchFamily="34" charset="0"/>
                        </a:rPr>
                        <a:t>de </a:t>
                      </a:r>
                    </a:p>
                    <a:p>
                      <a:pPr marL="0" marR="0" indent="0" algn="ctr" defTabSz="914400" rtl="0" eaLnBrk="1" fontAlgn="auto" latinLnBrk="0" hangingPunct="1">
                        <a:lnSpc>
                          <a:spcPct val="100000"/>
                        </a:lnSpc>
                        <a:spcBef>
                          <a:spcPts val="0"/>
                        </a:spcBef>
                        <a:spcAft>
                          <a:spcPts val="0"/>
                        </a:spcAft>
                        <a:buClrTx/>
                        <a:buSzTx/>
                        <a:buFontTx/>
                        <a:buNone/>
                        <a:tabLst/>
                        <a:defRPr/>
                      </a:pPr>
                      <a:r>
                        <a:rPr lang="fr-FR" sz="1000" b="1" dirty="0" smtClean="0">
                          <a:solidFill>
                            <a:schemeClr val="bg1"/>
                          </a:solidFill>
                          <a:latin typeface="Tw Cen MT" panose="020B0602020104020603" pitchFamily="34" charset="0"/>
                        </a:rPr>
                        <a:t>vêtements </a:t>
                      </a:r>
                    </a:p>
                    <a:p>
                      <a:pPr marL="0" marR="0" indent="0" algn="ctr" defTabSz="914400" rtl="0" eaLnBrk="1" fontAlgn="auto" latinLnBrk="0" hangingPunct="1">
                        <a:lnSpc>
                          <a:spcPct val="100000"/>
                        </a:lnSpc>
                        <a:spcBef>
                          <a:spcPts val="0"/>
                        </a:spcBef>
                        <a:spcAft>
                          <a:spcPts val="0"/>
                        </a:spcAft>
                        <a:buClrTx/>
                        <a:buSzTx/>
                        <a:buFontTx/>
                        <a:buNone/>
                        <a:tabLst/>
                        <a:defRPr/>
                      </a:pPr>
                      <a:r>
                        <a:rPr lang="fr-FR" sz="1000" b="1" dirty="0" smtClean="0">
                          <a:solidFill>
                            <a:schemeClr val="bg1"/>
                          </a:solidFill>
                          <a:latin typeface="Tw Cen MT" panose="020B0602020104020603" pitchFamily="34" charset="0"/>
                        </a:rPr>
                        <a:t>de laine</a:t>
                      </a:r>
                      <a:r>
                        <a:rPr lang="fr-FR" sz="1000" b="1" baseline="0" dirty="0" smtClean="0">
                          <a:solidFill>
                            <a:schemeClr val="bg1"/>
                          </a:solidFill>
                          <a:latin typeface="Tw Cen MT" panose="020B0602020104020603" pitchFamily="34" charset="0"/>
                        </a:rPr>
                        <a:t> </a:t>
                      </a:r>
                      <a:r>
                        <a:rPr lang="fr-FR" sz="1000" b="1" dirty="0" smtClean="0">
                          <a:solidFill>
                            <a:srgbClr val="C00000"/>
                          </a:solidFill>
                          <a:latin typeface="Tw Cen MT" panose="020B0602020104020603" pitchFamily="34" charset="0"/>
                          <a:sym typeface="Wingdings"/>
                        </a:rPr>
                        <a:t></a:t>
                      </a: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solidFill>
                      <a:schemeClr val="tx2">
                        <a:lumMod val="90000"/>
                      </a:schemeClr>
                    </a:solidFill>
                  </a:tcPr>
                </a:tc>
              </a:tr>
              <a:tr h="370840">
                <a:tc>
                  <a:txBody>
                    <a:bodyPr/>
                    <a:lstStyle/>
                    <a:p>
                      <a:pPr algn="ctr"/>
                      <a:r>
                        <a:rPr lang="fr-FR" sz="1000" b="1" dirty="0" smtClean="0">
                          <a:latin typeface="Tw Cen MT" panose="020B0602020104020603" pitchFamily="34" charset="0"/>
                        </a:rPr>
                        <a:t>Apprenties couturières en habits de lin </a:t>
                      </a:r>
                      <a:r>
                        <a:rPr lang="fr-FR" sz="1000" b="1" dirty="0" smtClean="0">
                          <a:solidFill>
                            <a:srgbClr val="C00000"/>
                          </a:solidFill>
                          <a:latin typeface="Tw Cen MT" panose="020B0602020104020603" pitchFamily="34" charset="0"/>
                          <a:sym typeface="Wingdings"/>
                        </a:rPr>
                        <a:t></a:t>
                      </a:r>
                      <a:endParaRPr lang="fr-FR" sz="1000" b="1" dirty="0" smtClean="0">
                        <a:solidFill>
                          <a:srgbClr val="C00000"/>
                        </a:solidFill>
                        <a:latin typeface="Tw Cen MT" panose="020B0602020104020603" pitchFamily="34"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solidFill>
                      <a:schemeClr val="tx2">
                        <a:lumMod val="75000"/>
                      </a:schemeClr>
                    </a:solidFill>
                  </a:tcPr>
                </a:tc>
              </a:tr>
              <a:tr h="370840">
                <a:tc>
                  <a:txBody>
                    <a:bodyPr/>
                    <a:lstStyle/>
                    <a:p>
                      <a:pPr algn="ctr"/>
                      <a:r>
                        <a:rPr lang="fr-FR" sz="1000" b="1" dirty="0" smtClean="0">
                          <a:latin typeface="Tw Cen MT" panose="020B0602020104020603" pitchFamily="34" charset="0"/>
                        </a:rPr>
                        <a:t>Teinturiers dans un atelier </a:t>
                      </a:r>
                      <a:r>
                        <a:rPr lang="fr-FR" sz="1000" b="1" dirty="0" smtClean="0">
                          <a:solidFill>
                            <a:srgbClr val="C00000"/>
                          </a:solidFill>
                          <a:latin typeface="Tw Cen MT" panose="020B0602020104020603" pitchFamily="34" charset="0"/>
                          <a:sym typeface="Wingdings"/>
                        </a:rPr>
                        <a:t></a:t>
                      </a:r>
                      <a:r>
                        <a:rPr lang="fr-FR" sz="1000" b="1" dirty="0" smtClean="0">
                          <a:latin typeface="Tw Cen MT" panose="020B0602020104020603" pitchFamily="34" charset="0"/>
                        </a:rPr>
                        <a:t> </a:t>
                      </a: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solidFill>
                      <a:schemeClr val="tx2">
                        <a:lumMod val="90000"/>
                      </a:schemeClr>
                    </a:solidFill>
                  </a:tcPr>
                </a:tc>
              </a:tr>
              <a:tr h="370840">
                <a:tc>
                  <a:txBody>
                    <a:bodyPr/>
                    <a:lstStyle/>
                    <a:p>
                      <a:pPr algn="ctr"/>
                      <a:r>
                        <a:rPr lang="fr-FR" sz="1000" b="1" dirty="0" smtClean="0">
                          <a:latin typeface="Tw Cen MT" panose="020B0602020104020603" pitchFamily="34" charset="0"/>
                        </a:rPr>
                        <a:t>Marchand </a:t>
                      </a:r>
                    </a:p>
                    <a:p>
                      <a:pPr algn="ctr"/>
                      <a:r>
                        <a:rPr lang="fr-FR" sz="1000" b="1" dirty="0" smtClean="0">
                          <a:latin typeface="Tw Cen MT" panose="020B0602020104020603" pitchFamily="34" charset="0"/>
                        </a:rPr>
                        <a:t>de </a:t>
                      </a:r>
                    </a:p>
                    <a:p>
                      <a:pPr algn="ctr"/>
                      <a:r>
                        <a:rPr lang="fr-FR" sz="1000" b="1" dirty="0" smtClean="0">
                          <a:latin typeface="Tw Cen MT" panose="020B0602020104020603" pitchFamily="34" charset="0"/>
                        </a:rPr>
                        <a:t>vêtements</a:t>
                      </a:r>
                      <a:r>
                        <a:rPr lang="fr-FR" sz="1000" b="1" baseline="0" dirty="0" smtClean="0">
                          <a:latin typeface="Tw Cen MT" panose="020B0602020104020603" pitchFamily="34" charset="0"/>
                        </a:rPr>
                        <a:t> </a:t>
                      </a:r>
                    </a:p>
                    <a:p>
                      <a:pPr algn="ctr"/>
                      <a:r>
                        <a:rPr lang="fr-FR" sz="1000" b="1" dirty="0" smtClean="0">
                          <a:latin typeface="Tw Cen MT" panose="020B0602020104020603" pitchFamily="34" charset="0"/>
                        </a:rPr>
                        <a:t>de soie </a:t>
                      </a:r>
                      <a:r>
                        <a:rPr lang="fr-FR" sz="1000" b="1" dirty="0" smtClean="0">
                          <a:solidFill>
                            <a:srgbClr val="C00000"/>
                          </a:solidFill>
                          <a:latin typeface="Tw Cen MT" panose="020B0602020104020603" pitchFamily="34" charset="0"/>
                          <a:sym typeface="Wingdings"/>
                        </a:rPr>
                        <a:t></a:t>
                      </a: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B w="28575" cap="flat" cmpd="sng" algn="ctr">
                      <a:solidFill>
                        <a:schemeClr val="tx2"/>
                      </a:solidFill>
                      <a:prstDash val="solid"/>
                      <a:round/>
                      <a:headEnd type="none" w="med" len="med"/>
                      <a:tailEnd type="none" w="med" len="med"/>
                    </a:lnB>
                    <a:solidFill>
                      <a:schemeClr val="tx2">
                        <a:lumMod val="75000"/>
                      </a:schemeClr>
                    </a:solidFill>
                  </a:tcPr>
                </a:tc>
              </a:tr>
            </a:tbl>
          </a:graphicData>
        </a:graphic>
      </p:graphicFrame>
      <p:cxnSp>
        <p:nvCxnSpPr>
          <p:cNvPr id="13" name="Connecteur droit 12"/>
          <p:cNvCxnSpPr/>
          <p:nvPr/>
        </p:nvCxnSpPr>
        <p:spPr>
          <a:xfrm flipH="1">
            <a:off x="3836319" y="4221088"/>
            <a:ext cx="648072" cy="1728192"/>
          </a:xfrm>
          <a:prstGeom prst="line">
            <a:avLst/>
          </a:prstGeom>
          <a:ln>
            <a:solidFill>
              <a:srgbClr val="C00000"/>
            </a:solidFill>
            <a:headEnd type="oval" w="med" len="med"/>
            <a:tailEnd type="oval" w="med" len="med"/>
          </a:ln>
        </p:spPr>
        <p:style>
          <a:lnRef idx="3">
            <a:schemeClr val="accent2"/>
          </a:lnRef>
          <a:fillRef idx="0">
            <a:schemeClr val="accent2"/>
          </a:fillRef>
          <a:effectRef idx="2">
            <a:schemeClr val="accent2"/>
          </a:effectRef>
          <a:fontRef idx="minor">
            <a:schemeClr val="tx1"/>
          </a:fontRef>
        </p:style>
      </p:cxnSp>
      <p:cxnSp>
        <p:nvCxnSpPr>
          <p:cNvPr id="14" name="Connecteur droit 13"/>
          <p:cNvCxnSpPr/>
          <p:nvPr/>
        </p:nvCxnSpPr>
        <p:spPr>
          <a:xfrm flipH="1" flipV="1">
            <a:off x="3866751" y="4684938"/>
            <a:ext cx="636028" cy="256230"/>
          </a:xfrm>
          <a:prstGeom prst="line">
            <a:avLst/>
          </a:prstGeom>
          <a:ln>
            <a:solidFill>
              <a:srgbClr val="C00000"/>
            </a:solidFill>
            <a:headEnd type="oval" w="med" len="med"/>
            <a:tailEnd type="oval" w="med" len="med"/>
          </a:ln>
        </p:spPr>
        <p:style>
          <a:lnRef idx="3">
            <a:schemeClr val="accent2"/>
          </a:lnRef>
          <a:fillRef idx="0">
            <a:schemeClr val="accent2"/>
          </a:fillRef>
          <a:effectRef idx="2">
            <a:schemeClr val="accent2"/>
          </a:effectRef>
          <a:fontRef idx="minor">
            <a:schemeClr val="tx1"/>
          </a:fontRef>
        </p:style>
      </p:cxnSp>
      <p:cxnSp>
        <p:nvCxnSpPr>
          <p:cNvPr id="17" name="Connecteur droit 16"/>
          <p:cNvCxnSpPr/>
          <p:nvPr/>
        </p:nvCxnSpPr>
        <p:spPr>
          <a:xfrm flipH="1">
            <a:off x="3854278" y="5616000"/>
            <a:ext cx="648501" cy="1008112"/>
          </a:xfrm>
          <a:prstGeom prst="line">
            <a:avLst/>
          </a:prstGeom>
          <a:ln>
            <a:solidFill>
              <a:srgbClr val="C00000"/>
            </a:solidFill>
            <a:headEnd type="oval" w="med" len="med"/>
            <a:tailEnd type="oval" w="med" len="med"/>
          </a:ln>
        </p:spPr>
        <p:style>
          <a:lnRef idx="3">
            <a:schemeClr val="accent2"/>
          </a:lnRef>
          <a:fillRef idx="0">
            <a:schemeClr val="accent2"/>
          </a:fillRef>
          <a:effectRef idx="2">
            <a:schemeClr val="accent2"/>
          </a:effectRef>
          <a:fontRef idx="minor">
            <a:schemeClr val="tx1"/>
          </a:fontRef>
        </p:style>
      </p:cxnSp>
      <p:cxnSp>
        <p:nvCxnSpPr>
          <p:cNvPr id="20" name="Connecteur droit 19"/>
          <p:cNvCxnSpPr/>
          <p:nvPr/>
        </p:nvCxnSpPr>
        <p:spPr>
          <a:xfrm flipH="1" flipV="1">
            <a:off x="3744000" y="5373216"/>
            <a:ext cx="756616" cy="796435"/>
          </a:xfrm>
          <a:prstGeom prst="line">
            <a:avLst/>
          </a:prstGeom>
          <a:ln>
            <a:solidFill>
              <a:srgbClr val="C00000"/>
            </a:solidFill>
            <a:headEnd type="oval" w="med" len="med"/>
            <a:tailEnd type="oval" w="med" len="med"/>
          </a:ln>
        </p:spPr>
        <p:style>
          <a:lnRef idx="3">
            <a:schemeClr val="accent2"/>
          </a:lnRef>
          <a:fillRef idx="0">
            <a:schemeClr val="accent2"/>
          </a:fillRef>
          <a:effectRef idx="2">
            <a:schemeClr val="accent2"/>
          </a:effectRef>
          <a:fontRef idx="minor">
            <a:schemeClr val="tx1"/>
          </a:fontRef>
        </p:style>
      </p:cxnSp>
      <p:sp>
        <p:nvSpPr>
          <p:cNvPr id="31" name="Rectangle 30"/>
          <p:cNvSpPr/>
          <p:nvPr/>
        </p:nvSpPr>
        <p:spPr>
          <a:xfrm>
            <a:off x="3096000" y="6300000"/>
            <a:ext cx="216000" cy="216000"/>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lIns="0" tIns="0" rIns="0" bIns="0" rtlCol="0" anchor="ctr"/>
          <a:lstStyle/>
          <a:p>
            <a:pPr algn="ctr"/>
            <a:r>
              <a:rPr lang="fr-FR" sz="1400" b="1" dirty="0" smtClean="0">
                <a:latin typeface="Tw Cen MT" panose="020B0602020104020603" pitchFamily="34" charset="0"/>
              </a:rPr>
              <a:t>1</a:t>
            </a:r>
            <a:endParaRPr lang="fr-FR" sz="1400" b="1" dirty="0">
              <a:latin typeface="Tw Cen MT" panose="020B0602020104020603" pitchFamily="34" charset="0"/>
            </a:endParaRPr>
          </a:p>
        </p:txBody>
      </p:sp>
      <p:sp>
        <p:nvSpPr>
          <p:cNvPr id="32" name="Rectangle 31"/>
          <p:cNvSpPr/>
          <p:nvPr/>
        </p:nvSpPr>
        <p:spPr>
          <a:xfrm>
            <a:off x="251520" y="540000"/>
            <a:ext cx="216000" cy="216000"/>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lIns="0" tIns="0" rIns="0" bIns="0" rtlCol="0" anchor="ctr"/>
          <a:lstStyle/>
          <a:p>
            <a:pPr algn="ctr"/>
            <a:r>
              <a:rPr lang="fr-FR" sz="1400" b="1" dirty="0" smtClean="0">
                <a:latin typeface="Tw Cen MT" panose="020B0602020104020603" pitchFamily="34" charset="0"/>
              </a:rPr>
              <a:t>1</a:t>
            </a:r>
            <a:endParaRPr lang="fr-FR" sz="1400" b="1" dirty="0">
              <a:latin typeface="Tw Cen MT" panose="020B0602020104020603" pitchFamily="34" charset="0"/>
            </a:endParaRPr>
          </a:p>
        </p:txBody>
      </p:sp>
      <p:sp>
        <p:nvSpPr>
          <p:cNvPr id="33" name="Rectangle 32"/>
          <p:cNvSpPr/>
          <p:nvPr/>
        </p:nvSpPr>
        <p:spPr>
          <a:xfrm>
            <a:off x="3212232" y="540000"/>
            <a:ext cx="216000" cy="216000"/>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lIns="0" tIns="0" rIns="0" bIns="0" rtlCol="0" anchor="ctr"/>
          <a:lstStyle/>
          <a:p>
            <a:pPr algn="ctr"/>
            <a:r>
              <a:rPr lang="fr-FR" sz="1400" b="1" dirty="0" smtClean="0">
                <a:latin typeface="Tw Cen MT" panose="020B0602020104020603" pitchFamily="34" charset="0"/>
              </a:rPr>
              <a:t>2</a:t>
            </a:r>
            <a:endParaRPr lang="fr-FR" sz="1400" b="1" dirty="0">
              <a:latin typeface="Tw Cen MT" panose="020B0602020104020603" pitchFamily="34" charset="0"/>
            </a:endParaRPr>
          </a:p>
        </p:txBody>
      </p:sp>
      <p:sp>
        <p:nvSpPr>
          <p:cNvPr id="34" name="Rectangle 33"/>
          <p:cNvSpPr/>
          <p:nvPr/>
        </p:nvSpPr>
        <p:spPr>
          <a:xfrm>
            <a:off x="3096000" y="5055032"/>
            <a:ext cx="216000" cy="216000"/>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lIns="0" tIns="0" rIns="0" bIns="0" rtlCol="0" anchor="ctr"/>
          <a:lstStyle/>
          <a:p>
            <a:pPr algn="ctr"/>
            <a:r>
              <a:rPr lang="fr-FR" sz="1400" b="1" dirty="0" smtClean="0">
                <a:latin typeface="Tw Cen MT" panose="020B0602020104020603" pitchFamily="34" charset="0"/>
              </a:rPr>
              <a:t>2</a:t>
            </a:r>
            <a:endParaRPr lang="fr-FR" sz="1400" b="1" dirty="0">
              <a:latin typeface="Tw Cen MT" panose="020B0602020104020603" pitchFamily="34" charset="0"/>
            </a:endParaRPr>
          </a:p>
        </p:txBody>
      </p:sp>
      <p:sp>
        <p:nvSpPr>
          <p:cNvPr id="35" name="Rectangle 34"/>
          <p:cNvSpPr/>
          <p:nvPr/>
        </p:nvSpPr>
        <p:spPr>
          <a:xfrm>
            <a:off x="3096000" y="4381896"/>
            <a:ext cx="216000" cy="216000"/>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lIns="0" tIns="0" rIns="0" bIns="0" rtlCol="0" anchor="ctr"/>
          <a:lstStyle/>
          <a:p>
            <a:pPr algn="ctr"/>
            <a:r>
              <a:rPr lang="fr-FR" sz="1400" b="1" dirty="0" smtClean="0">
                <a:latin typeface="Tw Cen MT" panose="020B0602020104020603" pitchFamily="34" charset="0"/>
              </a:rPr>
              <a:t>3</a:t>
            </a:r>
            <a:endParaRPr lang="fr-FR" sz="1400" b="1" dirty="0">
              <a:latin typeface="Tw Cen MT" panose="020B0602020104020603" pitchFamily="34" charset="0"/>
            </a:endParaRPr>
          </a:p>
        </p:txBody>
      </p:sp>
      <p:sp>
        <p:nvSpPr>
          <p:cNvPr id="36" name="Rectangle 35"/>
          <p:cNvSpPr/>
          <p:nvPr/>
        </p:nvSpPr>
        <p:spPr>
          <a:xfrm>
            <a:off x="6156176" y="540000"/>
            <a:ext cx="216000" cy="216000"/>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lIns="0" tIns="0" rIns="0" bIns="0" rtlCol="0" anchor="ctr"/>
          <a:lstStyle/>
          <a:p>
            <a:pPr algn="ctr"/>
            <a:r>
              <a:rPr lang="fr-FR" sz="1400" b="1" dirty="0" smtClean="0">
                <a:latin typeface="Tw Cen MT" panose="020B0602020104020603" pitchFamily="34" charset="0"/>
              </a:rPr>
              <a:t>3</a:t>
            </a:r>
            <a:endParaRPr lang="fr-FR" sz="1400" b="1" dirty="0">
              <a:latin typeface="Tw Cen MT" panose="020B0602020104020603" pitchFamily="34" charset="0"/>
            </a:endParaRPr>
          </a:p>
        </p:txBody>
      </p:sp>
      <p:sp>
        <p:nvSpPr>
          <p:cNvPr id="37" name="Rectangle 36"/>
          <p:cNvSpPr/>
          <p:nvPr/>
        </p:nvSpPr>
        <p:spPr>
          <a:xfrm>
            <a:off x="3096000" y="5665452"/>
            <a:ext cx="216000" cy="216000"/>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lIns="0" tIns="0" rIns="0" bIns="0" rtlCol="0" anchor="ctr"/>
          <a:lstStyle/>
          <a:p>
            <a:pPr algn="ctr"/>
            <a:r>
              <a:rPr lang="fr-FR" sz="1400" b="1" dirty="0" smtClean="0">
                <a:latin typeface="Tw Cen MT" panose="020B0602020104020603" pitchFamily="34" charset="0"/>
              </a:rPr>
              <a:t>4</a:t>
            </a:r>
            <a:endParaRPr lang="fr-FR" sz="1400" b="1" dirty="0">
              <a:latin typeface="Tw Cen MT" panose="020B0602020104020603" pitchFamily="34" charset="0"/>
            </a:endParaRPr>
          </a:p>
        </p:txBody>
      </p:sp>
      <p:sp>
        <p:nvSpPr>
          <p:cNvPr id="38" name="Rectangle 37"/>
          <p:cNvSpPr/>
          <p:nvPr/>
        </p:nvSpPr>
        <p:spPr>
          <a:xfrm>
            <a:off x="252000" y="3866441"/>
            <a:ext cx="216000" cy="216000"/>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lIns="0" tIns="0" rIns="0" bIns="0" rtlCol="0" anchor="ctr"/>
          <a:lstStyle/>
          <a:p>
            <a:pPr algn="ctr"/>
            <a:r>
              <a:rPr lang="fr-FR" sz="1400" b="1" dirty="0" smtClean="0">
                <a:latin typeface="Tw Cen MT" panose="020B0602020104020603" pitchFamily="34" charset="0"/>
              </a:rPr>
              <a:t>4</a:t>
            </a:r>
            <a:endParaRPr lang="fr-FR" sz="1400" b="1" dirty="0">
              <a:latin typeface="Tw Cen MT" panose="020B0602020104020603" pitchFamily="34" charset="0"/>
            </a:endParaRPr>
          </a:p>
        </p:txBody>
      </p:sp>
      <p:sp>
        <p:nvSpPr>
          <p:cNvPr id="25" name="ZoneTexte 24"/>
          <p:cNvSpPr txBox="1"/>
          <p:nvPr/>
        </p:nvSpPr>
        <p:spPr>
          <a:xfrm>
            <a:off x="5653669" y="540000"/>
            <a:ext cx="3351841" cy="5262979"/>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400" b="1" dirty="0" smtClean="0">
                <a:solidFill>
                  <a:schemeClr val="bg1"/>
                </a:solidFill>
                <a:latin typeface="Tw Cen MT" pitchFamily="34" charset="0"/>
              </a:rPr>
              <a:t>5. Un </a:t>
            </a:r>
            <a:r>
              <a:rPr lang="fr-FR" sz="1400" b="1" dirty="0">
                <a:solidFill>
                  <a:schemeClr val="bg1"/>
                </a:solidFill>
                <a:latin typeface="Tw Cen MT" pitchFamily="34" charset="0"/>
              </a:rPr>
              <a:t>foulon est un artisan qui pratique le foulage. C’est une opération qui </a:t>
            </a:r>
            <a:r>
              <a:rPr lang="fr-FR" sz="1400" b="1" dirty="0" smtClean="0">
                <a:solidFill>
                  <a:schemeClr val="bg1"/>
                </a:solidFill>
                <a:latin typeface="Tw Cen MT" pitchFamily="34" charset="0"/>
              </a:rPr>
              <a:t>consiste à </a:t>
            </a:r>
            <a:r>
              <a:rPr lang="fr-FR" sz="1400" b="1" dirty="0">
                <a:solidFill>
                  <a:schemeClr val="bg1"/>
                </a:solidFill>
                <a:latin typeface="Tw Cen MT" pitchFamily="34" charset="0"/>
              </a:rPr>
              <a:t>battre le drap dans un liquide afin de le rendre plus solide et plus épais</a:t>
            </a:r>
            <a:r>
              <a:rPr lang="fr-FR" sz="1400" b="1" dirty="0" smtClean="0">
                <a:solidFill>
                  <a:schemeClr val="bg1"/>
                </a:solidFill>
                <a:latin typeface="Tw Cen MT" pitchFamily="34" charset="0"/>
              </a:rPr>
              <a:t>.</a:t>
            </a:r>
          </a:p>
          <a:p>
            <a:pPr algn="ctr"/>
            <a:r>
              <a:rPr lang="fr-FR" sz="1400" b="1" dirty="0" smtClean="0">
                <a:solidFill>
                  <a:schemeClr val="bg1"/>
                </a:solidFill>
                <a:latin typeface="Tw Cen MT" pitchFamily="34" charset="0"/>
              </a:rPr>
              <a:t>Dans l’extrait proposé, on peut dénombrer quatre catégories : les jurés (chef du métier), les maîtres (qui possèdent les ateliers), les compagnons (qui travaillent dans un atelier), les apprentis (qui sont sous les ordres des compagnons et qui apprennent le métier).</a:t>
            </a:r>
          </a:p>
          <a:p>
            <a:pPr algn="ctr"/>
            <a:r>
              <a:rPr lang="fr-FR" sz="1400" b="1" dirty="0" smtClean="0">
                <a:solidFill>
                  <a:schemeClr val="bg1"/>
                </a:solidFill>
                <a:latin typeface="Tw Cen MT" pitchFamily="34" charset="0"/>
              </a:rPr>
              <a:t>Les fils de foulons sont avantagés car leur temps d’apprentissage est écourté (2 ans au lieu de trois). De plus, s’ils veulent ouvrir leur atelier, ils ne verseront à la corporation qu’une taxe de 20 sous contre 30 sous pour les autres.</a:t>
            </a:r>
          </a:p>
          <a:p>
            <a:pPr algn="ctr"/>
            <a:r>
              <a:rPr lang="fr-FR" sz="1400" b="1" dirty="0" smtClean="0">
                <a:solidFill>
                  <a:schemeClr val="bg1"/>
                </a:solidFill>
                <a:latin typeface="Tw Cen MT" pitchFamily="34" charset="0"/>
              </a:rPr>
              <a:t>Ce règlement ne concerne pas seulement les activités professionnelles des foulons. Il organise aussi leur vie privée. Il interdit certains comportements (tricher au jeu, vivre maritalement…) et fixe des règles vestimentaires (porter pour cinq sous de vêtements)</a:t>
            </a:r>
            <a:endParaRPr lang="fr-FR" sz="1400" b="1" dirty="0">
              <a:solidFill>
                <a:schemeClr val="bg1"/>
              </a:solidFill>
              <a:latin typeface="Tw Cen MT" pitchFamily="34" charset="0"/>
            </a:endParaRPr>
          </a:p>
        </p:txBody>
      </p:sp>
      <p:sp>
        <p:nvSpPr>
          <p:cNvPr id="5" name="ZoneTexte 4"/>
          <p:cNvSpPr txBox="1"/>
          <p:nvPr/>
        </p:nvSpPr>
        <p:spPr>
          <a:xfrm>
            <a:off x="217805" y="3212976"/>
            <a:ext cx="8820000" cy="523220"/>
          </a:xfrm>
          <a:prstGeom prst="rect">
            <a:avLst/>
          </a:prstGeom>
          <a:solidFill>
            <a:schemeClr val="tx2">
              <a:lumMod val="90000"/>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400" b="1" u="sng" dirty="0" smtClean="0">
                <a:solidFill>
                  <a:schemeClr val="bg1"/>
                </a:solidFill>
                <a:latin typeface="Tw Cen MT" pitchFamily="34" charset="0"/>
              </a:rPr>
              <a:t>4. Observez les miniatures </a:t>
            </a:r>
            <a:r>
              <a:rPr lang="fr-FR" sz="1400" b="1" dirty="0" smtClean="0">
                <a:solidFill>
                  <a:schemeClr val="bg1"/>
                </a:solidFill>
                <a:latin typeface="Tw Cen MT" pitchFamily="34" charset="0"/>
              </a:rPr>
              <a:t>: Reliez chaque scène à un titre puis, dans les carrés prévus à cet effet, notez le numéro de la scène représentée. </a:t>
            </a:r>
            <a:endParaRPr lang="fr-FR" sz="1400" b="1" dirty="0">
              <a:solidFill>
                <a:schemeClr val="bg1"/>
              </a:solidFill>
              <a:latin typeface="Tw Cen MT" pitchFamily="34" charset="0"/>
            </a:endParaRPr>
          </a:p>
        </p:txBody>
      </p:sp>
    </p:spTree>
    <p:extLst>
      <p:ext uri="{BB962C8B-B14F-4D97-AF65-F5344CB8AC3E}">
        <p14:creationId xmlns:p14="http://schemas.microsoft.com/office/powerpoint/2010/main" val="2231076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par>
                                <p:cTn id="11" presetID="21" presetClass="entr" presetSubtype="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par>
                                <p:cTn id="14" presetID="21" presetClass="entr" presetSubtype="1"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2000"/>
                                        <p:tgtEl>
                                          <p:spTgt spid="3"/>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500" fill="hold"/>
                                        <p:tgtEl>
                                          <p:spTgt spid="32"/>
                                        </p:tgtEl>
                                        <p:attrNameLst>
                                          <p:attrName>ppt_w</p:attrName>
                                        </p:attrNameLst>
                                      </p:cBhvr>
                                      <p:tavLst>
                                        <p:tav tm="0">
                                          <p:val>
                                            <p:fltVal val="0"/>
                                          </p:val>
                                        </p:tav>
                                        <p:tav tm="100000">
                                          <p:val>
                                            <p:strVal val="#ppt_w"/>
                                          </p:val>
                                        </p:tav>
                                      </p:tavLst>
                                    </p:anim>
                                    <p:anim calcmode="lin" valueType="num">
                                      <p:cBhvr>
                                        <p:cTn id="21" dur="500" fill="hold"/>
                                        <p:tgtEl>
                                          <p:spTgt spid="32"/>
                                        </p:tgtEl>
                                        <p:attrNameLst>
                                          <p:attrName>ppt_h</p:attrName>
                                        </p:attrNameLst>
                                      </p:cBhvr>
                                      <p:tavLst>
                                        <p:tav tm="0">
                                          <p:val>
                                            <p:fltVal val="0"/>
                                          </p:val>
                                        </p:tav>
                                        <p:tav tm="100000">
                                          <p:val>
                                            <p:strVal val="#ppt_h"/>
                                          </p:val>
                                        </p:tav>
                                      </p:tavLst>
                                    </p:anim>
                                    <p:animEffect transition="in" filter="fade">
                                      <p:cBhvr>
                                        <p:cTn id="22" dur="500"/>
                                        <p:tgtEl>
                                          <p:spTgt spid="32"/>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p:cTn id="30" dur="500" fill="hold"/>
                                        <p:tgtEl>
                                          <p:spTgt spid="36"/>
                                        </p:tgtEl>
                                        <p:attrNameLst>
                                          <p:attrName>ppt_w</p:attrName>
                                        </p:attrNameLst>
                                      </p:cBhvr>
                                      <p:tavLst>
                                        <p:tav tm="0">
                                          <p:val>
                                            <p:fltVal val="0"/>
                                          </p:val>
                                        </p:tav>
                                        <p:tav tm="100000">
                                          <p:val>
                                            <p:strVal val="#ppt_w"/>
                                          </p:val>
                                        </p:tav>
                                      </p:tavLst>
                                    </p:anim>
                                    <p:anim calcmode="lin" valueType="num">
                                      <p:cBhvr>
                                        <p:cTn id="31" dur="500" fill="hold"/>
                                        <p:tgtEl>
                                          <p:spTgt spid="36"/>
                                        </p:tgtEl>
                                        <p:attrNameLst>
                                          <p:attrName>ppt_h</p:attrName>
                                        </p:attrNameLst>
                                      </p:cBhvr>
                                      <p:tavLst>
                                        <p:tav tm="0">
                                          <p:val>
                                            <p:fltVal val="0"/>
                                          </p:val>
                                        </p:tav>
                                        <p:tav tm="100000">
                                          <p:val>
                                            <p:strVal val="#ppt_h"/>
                                          </p:val>
                                        </p:tav>
                                      </p:tavLst>
                                    </p:anim>
                                    <p:animEffect transition="in" filter="fade">
                                      <p:cBhvr>
                                        <p:cTn id="32" dur="500"/>
                                        <p:tgtEl>
                                          <p:spTgt spid="36"/>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1000"/>
                                        <p:tgtEl>
                                          <p:spTgt spid="5"/>
                                        </p:tgtEl>
                                      </p:cBhvr>
                                    </p:animEffect>
                                  </p:childTnLst>
                                </p:cTn>
                              </p:par>
                            </p:childTnLst>
                          </p:cTn>
                        </p:par>
                        <p:par>
                          <p:cTn id="43" fill="hold">
                            <p:stCondLst>
                              <p:cond delay="1000"/>
                            </p:stCondLst>
                            <p:childTnLst>
                              <p:par>
                                <p:cTn id="44" presetID="42" presetClass="entr" presetSubtype="0"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2" presetClass="entr" presetSubtype="0"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xit" presetSubtype="32" fill="hold" grpId="1" nodeType="clickEffect">
                                  <p:stCondLst>
                                    <p:cond delay="0"/>
                                  </p:stCondLst>
                                  <p:childTnLst>
                                    <p:anim calcmode="lin" valueType="num">
                                      <p:cBhvr>
                                        <p:cTn id="58" dur="500"/>
                                        <p:tgtEl>
                                          <p:spTgt spid="5"/>
                                        </p:tgtEl>
                                        <p:attrNameLst>
                                          <p:attrName>ppt_w</p:attrName>
                                        </p:attrNameLst>
                                      </p:cBhvr>
                                      <p:tavLst>
                                        <p:tav tm="0">
                                          <p:val>
                                            <p:strVal val="ppt_w"/>
                                          </p:val>
                                        </p:tav>
                                        <p:tav tm="100000">
                                          <p:val>
                                            <p:fltVal val="0"/>
                                          </p:val>
                                        </p:tav>
                                      </p:tavLst>
                                    </p:anim>
                                    <p:anim calcmode="lin" valueType="num">
                                      <p:cBhvr>
                                        <p:cTn id="59" dur="500"/>
                                        <p:tgtEl>
                                          <p:spTgt spid="5"/>
                                        </p:tgtEl>
                                        <p:attrNameLst>
                                          <p:attrName>ppt_h</p:attrName>
                                        </p:attrNameLst>
                                      </p:cBhvr>
                                      <p:tavLst>
                                        <p:tav tm="0">
                                          <p:val>
                                            <p:strVal val="ppt_h"/>
                                          </p:val>
                                        </p:tav>
                                        <p:tav tm="100000">
                                          <p:val>
                                            <p:fltVal val="0"/>
                                          </p:val>
                                        </p:tav>
                                      </p:tavLst>
                                    </p:anim>
                                    <p:animEffect transition="out" filter="fade">
                                      <p:cBhvr>
                                        <p:cTn id="60" dur="500"/>
                                        <p:tgtEl>
                                          <p:spTgt spid="5"/>
                                        </p:tgtEl>
                                      </p:cBhvr>
                                    </p:animEffect>
                                    <p:set>
                                      <p:cBhvr>
                                        <p:cTn id="61" dur="1" fill="hold">
                                          <p:stCondLst>
                                            <p:cond delay="499"/>
                                          </p:stCondLst>
                                        </p:cTn>
                                        <p:tgtEl>
                                          <p:spTgt spid="5"/>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right)">
                                      <p:cBhvr>
                                        <p:cTn id="66" dur="10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2"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right)">
                                      <p:cBhvr>
                                        <p:cTn id="71" dur="1000"/>
                                        <p:tgtEl>
                                          <p:spTgt spid="1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2" fill="hold" nodeType="click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wipe(right)">
                                      <p:cBhvr>
                                        <p:cTn id="76" dur="1000"/>
                                        <p:tgtEl>
                                          <p:spTgt spid="17"/>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2" fill="hold" nodeType="click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wipe(right)">
                                      <p:cBhvr>
                                        <p:cTn id="81" dur="1000"/>
                                        <p:tgtEl>
                                          <p:spTgt spid="20"/>
                                        </p:tgtEl>
                                      </p:cBhvr>
                                    </p:animEffect>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grpId="0" nodeType="click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wipe(down)">
                                      <p:cBhvr>
                                        <p:cTn id="86" dur="580">
                                          <p:stCondLst>
                                            <p:cond delay="0"/>
                                          </p:stCondLst>
                                        </p:cTn>
                                        <p:tgtEl>
                                          <p:spTgt spid="35"/>
                                        </p:tgtEl>
                                      </p:cBhvr>
                                    </p:animEffect>
                                    <p:anim calcmode="lin" valueType="num">
                                      <p:cBhvr>
                                        <p:cTn id="87"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92" dur="26">
                                          <p:stCondLst>
                                            <p:cond delay="650"/>
                                          </p:stCondLst>
                                        </p:cTn>
                                        <p:tgtEl>
                                          <p:spTgt spid="35"/>
                                        </p:tgtEl>
                                      </p:cBhvr>
                                      <p:to x="100000" y="60000"/>
                                    </p:animScale>
                                    <p:animScale>
                                      <p:cBhvr>
                                        <p:cTn id="93" dur="166" decel="50000">
                                          <p:stCondLst>
                                            <p:cond delay="676"/>
                                          </p:stCondLst>
                                        </p:cTn>
                                        <p:tgtEl>
                                          <p:spTgt spid="35"/>
                                        </p:tgtEl>
                                      </p:cBhvr>
                                      <p:to x="100000" y="100000"/>
                                    </p:animScale>
                                    <p:animScale>
                                      <p:cBhvr>
                                        <p:cTn id="94" dur="26">
                                          <p:stCondLst>
                                            <p:cond delay="1312"/>
                                          </p:stCondLst>
                                        </p:cTn>
                                        <p:tgtEl>
                                          <p:spTgt spid="35"/>
                                        </p:tgtEl>
                                      </p:cBhvr>
                                      <p:to x="100000" y="80000"/>
                                    </p:animScale>
                                    <p:animScale>
                                      <p:cBhvr>
                                        <p:cTn id="95" dur="166" decel="50000">
                                          <p:stCondLst>
                                            <p:cond delay="1338"/>
                                          </p:stCondLst>
                                        </p:cTn>
                                        <p:tgtEl>
                                          <p:spTgt spid="35"/>
                                        </p:tgtEl>
                                      </p:cBhvr>
                                      <p:to x="100000" y="100000"/>
                                    </p:animScale>
                                    <p:animScale>
                                      <p:cBhvr>
                                        <p:cTn id="96" dur="26">
                                          <p:stCondLst>
                                            <p:cond delay="1642"/>
                                          </p:stCondLst>
                                        </p:cTn>
                                        <p:tgtEl>
                                          <p:spTgt spid="35"/>
                                        </p:tgtEl>
                                      </p:cBhvr>
                                      <p:to x="100000" y="90000"/>
                                    </p:animScale>
                                    <p:animScale>
                                      <p:cBhvr>
                                        <p:cTn id="97" dur="166" decel="50000">
                                          <p:stCondLst>
                                            <p:cond delay="1668"/>
                                          </p:stCondLst>
                                        </p:cTn>
                                        <p:tgtEl>
                                          <p:spTgt spid="35"/>
                                        </p:tgtEl>
                                      </p:cBhvr>
                                      <p:to x="100000" y="100000"/>
                                    </p:animScale>
                                    <p:animScale>
                                      <p:cBhvr>
                                        <p:cTn id="98" dur="26">
                                          <p:stCondLst>
                                            <p:cond delay="1808"/>
                                          </p:stCondLst>
                                        </p:cTn>
                                        <p:tgtEl>
                                          <p:spTgt spid="35"/>
                                        </p:tgtEl>
                                      </p:cBhvr>
                                      <p:to x="100000" y="95000"/>
                                    </p:animScale>
                                    <p:animScale>
                                      <p:cBhvr>
                                        <p:cTn id="99" dur="166" decel="50000">
                                          <p:stCondLst>
                                            <p:cond delay="1834"/>
                                          </p:stCondLst>
                                        </p:cTn>
                                        <p:tgtEl>
                                          <p:spTgt spid="35"/>
                                        </p:tgtEl>
                                      </p:cBhvr>
                                      <p:to x="100000" y="100000"/>
                                    </p:animScale>
                                  </p:childTnLst>
                                </p:cTn>
                              </p:par>
                            </p:childTnLst>
                          </p:cTn>
                        </p:par>
                      </p:childTnLst>
                    </p:cTn>
                  </p:par>
                  <p:par>
                    <p:cTn id="100" fill="hold">
                      <p:stCondLst>
                        <p:cond delay="indefinite"/>
                      </p:stCondLst>
                      <p:childTnLst>
                        <p:par>
                          <p:cTn id="101" fill="hold">
                            <p:stCondLst>
                              <p:cond delay="0"/>
                            </p:stCondLst>
                            <p:childTnLst>
                              <p:par>
                                <p:cTn id="102" presetID="26" presetClass="entr" presetSubtype="0" fill="hold" grpId="0" nodeType="clickEffect">
                                  <p:stCondLst>
                                    <p:cond delay="0"/>
                                  </p:stCondLst>
                                  <p:childTnLst>
                                    <p:set>
                                      <p:cBhvr>
                                        <p:cTn id="103" dur="1" fill="hold">
                                          <p:stCondLst>
                                            <p:cond delay="0"/>
                                          </p:stCondLst>
                                        </p:cTn>
                                        <p:tgtEl>
                                          <p:spTgt spid="34"/>
                                        </p:tgtEl>
                                        <p:attrNameLst>
                                          <p:attrName>style.visibility</p:attrName>
                                        </p:attrNameLst>
                                      </p:cBhvr>
                                      <p:to>
                                        <p:strVal val="visible"/>
                                      </p:to>
                                    </p:set>
                                    <p:animEffect transition="in" filter="wipe(down)">
                                      <p:cBhvr>
                                        <p:cTn id="104" dur="580">
                                          <p:stCondLst>
                                            <p:cond delay="0"/>
                                          </p:stCondLst>
                                        </p:cTn>
                                        <p:tgtEl>
                                          <p:spTgt spid="34"/>
                                        </p:tgtEl>
                                      </p:cBhvr>
                                    </p:animEffect>
                                    <p:anim calcmode="lin" valueType="num">
                                      <p:cBhvr>
                                        <p:cTn id="105"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06"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07"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108"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109"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110" dur="26">
                                          <p:stCondLst>
                                            <p:cond delay="650"/>
                                          </p:stCondLst>
                                        </p:cTn>
                                        <p:tgtEl>
                                          <p:spTgt spid="34"/>
                                        </p:tgtEl>
                                      </p:cBhvr>
                                      <p:to x="100000" y="60000"/>
                                    </p:animScale>
                                    <p:animScale>
                                      <p:cBhvr>
                                        <p:cTn id="111" dur="166" decel="50000">
                                          <p:stCondLst>
                                            <p:cond delay="676"/>
                                          </p:stCondLst>
                                        </p:cTn>
                                        <p:tgtEl>
                                          <p:spTgt spid="34"/>
                                        </p:tgtEl>
                                      </p:cBhvr>
                                      <p:to x="100000" y="100000"/>
                                    </p:animScale>
                                    <p:animScale>
                                      <p:cBhvr>
                                        <p:cTn id="112" dur="26">
                                          <p:stCondLst>
                                            <p:cond delay="1312"/>
                                          </p:stCondLst>
                                        </p:cTn>
                                        <p:tgtEl>
                                          <p:spTgt spid="34"/>
                                        </p:tgtEl>
                                      </p:cBhvr>
                                      <p:to x="100000" y="80000"/>
                                    </p:animScale>
                                    <p:animScale>
                                      <p:cBhvr>
                                        <p:cTn id="113" dur="166" decel="50000">
                                          <p:stCondLst>
                                            <p:cond delay="1338"/>
                                          </p:stCondLst>
                                        </p:cTn>
                                        <p:tgtEl>
                                          <p:spTgt spid="34"/>
                                        </p:tgtEl>
                                      </p:cBhvr>
                                      <p:to x="100000" y="100000"/>
                                    </p:animScale>
                                    <p:animScale>
                                      <p:cBhvr>
                                        <p:cTn id="114" dur="26">
                                          <p:stCondLst>
                                            <p:cond delay="1642"/>
                                          </p:stCondLst>
                                        </p:cTn>
                                        <p:tgtEl>
                                          <p:spTgt spid="34"/>
                                        </p:tgtEl>
                                      </p:cBhvr>
                                      <p:to x="100000" y="90000"/>
                                    </p:animScale>
                                    <p:animScale>
                                      <p:cBhvr>
                                        <p:cTn id="115" dur="166" decel="50000">
                                          <p:stCondLst>
                                            <p:cond delay="1668"/>
                                          </p:stCondLst>
                                        </p:cTn>
                                        <p:tgtEl>
                                          <p:spTgt spid="34"/>
                                        </p:tgtEl>
                                      </p:cBhvr>
                                      <p:to x="100000" y="100000"/>
                                    </p:animScale>
                                    <p:animScale>
                                      <p:cBhvr>
                                        <p:cTn id="116" dur="26">
                                          <p:stCondLst>
                                            <p:cond delay="1808"/>
                                          </p:stCondLst>
                                        </p:cTn>
                                        <p:tgtEl>
                                          <p:spTgt spid="34"/>
                                        </p:tgtEl>
                                      </p:cBhvr>
                                      <p:to x="100000" y="95000"/>
                                    </p:animScale>
                                    <p:animScale>
                                      <p:cBhvr>
                                        <p:cTn id="117" dur="166" decel="50000">
                                          <p:stCondLst>
                                            <p:cond delay="1834"/>
                                          </p:stCondLst>
                                        </p:cTn>
                                        <p:tgtEl>
                                          <p:spTgt spid="34"/>
                                        </p:tgtEl>
                                      </p:cBhvr>
                                      <p:to x="100000" y="100000"/>
                                    </p:animScale>
                                  </p:childTnLst>
                                </p:cTn>
                              </p:par>
                            </p:childTnLst>
                          </p:cTn>
                        </p:par>
                      </p:childTnLst>
                    </p:cTn>
                  </p:par>
                  <p:par>
                    <p:cTn id="118" fill="hold">
                      <p:stCondLst>
                        <p:cond delay="indefinite"/>
                      </p:stCondLst>
                      <p:childTnLst>
                        <p:par>
                          <p:cTn id="119" fill="hold">
                            <p:stCondLst>
                              <p:cond delay="0"/>
                            </p:stCondLst>
                            <p:childTnLst>
                              <p:par>
                                <p:cTn id="120" presetID="26" presetClass="entr" presetSubtype="0" fill="hold" grpId="0" nodeType="clickEffect">
                                  <p:stCondLst>
                                    <p:cond delay="0"/>
                                  </p:stCondLst>
                                  <p:childTnLst>
                                    <p:set>
                                      <p:cBhvr>
                                        <p:cTn id="121" dur="1" fill="hold">
                                          <p:stCondLst>
                                            <p:cond delay="0"/>
                                          </p:stCondLst>
                                        </p:cTn>
                                        <p:tgtEl>
                                          <p:spTgt spid="37"/>
                                        </p:tgtEl>
                                        <p:attrNameLst>
                                          <p:attrName>style.visibility</p:attrName>
                                        </p:attrNameLst>
                                      </p:cBhvr>
                                      <p:to>
                                        <p:strVal val="visible"/>
                                      </p:to>
                                    </p:set>
                                    <p:animEffect transition="in" filter="wipe(down)">
                                      <p:cBhvr>
                                        <p:cTn id="122" dur="580">
                                          <p:stCondLst>
                                            <p:cond delay="0"/>
                                          </p:stCondLst>
                                        </p:cTn>
                                        <p:tgtEl>
                                          <p:spTgt spid="37"/>
                                        </p:tgtEl>
                                      </p:cBhvr>
                                    </p:animEffect>
                                    <p:anim calcmode="lin" valueType="num">
                                      <p:cBhvr>
                                        <p:cTn id="123"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24"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25"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26"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7"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28" dur="26">
                                          <p:stCondLst>
                                            <p:cond delay="650"/>
                                          </p:stCondLst>
                                        </p:cTn>
                                        <p:tgtEl>
                                          <p:spTgt spid="37"/>
                                        </p:tgtEl>
                                      </p:cBhvr>
                                      <p:to x="100000" y="60000"/>
                                    </p:animScale>
                                    <p:animScale>
                                      <p:cBhvr>
                                        <p:cTn id="129" dur="166" decel="50000">
                                          <p:stCondLst>
                                            <p:cond delay="676"/>
                                          </p:stCondLst>
                                        </p:cTn>
                                        <p:tgtEl>
                                          <p:spTgt spid="37"/>
                                        </p:tgtEl>
                                      </p:cBhvr>
                                      <p:to x="100000" y="100000"/>
                                    </p:animScale>
                                    <p:animScale>
                                      <p:cBhvr>
                                        <p:cTn id="130" dur="26">
                                          <p:stCondLst>
                                            <p:cond delay="1312"/>
                                          </p:stCondLst>
                                        </p:cTn>
                                        <p:tgtEl>
                                          <p:spTgt spid="37"/>
                                        </p:tgtEl>
                                      </p:cBhvr>
                                      <p:to x="100000" y="80000"/>
                                    </p:animScale>
                                    <p:animScale>
                                      <p:cBhvr>
                                        <p:cTn id="131" dur="166" decel="50000">
                                          <p:stCondLst>
                                            <p:cond delay="1338"/>
                                          </p:stCondLst>
                                        </p:cTn>
                                        <p:tgtEl>
                                          <p:spTgt spid="37"/>
                                        </p:tgtEl>
                                      </p:cBhvr>
                                      <p:to x="100000" y="100000"/>
                                    </p:animScale>
                                    <p:animScale>
                                      <p:cBhvr>
                                        <p:cTn id="132" dur="26">
                                          <p:stCondLst>
                                            <p:cond delay="1642"/>
                                          </p:stCondLst>
                                        </p:cTn>
                                        <p:tgtEl>
                                          <p:spTgt spid="37"/>
                                        </p:tgtEl>
                                      </p:cBhvr>
                                      <p:to x="100000" y="90000"/>
                                    </p:animScale>
                                    <p:animScale>
                                      <p:cBhvr>
                                        <p:cTn id="133" dur="166" decel="50000">
                                          <p:stCondLst>
                                            <p:cond delay="1668"/>
                                          </p:stCondLst>
                                        </p:cTn>
                                        <p:tgtEl>
                                          <p:spTgt spid="37"/>
                                        </p:tgtEl>
                                      </p:cBhvr>
                                      <p:to x="100000" y="100000"/>
                                    </p:animScale>
                                    <p:animScale>
                                      <p:cBhvr>
                                        <p:cTn id="134" dur="26">
                                          <p:stCondLst>
                                            <p:cond delay="1808"/>
                                          </p:stCondLst>
                                        </p:cTn>
                                        <p:tgtEl>
                                          <p:spTgt spid="37"/>
                                        </p:tgtEl>
                                      </p:cBhvr>
                                      <p:to x="100000" y="95000"/>
                                    </p:animScale>
                                    <p:animScale>
                                      <p:cBhvr>
                                        <p:cTn id="135" dur="166" decel="50000">
                                          <p:stCondLst>
                                            <p:cond delay="1834"/>
                                          </p:stCondLst>
                                        </p:cTn>
                                        <p:tgtEl>
                                          <p:spTgt spid="37"/>
                                        </p:tgtEl>
                                      </p:cBhvr>
                                      <p:to x="100000" y="100000"/>
                                    </p:animScale>
                                  </p:childTnLst>
                                </p:cTn>
                              </p:par>
                            </p:childTnLst>
                          </p:cTn>
                        </p:par>
                      </p:childTnLst>
                    </p:cTn>
                  </p:par>
                  <p:par>
                    <p:cTn id="136" fill="hold">
                      <p:stCondLst>
                        <p:cond delay="indefinite"/>
                      </p:stCondLst>
                      <p:childTnLst>
                        <p:par>
                          <p:cTn id="137" fill="hold">
                            <p:stCondLst>
                              <p:cond delay="0"/>
                            </p:stCondLst>
                            <p:childTnLst>
                              <p:par>
                                <p:cTn id="138" presetID="26" presetClass="entr" presetSubtype="0" fill="hold" grpId="0" nodeType="clickEffect">
                                  <p:stCondLst>
                                    <p:cond delay="0"/>
                                  </p:stCondLst>
                                  <p:childTnLst>
                                    <p:set>
                                      <p:cBhvr>
                                        <p:cTn id="139" dur="1" fill="hold">
                                          <p:stCondLst>
                                            <p:cond delay="0"/>
                                          </p:stCondLst>
                                        </p:cTn>
                                        <p:tgtEl>
                                          <p:spTgt spid="31"/>
                                        </p:tgtEl>
                                        <p:attrNameLst>
                                          <p:attrName>style.visibility</p:attrName>
                                        </p:attrNameLst>
                                      </p:cBhvr>
                                      <p:to>
                                        <p:strVal val="visible"/>
                                      </p:to>
                                    </p:set>
                                    <p:animEffect transition="in" filter="wipe(down)">
                                      <p:cBhvr>
                                        <p:cTn id="140" dur="580">
                                          <p:stCondLst>
                                            <p:cond delay="0"/>
                                          </p:stCondLst>
                                        </p:cTn>
                                        <p:tgtEl>
                                          <p:spTgt spid="31"/>
                                        </p:tgtEl>
                                      </p:cBhvr>
                                    </p:animEffect>
                                    <p:anim calcmode="lin" valueType="num">
                                      <p:cBhvr>
                                        <p:cTn id="141"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42"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43"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44"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45"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46" dur="26">
                                          <p:stCondLst>
                                            <p:cond delay="650"/>
                                          </p:stCondLst>
                                        </p:cTn>
                                        <p:tgtEl>
                                          <p:spTgt spid="31"/>
                                        </p:tgtEl>
                                      </p:cBhvr>
                                      <p:to x="100000" y="60000"/>
                                    </p:animScale>
                                    <p:animScale>
                                      <p:cBhvr>
                                        <p:cTn id="147" dur="166" decel="50000">
                                          <p:stCondLst>
                                            <p:cond delay="676"/>
                                          </p:stCondLst>
                                        </p:cTn>
                                        <p:tgtEl>
                                          <p:spTgt spid="31"/>
                                        </p:tgtEl>
                                      </p:cBhvr>
                                      <p:to x="100000" y="100000"/>
                                    </p:animScale>
                                    <p:animScale>
                                      <p:cBhvr>
                                        <p:cTn id="148" dur="26">
                                          <p:stCondLst>
                                            <p:cond delay="1312"/>
                                          </p:stCondLst>
                                        </p:cTn>
                                        <p:tgtEl>
                                          <p:spTgt spid="31"/>
                                        </p:tgtEl>
                                      </p:cBhvr>
                                      <p:to x="100000" y="80000"/>
                                    </p:animScale>
                                    <p:animScale>
                                      <p:cBhvr>
                                        <p:cTn id="149" dur="166" decel="50000">
                                          <p:stCondLst>
                                            <p:cond delay="1338"/>
                                          </p:stCondLst>
                                        </p:cTn>
                                        <p:tgtEl>
                                          <p:spTgt spid="31"/>
                                        </p:tgtEl>
                                      </p:cBhvr>
                                      <p:to x="100000" y="100000"/>
                                    </p:animScale>
                                    <p:animScale>
                                      <p:cBhvr>
                                        <p:cTn id="150" dur="26">
                                          <p:stCondLst>
                                            <p:cond delay="1642"/>
                                          </p:stCondLst>
                                        </p:cTn>
                                        <p:tgtEl>
                                          <p:spTgt spid="31"/>
                                        </p:tgtEl>
                                      </p:cBhvr>
                                      <p:to x="100000" y="90000"/>
                                    </p:animScale>
                                    <p:animScale>
                                      <p:cBhvr>
                                        <p:cTn id="151" dur="166" decel="50000">
                                          <p:stCondLst>
                                            <p:cond delay="1668"/>
                                          </p:stCondLst>
                                        </p:cTn>
                                        <p:tgtEl>
                                          <p:spTgt spid="31"/>
                                        </p:tgtEl>
                                      </p:cBhvr>
                                      <p:to x="100000" y="100000"/>
                                    </p:animScale>
                                    <p:animScale>
                                      <p:cBhvr>
                                        <p:cTn id="152" dur="26">
                                          <p:stCondLst>
                                            <p:cond delay="1808"/>
                                          </p:stCondLst>
                                        </p:cTn>
                                        <p:tgtEl>
                                          <p:spTgt spid="31"/>
                                        </p:tgtEl>
                                      </p:cBhvr>
                                      <p:to x="100000" y="95000"/>
                                    </p:animScale>
                                    <p:animScale>
                                      <p:cBhvr>
                                        <p:cTn id="153" dur="166" decel="50000">
                                          <p:stCondLst>
                                            <p:cond delay="1834"/>
                                          </p:stCondLst>
                                        </p:cTn>
                                        <p:tgtEl>
                                          <p:spTgt spid="31"/>
                                        </p:tgtEl>
                                      </p:cBhvr>
                                      <p:to x="100000" y="100000"/>
                                    </p:animScale>
                                  </p:childTnLst>
                                </p:cTn>
                              </p:par>
                            </p:childTnLst>
                          </p:cTn>
                        </p:par>
                      </p:childTnLst>
                    </p:cTn>
                  </p:par>
                  <p:par>
                    <p:cTn id="154" fill="hold">
                      <p:stCondLst>
                        <p:cond delay="indefinite"/>
                      </p:stCondLst>
                      <p:childTnLst>
                        <p:par>
                          <p:cTn id="155" fill="hold">
                            <p:stCondLst>
                              <p:cond delay="0"/>
                            </p:stCondLst>
                            <p:childTnLst>
                              <p:par>
                                <p:cTn id="156" presetID="53" presetClass="exit" presetSubtype="32" fill="hold" nodeType="clickEffect">
                                  <p:stCondLst>
                                    <p:cond delay="0"/>
                                  </p:stCondLst>
                                  <p:childTnLst>
                                    <p:anim calcmode="lin" valueType="num">
                                      <p:cBhvr>
                                        <p:cTn id="157" dur="500"/>
                                        <p:tgtEl>
                                          <p:spTgt spid="6"/>
                                        </p:tgtEl>
                                        <p:attrNameLst>
                                          <p:attrName>ppt_w</p:attrName>
                                        </p:attrNameLst>
                                      </p:cBhvr>
                                      <p:tavLst>
                                        <p:tav tm="0">
                                          <p:val>
                                            <p:strVal val="ppt_w"/>
                                          </p:val>
                                        </p:tav>
                                        <p:tav tm="100000">
                                          <p:val>
                                            <p:fltVal val="0"/>
                                          </p:val>
                                        </p:tav>
                                      </p:tavLst>
                                    </p:anim>
                                    <p:anim calcmode="lin" valueType="num">
                                      <p:cBhvr>
                                        <p:cTn id="158" dur="500"/>
                                        <p:tgtEl>
                                          <p:spTgt spid="6"/>
                                        </p:tgtEl>
                                        <p:attrNameLst>
                                          <p:attrName>ppt_h</p:attrName>
                                        </p:attrNameLst>
                                      </p:cBhvr>
                                      <p:tavLst>
                                        <p:tav tm="0">
                                          <p:val>
                                            <p:strVal val="ppt_h"/>
                                          </p:val>
                                        </p:tav>
                                        <p:tav tm="100000">
                                          <p:val>
                                            <p:fltVal val="0"/>
                                          </p:val>
                                        </p:tav>
                                      </p:tavLst>
                                    </p:anim>
                                    <p:animEffect transition="out" filter="fade">
                                      <p:cBhvr>
                                        <p:cTn id="159" dur="500"/>
                                        <p:tgtEl>
                                          <p:spTgt spid="6"/>
                                        </p:tgtEl>
                                      </p:cBhvr>
                                    </p:animEffect>
                                    <p:set>
                                      <p:cBhvr>
                                        <p:cTn id="160" dur="1" fill="hold">
                                          <p:stCondLst>
                                            <p:cond delay="499"/>
                                          </p:stCondLst>
                                        </p:cTn>
                                        <p:tgtEl>
                                          <p:spTgt spid="6"/>
                                        </p:tgtEl>
                                        <p:attrNameLst>
                                          <p:attrName>style.visibility</p:attrName>
                                        </p:attrNameLst>
                                      </p:cBhvr>
                                      <p:to>
                                        <p:strVal val="hidden"/>
                                      </p:to>
                                    </p:set>
                                  </p:childTnLst>
                                </p:cTn>
                              </p:par>
                              <p:par>
                                <p:cTn id="161" presetID="53" presetClass="exit" presetSubtype="32" fill="hold" nodeType="withEffect">
                                  <p:stCondLst>
                                    <p:cond delay="0"/>
                                  </p:stCondLst>
                                  <p:childTnLst>
                                    <p:anim calcmode="lin" valueType="num">
                                      <p:cBhvr>
                                        <p:cTn id="162" dur="500"/>
                                        <p:tgtEl>
                                          <p:spTgt spid="7"/>
                                        </p:tgtEl>
                                        <p:attrNameLst>
                                          <p:attrName>ppt_w</p:attrName>
                                        </p:attrNameLst>
                                      </p:cBhvr>
                                      <p:tavLst>
                                        <p:tav tm="0">
                                          <p:val>
                                            <p:strVal val="ppt_w"/>
                                          </p:val>
                                        </p:tav>
                                        <p:tav tm="100000">
                                          <p:val>
                                            <p:fltVal val="0"/>
                                          </p:val>
                                        </p:tav>
                                      </p:tavLst>
                                    </p:anim>
                                    <p:anim calcmode="lin" valueType="num">
                                      <p:cBhvr>
                                        <p:cTn id="163" dur="500"/>
                                        <p:tgtEl>
                                          <p:spTgt spid="7"/>
                                        </p:tgtEl>
                                        <p:attrNameLst>
                                          <p:attrName>ppt_h</p:attrName>
                                        </p:attrNameLst>
                                      </p:cBhvr>
                                      <p:tavLst>
                                        <p:tav tm="0">
                                          <p:val>
                                            <p:strVal val="ppt_h"/>
                                          </p:val>
                                        </p:tav>
                                        <p:tav tm="100000">
                                          <p:val>
                                            <p:fltVal val="0"/>
                                          </p:val>
                                        </p:tav>
                                      </p:tavLst>
                                    </p:anim>
                                    <p:animEffect transition="out" filter="fade">
                                      <p:cBhvr>
                                        <p:cTn id="164" dur="500"/>
                                        <p:tgtEl>
                                          <p:spTgt spid="7"/>
                                        </p:tgtEl>
                                      </p:cBhvr>
                                    </p:animEffect>
                                    <p:set>
                                      <p:cBhvr>
                                        <p:cTn id="165" dur="1" fill="hold">
                                          <p:stCondLst>
                                            <p:cond delay="499"/>
                                          </p:stCondLst>
                                        </p:cTn>
                                        <p:tgtEl>
                                          <p:spTgt spid="7"/>
                                        </p:tgtEl>
                                        <p:attrNameLst>
                                          <p:attrName>style.visibility</p:attrName>
                                        </p:attrNameLst>
                                      </p:cBhvr>
                                      <p:to>
                                        <p:strVal val="hidden"/>
                                      </p:to>
                                    </p:set>
                                  </p:childTnLst>
                                </p:cTn>
                              </p:par>
                              <p:par>
                                <p:cTn id="166" presetID="53" presetClass="exit" presetSubtype="32" fill="hold" nodeType="withEffect">
                                  <p:stCondLst>
                                    <p:cond delay="0"/>
                                  </p:stCondLst>
                                  <p:childTnLst>
                                    <p:anim calcmode="lin" valueType="num">
                                      <p:cBhvr>
                                        <p:cTn id="167" dur="500"/>
                                        <p:tgtEl>
                                          <p:spTgt spid="8"/>
                                        </p:tgtEl>
                                        <p:attrNameLst>
                                          <p:attrName>ppt_w</p:attrName>
                                        </p:attrNameLst>
                                      </p:cBhvr>
                                      <p:tavLst>
                                        <p:tav tm="0">
                                          <p:val>
                                            <p:strVal val="ppt_w"/>
                                          </p:val>
                                        </p:tav>
                                        <p:tav tm="100000">
                                          <p:val>
                                            <p:fltVal val="0"/>
                                          </p:val>
                                        </p:tav>
                                      </p:tavLst>
                                    </p:anim>
                                    <p:anim calcmode="lin" valueType="num">
                                      <p:cBhvr>
                                        <p:cTn id="168" dur="500"/>
                                        <p:tgtEl>
                                          <p:spTgt spid="8"/>
                                        </p:tgtEl>
                                        <p:attrNameLst>
                                          <p:attrName>ppt_h</p:attrName>
                                        </p:attrNameLst>
                                      </p:cBhvr>
                                      <p:tavLst>
                                        <p:tav tm="0">
                                          <p:val>
                                            <p:strVal val="ppt_h"/>
                                          </p:val>
                                        </p:tav>
                                        <p:tav tm="100000">
                                          <p:val>
                                            <p:fltVal val="0"/>
                                          </p:val>
                                        </p:tav>
                                      </p:tavLst>
                                    </p:anim>
                                    <p:animEffect transition="out" filter="fade">
                                      <p:cBhvr>
                                        <p:cTn id="169" dur="500"/>
                                        <p:tgtEl>
                                          <p:spTgt spid="8"/>
                                        </p:tgtEl>
                                      </p:cBhvr>
                                    </p:animEffect>
                                    <p:set>
                                      <p:cBhvr>
                                        <p:cTn id="170" dur="1" fill="hold">
                                          <p:stCondLst>
                                            <p:cond delay="499"/>
                                          </p:stCondLst>
                                        </p:cTn>
                                        <p:tgtEl>
                                          <p:spTgt spid="8"/>
                                        </p:tgtEl>
                                        <p:attrNameLst>
                                          <p:attrName>style.visibility</p:attrName>
                                        </p:attrNameLst>
                                      </p:cBhvr>
                                      <p:to>
                                        <p:strVal val="hidden"/>
                                      </p:to>
                                    </p:set>
                                  </p:childTnLst>
                                </p:cTn>
                              </p:par>
                              <p:par>
                                <p:cTn id="171" presetID="53" presetClass="exit" presetSubtype="32" fill="hold" nodeType="withEffect">
                                  <p:stCondLst>
                                    <p:cond delay="0"/>
                                  </p:stCondLst>
                                  <p:childTnLst>
                                    <p:anim calcmode="lin" valueType="num">
                                      <p:cBhvr>
                                        <p:cTn id="172" dur="500"/>
                                        <p:tgtEl>
                                          <p:spTgt spid="3"/>
                                        </p:tgtEl>
                                        <p:attrNameLst>
                                          <p:attrName>ppt_w</p:attrName>
                                        </p:attrNameLst>
                                      </p:cBhvr>
                                      <p:tavLst>
                                        <p:tav tm="0">
                                          <p:val>
                                            <p:strVal val="ppt_w"/>
                                          </p:val>
                                        </p:tav>
                                        <p:tav tm="100000">
                                          <p:val>
                                            <p:fltVal val="0"/>
                                          </p:val>
                                        </p:tav>
                                      </p:tavLst>
                                    </p:anim>
                                    <p:anim calcmode="lin" valueType="num">
                                      <p:cBhvr>
                                        <p:cTn id="173" dur="500"/>
                                        <p:tgtEl>
                                          <p:spTgt spid="3"/>
                                        </p:tgtEl>
                                        <p:attrNameLst>
                                          <p:attrName>ppt_h</p:attrName>
                                        </p:attrNameLst>
                                      </p:cBhvr>
                                      <p:tavLst>
                                        <p:tav tm="0">
                                          <p:val>
                                            <p:strVal val="ppt_h"/>
                                          </p:val>
                                        </p:tav>
                                        <p:tav tm="100000">
                                          <p:val>
                                            <p:fltVal val="0"/>
                                          </p:val>
                                        </p:tav>
                                      </p:tavLst>
                                    </p:anim>
                                    <p:animEffect transition="out" filter="fade">
                                      <p:cBhvr>
                                        <p:cTn id="174" dur="500"/>
                                        <p:tgtEl>
                                          <p:spTgt spid="3"/>
                                        </p:tgtEl>
                                      </p:cBhvr>
                                    </p:animEffect>
                                    <p:set>
                                      <p:cBhvr>
                                        <p:cTn id="175" dur="1" fill="hold">
                                          <p:stCondLst>
                                            <p:cond delay="499"/>
                                          </p:stCondLst>
                                        </p:cTn>
                                        <p:tgtEl>
                                          <p:spTgt spid="3"/>
                                        </p:tgtEl>
                                        <p:attrNameLst>
                                          <p:attrName>style.visibility</p:attrName>
                                        </p:attrNameLst>
                                      </p:cBhvr>
                                      <p:to>
                                        <p:strVal val="hidden"/>
                                      </p:to>
                                    </p:set>
                                  </p:childTnLst>
                                </p:cTn>
                              </p:par>
                              <p:par>
                                <p:cTn id="176" presetID="53" presetClass="exit" presetSubtype="32" fill="hold" grpId="1" nodeType="withEffect">
                                  <p:stCondLst>
                                    <p:cond delay="0"/>
                                  </p:stCondLst>
                                  <p:childTnLst>
                                    <p:anim calcmode="lin" valueType="num">
                                      <p:cBhvr>
                                        <p:cTn id="177" dur="500"/>
                                        <p:tgtEl>
                                          <p:spTgt spid="32"/>
                                        </p:tgtEl>
                                        <p:attrNameLst>
                                          <p:attrName>ppt_w</p:attrName>
                                        </p:attrNameLst>
                                      </p:cBhvr>
                                      <p:tavLst>
                                        <p:tav tm="0">
                                          <p:val>
                                            <p:strVal val="ppt_w"/>
                                          </p:val>
                                        </p:tav>
                                        <p:tav tm="100000">
                                          <p:val>
                                            <p:fltVal val="0"/>
                                          </p:val>
                                        </p:tav>
                                      </p:tavLst>
                                    </p:anim>
                                    <p:anim calcmode="lin" valueType="num">
                                      <p:cBhvr>
                                        <p:cTn id="178" dur="500"/>
                                        <p:tgtEl>
                                          <p:spTgt spid="32"/>
                                        </p:tgtEl>
                                        <p:attrNameLst>
                                          <p:attrName>ppt_h</p:attrName>
                                        </p:attrNameLst>
                                      </p:cBhvr>
                                      <p:tavLst>
                                        <p:tav tm="0">
                                          <p:val>
                                            <p:strVal val="ppt_h"/>
                                          </p:val>
                                        </p:tav>
                                        <p:tav tm="100000">
                                          <p:val>
                                            <p:fltVal val="0"/>
                                          </p:val>
                                        </p:tav>
                                      </p:tavLst>
                                    </p:anim>
                                    <p:animEffect transition="out" filter="fade">
                                      <p:cBhvr>
                                        <p:cTn id="179" dur="500"/>
                                        <p:tgtEl>
                                          <p:spTgt spid="32"/>
                                        </p:tgtEl>
                                      </p:cBhvr>
                                    </p:animEffect>
                                    <p:set>
                                      <p:cBhvr>
                                        <p:cTn id="180" dur="1" fill="hold">
                                          <p:stCondLst>
                                            <p:cond delay="499"/>
                                          </p:stCondLst>
                                        </p:cTn>
                                        <p:tgtEl>
                                          <p:spTgt spid="32"/>
                                        </p:tgtEl>
                                        <p:attrNameLst>
                                          <p:attrName>style.visibility</p:attrName>
                                        </p:attrNameLst>
                                      </p:cBhvr>
                                      <p:to>
                                        <p:strVal val="hidden"/>
                                      </p:to>
                                    </p:set>
                                  </p:childTnLst>
                                </p:cTn>
                              </p:par>
                              <p:par>
                                <p:cTn id="181" presetID="53" presetClass="exit" presetSubtype="32" fill="hold" grpId="1" nodeType="withEffect">
                                  <p:stCondLst>
                                    <p:cond delay="0"/>
                                  </p:stCondLst>
                                  <p:childTnLst>
                                    <p:anim calcmode="lin" valueType="num">
                                      <p:cBhvr>
                                        <p:cTn id="182" dur="500"/>
                                        <p:tgtEl>
                                          <p:spTgt spid="33"/>
                                        </p:tgtEl>
                                        <p:attrNameLst>
                                          <p:attrName>ppt_w</p:attrName>
                                        </p:attrNameLst>
                                      </p:cBhvr>
                                      <p:tavLst>
                                        <p:tav tm="0">
                                          <p:val>
                                            <p:strVal val="ppt_w"/>
                                          </p:val>
                                        </p:tav>
                                        <p:tav tm="100000">
                                          <p:val>
                                            <p:fltVal val="0"/>
                                          </p:val>
                                        </p:tav>
                                      </p:tavLst>
                                    </p:anim>
                                    <p:anim calcmode="lin" valueType="num">
                                      <p:cBhvr>
                                        <p:cTn id="183" dur="500"/>
                                        <p:tgtEl>
                                          <p:spTgt spid="33"/>
                                        </p:tgtEl>
                                        <p:attrNameLst>
                                          <p:attrName>ppt_h</p:attrName>
                                        </p:attrNameLst>
                                      </p:cBhvr>
                                      <p:tavLst>
                                        <p:tav tm="0">
                                          <p:val>
                                            <p:strVal val="ppt_h"/>
                                          </p:val>
                                        </p:tav>
                                        <p:tav tm="100000">
                                          <p:val>
                                            <p:fltVal val="0"/>
                                          </p:val>
                                        </p:tav>
                                      </p:tavLst>
                                    </p:anim>
                                    <p:animEffect transition="out" filter="fade">
                                      <p:cBhvr>
                                        <p:cTn id="184" dur="500"/>
                                        <p:tgtEl>
                                          <p:spTgt spid="33"/>
                                        </p:tgtEl>
                                      </p:cBhvr>
                                    </p:animEffect>
                                    <p:set>
                                      <p:cBhvr>
                                        <p:cTn id="185" dur="1" fill="hold">
                                          <p:stCondLst>
                                            <p:cond delay="499"/>
                                          </p:stCondLst>
                                        </p:cTn>
                                        <p:tgtEl>
                                          <p:spTgt spid="33"/>
                                        </p:tgtEl>
                                        <p:attrNameLst>
                                          <p:attrName>style.visibility</p:attrName>
                                        </p:attrNameLst>
                                      </p:cBhvr>
                                      <p:to>
                                        <p:strVal val="hidden"/>
                                      </p:to>
                                    </p:set>
                                  </p:childTnLst>
                                </p:cTn>
                              </p:par>
                              <p:par>
                                <p:cTn id="186" presetID="53" presetClass="exit" presetSubtype="32" fill="hold" grpId="1" nodeType="withEffect">
                                  <p:stCondLst>
                                    <p:cond delay="0"/>
                                  </p:stCondLst>
                                  <p:childTnLst>
                                    <p:anim calcmode="lin" valueType="num">
                                      <p:cBhvr>
                                        <p:cTn id="187" dur="500"/>
                                        <p:tgtEl>
                                          <p:spTgt spid="36"/>
                                        </p:tgtEl>
                                        <p:attrNameLst>
                                          <p:attrName>ppt_w</p:attrName>
                                        </p:attrNameLst>
                                      </p:cBhvr>
                                      <p:tavLst>
                                        <p:tav tm="0">
                                          <p:val>
                                            <p:strVal val="ppt_w"/>
                                          </p:val>
                                        </p:tav>
                                        <p:tav tm="100000">
                                          <p:val>
                                            <p:fltVal val="0"/>
                                          </p:val>
                                        </p:tav>
                                      </p:tavLst>
                                    </p:anim>
                                    <p:anim calcmode="lin" valueType="num">
                                      <p:cBhvr>
                                        <p:cTn id="188" dur="500"/>
                                        <p:tgtEl>
                                          <p:spTgt spid="36"/>
                                        </p:tgtEl>
                                        <p:attrNameLst>
                                          <p:attrName>ppt_h</p:attrName>
                                        </p:attrNameLst>
                                      </p:cBhvr>
                                      <p:tavLst>
                                        <p:tav tm="0">
                                          <p:val>
                                            <p:strVal val="ppt_h"/>
                                          </p:val>
                                        </p:tav>
                                        <p:tav tm="100000">
                                          <p:val>
                                            <p:fltVal val="0"/>
                                          </p:val>
                                        </p:tav>
                                      </p:tavLst>
                                    </p:anim>
                                    <p:animEffect transition="out" filter="fade">
                                      <p:cBhvr>
                                        <p:cTn id="189" dur="500"/>
                                        <p:tgtEl>
                                          <p:spTgt spid="36"/>
                                        </p:tgtEl>
                                      </p:cBhvr>
                                    </p:animEffect>
                                    <p:set>
                                      <p:cBhvr>
                                        <p:cTn id="190" dur="1" fill="hold">
                                          <p:stCondLst>
                                            <p:cond delay="499"/>
                                          </p:stCondLst>
                                        </p:cTn>
                                        <p:tgtEl>
                                          <p:spTgt spid="36"/>
                                        </p:tgtEl>
                                        <p:attrNameLst>
                                          <p:attrName>style.visibility</p:attrName>
                                        </p:attrNameLst>
                                      </p:cBhvr>
                                      <p:to>
                                        <p:strVal val="hidden"/>
                                      </p:to>
                                    </p:set>
                                  </p:childTnLst>
                                </p:cTn>
                              </p:par>
                              <p:par>
                                <p:cTn id="191" presetID="53" presetClass="exit" presetSubtype="32" fill="hold" grpId="1" nodeType="withEffect">
                                  <p:stCondLst>
                                    <p:cond delay="0"/>
                                  </p:stCondLst>
                                  <p:childTnLst>
                                    <p:anim calcmode="lin" valueType="num">
                                      <p:cBhvr>
                                        <p:cTn id="192" dur="500"/>
                                        <p:tgtEl>
                                          <p:spTgt spid="38"/>
                                        </p:tgtEl>
                                        <p:attrNameLst>
                                          <p:attrName>ppt_w</p:attrName>
                                        </p:attrNameLst>
                                      </p:cBhvr>
                                      <p:tavLst>
                                        <p:tav tm="0">
                                          <p:val>
                                            <p:strVal val="ppt_w"/>
                                          </p:val>
                                        </p:tav>
                                        <p:tav tm="100000">
                                          <p:val>
                                            <p:fltVal val="0"/>
                                          </p:val>
                                        </p:tav>
                                      </p:tavLst>
                                    </p:anim>
                                    <p:anim calcmode="lin" valueType="num">
                                      <p:cBhvr>
                                        <p:cTn id="193" dur="500"/>
                                        <p:tgtEl>
                                          <p:spTgt spid="38"/>
                                        </p:tgtEl>
                                        <p:attrNameLst>
                                          <p:attrName>ppt_h</p:attrName>
                                        </p:attrNameLst>
                                      </p:cBhvr>
                                      <p:tavLst>
                                        <p:tav tm="0">
                                          <p:val>
                                            <p:strVal val="ppt_h"/>
                                          </p:val>
                                        </p:tav>
                                        <p:tav tm="100000">
                                          <p:val>
                                            <p:fltVal val="0"/>
                                          </p:val>
                                        </p:tav>
                                      </p:tavLst>
                                    </p:anim>
                                    <p:animEffect transition="out" filter="fade">
                                      <p:cBhvr>
                                        <p:cTn id="194" dur="500"/>
                                        <p:tgtEl>
                                          <p:spTgt spid="38"/>
                                        </p:tgtEl>
                                      </p:cBhvr>
                                    </p:animEffect>
                                    <p:set>
                                      <p:cBhvr>
                                        <p:cTn id="195" dur="1" fill="hold">
                                          <p:stCondLst>
                                            <p:cond delay="499"/>
                                          </p:stCondLst>
                                        </p:cTn>
                                        <p:tgtEl>
                                          <p:spTgt spid="38"/>
                                        </p:tgtEl>
                                        <p:attrNameLst>
                                          <p:attrName>style.visibility</p:attrName>
                                        </p:attrNameLst>
                                      </p:cBhvr>
                                      <p:to>
                                        <p:strVal val="hidden"/>
                                      </p:to>
                                    </p:set>
                                  </p:childTnLst>
                                </p:cTn>
                              </p:par>
                              <p:par>
                                <p:cTn id="196" presetID="53" presetClass="exit" presetSubtype="32" fill="hold" nodeType="withEffect">
                                  <p:stCondLst>
                                    <p:cond delay="0"/>
                                  </p:stCondLst>
                                  <p:childTnLst>
                                    <p:anim calcmode="lin" valueType="num">
                                      <p:cBhvr>
                                        <p:cTn id="197" dur="500"/>
                                        <p:tgtEl>
                                          <p:spTgt spid="10"/>
                                        </p:tgtEl>
                                        <p:attrNameLst>
                                          <p:attrName>ppt_w</p:attrName>
                                        </p:attrNameLst>
                                      </p:cBhvr>
                                      <p:tavLst>
                                        <p:tav tm="0">
                                          <p:val>
                                            <p:strVal val="ppt_w"/>
                                          </p:val>
                                        </p:tav>
                                        <p:tav tm="100000">
                                          <p:val>
                                            <p:fltVal val="0"/>
                                          </p:val>
                                        </p:tav>
                                      </p:tavLst>
                                    </p:anim>
                                    <p:anim calcmode="lin" valueType="num">
                                      <p:cBhvr>
                                        <p:cTn id="198" dur="500"/>
                                        <p:tgtEl>
                                          <p:spTgt spid="10"/>
                                        </p:tgtEl>
                                        <p:attrNameLst>
                                          <p:attrName>ppt_h</p:attrName>
                                        </p:attrNameLst>
                                      </p:cBhvr>
                                      <p:tavLst>
                                        <p:tav tm="0">
                                          <p:val>
                                            <p:strVal val="ppt_h"/>
                                          </p:val>
                                        </p:tav>
                                        <p:tav tm="100000">
                                          <p:val>
                                            <p:fltVal val="0"/>
                                          </p:val>
                                        </p:tav>
                                      </p:tavLst>
                                    </p:anim>
                                    <p:animEffect transition="out" filter="fade">
                                      <p:cBhvr>
                                        <p:cTn id="199" dur="500"/>
                                        <p:tgtEl>
                                          <p:spTgt spid="10"/>
                                        </p:tgtEl>
                                      </p:cBhvr>
                                    </p:animEffect>
                                    <p:set>
                                      <p:cBhvr>
                                        <p:cTn id="200" dur="1" fill="hold">
                                          <p:stCondLst>
                                            <p:cond delay="499"/>
                                          </p:stCondLst>
                                        </p:cTn>
                                        <p:tgtEl>
                                          <p:spTgt spid="10"/>
                                        </p:tgtEl>
                                        <p:attrNameLst>
                                          <p:attrName>style.visibility</p:attrName>
                                        </p:attrNameLst>
                                      </p:cBhvr>
                                      <p:to>
                                        <p:strVal val="hidden"/>
                                      </p:to>
                                    </p:set>
                                  </p:childTnLst>
                                </p:cTn>
                              </p:par>
                              <p:par>
                                <p:cTn id="201" presetID="53" presetClass="exit" presetSubtype="32" fill="hold" nodeType="withEffect">
                                  <p:stCondLst>
                                    <p:cond delay="0"/>
                                  </p:stCondLst>
                                  <p:childTnLst>
                                    <p:anim calcmode="lin" valueType="num">
                                      <p:cBhvr>
                                        <p:cTn id="202" dur="500"/>
                                        <p:tgtEl>
                                          <p:spTgt spid="11"/>
                                        </p:tgtEl>
                                        <p:attrNameLst>
                                          <p:attrName>ppt_w</p:attrName>
                                        </p:attrNameLst>
                                      </p:cBhvr>
                                      <p:tavLst>
                                        <p:tav tm="0">
                                          <p:val>
                                            <p:strVal val="ppt_w"/>
                                          </p:val>
                                        </p:tav>
                                        <p:tav tm="100000">
                                          <p:val>
                                            <p:fltVal val="0"/>
                                          </p:val>
                                        </p:tav>
                                      </p:tavLst>
                                    </p:anim>
                                    <p:anim calcmode="lin" valueType="num">
                                      <p:cBhvr>
                                        <p:cTn id="203" dur="500"/>
                                        <p:tgtEl>
                                          <p:spTgt spid="11"/>
                                        </p:tgtEl>
                                        <p:attrNameLst>
                                          <p:attrName>ppt_h</p:attrName>
                                        </p:attrNameLst>
                                      </p:cBhvr>
                                      <p:tavLst>
                                        <p:tav tm="0">
                                          <p:val>
                                            <p:strVal val="ppt_h"/>
                                          </p:val>
                                        </p:tav>
                                        <p:tav tm="100000">
                                          <p:val>
                                            <p:fltVal val="0"/>
                                          </p:val>
                                        </p:tav>
                                      </p:tavLst>
                                    </p:anim>
                                    <p:animEffect transition="out" filter="fade">
                                      <p:cBhvr>
                                        <p:cTn id="204" dur="500"/>
                                        <p:tgtEl>
                                          <p:spTgt spid="11"/>
                                        </p:tgtEl>
                                      </p:cBhvr>
                                    </p:animEffect>
                                    <p:set>
                                      <p:cBhvr>
                                        <p:cTn id="205" dur="1" fill="hold">
                                          <p:stCondLst>
                                            <p:cond delay="499"/>
                                          </p:stCondLst>
                                        </p:cTn>
                                        <p:tgtEl>
                                          <p:spTgt spid="11"/>
                                        </p:tgtEl>
                                        <p:attrNameLst>
                                          <p:attrName>style.visibility</p:attrName>
                                        </p:attrNameLst>
                                      </p:cBhvr>
                                      <p:to>
                                        <p:strVal val="hidden"/>
                                      </p:to>
                                    </p:set>
                                  </p:childTnLst>
                                </p:cTn>
                              </p:par>
                              <p:par>
                                <p:cTn id="206" presetID="53" presetClass="exit" presetSubtype="32" fill="hold" nodeType="withEffect">
                                  <p:stCondLst>
                                    <p:cond delay="0"/>
                                  </p:stCondLst>
                                  <p:childTnLst>
                                    <p:anim calcmode="lin" valueType="num">
                                      <p:cBhvr>
                                        <p:cTn id="207" dur="500"/>
                                        <p:tgtEl>
                                          <p:spTgt spid="13"/>
                                        </p:tgtEl>
                                        <p:attrNameLst>
                                          <p:attrName>ppt_w</p:attrName>
                                        </p:attrNameLst>
                                      </p:cBhvr>
                                      <p:tavLst>
                                        <p:tav tm="0">
                                          <p:val>
                                            <p:strVal val="ppt_w"/>
                                          </p:val>
                                        </p:tav>
                                        <p:tav tm="100000">
                                          <p:val>
                                            <p:fltVal val="0"/>
                                          </p:val>
                                        </p:tav>
                                      </p:tavLst>
                                    </p:anim>
                                    <p:anim calcmode="lin" valueType="num">
                                      <p:cBhvr>
                                        <p:cTn id="208" dur="500"/>
                                        <p:tgtEl>
                                          <p:spTgt spid="13"/>
                                        </p:tgtEl>
                                        <p:attrNameLst>
                                          <p:attrName>ppt_h</p:attrName>
                                        </p:attrNameLst>
                                      </p:cBhvr>
                                      <p:tavLst>
                                        <p:tav tm="0">
                                          <p:val>
                                            <p:strVal val="ppt_h"/>
                                          </p:val>
                                        </p:tav>
                                        <p:tav tm="100000">
                                          <p:val>
                                            <p:fltVal val="0"/>
                                          </p:val>
                                        </p:tav>
                                      </p:tavLst>
                                    </p:anim>
                                    <p:animEffect transition="out" filter="fade">
                                      <p:cBhvr>
                                        <p:cTn id="209" dur="500"/>
                                        <p:tgtEl>
                                          <p:spTgt spid="13"/>
                                        </p:tgtEl>
                                      </p:cBhvr>
                                    </p:animEffect>
                                    <p:set>
                                      <p:cBhvr>
                                        <p:cTn id="210" dur="1" fill="hold">
                                          <p:stCondLst>
                                            <p:cond delay="499"/>
                                          </p:stCondLst>
                                        </p:cTn>
                                        <p:tgtEl>
                                          <p:spTgt spid="13"/>
                                        </p:tgtEl>
                                        <p:attrNameLst>
                                          <p:attrName>style.visibility</p:attrName>
                                        </p:attrNameLst>
                                      </p:cBhvr>
                                      <p:to>
                                        <p:strVal val="hidden"/>
                                      </p:to>
                                    </p:set>
                                  </p:childTnLst>
                                </p:cTn>
                              </p:par>
                              <p:par>
                                <p:cTn id="211" presetID="53" presetClass="exit" presetSubtype="32" fill="hold" nodeType="withEffect">
                                  <p:stCondLst>
                                    <p:cond delay="0"/>
                                  </p:stCondLst>
                                  <p:childTnLst>
                                    <p:anim calcmode="lin" valueType="num">
                                      <p:cBhvr>
                                        <p:cTn id="212" dur="500"/>
                                        <p:tgtEl>
                                          <p:spTgt spid="14"/>
                                        </p:tgtEl>
                                        <p:attrNameLst>
                                          <p:attrName>ppt_w</p:attrName>
                                        </p:attrNameLst>
                                      </p:cBhvr>
                                      <p:tavLst>
                                        <p:tav tm="0">
                                          <p:val>
                                            <p:strVal val="ppt_w"/>
                                          </p:val>
                                        </p:tav>
                                        <p:tav tm="100000">
                                          <p:val>
                                            <p:fltVal val="0"/>
                                          </p:val>
                                        </p:tav>
                                      </p:tavLst>
                                    </p:anim>
                                    <p:anim calcmode="lin" valueType="num">
                                      <p:cBhvr>
                                        <p:cTn id="213" dur="500"/>
                                        <p:tgtEl>
                                          <p:spTgt spid="14"/>
                                        </p:tgtEl>
                                        <p:attrNameLst>
                                          <p:attrName>ppt_h</p:attrName>
                                        </p:attrNameLst>
                                      </p:cBhvr>
                                      <p:tavLst>
                                        <p:tav tm="0">
                                          <p:val>
                                            <p:strVal val="ppt_h"/>
                                          </p:val>
                                        </p:tav>
                                        <p:tav tm="100000">
                                          <p:val>
                                            <p:fltVal val="0"/>
                                          </p:val>
                                        </p:tav>
                                      </p:tavLst>
                                    </p:anim>
                                    <p:animEffect transition="out" filter="fade">
                                      <p:cBhvr>
                                        <p:cTn id="214" dur="500"/>
                                        <p:tgtEl>
                                          <p:spTgt spid="14"/>
                                        </p:tgtEl>
                                      </p:cBhvr>
                                    </p:animEffect>
                                    <p:set>
                                      <p:cBhvr>
                                        <p:cTn id="215" dur="1" fill="hold">
                                          <p:stCondLst>
                                            <p:cond delay="499"/>
                                          </p:stCondLst>
                                        </p:cTn>
                                        <p:tgtEl>
                                          <p:spTgt spid="14"/>
                                        </p:tgtEl>
                                        <p:attrNameLst>
                                          <p:attrName>style.visibility</p:attrName>
                                        </p:attrNameLst>
                                      </p:cBhvr>
                                      <p:to>
                                        <p:strVal val="hidden"/>
                                      </p:to>
                                    </p:set>
                                  </p:childTnLst>
                                </p:cTn>
                              </p:par>
                              <p:par>
                                <p:cTn id="216" presetID="53" presetClass="exit" presetSubtype="32" fill="hold" nodeType="withEffect">
                                  <p:stCondLst>
                                    <p:cond delay="0"/>
                                  </p:stCondLst>
                                  <p:childTnLst>
                                    <p:anim calcmode="lin" valueType="num">
                                      <p:cBhvr>
                                        <p:cTn id="217" dur="500"/>
                                        <p:tgtEl>
                                          <p:spTgt spid="17"/>
                                        </p:tgtEl>
                                        <p:attrNameLst>
                                          <p:attrName>ppt_w</p:attrName>
                                        </p:attrNameLst>
                                      </p:cBhvr>
                                      <p:tavLst>
                                        <p:tav tm="0">
                                          <p:val>
                                            <p:strVal val="ppt_w"/>
                                          </p:val>
                                        </p:tav>
                                        <p:tav tm="100000">
                                          <p:val>
                                            <p:fltVal val="0"/>
                                          </p:val>
                                        </p:tav>
                                      </p:tavLst>
                                    </p:anim>
                                    <p:anim calcmode="lin" valueType="num">
                                      <p:cBhvr>
                                        <p:cTn id="218" dur="500"/>
                                        <p:tgtEl>
                                          <p:spTgt spid="17"/>
                                        </p:tgtEl>
                                        <p:attrNameLst>
                                          <p:attrName>ppt_h</p:attrName>
                                        </p:attrNameLst>
                                      </p:cBhvr>
                                      <p:tavLst>
                                        <p:tav tm="0">
                                          <p:val>
                                            <p:strVal val="ppt_h"/>
                                          </p:val>
                                        </p:tav>
                                        <p:tav tm="100000">
                                          <p:val>
                                            <p:fltVal val="0"/>
                                          </p:val>
                                        </p:tav>
                                      </p:tavLst>
                                    </p:anim>
                                    <p:animEffect transition="out" filter="fade">
                                      <p:cBhvr>
                                        <p:cTn id="219" dur="500"/>
                                        <p:tgtEl>
                                          <p:spTgt spid="17"/>
                                        </p:tgtEl>
                                      </p:cBhvr>
                                    </p:animEffect>
                                    <p:set>
                                      <p:cBhvr>
                                        <p:cTn id="220" dur="1" fill="hold">
                                          <p:stCondLst>
                                            <p:cond delay="499"/>
                                          </p:stCondLst>
                                        </p:cTn>
                                        <p:tgtEl>
                                          <p:spTgt spid="17"/>
                                        </p:tgtEl>
                                        <p:attrNameLst>
                                          <p:attrName>style.visibility</p:attrName>
                                        </p:attrNameLst>
                                      </p:cBhvr>
                                      <p:to>
                                        <p:strVal val="hidden"/>
                                      </p:to>
                                    </p:set>
                                  </p:childTnLst>
                                </p:cTn>
                              </p:par>
                              <p:par>
                                <p:cTn id="221" presetID="53" presetClass="exit" presetSubtype="32" fill="hold" nodeType="withEffect">
                                  <p:stCondLst>
                                    <p:cond delay="0"/>
                                  </p:stCondLst>
                                  <p:childTnLst>
                                    <p:anim calcmode="lin" valueType="num">
                                      <p:cBhvr>
                                        <p:cTn id="222" dur="500"/>
                                        <p:tgtEl>
                                          <p:spTgt spid="20"/>
                                        </p:tgtEl>
                                        <p:attrNameLst>
                                          <p:attrName>ppt_w</p:attrName>
                                        </p:attrNameLst>
                                      </p:cBhvr>
                                      <p:tavLst>
                                        <p:tav tm="0">
                                          <p:val>
                                            <p:strVal val="ppt_w"/>
                                          </p:val>
                                        </p:tav>
                                        <p:tav tm="100000">
                                          <p:val>
                                            <p:fltVal val="0"/>
                                          </p:val>
                                        </p:tav>
                                      </p:tavLst>
                                    </p:anim>
                                    <p:anim calcmode="lin" valueType="num">
                                      <p:cBhvr>
                                        <p:cTn id="223" dur="500"/>
                                        <p:tgtEl>
                                          <p:spTgt spid="20"/>
                                        </p:tgtEl>
                                        <p:attrNameLst>
                                          <p:attrName>ppt_h</p:attrName>
                                        </p:attrNameLst>
                                      </p:cBhvr>
                                      <p:tavLst>
                                        <p:tav tm="0">
                                          <p:val>
                                            <p:strVal val="ppt_h"/>
                                          </p:val>
                                        </p:tav>
                                        <p:tav tm="100000">
                                          <p:val>
                                            <p:fltVal val="0"/>
                                          </p:val>
                                        </p:tav>
                                      </p:tavLst>
                                    </p:anim>
                                    <p:animEffect transition="out" filter="fade">
                                      <p:cBhvr>
                                        <p:cTn id="224" dur="500"/>
                                        <p:tgtEl>
                                          <p:spTgt spid="20"/>
                                        </p:tgtEl>
                                      </p:cBhvr>
                                    </p:animEffect>
                                    <p:set>
                                      <p:cBhvr>
                                        <p:cTn id="225" dur="1" fill="hold">
                                          <p:stCondLst>
                                            <p:cond delay="499"/>
                                          </p:stCondLst>
                                        </p:cTn>
                                        <p:tgtEl>
                                          <p:spTgt spid="20"/>
                                        </p:tgtEl>
                                        <p:attrNameLst>
                                          <p:attrName>style.visibility</p:attrName>
                                        </p:attrNameLst>
                                      </p:cBhvr>
                                      <p:to>
                                        <p:strVal val="hidden"/>
                                      </p:to>
                                    </p:set>
                                  </p:childTnLst>
                                </p:cTn>
                              </p:par>
                              <p:par>
                                <p:cTn id="226" presetID="53" presetClass="exit" presetSubtype="32" fill="hold" grpId="1" nodeType="withEffect">
                                  <p:stCondLst>
                                    <p:cond delay="0"/>
                                  </p:stCondLst>
                                  <p:childTnLst>
                                    <p:anim calcmode="lin" valueType="num">
                                      <p:cBhvr>
                                        <p:cTn id="227" dur="500"/>
                                        <p:tgtEl>
                                          <p:spTgt spid="35"/>
                                        </p:tgtEl>
                                        <p:attrNameLst>
                                          <p:attrName>ppt_w</p:attrName>
                                        </p:attrNameLst>
                                      </p:cBhvr>
                                      <p:tavLst>
                                        <p:tav tm="0">
                                          <p:val>
                                            <p:strVal val="ppt_w"/>
                                          </p:val>
                                        </p:tav>
                                        <p:tav tm="100000">
                                          <p:val>
                                            <p:fltVal val="0"/>
                                          </p:val>
                                        </p:tav>
                                      </p:tavLst>
                                    </p:anim>
                                    <p:anim calcmode="lin" valueType="num">
                                      <p:cBhvr>
                                        <p:cTn id="228" dur="500"/>
                                        <p:tgtEl>
                                          <p:spTgt spid="35"/>
                                        </p:tgtEl>
                                        <p:attrNameLst>
                                          <p:attrName>ppt_h</p:attrName>
                                        </p:attrNameLst>
                                      </p:cBhvr>
                                      <p:tavLst>
                                        <p:tav tm="0">
                                          <p:val>
                                            <p:strVal val="ppt_h"/>
                                          </p:val>
                                        </p:tav>
                                        <p:tav tm="100000">
                                          <p:val>
                                            <p:fltVal val="0"/>
                                          </p:val>
                                        </p:tav>
                                      </p:tavLst>
                                    </p:anim>
                                    <p:animEffect transition="out" filter="fade">
                                      <p:cBhvr>
                                        <p:cTn id="229" dur="500"/>
                                        <p:tgtEl>
                                          <p:spTgt spid="35"/>
                                        </p:tgtEl>
                                      </p:cBhvr>
                                    </p:animEffect>
                                    <p:set>
                                      <p:cBhvr>
                                        <p:cTn id="230" dur="1" fill="hold">
                                          <p:stCondLst>
                                            <p:cond delay="499"/>
                                          </p:stCondLst>
                                        </p:cTn>
                                        <p:tgtEl>
                                          <p:spTgt spid="35"/>
                                        </p:tgtEl>
                                        <p:attrNameLst>
                                          <p:attrName>style.visibility</p:attrName>
                                        </p:attrNameLst>
                                      </p:cBhvr>
                                      <p:to>
                                        <p:strVal val="hidden"/>
                                      </p:to>
                                    </p:set>
                                  </p:childTnLst>
                                </p:cTn>
                              </p:par>
                              <p:par>
                                <p:cTn id="231" presetID="53" presetClass="exit" presetSubtype="32" fill="hold" grpId="1" nodeType="withEffect">
                                  <p:stCondLst>
                                    <p:cond delay="0"/>
                                  </p:stCondLst>
                                  <p:childTnLst>
                                    <p:anim calcmode="lin" valueType="num">
                                      <p:cBhvr>
                                        <p:cTn id="232" dur="500"/>
                                        <p:tgtEl>
                                          <p:spTgt spid="34"/>
                                        </p:tgtEl>
                                        <p:attrNameLst>
                                          <p:attrName>ppt_w</p:attrName>
                                        </p:attrNameLst>
                                      </p:cBhvr>
                                      <p:tavLst>
                                        <p:tav tm="0">
                                          <p:val>
                                            <p:strVal val="ppt_w"/>
                                          </p:val>
                                        </p:tav>
                                        <p:tav tm="100000">
                                          <p:val>
                                            <p:fltVal val="0"/>
                                          </p:val>
                                        </p:tav>
                                      </p:tavLst>
                                    </p:anim>
                                    <p:anim calcmode="lin" valueType="num">
                                      <p:cBhvr>
                                        <p:cTn id="233" dur="500"/>
                                        <p:tgtEl>
                                          <p:spTgt spid="34"/>
                                        </p:tgtEl>
                                        <p:attrNameLst>
                                          <p:attrName>ppt_h</p:attrName>
                                        </p:attrNameLst>
                                      </p:cBhvr>
                                      <p:tavLst>
                                        <p:tav tm="0">
                                          <p:val>
                                            <p:strVal val="ppt_h"/>
                                          </p:val>
                                        </p:tav>
                                        <p:tav tm="100000">
                                          <p:val>
                                            <p:fltVal val="0"/>
                                          </p:val>
                                        </p:tav>
                                      </p:tavLst>
                                    </p:anim>
                                    <p:animEffect transition="out" filter="fade">
                                      <p:cBhvr>
                                        <p:cTn id="234" dur="500"/>
                                        <p:tgtEl>
                                          <p:spTgt spid="34"/>
                                        </p:tgtEl>
                                      </p:cBhvr>
                                    </p:animEffect>
                                    <p:set>
                                      <p:cBhvr>
                                        <p:cTn id="235" dur="1" fill="hold">
                                          <p:stCondLst>
                                            <p:cond delay="499"/>
                                          </p:stCondLst>
                                        </p:cTn>
                                        <p:tgtEl>
                                          <p:spTgt spid="34"/>
                                        </p:tgtEl>
                                        <p:attrNameLst>
                                          <p:attrName>style.visibility</p:attrName>
                                        </p:attrNameLst>
                                      </p:cBhvr>
                                      <p:to>
                                        <p:strVal val="hidden"/>
                                      </p:to>
                                    </p:set>
                                  </p:childTnLst>
                                </p:cTn>
                              </p:par>
                              <p:par>
                                <p:cTn id="236" presetID="53" presetClass="exit" presetSubtype="32" fill="hold" grpId="1" nodeType="withEffect">
                                  <p:stCondLst>
                                    <p:cond delay="0"/>
                                  </p:stCondLst>
                                  <p:childTnLst>
                                    <p:anim calcmode="lin" valueType="num">
                                      <p:cBhvr>
                                        <p:cTn id="237" dur="500"/>
                                        <p:tgtEl>
                                          <p:spTgt spid="37"/>
                                        </p:tgtEl>
                                        <p:attrNameLst>
                                          <p:attrName>ppt_w</p:attrName>
                                        </p:attrNameLst>
                                      </p:cBhvr>
                                      <p:tavLst>
                                        <p:tav tm="0">
                                          <p:val>
                                            <p:strVal val="ppt_w"/>
                                          </p:val>
                                        </p:tav>
                                        <p:tav tm="100000">
                                          <p:val>
                                            <p:fltVal val="0"/>
                                          </p:val>
                                        </p:tav>
                                      </p:tavLst>
                                    </p:anim>
                                    <p:anim calcmode="lin" valueType="num">
                                      <p:cBhvr>
                                        <p:cTn id="238" dur="500"/>
                                        <p:tgtEl>
                                          <p:spTgt spid="37"/>
                                        </p:tgtEl>
                                        <p:attrNameLst>
                                          <p:attrName>ppt_h</p:attrName>
                                        </p:attrNameLst>
                                      </p:cBhvr>
                                      <p:tavLst>
                                        <p:tav tm="0">
                                          <p:val>
                                            <p:strVal val="ppt_h"/>
                                          </p:val>
                                        </p:tav>
                                        <p:tav tm="100000">
                                          <p:val>
                                            <p:fltVal val="0"/>
                                          </p:val>
                                        </p:tav>
                                      </p:tavLst>
                                    </p:anim>
                                    <p:animEffect transition="out" filter="fade">
                                      <p:cBhvr>
                                        <p:cTn id="239" dur="500"/>
                                        <p:tgtEl>
                                          <p:spTgt spid="37"/>
                                        </p:tgtEl>
                                      </p:cBhvr>
                                    </p:animEffect>
                                    <p:set>
                                      <p:cBhvr>
                                        <p:cTn id="240" dur="1" fill="hold">
                                          <p:stCondLst>
                                            <p:cond delay="499"/>
                                          </p:stCondLst>
                                        </p:cTn>
                                        <p:tgtEl>
                                          <p:spTgt spid="37"/>
                                        </p:tgtEl>
                                        <p:attrNameLst>
                                          <p:attrName>style.visibility</p:attrName>
                                        </p:attrNameLst>
                                      </p:cBhvr>
                                      <p:to>
                                        <p:strVal val="hidden"/>
                                      </p:to>
                                    </p:set>
                                  </p:childTnLst>
                                </p:cTn>
                              </p:par>
                              <p:par>
                                <p:cTn id="241" presetID="53" presetClass="exit" presetSubtype="32" fill="hold" grpId="1" nodeType="withEffect">
                                  <p:stCondLst>
                                    <p:cond delay="0"/>
                                  </p:stCondLst>
                                  <p:childTnLst>
                                    <p:anim calcmode="lin" valueType="num">
                                      <p:cBhvr>
                                        <p:cTn id="242" dur="500"/>
                                        <p:tgtEl>
                                          <p:spTgt spid="31"/>
                                        </p:tgtEl>
                                        <p:attrNameLst>
                                          <p:attrName>ppt_w</p:attrName>
                                        </p:attrNameLst>
                                      </p:cBhvr>
                                      <p:tavLst>
                                        <p:tav tm="0">
                                          <p:val>
                                            <p:strVal val="ppt_w"/>
                                          </p:val>
                                        </p:tav>
                                        <p:tav tm="100000">
                                          <p:val>
                                            <p:fltVal val="0"/>
                                          </p:val>
                                        </p:tav>
                                      </p:tavLst>
                                    </p:anim>
                                    <p:anim calcmode="lin" valueType="num">
                                      <p:cBhvr>
                                        <p:cTn id="243" dur="500"/>
                                        <p:tgtEl>
                                          <p:spTgt spid="31"/>
                                        </p:tgtEl>
                                        <p:attrNameLst>
                                          <p:attrName>ppt_h</p:attrName>
                                        </p:attrNameLst>
                                      </p:cBhvr>
                                      <p:tavLst>
                                        <p:tav tm="0">
                                          <p:val>
                                            <p:strVal val="ppt_h"/>
                                          </p:val>
                                        </p:tav>
                                        <p:tav tm="100000">
                                          <p:val>
                                            <p:fltVal val="0"/>
                                          </p:val>
                                        </p:tav>
                                      </p:tavLst>
                                    </p:anim>
                                    <p:animEffect transition="out" filter="fade">
                                      <p:cBhvr>
                                        <p:cTn id="244" dur="500"/>
                                        <p:tgtEl>
                                          <p:spTgt spid="31"/>
                                        </p:tgtEl>
                                      </p:cBhvr>
                                    </p:animEffect>
                                    <p:set>
                                      <p:cBhvr>
                                        <p:cTn id="245" dur="1" fill="hold">
                                          <p:stCondLst>
                                            <p:cond delay="499"/>
                                          </p:stCondLst>
                                        </p:cTn>
                                        <p:tgtEl>
                                          <p:spTgt spid="31"/>
                                        </p:tgtEl>
                                        <p:attrNameLst>
                                          <p:attrName>style.visibility</p:attrName>
                                        </p:attrNameLst>
                                      </p:cBhvr>
                                      <p:to>
                                        <p:strVal val="hidden"/>
                                      </p:to>
                                    </p:set>
                                  </p:childTnLst>
                                </p:cTn>
                              </p:par>
                            </p:childTnLst>
                          </p:cTn>
                        </p:par>
                      </p:childTnLst>
                    </p:cTn>
                  </p:par>
                  <p:par>
                    <p:cTn id="246" fill="hold">
                      <p:stCondLst>
                        <p:cond delay="indefinite"/>
                      </p:stCondLst>
                      <p:childTnLst>
                        <p:par>
                          <p:cTn id="247" fill="hold">
                            <p:stCondLst>
                              <p:cond delay="0"/>
                            </p:stCondLst>
                            <p:childTnLst>
                              <p:par>
                                <p:cTn id="248" presetID="21" presetClass="entr" presetSubtype="1" fill="hold" grpId="0" nodeType="clickEffect">
                                  <p:stCondLst>
                                    <p:cond delay="0"/>
                                  </p:stCondLst>
                                  <p:childTnLst>
                                    <p:set>
                                      <p:cBhvr>
                                        <p:cTn id="249" dur="1" fill="hold">
                                          <p:stCondLst>
                                            <p:cond delay="0"/>
                                          </p:stCondLst>
                                        </p:cTn>
                                        <p:tgtEl>
                                          <p:spTgt spid="4"/>
                                        </p:tgtEl>
                                        <p:attrNameLst>
                                          <p:attrName>style.visibility</p:attrName>
                                        </p:attrNameLst>
                                      </p:cBhvr>
                                      <p:to>
                                        <p:strVal val="visible"/>
                                      </p:to>
                                    </p:set>
                                    <p:animEffect transition="in" filter="wheel(1)">
                                      <p:cBhvr>
                                        <p:cTn id="250" dur="2000"/>
                                        <p:tgtEl>
                                          <p:spTgt spid="4"/>
                                        </p:tgtEl>
                                      </p:cBhvr>
                                    </p:animEffect>
                                  </p:childTnLst>
                                </p:cTn>
                              </p:par>
                            </p:childTnLst>
                          </p:cTn>
                        </p:par>
                        <p:par>
                          <p:cTn id="251" fill="hold">
                            <p:stCondLst>
                              <p:cond delay="2000"/>
                            </p:stCondLst>
                            <p:childTnLst>
                              <p:par>
                                <p:cTn id="252" presetID="22" presetClass="entr" presetSubtype="8" fill="hold" grpId="0" nodeType="afterEffect">
                                  <p:stCondLst>
                                    <p:cond delay="0"/>
                                  </p:stCondLst>
                                  <p:childTnLst>
                                    <p:set>
                                      <p:cBhvr>
                                        <p:cTn id="253" dur="1" fill="hold">
                                          <p:stCondLst>
                                            <p:cond delay="0"/>
                                          </p:stCondLst>
                                        </p:cTn>
                                        <p:tgtEl>
                                          <p:spTgt spid="23"/>
                                        </p:tgtEl>
                                        <p:attrNameLst>
                                          <p:attrName>style.visibility</p:attrName>
                                        </p:attrNameLst>
                                      </p:cBhvr>
                                      <p:to>
                                        <p:strVal val="visible"/>
                                      </p:to>
                                    </p:set>
                                    <p:animEffect transition="in" filter="wipe(left)">
                                      <p:cBhvr>
                                        <p:cTn id="254" dur="1000"/>
                                        <p:tgtEl>
                                          <p:spTgt spid="23"/>
                                        </p:tgtEl>
                                      </p:cBhvr>
                                    </p:animEffect>
                                  </p:childTnLst>
                                </p:cTn>
                              </p:par>
                            </p:childTnLst>
                          </p:cTn>
                        </p:par>
                      </p:childTnLst>
                    </p:cTn>
                  </p:par>
                  <p:par>
                    <p:cTn id="255" fill="hold">
                      <p:stCondLst>
                        <p:cond delay="indefinite"/>
                      </p:stCondLst>
                      <p:childTnLst>
                        <p:par>
                          <p:cTn id="256" fill="hold">
                            <p:stCondLst>
                              <p:cond delay="0"/>
                            </p:stCondLst>
                            <p:childTnLst>
                              <p:par>
                                <p:cTn id="257" presetID="22" presetClass="entr" presetSubtype="8" fill="hold" grpId="0" nodeType="clickEffect">
                                  <p:stCondLst>
                                    <p:cond delay="0"/>
                                  </p:stCondLst>
                                  <p:childTnLst>
                                    <p:set>
                                      <p:cBhvr>
                                        <p:cTn id="258" dur="1" fill="hold">
                                          <p:stCondLst>
                                            <p:cond delay="0"/>
                                          </p:stCondLst>
                                        </p:cTn>
                                        <p:tgtEl>
                                          <p:spTgt spid="25">
                                            <p:bg/>
                                          </p:spTgt>
                                        </p:tgtEl>
                                        <p:attrNameLst>
                                          <p:attrName>style.visibility</p:attrName>
                                        </p:attrNameLst>
                                      </p:cBhvr>
                                      <p:to>
                                        <p:strVal val="visible"/>
                                      </p:to>
                                    </p:set>
                                    <p:animEffect transition="in" filter="wipe(left)">
                                      <p:cBhvr>
                                        <p:cTn id="259" dur="1000"/>
                                        <p:tgtEl>
                                          <p:spTgt spid="25">
                                            <p:bg/>
                                          </p:spTgt>
                                        </p:tgtEl>
                                      </p:cBhvr>
                                    </p:animEffect>
                                  </p:childTnLst>
                                </p:cTn>
                              </p:par>
                            </p:childTnLst>
                          </p:cTn>
                        </p:par>
                        <p:par>
                          <p:cTn id="260" fill="hold">
                            <p:stCondLst>
                              <p:cond delay="1000"/>
                            </p:stCondLst>
                            <p:childTnLst>
                              <p:par>
                                <p:cTn id="261" presetID="22" presetClass="entr" presetSubtype="8" fill="hold" grpId="0" nodeType="afterEffect">
                                  <p:stCondLst>
                                    <p:cond delay="0"/>
                                  </p:stCondLst>
                                  <p:childTnLst>
                                    <p:set>
                                      <p:cBhvr>
                                        <p:cTn id="262" dur="1" fill="hold">
                                          <p:stCondLst>
                                            <p:cond delay="0"/>
                                          </p:stCondLst>
                                        </p:cTn>
                                        <p:tgtEl>
                                          <p:spTgt spid="25">
                                            <p:txEl>
                                              <p:pRg st="0" end="0"/>
                                            </p:txEl>
                                          </p:spTgt>
                                        </p:tgtEl>
                                        <p:attrNameLst>
                                          <p:attrName>style.visibility</p:attrName>
                                        </p:attrNameLst>
                                      </p:cBhvr>
                                      <p:to>
                                        <p:strVal val="visible"/>
                                      </p:to>
                                    </p:set>
                                    <p:animEffect transition="in" filter="wipe(left)">
                                      <p:cBhvr>
                                        <p:cTn id="263" dur="1000"/>
                                        <p:tgtEl>
                                          <p:spTgt spid="25">
                                            <p:txEl>
                                              <p:pRg st="0" end="0"/>
                                            </p:txEl>
                                          </p:spTgt>
                                        </p:tgtEl>
                                      </p:cBhvr>
                                    </p:animEffect>
                                  </p:childTnLst>
                                </p:cTn>
                              </p:par>
                            </p:childTnLst>
                          </p:cTn>
                        </p:par>
                      </p:childTnLst>
                    </p:cTn>
                  </p:par>
                  <p:par>
                    <p:cTn id="264" fill="hold">
                      <p:stCondLst>
                        <p:cond delay="indefinite"/>
                      </p:stCondLst>
                      <p:childTnLst>
                        <p:par>
                          <p:cTn id="265" fill="hold">
                            <p:stCondLst>
                              <p:cond delay="0"/>
                            </p:stCondLst>
                            <p:childTnLst>
                              <p:par>
                                <p:cTn id="266" presetID="22" presetClass="entr" presetSubtype="8" fill="hold" grpId="0" nodeType="clickEffect">
                                  <p:stCondLst>
                                    <p:cond delay="0"/>
                                  </p:stCondLst>
                                  <p:childTnLst>
                                    <p:set>
                                      <p:cBhvr>
                                        <p:cTn id="267" dur="1" fill="hold">
                                          <p:stCondLst>
                                            <p:cond delay="0"/>
                                          </p:stCondLst>
                                        </p:cTn>
                                        <p:tgtEl>
                                          <p:spTgt spid="25">
                                            <p:txEl>
                                              <p:pRg st="1" end="1"/>
                                            </p:txEl>
                                          </p:spTgt>
                                        </p:tgtEl>
                                        <p:attrNameLst>
                                          <p:attrName>style.visibility</p:attrName>
                                        </p:attrNameLst>
                                      </p:cBhvr>
                                      <p:to>
                                        <p:strVal val="visible"/>
                                      </p:to>
                                    </p:set>
                                    <p:animEffect transition="in" filter="wipe(left)">
                                      <p:cBhvr>
                                        <p:cTn id="268" dur="1000"/>
                                        <p:tgtEl>
                                          <p:spTgt spid="25">
                                            <p:txEl>
                                              <p:pRg st="1" end="1"/>
                                            </p:txEl>
                                          </p:spTgt>
                                        </p:tgtEl>
                                      </p:cBhvr>
                                    </p:animEffect>
                                  </p:childTnLst>
                                </p:cTn>
                              </p:par>
                            </p:childTnLst>
                          </p:cTn>
                        </p:par>
                      </p:childTnLst>
                    </p:cTn>
                  </p:par>
                  <p:par>
                    <p:cTn id="269" fill="hold">
                      <p:stCondLst>
                        <p:cond delay="indefinite"/>
                      </p:stCondLst>
                      <p:childTnLst>
                        <p:par>
                          <p:cTn id="270" fill="hold">
                            <p:stCondLst>
                              <p:cond delay="0"/>
                            </p:stCondLst>
                            <p:childTnLst>
                              <p:par>
                                <p:cTn id="271" presetID="22" presetClass="entr" presetSubtype="8" fill="hold" grpId="0" nodeType="clickEffect">
                                  <p:stCondLst>
                                    <p:cond delay="0"/>
                                  </p:stCondLst>
                                  <p:childTnLst>
                                    <p:set>
                                      <p:cBhvr>
                                        <p:cTn id="272" dur="1" fill="hold">
                                          <p:stCondLst>
                                            <p:cond delay="0"/>
                                          </p:stCondLst>
                                        </p:cTn>
                                        <p:tgtEl>
                                          <p:spTgt spid="25">
                                            <p:txEl>
                                              <p:pRg st="2" end="2"/>
                                            </p:txEl>
                                          </p:spTgt>
                                        </p:tgtEl>
                                        <p:attrNameLst>
                                          <p:attrName>style.visibility</p:attrName>
                                        </p:attrNameLst>
                                      </p:cBhvr>
                                      <p:to>
                                        <p:strVal val="visible"/>
                                      </p:to>
                                    </p:set>
                                    <p:animEffect transition="in" filter="wipe(left)">
                                      <p:cBhvr>
                                        <p:cTn id="273" dur="1000"/>
                                        <p:tgtEl>
                                          <p:spTgt spid="25">
                                            <p:txEl>
                                              <p:pRg st="2" end="2"/>
                                            </p:txEl>
                                          </p:spTgt>
                                        </p:tgtEl>
                                      </p:cBhvr>
                                    </p:animEffect>
                                  </p:childTnLst>
                                </p:cTn>
                              </p:par>
                            </p:childTnLst>
                          </p:cTn>
                        </p:par>
                      </p:childTnLst>
                    </p:cTn>
                  </p:par>
                  <p:par>
                    <p:cTn id="274" fill="hold">
                      <p:stCondLst>
                        <p:cond delay="indefinite"/>
                      </p:stCondLst>
                      <p:childTnLst>
                        <p:par>
                          <p:cTn id="275" fill="hold">
                            <p:stCondLst>
                              <p:cond delay="0"/>
                            </p:stCondLst>
                            <p:childTnLst>
                              <p:par>
                                <p:cTn id="276" presetID="22" presetClass="entr" presetSubtype="8" fill="hold" grpId="0" nodeType="clickEffect">
                                  <p:stCondLst>
                                    <p:cond delay="0"/>
                                  </p:stCondLst>
                                  <p:childTnLst>
                                    <p:set>
                                      <p:cBhvr>
                                        <p:cTn id="277" dur="1" fill="hold">
                                          <p:stCondLst>
                                            <p:cond delay="0"/>
                                          </p:stCondLst>
                                        </p:cTn>
                                        <p:tgtEl>
                                          <p:spTgt spid="25">
                                            <p:txEl>
                                              <p:pRg st="3" end="3"/>
                                            </p:txEl>
                                          </p:spTgt>
                                        </p:tgtEl>
                                        <p:attrNameLst>
                                          <p:attrName>style.visibility</p:attrName>
                                        </p:attrNameLst>
                                      </p:cBhvr>
                                      <p:to>
                                        <p:strVal val="visible"/>
                                      </p:to>
                                    </p:set>
                                    <p:animEffect transition="in" filter="wipe(left)">
                                      <p:cBhvr>
                                        <p:cTn id="278" dur="1000"/>
                                        <p:tgtEl>
                                          <p:spTgt spid="25">
                                            <p:txEl>
                                              <p:pRg st="3" end="3"/>
                                            </p:txEl>
                                          </p:spTgt>
                                        </p:tgtEl>
                                      </p:cBhvr>
                                    </p:animEffect>
                                  </p:childTnLst>
                                </p:cTn>
                              </p:par>
                            </p:childTnLst>
                          </p:cTn>
                        </p:par>
                      </p:childTnLst>
                    </p:cTn>
                  </p:par>
                  <p:par>
                    <p:cTn id="279" fill="hold">
                      <p:stCondLst>
                        <p:cond delay="indefinite"/>
                      </p:stCondLst>
                      <p:childTnLst>
                        <p:par>
                          <p:cTn id="280" fill="hold">
                            <p:stCondLst>
                              <p:cond delay="0"/>
                            </p:stCondLst>
                            <p:childTnLst>
                              <p:par>
                                <p:cTn id="281" presetID="53" presetClass="exit" presetSubtype="32" fill="hold" grpId="1" nodeType="clickEffect">
                                  <p:stCondLst>
                                    <p:cond delay="0"/>
                                  </p:stCondLst>
                                  <p:childTnLst>
                                    <p:anim calcmode="lin" valueType="num">
                                      <p:cBhvr>
                                        <p:cTn id="282" dur="500"/>
                                        <p:tgtEl>
                                          <p:spTgt spid="4"/>
                                        </p:tgtEl>
                                        <p:attrNameLst>
                                          <p:attrName>ppt_w</p:attrName>
                                        </p:attrNameLst>
                                      </p:cBhvr>
                                      <p:tavLst>
                                        <p:tav tm="0">
                                          <p:val>
                                            <p:strVal val="ppt_w"/>
                                          </p:val>
                                        </p:tav>
                                        <p:tav tm="100000">
                                          <p:val>
                                            <p:fltVal val="0"/>
                                          </p:val>
                                        </p:tav>
                                      </p:tavLst>
                                    </p:anim>
                                    <p:anim calcmode="lin" valueType="num">
                                      <p:cBhvr>
                                        <p:cTn id="283" dur="500"/>
                                        <p:tgtEl>
                                          <p:spTgt spid="4"/>
                                        </p:tgtEl>
                                        <p:attrNameLst>
                                          <p:attrName>ppt_h</p:attrName>
                                        </p:attrNameLst>
                                      </p:cBhvr>
                                      <p:tavLst>
                                        <p:tav tm="0">
                                          <p:val>
                                            <p:strVal val="ppt_h"/>
                                          </p:val>
                                        </p:tav>
                                        <p:tav tm="100000">
                                          <p:val>
                                            <p:fltVal val="0"/>
                                          </p:val>
                                        </p:tav>
                                      </p:tavLst>
                                    </p:anim>
                                    <p:animEffect transition="out" filter="fade">
                                      <p:cBhvr>
                                        <p:cTn id="284" dur="500"/>
                                        <p:tgtEl>
                                          <p:spTgt spid="4"/>
                                        </p:tgtEl>
                                      </p:cBhvr>
                                    </p:animEffect>
                                    <p:set>
                                      <p:cBhvr>
                                        <p:cTn id="285" dur="1" fill="hold">
                                          <p:stCondLst>
                                            <p:cond delay="499"/>
                                          </p:stCondLst>
                                        </p:cTn>
                                        <p:tgtEl>
                                          <p:spTgt spid="4"/>
                                        </p:tgtEl>
                                        <p:attrNameLst>
                                          <p:attrName>style.visibility</p:attrName>
                                        </p:attrNameLst>
                                      </p:cBhvr>
                                      <p:to>
                                        <p:strVal val="hidden"/>
                                      </p:to>
                                    </p:set>
                                  </p:childTnLst>
                                </p:cTn>
                              </p:par>
                              <p:par>
                                <p:cTn id="286" presetID="53" presetClass="exit" presetSubtype="32" fill="hold" grpId="1" nodeType="withEffect">
                                  <p:stCondLst>
                                    <p:cond delay="0"/>
                                  </p:stCondLst>
                                  <p:childTnLst>
                                    <p:anim calcmode="lin" valueType="num">
                                      <p:cBhvr>
                                        <p:cTn id="287" dur="500"/>
                                        <p:tgtEl>
                                          <p:spTgt spid="23"/>
                                        </p:tgtEl>
                                        <p:attrNameLst>
                                          <p:attrName>ppt_w</p:attrName>
                                        </p:attrNameLst>
                                      </p:cBhvr>
                                      <p:tavLst>
                                        <p:tav tm="0">
                                          <p:val>
                                            <p:strVal val="ppt_w"/>
                                          </p:val>
                                        </p:tav>
                                        <p:tav tm="100000">
                                          <p:val>
                                            <p:fltVal val="0"/>
                                          </p:val>
                                        </p:tav>
                                      </p:tavLst>
                                    </p:anim>
                                    <p:anim calcmode="lin" valueType="num">
                                      <p:cBhvr>
                                        <p:cTn id="288" dur="500"/>
                                        <p:tgtEl>
                                          <p:spTgt spid="23"/>
                                        </p:tgtEl>
                                        <p:attrNameLst>
                                          <p:attrName>ppt_h</p:attrName>
                                        </p:attrNameLst>
                                      </p:cBhvr>
                                      <p:tavLst>
                                        <p:tav tm="0">
                                          <p:val>
                                            <p:strVal val="ppt_h"/>
                                          </p:val>
                                        </p:tav>
                                        <p:tav tm="100000">
                                          <p:val>
                                            <p:fltVal val="0"/>
                                          </p:val>
                                        </p:tav>
                                      </p:tavLst>
                                    </p:anim>
                                    <p:animEffect transition="out" filter="fade">
                                      <p:cBhvr>
                                        <p:cTn id="289" dur="500"/>
                                        <p:tgtEl>
                                          <p:spTgt spid="23"/>
                                        </p:tgtEl>
                                      </p:cBhvr>
                                    </p:animEffect>
                                    <p:set>
                                      <p:cBhvr>
                                        <p:cTn id="290" dur="1" fill="hold">
                                          <p:stCondLst>
                                            <p:cond delay="499"/>
                                          </p:stCondLst>
                                        </p:cTn>
                                        <p:tgtEl>
                                          <p:spTgt spid="23"/>
                                        </p:tgtEl>
                                        <p:attrNameLst>
                                          <p:attrName>style.visibility</p:attrName>
                                        </p:attrNameLst>
                                      </p:cBhvr>
                                      <p:to>
                                        <p:strVal val="hidden"/>
                                      </p:to>
                                    </p:set>
                                  </p:childTnLst>
                                </p:cTn>
                              </p:par>
                              <p:par>
                                <p:cTn id="291" presetID="53" presetClass="exit" presetSubtype="32" fill="hold" grpId="1" nodeType="withEffect">
                                  <p:stCondLst>
                                    <p:cond delay="0"/>
                                  </p:stCondLst>
                                  <p:childTnLst>
                                    <p:anim calcmode="lin" valueType="num">
                                      <p:cBhvr>
                                        <p:cTn id="292" dur="500"/>
                                        <p:tgtEl>
                                          <p:spTgt spid="25">
                                            <p:txEl>
                                              <p:pRg st="0" end="0"/>
                                            </p:txEl>
                                          </p:spTgt>
                                        </p:tgtEl>
                                        <p:attrNameLst>
                                          <p:attrName>ppt_w</p:attrName>
                                        </p:attrNameLst>
                                      </p:cBhvr>
                                      <p:tavLst>
                                        <p:tav tm="0">
                                          <p:val>
                                            <p:strVal val="ppt_w"/>
                                          </p:val>
                                        </p:tav>
                                        <p:tav tm="100000">
                                          <p:val>
                                            <p:fltVal val="0"/>
                                          </p:val>
                                        </p:tav>
                                      </p:tavLst>
                                    </p:anim>
                                    <p:anim calcmode="lin" valueType="num">
                                      <p:cBhvr>
                                        <p:cTn id="293" dur="500"/>
                                        <p:tgtEl>
                                          <p:spTgt spid="25">
                                            <p:txEl>
                                              <p:pRg st="0" end="0"/>
                                            </p:txEl>
                                          </p:spTgt>
                                        </p:tgtEl>
                                        <p:attrNameLst>
                                          <p:attrName>ppt_h</p:attrName>
                                        </p:attrNameLst>
                                      </p:cBhvr>
                                      <p:tavLst>
                                        <p:tav tm="0">
                                          <p:val>
                                            <p:strVal val="ppt_h"/>
                                          </p:val>
                                        </p:tav>
                                        <p:tav tm="100000">
                                          <p:val>
                                            <p:fltVal val="0"/>
                                          </p:val>
                                        </p:tav>
                                      </p:tavLst>
                                    </p:anim>
                                    <p:animEffect transition="out" filter="fade">
                                      <p:cBhvr>
                                        <p:cTn id="294" dur="500"/>
                                        <p:tgtEl>
                                          <p:spTgt spid="25">
                                            <p:txEl>
                                              <p:pRg st="0" end="0"/>
                                            </p:txEl>
                                          </p:spTgt>
                                        </p:tgtEl>
                                      </p:cBhvr>
                                    </p:animEffect>
                                    <p:set>
                                      <p:cBhvr>
                                        <p:cTn id="295" dur="1" fill="hold">
                                          <p:stCondLst>
                                            <p:cond delay="499"/>
                                          </p:stCondLst>
                                        </p:cTn>
                                        <p:tgtEl>
                                          <p:spTgt spid="25">
                                            <p:txEl>
                                              <p:pRg st="0" end="0"/>
                                            </p:txEl>
                                          </p:spTgt>
                                        </p:tgtEl>
                                        <p:attrNameLst>
                                          <p:attrName>style.visibility</p:attrName>
                                        </p:attrNameLst>
                                      </p:cBhvr>
                                      <p:to>
                                        <p:strVal val="hidden"/>
                                      </p:to>
                                    </p:set>
                                  </p:childTnLst>
                                </p:cTn>
                              </p:par>
                              <p:par>
                                <p:cTn id="296" presetID="53" presetClass="exit" presetSubtype="32" fill="hold" grpId="1" nodeType="withEffect">
                                  <p:stCondLst>
                                    <p:cond delay="0"/>
                                  </p:stCondLst>
                                  <p:childTnLst>
                                    <p:anim calcmode="lin" valueType="num">
                                      <p:cBhvr>
                                        <p:cTn id="297" dur="500"/>
                                        <p:tgtEl>
                                          <p:spTgt spid="25">
                                            <p:txEl>
                                              <p:pRg st="1" end="1"/>
                                            </p:txEl>
                                          </p:spTgt>
                                        </p:tgtEl>
                                        <p:attrNameLst>
                                          <p:attrName>ppt_w</p:attrName>
                                        </p:attrNameLst>
                                      </p:cBhvr>
                                      <p:tavLst>
                                        <p:tav tm="0">
                                          <p:val>
                                            <p:strVal val="ppt_w"/>
                                          </p:val>
                                        </p:tav>
                                        <p:tav tm="100000">
                                          <p:val>
                                            <p:fltVal val="0"/>
                                          </p:val>
                                        </p:tav>
                                      </p:tavLst>
                                    </p:anim>
                                    <p:anim calcmode="lin" valueType="num">
                                      <p:cBhvr>
                                        <p:cTn id="298" dur="500"/>
                                        <p:tgtEl>
                                          <p:spTgt spid="25">
                                            <p:txEl>
                                              <p:pRg st="1" end="1"/>
                                            </p:txEl>
                                          </p:spTgt>
                                        </p:tgtEl>
                                        <p:attrNameLst>
                                          <p:attrName>ppt_h</p:attrName>
                                        </p:attrNameLst>
                                      </p:cBhvr>
                                      <p:tavLst>
                                        <p:tav tm="0">
                                          <p:val>
                                            <p:strVal val="ppt_h"/>
                                          </p:val>
                                        </p:tav>
                                        <p:tav tm="100000">
                                          <p:val>
                                            <p:fltVal val="0"/>
                                          </p:val>
                                        </p:tav>
                                      </p:tavLst>
                                    </p:anim>
                                    <p:animEffect transition="out" filter="fade">
                                      <p:cBhvr>
                                        <p:cTn id="299" dur="500"/>
                                        <p:tgtEl>
                                          <p:spTgt spid="25">
                                            <p:txEl>
                                              <p:pRg st="1" end="1"/>
                                            </p:txEl>
                                          </p:spTgt>
                                        </p:tgtEl>
                                      </p:cBhvr>
                                    </p:animEffect>
                                    <p:set>
                                      <p:cBhvr>
                                        <p:cTn id="300" dur="1" fill="hold">
                                          <p:stCondLst>
                                            <p:cond delay="499"/>
                                          </p:stCondLst>
                                        </p:cTn>
                                        <p:tgtEl>
                                          <p:spTgt spid="25">
                                            <p:txEl>
                                              <p:pRg st="1" end="1"/>
                                            </p:txEl>
                                          </p:spTgt>
                                        </p:tgtEl>
                                        <p:attrNameLst>
                                          <p:attrName>style.visibility</p:attrName>
                                        </p:attrNameLst>
                                      </p:cBhvr>
                                      <p:to>
                                        <p:strVal val="hidden"/>
                                      </p:to>
                                    </p:set>
                                  </p:childTnLst>
                                </p:cTn>
                              </p:par>
                              <p:par>
                                <p:cTn id="301" presetID="53" presetClass="exit" presetSubtype="32" fill="hold" grpId="1" nodeType="withEffect">
                                  <p:stCondLst>
                                    <p:cond delay="0"/>
                                  </p:stCondLst>
                                  <p:childTnLst>
                                    <p:anim calcmode="lin" valueType="num">
                                      <p:cBhvr>
                                        <p:cTn id="302" dur="500"/>
                                        <p:tgtEl>
                                          <p:spTgt spid="25">
                                            <p:txEl>
                                              <p:pRg st="2" end="2"/>
                                            </p:txEl>
                                          </p:spTgt>
                                        </p:tgtEl>
                                        <p:attrNameLst>
                                          <p:attrName>ppt_w</p:attrName>
                                        </p:attrNameLst>
                                      </p:cBhvr>
                                      <p:tavLst>
                                        <p:tav tm="0">
                                          <p:val>
                                            <p:strVal val="ppt_w"/>
                                          </p:val>
                                        </p:tav>
                                        <p:tav tm="100000">
                                          <p:val>
                                            <p:fltVal val="0"/>
                                          </p:val>
                                        </p:tav>
                                      </p:tavLst>
                                    </p:anim>
                                    <p:anim calcmode="lin" valueType="num">
                                      <p:cBhvr>
                                        <p:cTn id="303" dur="500"/>
                                        <p:tgtEl>
                                          <p:spTgt spid="25">
                                            <p:txEl>
                                              <p:pRg st="2" end="2"/>
                                            </p:txEl>
                                          </p:spTgt>
                                        </p:tgtEl>
                                        <p:attrNameLst>
                                          <p:attrName>ppt_h</p:attrName>
                                        </p:attrNameLst>
                                      </p:cBhvr>
                                      <p:tavLst>
                                        <p:tav tm="0">
                                          <p:val>
                                            <p:strVal val="ppt_h"/>
                                          </p:val>
                                        </p:tav>
                                        <p:tav tm="100000">
                                          <p:val>
                                            <p:fltVal val="0"/>
                                          </p:val>
                                        </p:tav>
                                      </p:tavLst>
                                    </p:anim>
                                    <p:animEffect transition="out" filter="fade">
                                      <p:cBhvr>
                                        <p:cTn id="304" dur="500"/>
                                        <p:tgtEl>
                                          <p:spTgt spid="25">
                                            <p:txEl>
                                              <p:pRg st="2" end="2"/>
                                            </p:txEl>
                                          </p:spTgt>
                                        </p:tgtEl>
                                      </p:cBhvr>
                                    </p:animEffect>
                                    <p:set>
                                      <p:cBhvr>
                                        <p:cTn id="305" dur="1" fill="hold">
                                          <p:stCondLst>
                                            <p:cond delay="499"/>
                                          </p:stCondLst>
                                        </p:cTn>
                                        <p:tgtEl>
                                          <p:spTgt spid="25">
                                            <p:txEl>
                                              <p:pRg st="2" end="2"/>
                                            </p:txEl>
                                          </p:spTgt>
                                        </p:tgtEl>
                                        <p:attrNameLst>
                                          <p:attrName>style.visibility</p:attrName>
                                        </p:attrNameLst>
                                      </p:cBhvr>
                                      <p:to>
                                        <p:strVal val="hidden"/>
                                      </p:to>
                                    </p:set>
                                  </p:childTnLst>
                                </p:cTn>
                              </p:par>
                              <p:par>
                                <p:cTn id="306" presetID="53" presetClass="exit" presetSubtype="32" fill="hold" grpId="1" nodeType="withEffect">
                                  <p:stCondLst>
                                    <p:cond delay="0"/>
                                  </p:stCondLst>
                                  <p:childTnLst>
                                    <p:anim calcmode="lin" valueType="num">
                                      <p:cBhvr>
                                        <p:cTn id="307" dur="500"/>
                                        <p:tgtEl>
                                          <p:spTgt spid="25">
                                            <p:txEl>
                                              <p:pRg st="3" end="3"/>
                                            </p:txEl>
                                          </p:spTgt>
                                        </p:tgtEl>
                                        <p:attrNameLst>
                                          <p:attrName>ppt_w</p:attrName>
                                        </p:attrNameLst>
                                      </p:cBhvr>
                                      <p:tavLst>
                                        <p:tav tm="0">
                                          <p:val>
                                            <p:strVal val="ppt_w"/>
                                          </p:val>
                                        </p:tav>
                                        <p:tav tm="100000">
                                          <p:val>
                                            <p:fltVal val="0"/>
                                          </p:val>
                                        </p:tav>
                                      </p:tavLst>
                                    </p:anim>
                                    <p:anim calcmode="lin" valueType="num">
                                      <p:cBhvr>
                                        <p:cTn id="308" dur="500"/>
                                        <p:tgtEl>
                                          <p:spTgt spid="25">
                                            <p:txEl>
                                              <p:pRg st="3" end="3"/>
                                            </p:txEl>
                                          </p:spTgt>
                                        </p:tgtEl>
                                        <p:attrNameLst>
                                          <p:attrName>ppt_h</p:attrName>
                                        </p:attrNameLst>
                                      </p:cBhvr>
                                      <p:tavLst>
                                        <p:tav tm="0">
                                          <p:val>
                                            <p:strVal val="ppt_h"/>
                                          </p:val>
                                        </p:tav>
                                        <p:tav tm="100000">
                                          <p:val>
                                            <p:fltVal val="0"/>
                                          </p:val>
                                        </p:tav>
                                      </p:tavLst>
                                    </p:anim>
                                    <p:animEffect transition="out" filter="fade">
                                      <p:cBhvr>
                                        <p:cTn id="309" dur="500"/>
                                        <p:tgtEl>
                                          <p:spTgt spid="25">
                                            <p:txEl>
                                              <p:pRg st="3" end="3"/>
                                            </p:txEl>
                                          </p:spTgt>
                                        </p:tgtEl>
                                      </p:cBhvr>
                                    </p:animEffect>
                                    <p:set>
                                      <p:cBhvr>
                                        <p:cTn id="310" dur="1" fill="hold">
                                          <p:stCondLst>
                                            <p:cond delay="499"/>
                                          </p:stCondLst>
                                        </p:cTn>
                                        <p:tgtEl>
                                          <p:spTgt spid="25">
                                            <p:txEl>
                                              <p:pRg st="3" end="3"/>
                                            </p:txEl>
                                          </p:spTgt>
                                        </p:tgtEl>
                                        <p:attrNameLst>
                                          <p:attrName>style.visibility</p:attrName>
                                        </p:attrNameLst>
                                      </p:cBhvr>
                                      <p:to>
                                        <p:strVal val="hidden"/>
                                      </p:to>
                                    </p:set>
                                  </p:childTnLst>
                                </p:cTn>
                              </p:par>
                              <p:par>
                                <p:cTn id="311" presetID="53" presetClass="exit" presetSubtype="32" fill="hold" grpId="1" nodeType="withEffect">
                                  <p:stCondLst>
                                    <p:cond delay="0"/>
                                  </p:stCondLst>
                                  <p:childTnLst>
                                    <p:anim calcmode="lin" valueType="num">
                                      <p:cBhvr>
                                        <p:cTn id="312" dur="500"/>
                                        <p:tgtEl>
                                          <p:spTgt spid="25">
                                            <p:bg/>
                                          </p:spTgt>
                                        </p:tgtEl>
                                        <p:attrNameLst>
                                          <p:attrName>ppt_w</p:attrName>
                                        </p:attrNameLst>
                                      </p:cBhvr>
                                      <p:tavLst>
                                        <p:tav tm="0">
                                          <p:val>
                                            <p:strVal val="ppt_w"/>
                                          </p:val>
                                        </p:tav>
                                        <p:tav tm="100000">
                                          <p:val>
                                            <p:fltVal val="0"/>
                                          </p:val>
                                        </p:tav>
                                      </p:tavLst>
                                    </p:anim>
                                    <p:anim calcmode="lin" valueType="num">
                                      <p:cBhvr>
                                        <p:cTn id="313" dur="500"/>
                                        <p:tgtEl>
                                          <p:spTgt spid="25">
                                            <p:bg/>
                                          </p:spTgt>
                                        </p:tgtEl>
                                        <p:attrNameLst>
                                          <p:attrName>ppt_h</p:attrName>
                                        </p:attrNameLst>
                                      </p:cBhvr>
                                      <p:tavLst>
                                        <p:tav tm="0">
                                          <p:val>
                                            <p:strVal val="ppt_h"/>
                                          </p:val>
                                        </p:tav>
                                        <p:tav tm="100000">
                                          <p:val>
                                            <p:fltVal val="0"/>
                                          </p:val>
                                        </p:tav>
                                      </p:tavLst>
                                    </p:anim>
                                    <p:animEffect transition="out" filter="fade">
                                      <p:cBhvr>
                                        <p:cTn id="314" dur="500"/>
                                        <p:tgtEl>
                                          <p:spTgt spid="25">
                                            <p:bg/>
                                          </p:spTgt>
                                        </p:tgtEl>
                                      </p:cBhvr>
                                    </p:animEffect>
                                    <p:set>
                                      <p:cBhvr>
                                        <p:cTn id="315" dur="1" fill="hold">
                                          <p:stCondLst>
                                            <p:cond delay="499"/>
                                          </p:stCondLst>
                                        </p:cTn>
                                        <p:tgtEl>
                                          <p:spTgt spid="25">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3" grpId="0" animBg="1"/>
      <p:bldP spid="23"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25" grpId="0" build="p" animBg="1"/>
      <p:bldP spid="25" grpId="1" build="allAtOnce" animBg="1"/>
      <p:bldP spid="5" grpId="0" animBg="1"/>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553998"/>
          </a:xfrm>
          <a:prstGeom prst="rect">
            <a:avLst/>
          </a:prstGeom>
          <a:noFill/>
          <a:ln>
            <a:noFill/>
          </a:ln>
        </p:spPr>
        <p:txBody>
          <a:bodyPr wrap="square" rtlCol="0">
            <a:spAutoFit/>
          </a:bodyPr>
          <a:lstStyle/>
          <a:p>
            <a:pPr algn="r"/>
            <a:r>
              <a:rPr lang="fr-FR" sz="3000" u="sng" dirty="0" smtClean="0">
                <a:solidFill>
                  <a:schemeClr val="tx2"/>
                </a:solidFill>
                <a:latin typeface="Old English Text MT" pitchFamily="66" charset="0"/>
              </a:rPr>
              <a:t>11. </a:t>
            </a:r>
            <a:r>
              <a:rPr lang="fr-FR" sz="3000" u="sng" dirty="0" smtClean="0">
                <a:solidFill>
                  <a:schemeClr val="tx2"/>
                </a:solidFill>
                <a:latin typeface="Old English Text MT" pitchFamily="66" charset="0"/>
              </a:rPr>
              <a:t>Un essor des villes spectaculaire : l’exemple de Bruges</a:t>
            </a:r>
            <a:endParaRPr lang="fr-FR" sz="3000" u="sng" dirty="0">
              <a:solidFill>
                <a:schemeClr val="tx2"/>
              </a:solidFill>
              <a:latin typeface="Old English Text MT" pitchFamily="66" charset="0"/>
            </a:endParaRPr>
          </a:p>
        </p:txBody>
      </p:sp>
      <p:sp>
        <p:nvSpPr>
          <p:cNvPr id="6150" name="AutoShape 6" descr="bruges canaux6"/>
          <p:cNvSpPr>
            <a:spLocks noChangeAspect="1" noChangeArrowheads="1"/>
          </p:cNvSpPr>
          <p:nvPr/>
        </p:nvSpPr>
        <p:spPr bwMode="auto">
          <a:xfrm>
            <a:off x="155575" y="-2316163"/>
            <a:ext cx="8572500" cy="48291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 name="Image 1"/>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1270" t="1435" r="1747" b="4689"/>
          <a:stretch/>
        </p:blipFill>
        <p:spPr>
          <a:xfrm>
            <a:off x="155575" y="553998"/>
            <a:ext cx="5747148" cy="6046312"/>
          </a:xfrm>
          <a:prstGeom prst="rect">
            <a:avLst/>
          </a:prstGeom>
          <a:ln>
            <a:solidFill>
              <a:schemeClr val="tx1"/>
            </a:solidFill>
          </a:ln>
        </p:spPr>
      </p:pic>
      <p:sp>
        <p:nvSpPr>
          <p:cNvPr id="32" name="ZoneTexte 31"/>
          <p:cNvSpPr txBox="1"/>
          <p:nvPr/>
        </p:nvSpPr>
        <p:spPr>
          <a:xfrm>
            <a:off x="4211960" y="2736000"/>
            <a:ext cx="1601992" cy="1477328"/>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FR" sz="1000" b="1" dirty="0" smtClean="0">
                <a:latin typeface="Tw Cen MT" pitchFamily="34" charset="0"/>
              </a:rPr>
              <a:t>Les gros navires débarquaient leurs marchandises à l’Ecluse ou à Damme. Elles étaient ensuite transportées sur des embarcations légères qui empruntaient les canaux jusqu’au centre-ville. </a:t>
            </a:r>
            <a:endParaRPr lang="fr-FR" sz="1000" b="1" dirty="0">
              <a:latin typeface="Tw Cen MT" pitchFamily="34" charset="0"/>
            </a:endParaRPr>
          </a:p>
        </p:txBody>
      </p:sp>
      <p:sp>
        <p:nvSpPr>
          <p:cNvPr id="33" name="ZoneTexte 32"/>
          <p:cNvSpPr txBox="1"/>
          <p:nvPr/>
        </p:nvSpPr>
        <p:spPr>
          <a:xfrm>
            <a:off x="6012160" y="553998"/>
            <a:ext cx="2952328" cy="1169551"/>
          </a:xfrm>
          <a:prstGeom prst="rect">
            <a:avLst/>
          </a:prstGeom>
          <a:solidFill>
            <a:schemeClr val="tx2">
              <a:lumMod val="90000"/>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400" b="1" u="sng" dirty="0" smtClean="0">
                <a:solidFill>
                  <a:schemeClr val="bg1"/>
                </a:solidFill>
                <a:latin typeface="Tw Cen MT" pitchFamily="34" charset="0"/>
              </a:rPr>
              <a:t>6. Etude du plan de Bruges</a:t>
            </a:r>
          </a:p>
          <a:p>
            <a:pPr algn="just"/>
            <a:r>
              <a:rPr lang="fr-FR" sz="1400" b="1" dirty="0">
                <a:solidFill>
                  <a:schemeClr val="bg1"/>
                </a:solidFill>
                <a:latin typeface="Tw Cen MT" pitchFamily="34" charset="0"/>
              </a:rPr>
              <a:t>A quel siècle, la ville prend-elle plus d’ampleur ? Par quoi est-elle protégée ? Comment la ville est-elle approvisionnée ? </a:t>
            </a:r>
          </a:p>
        </p:txBody>
      </p:sp>
      <p:sp>
        <p:nvSpPr>
          <p:cNvPr id="34" name="ZoneTexte 33"/>
          <p:cNvSpPr txBox="1"/>
          <p:nvPr/>
        </p:nvSpPr>
        <p:spPr>
          <a:xfrm>
            <a:off x="6012161" y="1874226"/>
            <a:ext cx="2952328" cy="2246769"/>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400" b="1" dirty="0" smtClean="0">
                <a:solidFill>
                  <a:schemeClr val="bg1"/>
                </a:solidFill>
                <a:latin typeface="Tw Cen MT" pitchFamily="34" charset="0"/>
              </a:rPr>
              <a:t>6. La </a:t>
            </a:r>
            <a:r>
              <a:rPr lang="fr-FR" sz="1400" b="1" dirty="0">
                <a:solidFill>
                  <a:schemeClr val="bg1"/>
                </a:solidFill>
                <a:latin typeface="Tw Cen MT" pitchFamily="34" charset="0"/>
              </a:rPr>
              <a:t>ville triple l’étendue de son territoire au XIII</a:t>
            </a:r>
            <a:r>
              <a:rPr lang="fr-FR" sz="1400" b="1" baseline="30000" dirty="0">
                <a:solidFill>
                  <a:schemeClr val="bg1"/>
                </a:solidFill>
                <a:latin typeface="Tw Cen MT" pitchFamily="34" charset="0"/>
              </a:rPr>
              <a:t>ème</a:t>
            </a:r>
            <a:r>
              <a:rPr lang="fr-FR" sz="1400" b="1" dirty="0">
                <a:solidFill>
                  <a:schemeClr val="bg1"/>
                </a:solidFill>
                <a:latin typeface="Tw Cen MT" pitchFamily="34" charset="0"/>
              </a:rPr>
              <a:t> siècle. Protégée par des remparts, elle est approvisionnée par voie maritime depuis </a:t>
            </a:r>
            <a:r>
              <a:rPr lang="fr-FR" sz="1400" b="1" dirty="0" smtClean="0">
                <a:solidFill>
                  <a:schemeClr val="bg1"/>
                </a:solidFill>
                <a:latin typeface="Tw Cen MT" pitchFamily="34" charset="0"/>
              </a:rPr>
              <a:t>les ports de Damme </a:t>
            </a:r>
            <a:r>
              <a:rPr lang="fr-FR" sz="1400" b="1" dirty="0">
                <a:solidFill>
                  <a:schemeClr val="bg1"/>
                </a:solidFill>
                <a:latin typeface="Tw Cen MT" pitchFamily="34" charset="0"/>
              </a:rPr>
              <a:t>ou </a:t>
            </a:r>
            <a:r>
              <a:rPr lang="fr-FR" sz="1400" b="1" dirty="0" smtClean="0">
                <a:solidFill>
                  <a:schemeClr val="bg1"/>
                </a:solidFill>
                <a:latin typeface="Tw Cen MT" pitchFamily="34" charset="0"/>
              </a:rPr>
              <a:t>de l’Ecluse. </a:t>
            </a:r>
            <a:r>
              <a:rPr lang="fr-FR" sz="1400" b="1" dirty="0">
                <a:solidFill>
                  <a:schemeClr val="bg1"/>
                </a:solidFill>
                <a:latin typeface="Tw Cen MT" pitchFamily="34" charset="0"/>
              </a:rPr>
              <a:t>Les campagnes environnantes la ravitaillent par voie terrestre </a:t>
            </a:r>
            <a:r>
              <a:rPr lang="fr-FR" sz="1400" b="1" dirty="0" smtClean="0">
                <a:solidFill>
                  <a:schemeClr val="bg1"/>
                </a:solidFill>
                <a:latin typeface="Tw Cen MT" pitchFamily="34" charset="0"/>
              </a:rPr>
              <a:t>: de nombreuses portes assurent l’accès à la ville pour alimenter marchés et foires.</a:t>
            </a:r>
            <a:endParaRPr lang="fr-FR" sz="1400" b="1" dirty="0">
              <a:solidFill>
                <a:schemeClr val="bg1"/>
              </a:solidFill>
              <a:latin typeface="Tw Cen MT" pitchFamily="34" charset="0"/>
            </a:endParaRPr>
          </a:p>
        </p:txBody>
      </p:sp>
    </p:spTree>
    <p:extLst>
      <p:ext uri="{BB962C8B-B14F-4D97-AF65-F5344CB8AC3E}">
        <p14:creationId xmlns:p14="http://schemas.microsoft.com/office/powerpoint/2010/main" val="2748663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1000" fill="hold"/>
                                        <p:tgtEl>
                                          <p:spTgt spid="32"/>
                                        </p:tgtEl>
                                        <p:attrNameLst>
                                          <p:attrName>ppt_w</p:attrName>
                                        </p:attrNameLst>
                                      </p:cBhvr>
                                      <p:tavLst>
                                        <p:tav tm="0">
                                          <p:val>
                                            <p:fltVal val="0"/>
                                          </p:val>
                                        </p:tav>
                                        <p:tav tm="100000">
                                          <p:val>
                                            <p:strVal val="#ppt_w"/>
                                          </p:val>
                                        </p:tav>
                                      </p:tavLst>
                                    </p:anim>
                                    <p:anim calcmode="lin" valueType="num">
                                      <p:cBhvr>
                                        <p:cTn id="12" dur="1000" fill="hold"/>
                                        <p:tgtEl>
                                          <p:spTgt spid="32"/>
                                        </p:tgtEl>
                                        <p:attrNameLst>
                                          <p:attrName>ppt_h</p:attrName>
                                        </p:attrNameLst>
                                      </p:cBhvr>
                                      <p:tavLst>
                                        <p:tav tm="0">
                                          <p:val>
                                            <p:fltVal val="0"/>
                                          </p:val>
                                        </p:tav>
                                        <p:tav tm="100000">
                                          <p:val>
                                            <p:strVal val="#ppt_h"/>
                                          </p:val>
                                        </p:tav>
                                      </p:tavLst>
                                    </p:anim>
                                    <p:animEffect transition="in" filter="fade">
                                      <p:cBhvr>
                                        <p:cTn id="13" dur="1000"/>
                                        <p:tgtEl>
                                          <p:spTgt spid="32"/>
                                        </p:tgtEl>
                                      </p:cBhvr>
                                    </p:animEffect>
                                  </p:childTnLst>
                                </p:cTn>
                              </p:par>
                            </p:childTnLst>
                          </p:cTn>
                        </p:par>
                        <p:par>
                          <p:cTn id="14" fill="hold">
                            <p:stCondLst>
                              <p:cond delay="3000"/>
                            </p:stCondLst>
                            <p:childTnLst>
                              <p:par>
                                <p:cTn id="15" presetID="22" presetClass="entr" presetSubtype="8"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10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5116</TotalTime>
  <Words>2853</Words>
  <Application>Microsoft Office PowerPoint</Application>
  <PresentationFormat>Affichage à l'écran (4:3)</PresentationFormat>
  <Paragraphs>208</Paragraphs>
  <Slides>14</Slides>
  <Notes>14</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kinou</dc:creator>
  <cp:lastModifiedBy>User</cp:lastModifiedBy>
  <cp:revision>262</cp:revision>
  <dcterms:created xsi:type="dcterms:W3CDTF">2011-01-01T13:47:54Z</dcterms:created>
  <dcterms:modified xsi:type="dcterms:W3CDTF">2015-10-20T17:12:22Z</dcterms:modified>
</cp:coreProperties>
</file>