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21253" cy="4212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F169-505E-426B-B04C-E74F11968086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520B-A99E-4E47-B295-B18C74AF9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06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F169-505E-426B-B04C-E74F11968086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520B-A99E-4E47-B295-B18C74AF9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81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F169-505E-426B-B04C-E74F11968086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520B-A99E-4E47-B295-B18C74AF9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20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F169-505E-426B-B04C-E74F11968086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520B-A99E-4E47-B295-B18C74AF9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39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F169-505E-426B-B04C-E74F11968086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520B-A99E-4E47-B295-B18C74AF9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63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F169-505E-426B-B04C-E74F11968086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520B-A99E-4E47-B295-B18C74AF9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63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F169-505E-426B-B04C-E74F11968086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520B-A99E-4E47-B295-B18C74AF9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18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F169-505E-426B-B04C-E74F11968086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520B-A99E-4E47-B295-B18C74AF9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8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F169-505E-426B-B04C-E74F11968086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520B-A99E-4E47-B295-B18C74AF9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41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F169-505E-426B-B04C-E74F11968086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520B-A99E-4E47-B295-B18C74AF9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68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F169-505E-426B-B04C-E74F11968086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520B-A99E-4E47-B295-B18C74AF9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23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F169-505E-426B-B04C-E74F11968086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520B-A99E-4E47-B295-B18C74AF9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59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5549912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2" y="1696689"/>
            <a:ext cx="9205783" cy="4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entenaire.org/sites/default/files/styles/full_16_9/public/atoms/images/logo_academie_guyane.png?itok=lxwIZ2LU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0" t="23218" r="32177" b="33855"/>
          <a:stretch/>
        </p:blipFill>
        <p:spPr bwMode="auto">
          <a:xfrm>
            <a:off x="7640570" y="5820183"/>
            <a:ext cx="1503431" cy="103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5278" y="174328"/>
            <a:ext cx="4384851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  <a:latin typeface="Castellar" pitchFamily="18" charset="0"/>
              </a:rPr>
              <a:t>Présentation des grands principes de la réforme</a:t>
            </a:r>
          </a:p>
          <a:p>
            <a:pPr algn="r"/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(applicable rentrée 2016)</a:t>
            </a:r>
            <a:endParaRPr lang="fr-FR" sz="1200" b="1" dirty="0">
              <a:solidFill>
                <a:schemeClr val="accent3">
                  <a:lumMod val="50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25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2603" y="1533362"/>
            <a:ext cx="6318795" cy="3791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Télécharger ici la vidéo relative à l’accompagnement personnalisé à l’adresse suivante : </a:t>
            </a:r>
          </a:p>
          <a:p>
            <a:pPr algn="ctr"/>
            <a:endParaRPr lang="fr-FR" dirty="0"/>
          </a:p>
          <a:p>
            <a:pPr algn="ctr"/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vimeo.com/155499127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(lien actif)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452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01482"/>
            <a:ext cx="851535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73627" y="174328"/>
            <a:ext cx="779674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  <a:latin typeface="Castellar" pitchFamily="18" charset="0"/>
              </a:rPr>
              <a:t>Une réforme pédagogique</a:t>
            </a:r>
            <a:endParaRPr lang="fr-FR" sz="1200" b="1" dirty="0">
              <a:solidFill>
                <a:schemeClr val="accent3">
                  <a:lumMod val="50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2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3627" y="174328"/>
            <a:ext cx="779674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  <a:latin typeface="Castellar" pitchFamily="18" charset="0"/>
              </a:rPr>
              <a:t>Une Organisation par cycle</a:t>
            </a:r>
            <a:endParaRPr lang="fr-FR" sz="1200" b="1" dirty="0">
              <a:solidFill>
                <a:schemeClr val="accent3">
                  <a:lumMod val="50000"/>
                </a:schemeClr>
              </a:solidFill>
              <a:latin typeface="Tw Cen MT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3" t="26483" r="26310" b="32611"/>
          <a:stretch/>
        </p:blipFill>
        <p:spPr>
          <a:xfrm>
            <a:off x="580764" y="1322735"/>
            <a:ext cx="7982473" cy="379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2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743988"/>
            <a:ext cx="84867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73627" y="174328"/>
            <a:ext cx="7796746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  <a:latin typeface="Castellar" pitchFamily="18" charset="0"/>
              </a:rPr>
              <a:t>Trois types d’enseignement obligatoires</a:t>
            </a:r>
            <a:endParaRPr lang="fr-FR" sz="1200" b="1" dirty="0">
              <a:solidFill>
                <a:schemeClr val="accent3">
                  <a:lumMod val="50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0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07" y="202744"/>
            <a:ext cx="4635786" cy="64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12603" y="4271506"/>
            <a:ext cx="6318795" cy="900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7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58000" y="2709000"/>
            <a:ext cx="4428000" cy="144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  <a:latin typeface="Castellar" pitchFamily="18" charset="0"/>
              </a:rPr>
              <a:t>Les enseignements pratiques interdisciplinaires</a:t>
            </a:r>
            <a:endParaRPr lang="fr-FR" sz="1200" b="1" dirty="0">
              <a:solidFill>
                <a:schemeClr val="accent3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3" name="Légende encadrée 1 2"/>
          <p:cNvSpPr/>
          <p:nvPr/>
        </p:nvSpPr>
        <p:spPr>
          <a:xfrm>
            <a:off x="780723" y="901482"/>
            <a:ext cx="4572000" cy="1015663"/>
          </a:xfrm>
          <a:prstGeom prst="borderCallout1">
            <a:avLst>
              <a:gd name="adj1" fmla="val 107889"/>
              <a:gd name="adj2" fmla="val 50281"/>
              <a:gd name="adj3" fmla="val 183724"/>
              <a:gd name="adj4" fmla="val 72602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fr-FR" sz="1200" dirty="0" smtClean="0"/>
              <a:t>Toutes les disciplines d’enseignement contribuent aux EPI pour 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200" dirty="0" smtClean="0"/>
              <a:t>développer les compétences liées à l’oral, à l’esprit créatif et la participation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200" dirty="0" smtClean="0"/>
              <a:t>mettre en pratique les langues vivantes étudiées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200" dirty="0" smtClean="0"/>
              <a:t>Utiliser les outils numériques</a:t>
            </a:r>
            <a:endParaRPr lang="fr-FR" sz="1200" dirty="0"/>
          </a:p>
        </p:txBody>
      </p:sp>
      <p:sp>
        <p:nvSpPr>
          <p:cNvPr id="4" name="Légende encadrée 1 3"/>
          <p:cNvSpPr/>
          <p:nvPr/>
        </p:nvSpPr>
        <p:spPr>
          <a:xfrm>
            <a:off x="359470" y="4692759"/>
            <a:ext cx="2948771" cy="1384995"/>
          </a:xfrm>
          <a:prstGeom prst="borderCallout1">
            <a:avLst>
              <a:gd name="adj1" fmla="val -7489"/>
              <a:gd name="adj2" fmla="val 32999"/>
              <a:gd name="adj3" fmla="val -91260"/>
              <a:gd name="adj4" fmla="val 105594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fr-FR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roduction</a:t>
            </a:r>
            <a:r>
              <a:rPr lang="fr-FR" sz="1200" dirty="0" smtClean="0"/>
              <a:t> d’un projet individuel ou collectif des élèves (Vidéo, pages web, journal, brochure, prestation scénique, exposé, ...)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valuation</a:t>
            </a:r>
            <a:r>
              <a:rPr lang="fr-FR" sz="1200" dirty="0" smtClean="0"/>
              <a:t> qui sera prise en compte pour l’attribution du futur diplôme national du brevet</a:t>
            </a:r>
            <a:endParaRPr lang="fr-FR" sz="1200" dirty="0"/>
          </a:p>
        </p:txBody>
      </p:sp>
      <p:sp>
        <p:nvSpPr>
          <p:cNvPr id="6" name="Légende encadrée 1 5"/>
          <p:cNvSpPr/>
          <p:nvPr/>
        </p:nvSpPr>
        <p:spPr>
          <a:xfrm>
            <a:off x="4150747" y="5114012"/>
            <a:ext cx="4572000" cy="1569660"/>
          </a:xfrm>
          <a:prstGeom prst="borderCallout1">
            <a:avLst>
              <a:gd name="adj1" fmla="val -7489"/>
              <a:gd name="adj2" fmla="val 32999"/>
              <a:gd name="adj3" fmla="val -72294"/>
              <a:gd name="adj4" fmla="val 26194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fr-FR" sz="1200" dirty="0" smtClean="0"/>
              <a:t>obligatoires pour tous les élèves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200" dirty="0" smtClean="0"/>
              <a:t>au moins </a:t>
            </a:r>
            <a:r>
              <a:rPr lang="fr-FR" sz="1200" u="sng" dirty="0" smtClean="0"/>
              <a:t>deux disciplines</a:t>
            </a:r>
            <a:r>
              <a:rPr lang="fr-FR" sz="1200" dirty="0" smtClean="0"/>
              <a:t>, sur une durée de </a:t>
            </a:r>
            <a:r>
              <a:rPr lang="fr-FR" sz="1200" u="sng" dirty="0" smtClean="0"/>
              <a:t>trois heures </a:t>
            </a:r>
            <a:r>
              <a:rPr lang="fr-FR" sz="1200" dirty="0" smtClean="0"/>
              <a:t>maximum hebdomadaires dans chaque année du cycle 4.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200" dirty="0" smtClean="0"/>
              <a:t> </a:t>
            </a:r>
            <a:r>
              <a:rPr lang="fr-FR" sz="1200" u="sng" dirty="0" smtClean="0"/>
              <a:t>8 thématiques interdisciplinaires</a:t>
            </a:r>
            <a:r>
              <a:rPr lang="fr-FR" sz="1200" dirty="0" smtClean="0"/>
              <a:t> et </a:t>
            </a:r>
            <a:r>
              <a:rPr lang="fr-FR" sz="1200" u="sng" dirty="0" smtClean="0"/>
              <a:t>au moins 2 thématiques travaillées par année</a:t>
            </a:r>
            <a:r>
              <a:rPr lang="fr-FR" sz="1200" dirty="0" smtClean="0"/>
              <a:t> par chaque élève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200" dirty="0" smtClean="0"/>
              <a:t>au moins </a:t>
            </a:r>
            <a:r>
              <a:rPr lang="fr-FR" sz="1200" u="sng" dirty="0" smtClean="0"/>
              <a:t>6 des 8 thématiques travaillées au cycle 4</a:t>
            </a:r>
            <a:r>
              <a:rPr lang="fr-FR" sz="1200" dirty="0" smtClean="0"/>
              <a:t> par chaque élève. </a:t>
            </a:r>
            <a:endParaRPr lang="fr-FR" sz="12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200" dirty="0" smtClean="0"/>
              <a:t>une même thématique peut être proposée sur plusieurs niveaux.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97483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3627" y="174328"/>
            <a:ext cx="779674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chemeClr val="accent3">
                    <a:lumMod val="50000"/>
                  </a:schemeClr>
                </a:solidFill>
                <a:latin typeface="Castellar" pitchFamily="18" charset="0"/>
              </a:rPr>
              <a:t>Les Thématiques</a:t>
            </a:r>
            <a:endParaRPr lang="fr-FR" sz="1200" b="1" dirty="0">
              <a:solidFill>
                <a:schemeClr val="accent3">
                  <a:lumMod val="50000"/>
                </a:schemeClr>
              </a:solidFill>
              <a:latin typeface="Tw Cen MT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2" t="23894" r="27379" b="33819"/>
          <a:stretch/>
        </p:blipFill>
        <p:spPr>
          <a:xfrm>
            <a:off x="796199" y="1743987"/>
            <a:ext cx="7551602" cy="379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4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58000" y="2709000"/>
            <a:ext cx="4741518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  <a:latin typeface="Castellar" pitchFamily="18" charset="0"/>
              </a:rPr>
              <a:t>L’accompagnement personnalisé</a:t>
            </a:r>
            <a:endParaRPr lang="fr-FR" sz="1200" b="1" dirty="0">
              <a:solidFill>
                <a:schemeClr val="accent3">
                  <a:lumMod val="50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2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1482"/>
            <a:ext cx="609600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185</Words>
  <Application>Microsoft Office PowerPoint</Application>
  <PresentationFormat>Affichage à l'écran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16</cp:revision>
  <dcterms:created xsi:type="dcterms:W3CDTF">2016-08-30T21:14:34Z</dcterms:created>
  <dcterms:modified xsi:type="dcterms:W3CDTF">2016-10-24T19:12:28Z</dcterms:modified>
</cp:coreProperties>
</file>