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9966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984" y="-3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04C2A2DD-118F-4F7D-BE12-B5C66FE5C6B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266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CCFA36-9CF9-4AEC-A303-AAB59B387B61}" type="slidenum">
              <a:rPr lang="fr-FR"/>
              <a:pPr/>
              <a:t>2</a:t>
            </a:fld>
            <a:endParaRPr lang="fr-FR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45F4B3-5A00-4EB6-9C4E-EC0E46081E6E}" type="slidenum">
              <a:rPr lang="fr-FR"/>
              <a:pPr/>
              <a:t>3</a:t>
            </a:fld>
            <a:endParaRPr lang="fr-FR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9487D4-1845-4F5E-8EE3-894562BD5632}" type="slidenum">
              <a:rPr lang="fr-FR"/>
              <a:pPr/>
              <a:t>4</a:t>
            </a:fld>
            <a:endParaRPr lang="fr-FR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994B7E-A89B-4439-AA03-3DCDB61A0465}" type="slidenum">
              <a:rPr lang="fr-FR"/>
              <a:pPr/>
              <a:t>5</a:t>
            </a:fld>
            <a:endParaRPr lang="fr-FR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137633-1C30-44D3-9E0E-42415096B625}" type="slidenum">
              <a:rPr lang="fr-FR"/>
              <a:pPr/>
              <a:t>6</a:t>
            </a:fld>
            <a:endParaRPr lang="fr-FR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07B819-69ED-409B-B306-AD26EBC29AA3}" type="slidenum">
              <a:rPr lang="fr-FR"/>
              <a:pPr/>
              <a:t>7</a:t>
            </a:fld>
            <a:endParaRPr lang="fr-FR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CACDFA-9797-4EDF-AFBC-3A0E0F30889C}" type="slidenum">
              <a:rPr lang="fr-FR"/>
              <a:pPr/>
              <a:t>8</a:t>
            </a:fld>
            <a:endParaRPr lang="fr-FR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266353-8BF7-4BFA-A0EB-2D7D2812F245}" type="slidenum">
              <a:rPr lang="fr-FR"/>
              <a:pPr/>
              <a:t>9</a:t>
            </a:fld>
            <a:endParaRPr lang="fr-FR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5AD130-0FBC-4082-BDAD-403B7FEC5C7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7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8C45FD-06FA-4E81-8201-F4D5D1CE049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7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171B7E-7030-46E1-8CDD-1FF5E91787A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24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24BD6EE-D535-4F78-8A29-130583A7FA2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078B66-186A-4309-96E3-AB8CEF5C783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8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FF5F47-C1AD-40C2-ABBB-CF8CB52A85E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86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9B948B-FC8B-4803-9864-5E7353EDFA5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33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2847F1-E53D-4625-93CA-4BC506A0C82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1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1B93A0-FBA8-4A98-B9CF-198F7D2C734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28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872C57-0FA8-40EA-9A79-E601720CCFB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3FDAB3-7B41-417F-8837-D3C36429E1C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4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4CCFC54B-C048-4E20-B33F-6192EC2B3AF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5651" r="1310"/>
          <a:stretch/>
        </p:blipFill>
        <p:spPr>
          <a:xfrm>
            <a:off x="-68112" y="-1391"/>
            <a:ext cx="10216848" cy="76747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89498" y="-1390"/>
            <a:ext cx="8291128" cy="874682"/>
          </a:xfrm>
          <a:prstGeom prst="rect">
            <a:avLst/>
          </a:prstGeom>
          <a:solidFill>
            <a:srgbClr val="F2F2F2">
              <a:alpha val="57000"/>
            </a:srgbClr>
          </a:solidFill>
        </p:spPr>
        <p:txBody>
          <a:bodyPr wrap="square" lIns="100794" tIns="50397" rIns="100794" bIns="50397">
            <a:spAutoFit/>
          </a:bodyPr>
          <a:lstStyle/>
          <a:p>
            <a:pPr algn="r"/>
            <a:r>
              <a:rPr lang="fr-FR" dirty="0" smtClean="0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5</a:t>
            </a:r>
            <a:r>
              <a:rPr lang="fr-FR" baseline="30000" dirty="0" smtClean="0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eme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geographie</a:t>
            </a:r>
            <a:endParaRPr lang="fr-FR" dirty="0">
              <a:solidFill>
                <a:schemeClr val="bg2">
                  <a:lumMod val="10000"/>
                </a:schemeClr>
              </a:solidFill>
              <a:latin typeface="handwriting-draft_free-version" pitchFamily="2" charset="0"/>
            </a:endParaRPr>
          </a:p>
          <a:p>
            <a:pPr algn="r"/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Theme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 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1 : La question </a:t>
            </a:r>
            <a:r>
              <a:rPr lang="fr-FR" dirty="0" err="1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demographique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 et l’</a:t>
            </a:r>
            <a:r>
              <a:rPr lang="fr-FR" dirty="0" err="1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inegal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 </a:t>
            </a:r>
            <a:r>
              <a:rPr lang="fr-FR" dirty="0" err="1" smtClean="0">
                <a:solidFill>
                  <a:schemeClr val="bg2">
                    <a:lumMod val="10000"/>
                  </a:schemeClr>
                </a:solidFill>
                <a:latin typeface="handwriting-draft_free-version" pitchFamily="2" charset="0"/>
              </a:rPr>
              <a:t>developpement</a:t>
            </a:r>
            <a:endParaRPr lang="fr-FR" dirty="0">
              <a:solidFill>
                <a:schemeClr val="bg2">
                  <a:lumMod val="10000"/>
                </a:schemeClr>
              </a:solidFill>
              <a:latin typeface="handwriting-draft_free-versio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529" y="2386777"/>
            <a:ext cx="10110072" cy="1263766"/>
          </a:xfrm>
          <a:prstGeom prst="rect">
            <a:avLst/>
          </a:prstGeom>
          <a:solidFill>
            <a:schemeClr val="bg2">
              <a:lumMod val="50000"/>
              <a:alpha val="3764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59416" y="2466640"/>
            <a:ext cx="9684334" cy="1104040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fr-FR" sz="3500" b="1" cap="small" dirty="0" err="1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andwriting-draft_free-version" pitchFamily="2" charset="0"/>
              </a:rPr>
              <a:t>Demographie</a:t>
            </a:r>
            <a:r>
              <a:rPr lang="fr-FR" sz="3500" b="1" cap="small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andwriting-draft_free-version" pitchFamily="2" charset="0"/>
              </a:rPr>
              <a:t> et </a:t>
            </a:r>
            <a:r>
              <a:rPr lang="fr-FR" sz="3500" b="1" cap="small" dirty="0" err="1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andwriting-draft_free-version" pitchFamily="2" charset="0"/>
              </a:rPr>
              <a:t>developpement</a:t>
            </a:r>
            <a:endParaRPr lang="fr-FR" sz="3500" b="1" cap="small" dirty="0" smtClean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andwriting-draft_free-version" pitchFamily="2" charset="0"/>
            </a:endParaRPr>
          </a:p>
          <a:p>
            <a:pPr algn="ctr"/>
            <a:r>
              <a:rPr lang="fr-FR" sz="3500" b="1" cap="small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andwriting-draft_free-version" pitchFamily="2" charset="0"/>
              </a:rPr>
              <a:t>en Afrique : quels enjeux ? </a:t>
            </a:r>
            <a:endParaRPr lang="fr-FR" sz="3500" b="1" cap="small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andwriting-draft_free-version" pitchFamily="2" charset="0"/>
            </a:endParaRPr>
          </a:p>
        </p:txBody>
      </p:sp>
      <p:pic>
        <p:nvPicPr>
          <p:cNvPr id="6" name="Picture 2" descr="http://centenaire.org/sites/default/files/styles/full_16_9/public/atoms/images/logo_academie_guyane.png?itok=lxwIZ2LU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5" t="21593" r="31387" b="31856"/>
          <a:stretch/>
        </p:blipFill>
        <p:spPr bwMode="auto">
          <a:xfrm>
            <a:off x="8402292" y="6432794"/>
            <a:ext cx="1746444" cy="12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rme libre 7"/>
          <p:cNvSpPr/>
          <p:nvPr/>
        </p:nvSpPr>
        <p:spPr>
          <a:xfrm rot="888248">
            <a:off x="6948000" y="306000"/>
            <a:ext cx="72000" cy="72000"/>
          </a:xfrm>
          <a:custGeom>
            <a:avLst/>
            <a:gdLst>
              <a:gd name="connsiteX0" fmla="*/ 106985 w 196409"/>
              <a:gd name="connsiteY0" fmla="*/ 27742 h 224330"/>
              <a:gd name="connsiteX1" fmla="*/ 27086 w 196409"/>
              <a:gd name="connsiteY1" fmla="*/ 134274 h 224330"/>
              <a:gd name="connsiteX2" fmla="*/ 453 w 196409"/>
              <a:gd name="connsiteY2" fmla="*/ 205296 h 224330"/>
              <a:gd name="connsiteX3" fmla="*/ 44841 w 196409"/>
              <a:gd name="connsiteY3" fmla="*/ 223051 h 224330"/>
              <a:gd name="connsiteX4" fmla="*/ 115863 w 196409"/>
              <a:gd name="connsiteY4" fmla="*/ 178663 h 224330"/>
              <a:gd name="connsiteX5" fmla="*/ 160251 w 196409"/>
              <a:gd name="connsiteY5" fmla="*/ 98764 h 224330"/>
              <a:gd name="connsiteX6" fmla="*/ 195762 w 196409"/>
              <a:gd name="connsiteY6" fmla="*/ 45498 h 224330"/>
              <a:gd name="connsiteX7" fmla="*/ 178007 w 196409"/>
              <a:gd name="connsiteY7" fmla="*/ 1109 h 224330"/>
              <a:gd name="connsiteX8" fmla="*/ 106985 w 196409"/>
              <a:gd name="connsiteY8" fmla="*/ 27742 h 22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409" h="224330">
                <a:moveTo>
                  <a:pt x="106985" y="27742"/>
                </a:moveTo>
                <a:cubicBezTo>
                  <a:pt x="81831" y="49936"/>
                  <a:pt x="44841" y="104682"/>
                  <a:pt x="27086" y="134274"/>
                </a:cubicBezTo>
                <a:cubicBezTo>
                  <a:pt x="9331" y="163866"/>
                  <a:pt x="-2506" y="190500"/>
                  <a:pt x="453" y="205296"/>
                </a:cubicBezTo>
                <a:cubicBezTo>
                  <a:pt x="3412" y="220092"/>
                  <a:pt x="25606" y="227490"/>
                  <a:pt x="44841" y="223051"/>
                </a:cubicBezTo>
                <a:cubicBezTo>
                  <a:pt x="64076" y="218612"/>
                  <a:pt x="96628" y="199378"/>
                  <a:pt x="115863" y="178663"/>
                </a:cubicBezTo>
                <a:cubicBezTo>
                  <a:pt x="135098" y="157949"/>
                  <a:pt x="146935" y="120958"/>
                  <a:pt x="160251" y="98764"/>
                </a:cubicBezTo>
                <a:cubicBezTo>
                  <a:pt x="173567" y="76570"/>
                  <a:pt x="192803" y="61774"/>
                  <a:pt x="195762" y="45498"/>
                </a:cubicBezTo>
                <a:cubicBezTo>
                  <a:pt x="198721" y="29222"/>
                  <a:pt x="191323" y="5548"/>
                  <a:pt x="178007" y="1109"/>
                </a:cubicBezTo>
                <a:cubicBezTo>
                  <a:pt x="164691" y="-3330"/>
                  <a:pt x="132139" y="5548"/>
                  <a:pt x="106985" y="27742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 rot="888248">
            <a:off x="9540000" y="306000"/>
            <a:ext cx="72000" cy="72000"/>
          </a:xfrm>
          <a:custGeom>
            <a:avLst/>
            <a:gdLst>
              <a:gd name="connsiteX0" fmla="*/ 106985 w 196409"/>
              <a:gd name="connsiteY0" fmla="*/ 27742 h 224330"/>
              <a:gd name="connsiteX1" fmla="*/ 27086 w 196409"/>
              <a:gd name="connsiteY1" fmla="*/ 134274 h 224330"/>
              <a:gd name="connsiteX2" fmla="*/ 453 w 196409"/>
              <a:gd name="connsiteY2" fmla="*/ 205296 h 224330"/>
              <a:gd name="connsiteX3" fmla="*/ 44841 w 196409"/>
              <a:gd name="connsiteY3" fmla="*/ 223051 h 224330"/>
              <a:gd name="connsiteX4" fmla="*/ 115863 w 196409"/>
              <a:gd name="connsiteY4" fmla="*/ 178663 h 224330"/>
              <a:gd name="connsiteX5" fmla="*/ 160251 w 196409"/>
              <a:gd name="connsiteY5" fmla="*/ 98764 h 224330"/>
              <a:gd name="connsiteX6" fmla="*/ 195762 w 196409"/>
              <a:gd name="connsiteY6" fmla="*/ 45498 h 224330"/>
              <a:gd name="connsiteX7" fmla="*/ 178007 w 196409"/>
              <a:gd name="connsiteY7" fmla="*/ 1109 h 224330"/>
              <a:gd name="connsiteX8" fmla="*/ 106985 w 196409"/>
              <a:gd name="connsiteY8" fmla="*/ 27742 h 22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409" h="224330">
                <a:moveTo>
                  <a:pt x="106985" y="27742"/>
                </a:moveTo>
                <a:cubicBezTo>
                  <a:pt x="81831" y="49936"/>
                  <a:pt x="44841" y="104682"/>
                  <a:pt x="27086" y="134274"/>
                </a:cubicBezTo>
                <a:cubicBezTo>
                  <a:pt x="9331" y="163866"/>
                  <a:pt x="-2506" y="190500"/>
                  <a:pt x="453" y="205296"/>
                </a:cubicBezTo>
                <a:cubicBezTo>
                  <a:pt x="3412" y="220092"/>
                  <a:pt x="25606" y="227490"/>
                  <a:pt x="44841" y="223051"/>
                </a:cubicBezTo>
                <a:cubicBezTo>
                  <a:pt x="64076" y="218612"/>
                  <a:pt x="96628" y="199378"/>
                  <a:pt x="115863" y="178663"/>
                </a:cubicBezTo>
                <a:cubicBezTo>
                  <a:pt x="135098" y="157949"/>
                  <a:pt x="146935" y="120958"/>
                  <a:pt x="160251" y="98764"/>
                </a:cubicBezTo>
                <a:cubicBezTo>
                  <a:pt x="173567" y="76570"/>
                  <a:pt x="192803" y="61774"/>
                  <a:pt x="195762" y="45498"/>
                </a:cubicBezTo>
                <a:cubicBezTo>
                  <a:pt x="198721" y="29222"/>
                  <a:pt x="191323" y="5548"/>
                  <a:pt x="178007" y="1109"/>
                </a:cubicBezTo>
                <a:cubicBezTo>
                  <a:pt x="164691" y="-3330"/>
                  <a:pt x="132139" y="5548"/>
                  <a:pt x="106985" y="27742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 rot="888248">
            <a:off x="8795588" y="54000"/>
            <a:ext cx="72000" cy="72000"/>
          </a:xfrm>
          <a:custGeom>
            <a:avLst/>
            <a:gdLst>
              <a:gd name="connsiteX0" fmla="*/ 106985 w 196409"/>
              <a:gd name="connsiteY0" fmla="*/ 27742 h 224330"/>
              <a:gd name="connsiteX1" fmla="*/ 27086 w 196409"/>
              <a:gd name="connsiteY1" fmla="*/ 134274 h 224330"/>
              <a:gd name="connsiteX2" fmla="*/ 453 w 196409"/>
              <a:gd name="connsiteY2" fmla="*/ 205296 h 224330"/>
              <a:gd name="connsiteX3" fmla="*/ 44841 w 196409"/>
              <a:gd name="connsiteY3" fmla="*/ 223051 h 224330"/>
              <a:gd name="connsiteX4" fmla="*/ 115863 w 196409"/>
              <a:gd name="connsiteY4" fmla="*/ 178663 h 224330"/>
              <a:gd name="connsiteX5" fmla="*/ 160251 w 196409"/>
              <a:gd name="connsiteY5" fmla="*/ 98764 h 224330"/>
              <a:gd name="connsiteX6" fmla="*/ 195762 w 196409"/>
              <a:gd name="connsiteY6" fmla="*/ 45498 h 224330"/>
              <a:gd name="connsiteX7" fmla="*/ 178007 w 196409"/>
              <a:gd name="connsiteY7" fmla="*/ 1109 h 224330"/>
              <a:gd name="connsiteX8" fmla="*/ 106985 w 196409"/>
              <a:gd name="connsiteY8" fmla="*/ 27742 h 22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409" h="224330">
                <a:moveTo>
                  <a:pt x="106985" y="27742"/>
                </a:moveTo>
                <a:cubicBezTo>
                  <a:pt x="81831" y="49936"/>
                  <a:pt x="44841" y="104682"/>
                  <a:pt x="27086" y="134274"/>
                </a:cubicBezTo>
                <a:cubicBezTo>
                  <a:pt x="9331" y="163866"/>
                  <a:pt x="-2506" y="190500"/>
                  <a:pt x="453" y="205296"/>
                </a:cubicBezTo>
                <a:cubicBezTo>
                  <a:pt x="3412" y="220092"/>
                  <a:pt x="25606" y="227490"/>
                  <a:pt x="44841" y="223051"/>
                </a:cubicBezTo>
                <a:cubicBezTo>
                  <a:pt x="64076" y="218612"/>
                  <a:pt x="96628" y="199378"/>
                  <a:pt x="115863" y="178663"/>
                </a:cubicBezTo>
                <a:cubicBezTo>
                  <a:pt x="135098" y="157949"/>
                  <a:pt x="146935" y="120958"/>
                  <a:pt x="160251" y="98764"/>
                </a:cubicBezTo>
                <a:cubicBezTo>
                  <a:pt x="173567" y="76570"/>
                  <a:pt x="192803" y="61774"/>
                  <a:pt x="195762" y="45498"/>
                </a:cubicBezTo>
                <a:cubicBezTo>
                  <a:pt x="198721" y="29222"/>
                  <a:pt x="191323" y="5548"/>
                  <a:pt x="178007" y="1109"/>
                </a:cubicBezTo>
                <a:cubicBezTo>
                  <a:pt x="164691" y="-3330"/>
                  <a:pt x="132139" y="5548"/>
                  <a:pt x="106985" y="27742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 rot="888248">
            <a:off x="8310175" y="576000"/>
            <a:ext cx="72000" cy="72000"/>
          </a:xfrm>
          <a:custGeom>
            <a:avLst/>
            <a:gdLst>
              <a:gd name="connsiteX0" fmla="*/ 106985 w 196409"/>
              <a:gd name="connsiteY0" fmla="*/ 27742 h 224330"/>
              <a:gd name="connsiteX1" fmla="*/ 27086 w 196409"/>
              <a:gd name="connsiteY1" fmla="*/ 134274 h 224330"/>
              <a:gd name="connsiteX2" fmla="*/ 453 w 196409"/>
              <a:gd name="connsiteY2" fmla="*/ 205296 h 224330"/>
              <a:gd name="connsiteX3" fmla="*/ 44841 w 196409"/>
              <a:gd name="connsiteY3" fmla="*/ 223051 h 224330"/>
              <a:gd name="connsiteX4" fmla="*/ 115863 w 196409"/>
              <a:gd name="connsiteY4" fmla="*/ 178663 h 224330"/>
              <a:gd name="connsiteX5" fmla="*/ 160251 w 196409"/>
              <a:gd name="connsiteY5" fmla="*/ 98764 h 224330"/>
              <a:gd name="connsiteX6" fmla="*/ 195762 w 196409"/>
              <a:gd name="connsiteY6" fmla="*/ 45498 h 224330"/>
              <a:gd name="connsiteX7" fmla="*/ 178007 w 196409"/>
              <a:gd name="connsiteY7" fmla="*/ 1109 h 224330"/>
              <a:gd name="connsiteX8" fmla="*/ 106985 w 196409"/>
              <a:gd name="connsiteY8" fmla="*/ 27742 h 22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409" h="224330">
                <a:moveTo>
                  <a:pt x="106985" y="27742"/>
                </a:moveTo>
                <a:cubicBezTo>
                  <a:pt x="81831" y="49936"/>
                  <a:pt x="44841" y="104682"/>
                  <a:pt x="27086" y="134274"/>
                </a:cubicBezTo>
                <a:cubicBezTo>
                  <a:pt x="9331" y="163866"/>
                  <a:pt x="-2506" y="190500"/>
                  <a:pt x="453" y="205296"/>
                </a:cubicBezTo>
                <a:cubicBezTo>
                  <a:pt x="3412" y="220092"/>
                  <a:pt x="25606" y="227490"/>
                  <a:pt x="44841" y="223051"/>
                </a:cubicBezTo>
                <a:cubicBezTo>
                  <a:pt x="64076" y="218612"/>
                  <a:pt x="96628" y="199378"/>
                  <a:pt x="115863" y="178663"/>
                </a:cubicBezTo>
                <a:cubicBezTo>
                  <a:pt x="135098" y="157949"/>
                  <a:pt x="146935" y="120958"/>
                  <a:pt x="160251" y="98764"/>
                </a:cubicBezTo>
                <a:cubicBezTo>
                  <a:pt x="173567" y="76570"/>
                  <a:pt x="192803" y="61774"/>
                  <a:pt x="195762" y="45498"/>
                </a:cubicBezTo>
                <a:cubicBezTo>
                  <a:pt x="198721" y="29222"/>
                  <a:pt x="191323" y="5548"/>
                  <a:pt x="178007" y="1109"/>
                </a:cubicBezTo>
                <a:cubicBezTo>
                  <a:pt x="164691" y="-3330"/>
                  <a:pt x="132139" y="5548"/>
                  <a:pt x="106985" y="27742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 rot="20711752" flipH="1">
            <a:off x="4205810" y="306000"/>
            <a:ext cx="72000" cy="72000"/>
          </a:xfrm>
          <a:custGeom>
            <a:avLst/>
            <a:gdLst>
              <a:gd name="connsiteX0" fmla="*/ 106985 w 196409"/>
              <a:gd name="connsiteY0" fmla="*/ 27742 h 224330"/>
              <a:gd name="connsiteX1" fmla="*/ 27086 w 196409"/>
              <a:gd name="connsiteY1" fmla="*/ 134274 h 224330"/>
              <a:gd name="connsiteX2" fmla="*/ 453 w 196409"/>
              <a:gd name="connsiteY2" fmla="*/ 205296 h 224330"/>
              <a:gd name="connsiteX3" fmla="*/ 44841 w 196409"/>
              <a:gd name="connsiteY3" fmla="*/ 223051 h 224330"/>
              <a:gd name="connsiteX4" fmla="*/ 115863 w 196409"/>
              <a:gd name="connsiteY4" fmla="*/ 178663 h 224330"/>
              <a:gd name="connsiteX5" fmla="*/ 160251 w 196409"/>
              <a:gd name="connsiteY5" fmla="*/ 98764 h 224330"/>
              <a:gd name="connsiteX6" fmla="*/ 195762 w 196409"/>
              <a:gd name="connsiteY6" fmla="*/ 45498 h 224330"/>
              <a:gd name="connsiteX7" fmla="*/ 178007 w 196409"/>
              <a:gd name="connsiteY7" fmla="*/ 1109 h 224330"/>
              <a:gd name="connsiteX8" fmla="*/ 106985 w 196409"/>
              <a:gd name="connsiteY8" fmla="*/ 27742 h 22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409" h="224330">
                <a:moveTo>
                  <a:pt x="106985" y="27742"/>
                </a:moveTo>
                <a:cubicBezTo>
                  <a:pt x="81831" y="49936"/>
                  <a:pt x="44841" y="104682"/>
                  <a:pt x="27086" y="134274"/>
                </a:cubicBezTo>
                <a:cubicBezTo>
                  <a:pt x="9331" y="163866"/>
                  <a:pt x="-2506" y="190500"/>
                  <a:pt x="453" y="205296"/>
                </a:cubicBezTo>
                <a:cubicBezTo>
                  <a:pt x="3412" y="220092"/>
                  <a:pt x="25606" y="227490"/>
                  <a:pt x="44841" y="223051"/>
                </a:cubicBezTo>
                <a:cubicBezTo>
                  <a:pt x="64076" y="218612"/>
                  <a:pt x="96628" y="199378"/>
                  <a:pt x="115863" y="178663"/>
                </a:cubicBezTo>
                <a:cubicBezTo>
                  <a:pt x="135098" y="157949"/>
                  <a:pt x="146935" y="120958"/>
                  <a:pt x="160251" y="98764"/>
                </a:cubicBezTo>
                <a:cubicBezTo>
                  <a:pt x="173567" y="76570"/>
                  <a:pt x="192803" y="61774"/>
                  <a:pt x="195762" y="45498"/>
                </a:cubicBezTo>
                <a:cubicBezTo>
                  <a:pt x="198721" y="29222"/>
                  <a:pt x="191323" y="5548"/>
                  <a:pt x="178007" y="1109"/>
                </a:cubicBezTo>
                <a:cubicBezTo>
                  <a:pt x="164691" y="-3330"/>
                  <a:pt x="132139" y="5548"/>
                  <a:pt x="106985" y="27742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2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75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2312" y="1183481"/>
            <a:ext cx="9216000" cy="5192713"/>
          </a:xfrm>
          <a:ln/>
        </p:spPr>
        <p:txBody>
          <a:bodyPr tIns="24695"/>
          <a:lstStyle/>
          <a:p>
            <a:pPr marL="431800" indent="-323850" algn="just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800" b="1" u="sng" dirty="0"/>
              <a:t>Un double constant</a:t>
            </a:r>
            <a:r>
              <a:rPr lang="fr-FR" sz="2800" dirty="0"/>
              <a:t> :</a:t>
            </a:r>
          </a:p>
          <a:p>
            <a:pPr marL="1295400" lvl="2" indent="-287338" algn="just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/>
              <a:t>Croissance démographique forte (plus de 2,6% de 1975 à 2009) par rapport au reste du monde (1,7% en Asie par exemple) → 40% de moins de 15 ans en Afrique</a:t>
            </a:r>
          </a:p>
          <a:p>
            <a:pPr marL="2159000" lvl="4" indent="-215900" algn="just">
              <a:buSzPct val="75000"/>
              <a:buFont typeface="Symbol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/>
              <a:t>→ 2 milliards d'africains en 2050</a:t>
            </a:r>
          </a:p>
          <a:p>
            <a:pPr marL="1295400" lvl="2" indent="-287338" algn="just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/>
              <a:t>Un développement économique et humain africain en retard vis à vis des pays en développement en Asie ou en Amérique.</a:t>
            </a:r>
          </a:p>
          <a:p>
            <a:pPr marL="1295400" lvl="2" indent="-287338" algn="just">
              <a:buSzPct val="75000"/>
              <a:buFont typeface="Symbol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dirty="0"/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800" dirty="0"/>
              <a:t> </a:t>
            </a:r>
            <a:r>
              <a:rPr lang="fr-FR" sz="2800" b="1" u="sng" dirty="0"/>
              <a:t>Une relation entre développement et démographie</a:t>
            </a:r>
            <a:r>
              <a:rPr lang="fr-FR" sz="2800" dirty="0"/>
              <a:t> :</a:t>
            </a:r>
          </a:p>
          <a:p>
            <a:pPr marL="1295400" lvl="2" indent="-287338" algn="just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/>
              <a:t>Un taux de dépendance élevé (85 à 90 personnes sont à charge pour 100 habitants).</a:t>
            </a:r>
          </a:p>
          <a:p>
            <a:pPr marL="1295400" lvl="2" indent="-287338" algn="just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/>
              <a:t>Un indice synthétique de fécondité qui reste élevé.</a:t>
            </a:r>
          </a:p>
          <a:p>
            <a:pPr marL="1295400" lvl="2" indent="-287338" algn="just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/>
              <a:t>Des taux de scolarisation encore très faibles.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324000"/>
            <a:ext cx="10080625" cy="1262063"/>
          </a:xfrm>
          <a:ln/>
        </p:spPr>
        <p:txBody>
          <a:bodyPr tIns="28224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000" b="1" dirty="0">
                <a:solidFill>
                  <a:srgbClr val="800000"/>
                </a:solidFill>
              </a:rPr>
              <a:t>Comment se fabrique le dividende démographique </a:t>
            </a:r>
            <a:r>
              <a:rPr lang="fr-FR" sz="2000" b="1" dirty="0" smtClean="0">
                <a:solidFill>
                  <a:srgbClr val="800000"/>
                </a:solidFill>
              </a:rPr>
              <a:t>?</a:t>
            </a:r>
            <a:br>
              <a:rPr lang="fr-FR" sz="2000" b="1" dirty="0" smtClean="0">
                <a:solidFill>
                  <a:srgbClr val="800000"/>
                </a:solidFill>
              </a:rPr>
            </a:br>
            <a:r>
              <a:rPr lang="fr-FR" sz="2000" b="1" dirty="0" smtClean="0">
                <a:solidFill>
                  <a:srgbClr val="800000"/>
                </a:solidFill>
              </a:rPr>
              <a:t>(l’exemple de l’Asie de l’Est en 1950, 1970, 2000 et 2016)</a:t>
            </a:r>
            <a:endParaRPr lang="fr-FR" sz="2000" b="1" dirty="0">
              <a:solidFill>
                <a:srgbClr val="8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394" r="758" b="548"/>
          <a:stretch/>
        </p:blipFill>
        <p:spPr bwMode="auto">
          <a:xfrm>
            <a:off x="187106" y="717562"/>
            <a:ext cx="9706413" cy="684211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0363" y="2248356"/>
            <a:ext cx="1979612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fr-FR" sz="1400" dirty="0"/>
              <a:t>Baisse de la mortalité → croissance démographique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60363" y="5839608"/>
            <a:ext cx="1979612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fr-FR" sz="1400" dirty="0"/>
              <a:t>Croissance démographique → augmentation du taux de dépendance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256213" y="2248356"/>
            <a:ext cx="1979612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fr-FR" sz="1400" dirty="0"/>
              <a:t>Politique antinataliste</a:t>
            </a:r>
          </a:p>
          <a:p>
            <a:r>
              <a:rPr lang="fr-FR" sz="1400" dirty="0"/>
              <a:t>→ baisse rapide du taux de dépendance</a:t>
            </a:r>
          </a:p>
          <a:p>
            <a:r>
              <a:rPr lang="fr-FR" sz="1400" dirty="0"/>
              <a:t>→ dividende démographique (actifs largement majoritaires)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08405" y="5464849"/>
            <a:ext cx="1979612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fr-FR" sz="1400" dirty="0"/>
              <a:t>Maintien d'une fécondité basse</a:t>
            </a:r>
          </a:p>
          <a:p>
            <a:r>
              <a:rPr lang="fr-FR" sz="1400" dirty="0"/>
              <a:t>→ Vieillissement progressif des actifs → reprise du taux de dépendance à court terme.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100" grpId="0"/>
      <p:bldP spid="4101" grpId="0"/>
      <p:bldP spid="4102" grpId="0"/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38508"/>
            <a:ext cx="10080625" cy="1262063"/>
          </a:xfrm>
          <a:ln/>
        </p:spPr>
        <p:txBody>
          <a:bodyPr tIns="2293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600" b="1" dirty="0">
                <a:solidFill>
                  <a:srgbClr val="800000"/>
                </a:solidFill>
              </a:rPr>
              <a:t>Une approche démographique du développement à venir : la notion de dividende démographique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" y="1439863"/>
            <a:ext cx="8574088" cy="529272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4724" y="128459"/>
            <a:ext cx="10095349" cy="1262063"/>
          </a:xfrm>
          <a:ln/>
        </p:spPr>
        <p:txBody>
          <a:bodyPr tIns="2293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600" b="1" dirty="0">
                <a:solidFill>
                  <a:srgbClr val="800000"/>
                </a:solidFill>
              </a:rPr>
              <a:t>Une approche démographique du développement à venir : Les politiques de développement (les </a:t>
            </a:r>
            <a:r>
              <a:rPr lang="fr-FR" sz="2600" b="1" i="1" dirty="0">
                <a:solidFill>
                  <a:srgbClr val="800000"/>
                </a:solidFill>
              </a:rPr>
              <a:t>objectifs du millénaire pour le développement</a:t>
            </a:r>
            <a:r>
              <a:rPr lang="fr-FR" sz="2600" b="1" dirty="0">
                <a:solidFill>
                  <a:srgbClr val="800000"/>
                </a:solidFill>
              </a:rPr>
              <a:t> de l'ONU en Afrique)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625600"/>
            <a:ext cx="9070975" cy="5381625"/>
          </a:xfrm>
          <a:ln/>
        </p:spPr>
        <p:txBody>
          <a:bodyPr tIns="19404"/>
          <a:lstStyle/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b="1" u="sng" dirty="0"/>
              <a:t>Transposition des modèles européens et asiatiques à la croissance africaine</a:t>
            </a:r>
            <a:r>
              <a:rPr lang="fr-FR" sz="2200" dirty="0"/>
              <a:t> :</a:t>
            </a:r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/>
              <a:t>Réduction des taux de natalité et de fécondité → dividende démographique fort et quasi immédiat</a:t>
            </a:r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/>
              <a:t>Diminuer le taux de dépendance dans les populations.</a:t>
            </a:r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/>
              <a:t>Permettre l'accroissement de capitaux financiers et humains pour enclencher un développement interne mais intégré à la mondialisation (pas d'Afrique des « comptoirs » pour l'ONU).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b="1" u="sng" dirty="0"/>
              <a:t>Cependant des freins importants subsistent</a:t>
            </a:r>
            <a:r>
              <a:rPr lang="fr-FR" sz="2200" dirty="0"/>
              <a:t> :</a:t>
            </a:r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/>
              <a:t>Relatif sous-peuplement du continent</a:t>
            </a:r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/>
              <a:t>Instabilité des états</a:t>
            </a:r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/>
              <a:t>Fuite des élites</a:t>
            </a:r>
          </a:p>
          <a:p>
            <a:pPr marL="1295400" lvl="2" indent="-287338"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/>
              <a:t>Fortes disparités régionales dans les secteurs de la santé et de l'éducation (région, territoires, sexe).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-14724" y="0"/>
            <a:ext cx="10095349" cy="1262062"/>
          </a:xfrm>
          <a:ln/>
        </p:spPr>
        <p:txBody>
          <a:bodyPr tIns="19404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b="1" i="1" dirty="0">
                <a:solidFill>
                  <a:srgbClr val="800000"/>
                </a:solidFill>
              </a:rPr>
              <a:t>Pour résumer </a:t>
            </a:r>
            <a:r>
              <a:rPr lang="fr-FR" sz="2200" b="1" i="1" dirty="0" smtClean="0">
                <a:solidFill>
                  <a:srgbClr val="800000"/>
                </a:solidFill>
              </a:rPr>
              <a:t>, deux scénarios </a:t>
            </a:r>
            <a:r>
              <a:rPr lang="fr-FR" sz="2200" b="1" i="1" dirty="0">
                <a:solidFill>
                  <a:srgbClr val="800000"/>
                </a:solidFill>
              </a:rPr>
              <a:t>envisageables pour le développement :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527" y="1151835"/>
            <a:ext cx="1728000" cy="4989512"/>
          </a:xfrm>
          <a:ln/>
        </p:spPr>
        <p:txBody>
          <a:bodyPr tIns="15876"/>
          <a:lstStyle/>
          <a:p>
            <a:pPr marL="107950" indent="0" algn="ctr">
              <a:buSzPct val="45000"/>
              <a:tabLst>
                <a:tab pos="723900" algn="l"/>
                <a:tab pos="1447800" algn="l"/>
              </a:tabLst>
            </a:pPr>
            <a:r>
              <a:rPr lang="fr-FR" sz="1800" dirty="0" smtClean="0"/>
              <a:t>1. Suivre </a:t>
            </a:r>
            <a:r>
              <a:rPr lang="fr-FR" sz="1800" dirty="0"/>
              <a:t>le modèle nord-africain (Algérie, Tunisie et Maroc) en créant un cercle vertueux du développement endogène </a:t>
            </a:r>
            <a:r>
              <a:rPr lang="fr-FR" sz="1800" dirty="0" smtClean="0"/>
              <a:t> </a:t>
            </a:r>
            <a:endParaRPr lang="fr-FR" sz="1800" dirty="0"/>
          </a:p>
          <a:p>
            <a:pPr marL="1295400" lvl="2" indent="-287338" algn="ctr">
              <a:buSzPct val="75000"/>
              <a:buFont typeface="Symbol" charset="2"/>
              <a:buNone/>
              <a:tabLst>
                <a:tab pos="723900" algn="l"/>
                <a:tab pos="1447800" algn="l"/>
              </a:tabLst>
            </a:pPr>
            <a:endParaRPr lang="fr-FR" sz="1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2093" r="1430" b="2262"/>
          <a:stretch/>
        </p:blipFill>
        <p:spPr bwMode="auto">
          <a:xfrm>
            <a:off x="2301073" y="1145512"/>
            <a:ext cx="7134330" cy="562707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57163"/>
            <a:ext cx="10080625" cy="1262062"/>
          </a:xfrm>
          <a:ln/>
        </p:spPr>
        <p:txBody>
          <a:bodyPr tIns="19404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b="1" i="1" dirty="0">
                <a:solidFill>
                  <a:srgbClr val="800000"/>
                </a:solidFill>
              </a:rPr>
              <a:t>Pour </a:t>
            </a:r>
            <a:r>
              <a:rPr lang="fr-FR" sz="2200" b="1" i="1" dirty="0" smtClean="0">
                <a:solidFill>
                  <a:srgbClr val="800000"/>
                </a:solidFill>
              </a:rPr>
              <a:t>résumer, deux </a:t>
            </a:r>
            <a:r>
              <a:rPr lang="fr-FR" sz="2200" b="1" i="1" dirty="0">
                <a:solidFill>
                  <a:srgbClr val="800000"/>
                </a:solidFill>
              </a:rPr>
              <a:t>scénarios envisageables pour le développement 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157288"/>
            <a:ext cx="9070975" cy="1241425"/>
          </a:xfrm>
          <a:ln/>
        </p:spPr>
        <p:txBody>
          <a:bodyPr tIns="19404"/>
          <a:lstStyle/>
          <a:p>
            <a:pPr marL="107950" indent="0" algn="ctr">
              <a:lnSpc>
                <a:spcPct val="100000"/>
              </a:lnSpc>
              <a:spcAft>
                <a:spcPts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 smtClean="0"/>
              <a:t>2. Insérer </a:t>
            </a:r>
            <a:r>
              <a:rPr lang="fr-FR" sz="2200" dirty="0"/>
              <a:t>les économies africaines dans l'économie internationale en </a:t>
            </a:r>
            <a:r>
              <a:rPr lang="fr-FR" sz="2200" dirty="0" smtClean="0"/>
              <a:t>développant </a:t>
            </a:r>
            <a:r>
              <a:rPr lang="fr-FR" sz="2200" dirty="0"/>
              <a:t>le levier de la productivité et de la compétitivité des </a:t>
            </a:r>
            <a:r>
              <a:rPr lang="fr-FR" sz="2200" dirty="0" smtClean="0"/>
              <a:t>salariés</a:t>
            </a:r>
          </a:p>
          <a:p>
            <a:pPr marL="107950" indent="0" algn="ctr">
              <a:lnSpc>
                <a:spcPct val="100000"/>
              </a:lnSpc>
              <a:spcAft>
                <a:spcPts val="0"/>
              </a:spcAft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 smtClean="0"/>
              <a:t>et </a:t>
            </a:r>
            <a:r>
              <a:rPr lang="fr-FR" sz="2200" dirty="0"/>
              <a:t>des entreprises :</a:t>
            </a:r>
            <a:r>
              <a:rPr lang="fr-FR" dirty="0"/>
              <a:t> </a:t>
            </a:r>
          </a:p>
          <a:p>
            <a:pPr marL="1295400" lvl="2" indent="-287338">
              <a:buSzPct val="75000"/>
              <a:buFont typeface="Symbol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" y="2398713"/>
            <a:ext cx="9720262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11440"/>
            <a:ext cx="10080625" cy="1262062"/>
          </a:xfrm>
          <a:ln/>
        </p:spPr>
        <p:txBody>
          <a:bodyPr tIns="19404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b="1" i="1" dirty="0">
                <a:solidFill>
                  <a:srgbClr val="800000"/>
                </a:solidFill>
              </a:rPr>
              <a:t>Et une grande inquiétude : </a:t>
            </a:r>
            <a:br>
              <a:rPr lang="fr-FR" sz="2200" b="1" i="1" dirty="0">
                <a:solidFill>
                  <a:srgbClr val="800000"/>
                </a:solidFill>
              </a:rPr>
            </a:br>
            <a:r>
              <a:rPr lang="fr-FR" sz="2200" b="1" i="1" dirty="0">
                <a:solidFill>
                  <a:srgbClr val="800000"/>
                </a:solidFill>
              </a:rPr>
              <a:t>le développement de trappes à pauvreté.	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529" y="1326381"/>
            <a:ext cx="2292221" cy="4818832"/>
          </a:xfrm>
          <a:ln/>
        </p:spPr>
        <p:txBody>
          <a:bodyPr tIns="17640"/>
          <a:lstStyle/>
          <a:p>
            <a:pPr marL="107950" indent="0" algn="ctr">
              <a:buSzPct val="45000"/>
              <a:tabLst>
                <a:tab pos="723900" algn="l"/>
                <a:tab pos="1447800" algn="l"/>
                <a:tab pos="2171700" algn="l"/>
              </a:tabLst>
            </a:pPr>
            <a:r>
              <a:rPr lang="fr-FR" sz="2000" dirty="0"/>
              <a:t>A tous les niveaux (local, régional, national) : la non-maîtrise de la croissance démographique et le maintien d'économies de rente alimentent à court terme un cercle vicieux :</a:t>
            </a:r>
          </a:p>
          <a:p>
            <a:pPr marL="1295400" lvl="2" indent="-287338">
              <a:buSzPct val="75000"/>
              <a:buFont typeface="Symbol" charset="2"/>
              <a:buNone/>
              <a:tabLst>
                <a:tab pos="723900" algn="l"/>
                <a:tab pos="1447800" algn="l"/>
                <a:tab pos="2171700" algn="l"/>
              </a:tabLst>
            </a:pPr>
            <a:endParaRPr lang="fr-FR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" t="1234" r="1349" b="1644"/>
          <a:stretch/>
        </p:blipFill>
        <p:spPr bwMode="auto">
          <a:xfrm>
            <a:off x="3135086" y="1326381"/>
            <a:ext cx="5606980" cy="582804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619250"/>
            <a:ext cx="9539287" cy="3287713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192</Words>
  <Application>Microsoft Office PowerPoint</Application>
  <PresentationFormat>Personnalisé</PresentationFormat>
  <Paragraphs>47</Paragraphs>
  <Slides>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Comment se fabrique le dividende démographique ? (l’exemple de l’Asie de l’Est en 1950, 1970, 2000 et 2016)</vt:lpstr>
      <vt:lpstr>Une approche démographique du développement à venir : la notion de dividende démographique</vt:lpstr>
      <vt:lpstr>Une approche démographique du développement à venir : Les politiques de développement (les objectifs du millénaire pour le développement de l'ONU en Afrique)</vt:lpstr>
      <vt:lpstr>Pour résumer , deux scénarios envisageables pour le développement :</vt:lpstr>
      <vt:lpstr>Pour résumer, deux scénarios envisageables pour le développement </vt:lpstr>
      <vt:lpstr>Et une grande inquiétude :  le développement de trappes à pauvreté.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Démographie et développement en Afrique :  quels enjeux ?</dc:title>
  <dc:creator>User</dc:creator>
  <cp:lastModifiedBy>User</cp:lastModifiedBy>
  <cp:revision>32</cp:revision>
  <cp:lastPrinted>1601-01-01T00:00:00Z</cp:lastPrinted>
  <dcterms:created xsi:type="dcterms:W3CDTF">2016-05-11T17:38:07Z</dcterms:created>
  <dcterms:modified xsi:type="dcterms:W3CDTF">2016-05-26T08:34:09Z</dcterms:modified>
</cp:coreProperties>
</file>